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8147" autoAdjust="0"/>
  </p:normalViewPr>
  <p:slideViewPr>
    <p:cSldViewPr snapToGrid="0">
      <p:cViewPr varScale="1">
        <p:scale>
          <a:sx n="23" d="100"/>
          <a:sy n="23" d="100"/>
        </p:scale>
        <p:origin x="56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-7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ost common use of block-based processing: the Fast Fourier Transform (FF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t>Most common use of block-based processing: the </a:t>
            </a:r>
            <a:r>
              <a:rPr>
                <a:solidFill>
                  <a:srgbClr val="3D46A6"/>
                </a:solidFill>
              </a:rPr>
              <a:t>Fast Fourier Transform (FFT)</a:t>
            </a:r>
          </a:p>
          <a:p>
            <a:pPr lvl="1">
              <a:defRPr sz="4100"/>
            </a:pPr>
            <a:r>
              <a:t>Efficient computational algorithm for calculating the </a:t>
            </a:r>
            <a:r>
              <a:rPr>
                <a:solidFill>
                  <a:srgbClr val="3D46A6"/>
                </a:solidFill>
              </a:rPr>
              <a:t>Discrete Fourier Transform (DFT)</a:t>
            </a:r>
          </a:p>
          <a:p>
            <a:pPr lvl="1">
              <a:defRPr sz="4100"/>
            </a:pPr>
            <a:r>
              <a:t>The DFT is a mathematical formula for calculating the</a:t>
            </a:r>
            <a:r>
              <a:rPr>
                <a:solidFill>
                  <a:srgbClr val="3D46A6"/>
                </a:solidFill>
              </a:rPr>
              <a:t> frequency content </a:t>
            </a:r>
            <a:r>
              <a:t>of a signal</a:t>
            </a:r>
          </a:p>
          <a:p>
            <a:pPr marL="508000" indent="-508000">
              <a:defRPr sz="4900"/>
            </a:pPr>
            <a:r>
              <a:t>Any discrete-time signal of N points can be expressed as the </a:t>
            </a:r>
            <a:r>
              <a:rPr>
                <a:solidFill>
                  <a:srgbClr val="3D46A6"/>
                </a:solidFill>
              </a:rPr>
              <a:t>sum of N sinusoids</a:t>
            </a:r>
            <a:r>
              <a:t>:</a:t>
            </a:r>
          </a:p>
        </p:txBody>
      </p:sp>
      <p:sp>
        <p:nvSpPr>
          <p:cNvPr id="239" name="The Fast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Fast Fourier Transform</a:t>
            </a:r>
          </a:p>
        </p:txBody>
      </p:sp>
      <p:pic>
        <p:nvPicPr>
          <p:cNvPr id="240" name="timedomain1e.png" descr="timedomain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5" y="5138276"/>
            <a:ext cx="13654533" cy="7368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timedomain2b.png" descr="timedomain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timedomain3b.png" descr="timedomain3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timedomain4.png" descr="timedomain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timedomain5.png" descr="timedomain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timedomain6.png" descr="timedomain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x[n] (time domain)"/>
          <p:cNvSpPr txBox="1"/>
          <p:nvPr/>
        </p:nvSpPr>
        <p:spPr>
          <a:xfrm>
            <a:off x="5111561" y="5000877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47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48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49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51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52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53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54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56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57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58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260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261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262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264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265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266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268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269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270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272" name="freqdomain.png" descr="freqdomai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Xk (frequency domain)"/>
          <p:cNvSpPr txBox="1"/>
          <p:nvPr/>
        </p:nvSpPr>
        <p:spPr>
          <a:xfrm>
            <a:off x="4670638" y="4943301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sp>
        <p:nvSpPr>
          <p:cNvPr id="274" name="Line"/>
          <p:cNvSpPr/>
          <p:nvPr/>
        </p:nvSpPr>
        <p:spPr>
          <a:xfrm flipH="1">
            <a:off x="2224228" y="6646646"/>
            <a:ext cx="12923977" cy="749054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>
            <a:off x="2830166" y="7405029"/>
            <a:ext cx="12306277" cy="3743064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4170495" y="8001827"/>
            <a:ext cx="10866779" cy="1676750"/>
          </a:xfrm>
          <a:prstGeom prst="line">
            <a:avLst/>
          </a:prstGeom>
          <a:ln w="508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 flipH="1">
            <a:off x="5720685" y="8692854"/>
            <a:ext cx="9293023" cy="985723"/>
          </a:xfrm>
          <a:prstGeom prst="line">
            <a:avLst/>
          </a:prstGeom>
          <a:ln w="50800">
            <a:solidFill>
              <a:srgbClr val="008F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H="1">
            <a:off x="7033677" y="9411621"/>
            <a:ext cx="7995103" cy="303962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The DFT calculates the amplitudes and…"/>
          <p:cNvSpPr txBox="1"/>
          <p:nvPr/>
        </p:nvSpPr>
        <p:spPr>
          <a:xfrm>
            <a:off x="13944537" y="10711030"/>
            <a:ext cx="9335378" cy="13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solidFill>
                  <a:srgbClr val="3D46A6"/>
                </a:solidFill>
              </a:defRPr>
            </a:pPr>
            <a:r>
              <a:t>The DFT calculates the amplitudes and </a:t>
            </a:r>
          </a:p>
          <a:p>
            <a:pPr algn="l">
              <a:defRPr sz="4100" b="0">
                <a:solidFill>
                  <a:srgbClr val="3D46A6"/>
                </a:solidFill>
              </a:defRPr>
            </a:pPr>
            <a:r>
              <a:t>phases of each frequency component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animBg="1" advAuto="0"/>
      <p:bldP spid="240" grpId="2" animBg="1" advAuto="0"/>
      <p:bldP spid="241" grpId="5" animBg="1" advAuto="0"/>
      <p:bldP spid="242" grpId="7" animBg="1" advAuto="0"/>
      <p:bldP spid="243" grpId="9" animBg="1" advAuto="0"/>
      <p:bldP spid="244" grpId="11" animBg="1" advAuto="0"/>
      <p:bldP spid="245" grpId="13" animBg="1" advAuto="0"/>
      <p:bldP spid="246" grpId="3" animBg="1" advAuto="0"/>
      <p:bldP spid="250" grpId="4" animBg="1" advAuto="0"/>
      <p:bldP spid="251" grpId="15" animBg="1" advAuto="0"/>
      <p:bldP spid="255" grpId="6" animBg="1" advAuto="0"/>
      <p:bldP spid="259" grpId="8" animBg="1" advAuto="0"/>
      <p:bldP spid="263" grpId="10" animBg="1" advAuto="0"/>
      <p:bldP spid="267" grpId="12" animBg="1" advAuto="0"/>
      <p:bldP spid="271" grpId="14" animBg="1" advAuto="0"/>
      <p:bldP spid="272" grpId="17" animBg="1" advAuto="0"/>
      <p:bldP spid="273" grpId="18" animBg="1" advAuto="0"/>
      <p:bldP spid="274" grpId="19" animBg="1" advAuto="0"/>
      <p:bldP spid="275" grpId="20" animBg="1" advAuto="0"/>
      <p:bldP spid="276" grpId="21" animBg="1" advAuto="0"/>
      <p:bldP spid="277" grpId="22" animBg="1" advAuto="0"/>
      <p:bldP spid="278" grpId="23" animBg="1" advAuto="0"/>
      <p:bldP spid="279" grpId="1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he DFT calculates the amplitudes and phases of each sinusoidal compon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rPr dirty="0"/>
              <a:t>DFT calculates </a:t>
            </a:r>
            <a:r>
              <a:rPr dirty="0">
                <a:solidFill>
                  <a:srgbClr val="3D46A6"/>
                </a:solidFill>
              </a:rPr>
              <a:t>amplitudes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phases</a:t>
            </a:r>
            <a:r>
              <a:rPr dirty="0"/>
              <a:t> of each sinusoidal component</a:t>
            </a:r>
          </a:p>
          <a:p>
            <a:pPr lvl="1">
              <a:spcBef>
                <a:spcPts val="3000"/>
              </a:spcBef>
              <a:defRPr sz="4100"/>
            </a:pPr>
            <a:r>
              <a:rPr lang="en-GB" dirty="0"/>
              <a:t>F</a:t>
            </a:r>
            <a:r>
              <a:rPr dirty="0" err="1">
                <a:solidFill>
                  <a:srgbClr val="3D46A6"/>
                </a:solidFill>
              </a:rPr>
              <a:t>requencies</a:t>
            </a:r>
            <a:r>
              <a:rPr dirty="0"/>
              <a:t> are linearly spaced between 0 and 2π: </a:t>
            </a:r>
          </a:p>
          <a:p>
            <a:pPr lvl="1">
              <a:defRPr sz="4100"/>
            </a:pPr>
            <a:r>
              <a:rPr dirty="0"/>
              <a:t>Each amplitude/phase measurement is called a </a:t>
            </a:r>
            <a:r>
              <a:rPr dirty="0">
                <a:solidFill>
                  <a:srgbClr val="3D46A6"/>
                </a:solidFill>
              </a:rPr>
              <a:t>bin</a:t>
            </a:r>
          </a:p>
          <a:p>
            <a:pPr lvl="1">
              <a:defRPr sz="4100"/>
            </a:pPr>
            <a:r>
              <a:rPr dirty="0"/>
              <a:t>Collectively, the N bins are called the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r>
              <a:rPr dirty="0"/>
              <a:t> representation of the signal</a:t>
            </a:r>
          </a:p>
        </p:txBody>
      </p:sp>
      <p:sp>
        <p:nvSpPr>
          <p:cNvPr id="283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4813906" y="2731555"/>
            <a:ext cx="4963580" cy="1155701"/>
            <a:chOff x="0" y="0"/>
            <a:chExt cx="4963579" cy="1155700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39800" cy="115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879" y="342900"/>
              <a:ext cx="2552701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for"/>
            <p:cNvSpPr txBox="1"/>
            <p:nvPr/>
          </p:nvSpPr>
          <p:spPr>
            <a:xfrm>
              <a:off x="1312627" y="22936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88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89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90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92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93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94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95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97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98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99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301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302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303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305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306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307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309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310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311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313" name="freqdomain.png" descr="freqdom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Xk (frequency domain)"/>
          <p:cNvSpPr txBox="1"/>
          <p:nvPr/>
        </p:nvSpPr>
        <p:spPr>
          <a:xfrm>
            <a:off x="4860397" y="5013577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build="p" bldLvl="5" animBg="1" advAuto="0"/>
      <p:bldP spid="28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Key point: N time samples ↔︎ N frequency s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Key point: </a:t>
            </a:r>
            <a:r>
              <a:rPr dirty="0">
                <a:solidFill>
                  <a:srgbClr val="3D46A6"/>
                </a:solidFill>
              </a:rPr>
              <a:t>N time samples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«︎ </a:t>
            </a:r>
            <a:r>
              <a:rPr dirty="0">
                <a:solidFill>
                  <a:srgbClr val="3D46A6"/>
                </a:solidFill>
              </a:rPr>
              <a:t>N frequency samples</a:t>
            </a:r>
          </a:p>
          <a:p>
            <a:pPr lvl="1">
              <a:defRPr sz="4100"/>
            </a:pPr>
            <a:r>
              <a:rPr dirty="0"/>
              <a:t>Two different mathematical perspectives on the same signal</a:t>
            </a:r>
          </a:p>
          <a:p>
            <a:pPr lvl="1">
              <a:defRPr sz="4100"/>
            </a:pPr>
            <a:r>
              <a:rPr dirty="0">
                <a:solidFill>
                  <a:srgbClr val="3D46A6"/>
                </a:solidFill>
              </a:rPr>
              <a:t>Inverse Discrete Fourier Transform (IDFT) </a:t>
            </a:r>
            <a:r>
              <a:rPr dirty="0"/>
              <a:t>converts from frequency domain to time domain</a:t>
            </a:r>
          </a:p>
          <a:p>
            <a:pPr lvl="1">
              <a:defRPr sz="4100"/>
            </a:pPr>
            <a:r>
              <a:rPr dirty="0"/>
              <a:t>The DFT+IDFT is an </a:t>
            </a:r>
            <a:r>
              <a:rPr dirty="0">
                <a:solidFill>
                  <a:srgbClr val="3D46A6"/>
                </a:solidFill>
              </a:rPr>
              <a:t>exact reconstruction</a:t>
            </a:r>
            <a:r>
              <a:rPr dirty="0"/>
              <a:t> as long as signal length </a:t>
            </a:r>
            <a:r>
              <a:rPr i="1" dirty="0"/>
              <a:t>M</a:t>
            </a:r>
            <a:r>
              <a:rPr dirty="0"/>
              <a:t> ≤ DFT length </a:t>
            </a:r>
            <a:r>
              <a:rPr i="1" dirty="0"/>
              <a:t>N</a:t>
            </a:r>
          </a:p>
        </p:txBody>
      </p:sp>
      <p:sp>
        <p:nvSpPr>
          <p:cNvPr id="318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pic>
        <p:nvPicPr>
          <p:cNvPr id="319" name="freqdomain.png" descr="freqdomain.png"/>
          <p:cNvPicPr>
            <a:picLocks noChangeAspect="1"/>
          </p:cNvPicPr>
          <p:nvPr/>
        </p:nvPicPr>
        <p:blipFill>
          <a:blip r:embed="rId2"/>
          <a:srcRect b="3673"/>
          <a:stretch>
            <a:fillRect/>
          </a:stretch>
        </p:blipFill>
        <p:spPr>
          <a:xfrm>
            <a:off x="11552305" y="5209944"/>
            <a:ext cx="13650334" cy="7095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Xk (frequency domain)"/>
          <p:cNvSpPr txBox="1"/>
          <p:nvPr/>
        </p:nvSpPr>
        <p:spPr>
          <a:xfrm>
            <a:off x="16222202" y="5084112"/>
            <a:ext cx="470412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pic>
        <p:nvPicPr>
          <p:cNvPr id="321" name="timedomain1e.png" descr="timedomain1e.png"/>
          <p:cNvPicPr>
            <a:picLocks noChangeAspect="1"/>
          </p:cNvPicPr>
          <p:nvPr/>
        </p:nvPicPr>
        <p:blipFill>
          <a:blip r:embed="rId3"/>
          <a:srcRect b="2826"/>
          <a:stretch>
            <a:fillRect/>
          </a:stretch>
        </p:blipFill>
        <p:spPr>
          <a:xfrm>
            <a:off x="-1227756" y="5258422"/>
            <a:ext cx="13654534" cy="715997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x[n] (time domain)"/>
          <p:cNvSpPr txBox="1"/>
          <p:nvPr/>
        </p:nvSpPr>
        <p:spPr>
          <a:xfrm>
            <a:off x="3688370" y="5096774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1550600" y="6484823"/>
            <a:ext cx="1282800" cy="1016579"/>
            <a:chOff x="0" y="0"/>
            <a:chExt cx="1282799" cy="1016577"/>
          </a:xfrm>
        </p:grpSpPr>
        <p:sp>
          <p:nvSpPr>
            <p:cNvPr id="323" name="DFT"/>
            <p:cNvSpPr txBox="1"/>
            <p:nvPr/>
          </p:nvSpPr>
          <p:spPr>
            <a:xfrm>
              <a:off x="19361" y="0"/>
              <a:ext cx="114919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DFT</a:t>
              </a:r>
            </a:p>
          </p:txBody>
        </p:sp>
        <p:sp>
          <p:nvSpPr>
            <p:cNvPr id="324" name="Line"/>
            <p:cNvSpPr/>
            <p:nvPr/>
          </p:nvSpPr>
          <p:spPr>
            <a:xfrm>
              <a:off x="0" y="1016577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1545036" y="9652741"/>
            <a:ext cx="1293928" cy="1082960"/>
            <a:chOff x="0" y="0"/>
            <a:chExt cx="1293926" cy="1082959"/>
          </a:xfrm>
        </p:grpSpPr>
        <p:sp>
          <p:nvSpPr>
            <p:cNvPr id="326" name="Line"/>
            <p:cNvSpPr/>
            <p:nvPr/>
          </p:nvSpPr>
          <p:spPr>
            <a:xfrm flipH="1" flipV="1">
              <a:off x="5563" y="1082959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IDFT"/>
            <p:cNvSpPr txBox="1"/>
            <p:nvPr/>
          </p:nvSpPr>
          <p:spPr>
            <a:xfrm>
              <a:off x="-1" y="0"/>
              <a:ext cx="129392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IDFT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build="p" bldLvl="5" animBg="1" advAuto="0"/>
      <p:bldP spid="325" grpId="2" animBg="1" advAuto="0"/>
      <p:bldP spid="328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"/>
          <p:cNvGrpSpPr/>
          <p:nvPr/>
        </p:nvGrpSpPr>
        <p:grpSpPr>
          <a:xfrm>
            <a:off x="3682747" y="2735975"/>
            <a:ext cx="17565123" cy="3054709"/>
            <a:chOff x="0" y="-16673"/>
            <a:chExt cx="17565121" cy="3054707"/>
          </a:xfrm>
        </p:grpSpPr>
        <p:sp>
          <p:nvSpPr>
            <p:cNvPr id="244" name="Rectangle"/>
            <p:cNvSpPr/>
            <p:nvPr/>
          </p:nvSpPr>
          <p:spPr>
            <a:xfrm>
              <a:off x="0" y="776662"/>
              <a:ext cx="1247316" cy="226137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7" name="Connection Line"/>
            <p:cNvSpPr/>
            <p:nvPr/>
          </p:nvSpPr>
          <p:spPr>
            <a:xfrm>
              <a:off x="1446121" y="133822"/>
              <a:ext cx="4250135" cy="81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16" extrusionOk="0">
                  <a:moveTo>
                    <a:pt x="0" y="16816"/>
                  </a:moveTo>
                  <a:cubicBezTo>
                    <a:pt x="6768" y="-1315"/>
                    <a:pt x="13968" y="-4784"/>
                    <a:pt x="21600" y="6408"/>
                  </a:cubicBezTo>
                </a:path>
              </a:pathLst>
            </a:cu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46" name="the sum, for all values of n between 0 and N-1..."/>
            <p:cNvSpPr txBox="1"/>
            <p:nvPr/>
          </p:nvSpPr>
          <p:spPr>
            <a:xfrm>
              <a:off x="6255936" y="-16673"/>
              <a:ext cx="11309185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>
                  <a:solidFill>
                    <a:srgbClr val="0433FF"/>
                  </a:solidFill>
                </a:rPr>
                <a:t>sum</a:t>
              </a:r>
              <a:r>
                <a:rPr dirty="0"/>
                <a:t>, for all</a:t>
              </a:r>
              <a:r>
                <a:rPr lang="en-GB" dirty="0"/>
                <a:t> values of </a:t>
              </a:r>
              <a:r>
                <a:rPr i="1" dirty="0"/>
                <a:t>n </a:t>
              </a:r>
              <a:r>
                <a:rPr dirty="0"/>
                <a:t>between 0 and </a:t>
              </a:r>
              <a:r>
                <a:rPr i="1" dirty="0"/>
                <a:t>N</a:t>
              </a:r>
              <a:r>
                <a:rPr dirty="0"/>
                <a:t>-1...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917140" y="3446674"/>
            <a:ext cx="13344759" cy="1803948"/>
            <a:chOff x="0" y="-1"/>
            <a:chExt cx="13344758" cy="1803947"/>
          </a:xfrm>
        </p:grpSpPr>
        <p:sp>
          <p:nvSpPr>
            <p:cNvPr id="248" name="Rectangle"/>
            <p:cNvSpPr/>
            <p:nvPr/>
          </p:nvSpPr>
          <p:spPr>
            <a:xfrm>
              <a:off x="0" y="576325"/>
              <a:ext cx="1154106" cy="1227621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8" name="Connection Line"/>
            <p:cNvSpPr/>
            <p:nvPr/>
          </p:nvSpPr>
          <p:spPr>
            <a:xfrm>
              <a:off x="1182456" y="-1"/>
              <a:ext cx="3914786" cy="68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03" extrusionOk="0">
                  <a:moveTo>
                    <a:pt x="0" y="9914"/>
                  </a:moveTo>
                  <a:cubicBezTo>
                    <a:pt x="7472" y="-5197"/>
                    <a:pt x="14672" y="-3034"/>
                    <a:pt x="21600" y="16403"/>
                  </a:cubicBezTo>
                </a:path>
              </a:pathLst>
            </a:custGeom>
            <a:noFill/>
            <a:ln w="762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0" name="...of the signal x[n] multiplied by..."/>
            <p:cNvSpPr txBox="1"/>
            <p:nvPr/>
          </p:nvSpPr>
          <p:spPr>
            <a:xfrm>
              <a:off x="5677596" y="153431"/>
              <a:ext cx="766716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/>
                <a:t>...</a:t>
              </a:r>
              <a:r>
                <a:rPr dirty="0">
                  <a:solidFill>
                    <a:srgbClr val="942192"/>
                  </a:solidFill>
                </a:rPr>
                <a:t>of signal </a:t>
              </a:r>
              <a:r>
                <a:rPr i="1" dirty="0">
                  <a:solidFill>
                    <a:srgbClr val="942192"/>
                  </a:solidFill>
                </a:rPr>
                <a:t>x</a:t>
              </a:r>
              <a:r>
                <a:rPr dirty="0">
                  <a:solidFill>
                    <a:srgbClr val="942192"/>
                  </a:solidFill>
                </a:rPr>
                <a:t>[</a:t>
              </a:r>
              <a:r>
                <a:rPr i="1" dirty="0">
                  <a:solidFill>
                    <a:srgbClr val="942192"/>
                  </a:solidFill>
                </a:rPr>
                <a:t>n</a:t>
              </a:r>
              <a:r>
                <a:rPr dirty="0">
                  <a:solidFill>
                    <a:srgbClr val="942192"/>
                  </a:solidFill>
                </a:rPr>
                <a:t>]</a:t>
              </a:r>
              <a:r>
                <a:rPr dirty="0"/>
                <a:t> multiplied by...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072431" y="4031835"/>
            <a:ext cx="16324725" cy="1507702"/>
            <a:chOff x="-1" y="0"/>
            <a:chExt cx="16324722" cy="1507701"/>
          </a:xfrm>
        </p:grpSpPr>
        <p:grpSp>
          <p:nvGrpSpPr>
            <p:cNvPr id="255" name="Group"/>
            <p:cNvGrpSpPr/>
            <p:nvPr/>
          </p:nvGrpSpPr>
          <p:grpSpPr>
            <a:xfrm>
              <a:off x="-1" y="0"/>
              <a:ext cx="14260510" cy="1507701"/>
              <a:chOff x="0" y="0"/>
              <a:chExt cx="14260508" cy="1507700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2509611" cy="1227620"/>
              </a:xfrm>
              <a:prstGeom prst="rect">
                <a:avLst/>
              </a:prstGeom>
              <a:noFill/>
              <a:ln w="889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Connection Line"/>
              <p:cNvSpPr/>
              <p:nvPr/>
            </p:nvSpPr>
            <p:spPr>
              <a:xfrm>
                <a:off x="2658979" y="1164851"/>
                <a:ext cx="2037101" cy="342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501" extrusionOk="0">
                    <a:moveTo>
                      <a:pt x="0" y="7707"/>
                    </a:moveTo>
                    <a:cubicBezTo>
                      <a:pt x="7598" y="21600"/>
                      <a:pt x="14798" y="19031"/>
                      <a:pt x="21600" y="0"/>
                    </a:cubicBezTo>
                  </a:path>
                </a:pathLst>
              </a:custGeom>
              <a:noFill/>
              <a:ln w="762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...a complex exponential of frequency"/>
              <p:cNvSpPr txBox="1"/>
              <p:nvPr/>
            </p:nvSpPr>
            <p:spPr>
              <a:xfrm>
                <a:off x="4959888" y="602127"/>
                <a:ext cx="9300620" cy="77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400" b="0"/>
                </a:pPr>
                <a:r>
                  <a:rPr dirty="0"/>
                  <a:t>...</a:t>
                </a:r>
                <a:r>
                  <a:rPr dirty="0">
                    <a:solidFill>
                      <a:srgbClr val="FF2600"/>
                    </a:solidFill>
                  </a:rPr>
                  <a:t>complex exponential</a:t>
                </a:r>
                <a:r>
                  <a:rPr dirty="0"/>
                  <a:t> of </a:t>
                </a:r>
                <a:r>
                  <a:rPr dirty="0">
                    <a:solidFill>
                      <a:srgbClr val="FF2600"/>
                    </a:solidFill>
                  </a:rPr>
                  <a:t>frequency</a:t>
                </a:r>
                <a:r>
                  <a:rPr dirty="0"/>
                  <a:t> </a:t>
                </a:r>
              </a:p>
            </p:txBody>
          </p:sp>
        </p:grpSp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4319" y="741937"/>
              <a:ext cx="1800402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roup"/>
          <p:cNvGrpSpPr/>
          <p:nvPr/>
        </p:nvGrpSpPr>
        <p:grpSpPr>
          <a:xfrm>
            <a:off x="2667490" y="5055042"/>
            <a:ext cx="15855255" cy="1308296"/>
            <a:chOff x="0" y="0"/>
            <a:chExt cx="15855254" cy="1308295"/>
          </a:xfrm>
        </p:grpSpPr>
        <p:sp>
          <p:nvSpPr>
            <p:cNvPr id="258" name="...where k is the bin number"/>
            <p:cNvSpPr txBox="1"/>
            <p:nvPr/>
          </p:nvSpPr>
          <p:spPr>
            <a:xfrm>
              <a:off x="8847039" y="506308"/>
              <a:ext cx="7008216" cy="746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t>...where </a:t>
              </a:r>
              <a:r>
                <a:rPr i="1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k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is the bin number</a:t>
              </a:r>
            </a:p>
          </p:txBody>
        </p:sp>
        <p:sp>
          <p:nvSpPr>
            <p:cNvPr id="280" name="Connection Line"/>
            <p:cNvSpPr/>
            <p:nvPr/>
          </p:nvSpPr>
          <p:spPr>
            <a:xfrm>
              <a:off x="-1" y="0"/>
              <a:ext cx="8523411" cy="130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17300" extrusionOk="0">
                  <a:moveTo>
                    <a:pt x="136" y="0"/>
                  </a:moveTo>
                  <a:cubicBezTo>
                    <a:pt x="-1072" y="17250"/>
                    <a:pt x="5725" y="21600"/>
                    <a:pt x="20528" y="13049"/>
                  </a:cubicBezTo>
                </a:path>
              </a:pathLst>
            </a:cu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61" name="The mathematical basis of the Discrete Fourier Transform:…"/>
          <p:cNvSpPr txBox="1">
            <a:spLocks noGrp="1"/>
          </p:cNvSpPr>
          <p:nvPr>
            <p:ph type="body" idx="1"/>
          </p:nvPr>
        </p:nvSpPr>
        <p:spPr>
          <a:xfrm>
            <a:off x="292100" y="1778000"/>
            <a:ext cx="23583801" cy="10527276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The mathematical basis of the Discrete Fourier Transform: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 is the </a:t>
            </a:r>
            <a:r>
              <a:rPr dirty="0">
                <a:solidFill>
                  <a:srgbClr val="3D46A6"/>
                </a:solidFill>
              </a:rPr>
              <a:t>size</a:t>
            </a:r>
            <a:r>
              <a:rPr dirty="0"/>
              <a:t> of the DFT</a:t>
            </a:r>
          </a:p>
          <a:p>
            <a:pPr lvl="1"/>
            <a:r>
              <a:rPr dirty="0"/>
              <a:t> For the FFT, N is almost always a </a:t>
            </a:r>
            <a:r>
              <a:rPr dirty="0">
                <a:solidFill>
                  <a:srgbClr val="3D46A6"/>
                </a:solidFill>
              </a:rPr>
              <a:t>power of 2</a:t>
            </a:r>
            <a:r>
              <a:rPr dirty="0"/>
              <a:t> (the Cooley-Tukey algorithm)</a:t>
            </a:r>
          </a:p>
          <a:p>
            <a:r>
              <a:rPr dirty="0"/>
              <a:t>Each time sample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is a </a:t>
            </a: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number</a:t>
            </a:r>
          </a:p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 </a:t>
            </a:r>
          </a:p>
        </p:txBody>
      </p:sp>
      <p:sp>
        <p:nvSpPr>
          <p:cNvPr id="262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Discrete Fourier Transform</a:t>
            </a:r>
          </a:p>
        </p:txBody>
      </p:sp>
      <p:pic>
        <p:nvPicPr>
          <p:cNvPr id="26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80" y="3692949"/>
            <a:ext cx="6400284" cy="18877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DFT (FFT)"/>
          <p:cNvSpPr txBox="1"/>
          <p:nvPr/>
        </p:nvSpPr>
        <p:spPr>
          <a:xfrm>
            <a:off x="2892426" y="2629652"/>
            <a:ext cx="304292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3D46A6"/>
                </a:solidFill>
              </a:defRPr>
            </a:lvl1pPr>
          </a:lstStyle>
          <a:p>
            <a:r>
              <a:t>DFT (FFT)</a:t>
            </a:r>
          </a:p>
        </p:txBody>
      </p:sp>
      <p:sp>
        <p:nvSpPr>
          <p:cNvPr id="265" name="time domain → frequency domain"/>
          <p:cNvSpPr txBox="1"/>
          <p:nvPr/>
        </p:nvSpPr>
        <p:spPr>
          <a:xfrm>
            <a:off x="1823095" y="5684488"/>
            <a:ext cx="6842253" cy="623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solidFill>
                  <a:srgbClr val="3D46A6"/>
                </a:solidFill>
              </a:defRPr>
            </a:lvl1pPr>
          </a:lstStyle>
          <a:p>
            <a:r>
              <a:t>time domain → frequency domain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43682" y="2696885"/>
            <a:ext cx="7154477" cy="3610820"/>
            <a:chOff x="0" y="0"/>
            <a:chExt cx="7154476" cy="3610819"/>
          </a:xfrm>
        </p:grpSpPr>
        <p:pic>
          <p:nvPicPr>
            <p:cNvPr id="266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2" y="876443"/>
              <a:ext cx="7127075" cy="189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IDFT (IFFT)"/>
            <p:cNvSpPr txBox="1"/>
            <p:nvPr/>
          </p:nvSpPr>
          <p:spPr>
            <a:xfrm>
              <a:off x="1712341" y="0"/>
              <a:ext cx="3417571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IDFT (IFFT)</a:t>
              </a:r>
            </a:p>
          </p:txBody>
        </p:sp>
        <p:sp>
          <p:nvSpPr>
            <p:cNvPr id="268" name="frequency domain → time domain"/>
            <p:cNvSpPr txBox="1"/>
            <p:nvPr/>
          </p:nvSpPr>
          <p:spPr>
            <a:xfrm>
              <a:off x="0" y="2987603"/>
              <a:ext cx="6842253" cy="6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3D46A6"/>
                  </a:solidFill>
                </a:defRPr>
              </a:lvl1pPr>
            </a:lstStyle>
            <a:p>
              <a:r>
                <a:t>frequency domain → time domain</a:t>
              </a:r>
            </a:p>
          </p:txBody>
        </p:sp>
      </p:grpSp>
      <p:pic>
        <p:nvPicPr>
          <p:cNvPr id="2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653" y="9911877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284" y="11478039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14353950" y="9111768"/>
            <a:ext cx="5522893" cy="692404"/>
            <a:chOff x="0" y="0"/>
            <a:chExt cx="5522892" cy="692402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animBg="1" advAuto="0"/>
      <p:bldP spid="247" grpId="1" uiExpand="1" animBg="1" advAuto="0"/>
      <p:bldP spid="251" grpId="0" uiExpand="1" animBg="1" advAuto="0"/>
      <p:bldP spid="251" grpId="1" uiExpand="1" animBg="1" advAuto="0"/>
      <p:bldP spid="257" grpId="0" uiExpand="1" animBg="1" advAuto="0"/>
      <p:bldP spid="257" grpId="1" uiExpand="1" animBg="1" advAuto="0"/>
      <p:bldP spid="260" grpId="0" uiExpand="1" animBg="1" advAuto="0"/>
      <p:bldP spid="260" grpId="1" uiExpand="1" animBg="1" advAuto="0"/>
      <p:bldP spid="261" grpId="0" uiExpand="1" build="p" bldLvl="5" animBg="1" advAuto="0"/>
      <p:bldP spid="269" grpId="0" uiExpand="1" animBg="1" advAuto="0"/>
      <p:bldP spid="270" grpId="0" animBg="1" advAuto="0"/>
      <p:bldP spid="271" grpId="0" animBg="1" advAuto="0"/>
      <p:bldP spid="27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ach frequency bin Xk is a complex numbe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</a:t>
            </a:r>
          </a:p>
          <a:p>
            <a:r>
              <a:rPr lang="en-GB" dirty="0"/>
              <a:t>C</a:t>
            </a:r>
            <a:r>
              <a:rPr dirty="0"/>
              <a:t>an also turn the calculation around:</a:t>
            </a:r>
          </a:p>
          <a:p>
            <a:pPr lvl="1"/>
            <a:r>
              <a:rPr dirty="0"/>
              <a:t>Given </a:t>
            </a:r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M and a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𝜙, calculate real and imaginary components</a:t>
            </a:r>
          </a:p>
          <a:p>
            <a:pPr lvl="1">
              <a:spcBef>
                <a:spcPts val="0"/>
              </a:spcBef>
            </a:pP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component:					</a:t>
            </a:r>
            <a:r>
              <a:rPr dirty="0">
                <a:solidFill>
                  <a:srgbClr val="3D46A6"/>
                </a:solidFill>
              </a:rPr>
              <a:t>Imaginary</a:t>
            </a:r>
            <a:r>
              <a:rPr dirty="0"/>
              <a:t> component:</a:t>
            </a:r>
          </a:p>
          <a:p>
            <a:r>
              <a:rPr dirty="0"/>
              <a:t>Remember, </a:t>
            </a:r>
            <a:r>
              <a:rPr dirty="0">
                <a:solidFill>
                  <a:srgbClr val="3D46A6"/>
                </a:solidFill>
              </a:rPr>
              <a:t>frequency resolution</a:t>
            </a:r>
            <a:r>
              <a:rPr dirty="0"/>
              <a:t> depends on DFT </a:t>
            </a:r>
            <a:r>
              <a:rPr dirty="0">
                <a:solidFill>
                  <a:srgbClr val="3D46A6"/>
                </a:solidFill>
              </a:rPr>
              <a:t>size</a:t>
            </a:r>
          </a:p>
          <a:p>
            <a:pPr lvl="1"/>
            <a:r>
              <a:rPr dirty="0"/>
              <a:t>Bin frequencies are spaced </a:t>
            </a:r>
            <a:r>
              <a:rPr dirty="0">
                <a:solidFill>
                  <a:srgbClr val="3D46A6"/>
                </a:solidFill>
              </a:rPr>
              <a:t>2π/N</a:t>
            </a:r>
            <a:r>
              <a:rPr dirty="0"/>
              <a:t> apart, where 2π corresponds to the </a:t>
            </a:r>
            <a:r>
              <a:rPr dirty="0">
                <a:solidFill>
                  <a:srgbClr val="3D46A6"/>
                </a:solidFill>
              </a:rPr>
              <a:t>sample rate</a:t>
            </a:r>
          </a:p>
          <a:p>
            <a:pPr lvl="1"/>
            <a:r>
              <a:rPr dirty="0"/>
              <a:t>For example, N=1024, f</a:t>
            </a:r>
            <a:r>
              <a:rPr baseline="-5999" dirty="0"/>
              <a:t>s</a:t>
            </a:r>
            <a:r>
              <a:rPr dirty="0"/>
              <a:t> = 44.1kHz: bin spacing is 43.1Hz</a:t>
            </a:r>
          </a:p>
        </p:txBody>
      </p:sp>
      <p:sp>
        <p:nvSpPr>
          <p:cNvPr id="283" name="DFT magnitude and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magnitude and phase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33" y="2724765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64" y="4290926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Group"/>
          <p:cNvGrpSpPr/>
          <p:nvPr/>
        </p:nvGrpSpPr>
        <p:grpSpPr>
          <a:xfrm>
            <a:off x="14330230" y="1924655"/>
            <a:ext cx="5522894" cy="692404"/>
            <a:chOff x="0" y="0"/>
            <a:chExt cx="5522892" cy="692402"/>
          </a:xfrm>
        </p:grpSpPr>
        <p:pic>
          <p:nvPicPr>
            <p:cNvPr id="2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201268" y="6835316"/>
            <a:ext cx="12268076" cy="577238"/>
            <a:chOff x="0" y="0"/>
            <a:chExt cx="12268075" cy="577236"/>
          </a:xfrm>
        </p:grpSpPr>
        <p:pic>
          <p:nvPicPr>
            <p:cNvPr id="290" name="Image" descr="Image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 animBg="1" advAuto="0"/>
      <p:bldP spid="292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iscrete Fourier Transform bins are spaced linearly in frequency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974761"/>
          </a:xfrm>
          <a:prstGeom prst="rect">
            <a:avLst/>
          </a:prstGeom>
        </p:spPr>
        <p:txBody>
          <a:bodyPr anchor="t"/>
          <a:lstStyle/>
          <a:p>
            <a:r>
              <a:t>Discrete Fourier Transform bins are spaced </a:t>
            </a:r>
            <a:r>
              <a:rPr>
                <a:solidFill>
                  <a:srgbClr val="3D46A6"/>
                </a:solidFill>
              </a:rPr>
              <a:t>linearly</a:t>
            </a:r>
            <a:r>
              <a:t> in frequency</a:t>
            </a:r>
          </a:p>
          <a:p>
            <a:pPr lvl="1"/>
            <a:r>
              <a:t>By contrast, musical intervals are defined as </a:t>
            </a:r>
            <a:r>
              <a:rPr>
                <a:solidFill>
                  <a:srgbClr val="3D46A6"/>
                </a:solidFill>
              </a:rPr>
              <a:t>ratios</a:t>
            </a:r>
            <a:r>
              <a:t> in frequency (e.g. 1 octave = 2x)</a:t>
            </a:r>
          </a:p>
          <a:p>
            <a:pPr lvl="1"/>
            <a:r>
              <a:t>This means that </a:t>
            </a:r>
            <a:r>
              <a:rPr>
                <a:solidFill>
                  <a:srgbClr val="3D46A6"/>
                </a:solidFill>
              </a:rPr>
              <a:t>pitch</a:t>
            </a:r>
            <a:r>
              <a:t> resolution of the DFT is better for </a:t>
            </a:r>
            <a:r>
              <a:rPr>
                <a:solidFill>
                  <a:srgbClr val="3D46A6"/>
                </a:solidFill>
              </a:rPr>
              <a:t>higher</a:t>
            </a:r>
            <a:r>
              <a:t> bins</a:t>
            </a:r>
          </a:p>
          <a:p>
            <a:pPr lvl="2"/>
            <a:r>
              <a:t>This can be a headache for many musical applications</a:t>
            </a:r>
          </a:p>
        </p:txBody>
      </p:sp>
      <p:sp>
        <p:nvSpPr>
          <p:cNvPr id="296" name="DFT frequency spa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frequency spacing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1471363" y="5268003"/>
            <a:ext cx="20018084" cy="4909145"/>
            <a:chOff x="0" y="0"/>
            <a:chExt cx="20018083" cy="4909143"/>
          </a:xfrm>
        </p:grpSpPr>
        <p:grpSp>
          <p:nvGrpSpPr>
            <p:cNvPr id="299" name="Group"/>
            <p:cNvGrpSpPr/>
            <p:nvPr/>
          </p:nvGrpSpPr>
          <p:grpSpPr>
            <a:xfrm>
              <a:off x="-1" y="-1"/>
              <a:ext cx="20018085" cy="4879209"/>
              <a:chOff x="0" y="0"/>
              <a:chExt cx="20018083" cy="4879207"/>
            </a:xfrm>
          </p:grpSpPr>
          <p:sp>
            <p:nvSpPr>
              <p:cNvPr id="297" name="Line"/>
              <p:cNvSpPr/>
              <p:nvPr/>
            </p:nvSpPr>
            <p:spPr>
              <a:xfrm flipH="1" flipV="1">
                <a:off x="776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0" y="4879207"/>
                <a:ext cx="2001808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558945" y="45043"/>
              <a:ext cx="19099174" cy="4864101"/>
              <a:chOff x="0" y="0"/>
              <a:chExt cx="19099174" cy="4864100"/>
            </a:xfrm>
          </p:grpSpPr>
          <p:sp>
            <p:nvSpPr>
              <p:cNvPr id="300" name="Line"/>
              <p:cNvSpPr/>
              <p:nvPr/>
            </p:nvSpPr>
            <p:spPr>
              <a:xfrm flipH="1" flipV="1">
                <a:off x="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Line"/>
              <p:cNvSpPr/>
              <p:nvPr/>
            </p:nvSpPr>
            <p:spPr>
              <a:xfrm flipH="1" flipV="1">
                <a:off x="476962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 flipH="1" flipV="1">
                <a:off x="95392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 flipH="1" flipV="1">
                <a:off x="143088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4" name="Line"/>
              <p:cNvSpPr/>
              <p:nvPr/>
            </p:nvSpPr>
            <p:spPr>
              <a:xfrm flipH="1" flipV="1">
                <a:off x="1907851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5" name="Line"/>
              <p:cNvSpPr/>
              <p:nvPr/>
            </p:nvSpPr>
            <p:spPr>
              <a:xfrm flipH="1" flipV="1">
                <a:off x="2384814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6" name="Line"/>
              <p:cNvSpPr/>
              <p:nvPr/>
            </p:nvSpPr>
            <p:spPr>
              <a:xfrm flipH="1" flipV="1">
                <a:off x="2861776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Line"/>
              <p:cNvSpPr/>
              <p:nvPr/>
            </p:nvSpPr>
            <p:spPr>
              <a:xfrm flipH="1" flipV="1">
                <a:off x="333873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Line"/>
              <p:cNvSpPr/>
              <p:nvPr/>
            </p:nvSpPr>
            <p:spPr>
              <a:xfrm flipH="1" flipV="1">
                <a:off x="381570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Line"/>
              <p:cNvSpPr/>
              <p:nvPr/>
            </p:nvSpPr>
            <p:spPr>
              <a:xfrm flipH="1" flipV="1">
                <a:off x="429266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Line"/>
              <p:cNvSpPr/>
              <p:nvPr/>
            </p:nvSpPr>
            <p:spPr>
              <a:xfrm flipH="1" flipV="1">
                <a:off x="476962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1" name="Line"/>
              <p:cNvSpPr/>
              <p:nvPr/>
            </p:nvSpPr>
            <p:spPr>
              <a:xfrm flipH="1" flipV="1">
                <a:off x="5246590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2" name="Line"/>
              <p:cNvSpPr/>
              <p:nvPr/>
            </p:nvSpPr>
            <p:spPr>
              <a:xfrm flipH="1" flipV="1">
                <a:off x="5723553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3" name="Line"/>
              <p:cNvSpPr/>
              <p:nvPr/>
            </p:nvSpPr>
            <p:spPr>
              <a:xfrm flipH="1" flipV="1">
                <a:off x="620051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H="1" flipV="1">
                <a:off x="6677479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Line"/>
              <p:cNvSpPr/>
              <p:nvPr/>
            </p:nvSpPr>
            <p:spPr>
              <a:xfrm flipH="1" flipV="1">
                <a:off x="7154442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Line"/>
              <p:cNvSpPr/>
              <p:nvPr/>
            </p:nvSpPr>
            <p:spPr>
              <a:xfrm flipH="1" flipV="1">
                <a:off x="7631404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7" name="Line"/>
              <p:cNvSpPr/>
              <p:nvPr/>
            </p:nvSpPr>
            <p:spPr>
              <a:xfrm flipH="1" flipV="1">
                <a:off x="810836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Line"/>
              <p:cNvSpPr/>
              <p:nvPr/>
            </p:nvSpPr>
            <p:spPr>
              <a:xfrm flipH="1" flipV="1">
                <a:off x="858533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9" name="Line"/>
              <p:cNvSpPr/>
              <p:nvPr/>
            </p:nvSpPr>
            <p:spPr>
              <a:xfrm flipH="1" flipV="1">
                <a:off x="906229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Line"/>
              <p:cNvSpPr/>
              <p:nvPr/>
            </p:nvSpPr>
            <p:spPr>
              <a:xfrm flipH="1" flipV="1">
                <a:off x="953925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1" name="Line"/>
              <p:cNvSpPr/>
              <p:nvPr/>
            </p:nvSpPr>
            <p:spPr>
              <a:xfrm flipH="1" flipV="1">
                <a:off x="1001621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Line"/>
              <p:cNvSpPr/>
              <p:nvPr/>
            </p:nvSpPr>
            <p:spPr>
              <a:xfrm flipH="1" flipV="1">
                <a:off x="10493181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3" name="Line"/>
              <p:cNvSpPr/>
              <p:nvPr/>
            </p:nvSpPr>
            <p:spPr>
              <a:xfrm flipH="1" flipV="1">
                <a:off x="10970144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Line"/>
              <p:cNvSpPr/>
              <p:nvPr/>
            </p:nvSpPr>
            <p:spPr>
              <a:xfrm flipH="1" flipV="1">
                <a:off x="11447106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Line"/>
              <p:cNvSpPr/>
              <p:nvPr/>
            </p:nvSpPr>
            <p:spPr>
              <a:xfrm flipH="1" flipV="1">
                <a:off x="1192407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Line"/>
              <p:cNvSpPr/>
              <p:nvPr/>
            </p:nvSpPr>
            <p:spPr>
              <a:xfrm flipH="1" flipV="1">
                <a:off x="1240103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7" name="Line"/>
              <p:cNvSpPr/>
              <p:nvPr/>
            </p:nvSpPr>
            <p:spPr>
              <a:xfrm flipH="1" flipV="1">
                <a:off x="12877995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Line"/>
              <p:cNvSpPr/>
              <p:nvPr/>
            </p:nvSpPr>
            <p:spPr>
              <a:xfrm flipH="1" flipV="1">
                <a:off x="13354958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9" name="Line"/>
              <p:cNvSpPr/>
              <p:nvPr/>
            </p:nvSpPr>
            <p:spPr>
              <a:xfrm flipH="1" flipV="1">
                <a:off x="1383192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Line"/>
              <p:cNvSpPr/>
              <p:nvPr/>
            </p:nvSpPr>
            <p:spPr>
              <a:xfrm flipH="1" flipV="1">
                <a:off x="1430888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1" name="Line"/>
              <p:cNvSpPr/>
              <p:nvPr/>
            </p:nvSpPr>
            <p:spPr>
              <a:xfrm flipH="1" flipV="1">
                <a:off x="1478584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2" name="Line"/>
              <p:cNvSpPr/>
              <p:nvPr/>
            </p:nvSpPr>
            <p:spPr>
              <a:xfrm flipH="1" flipV="1">
                <a:off x="1526280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Line"/>
              <p:cNvSpPr/>
              <p:nvPr/>
            </p:nvSpPr>
            <p:spPr>
              <a:xfrm flipH="1" flipV="1">
                <a:off x="1573977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Line"/>
              <p:cNvSpPr/>
              <p:nvPr/>
            </p:nvSpPr>
            <p:spPr>
              <a:xfrm flipH="1" flipV="1">
                <a:off x="1621673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Line"/>
              <p:cNvSpPr/>
              <p:nvPr/>
            </p:nvSpPr>
            <p:spPr>
              <a:xfrm flipH="1" flipV="1">
                <a:off x="16693697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1717066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7" name="Line"/>
              <p:cNvSpPr/>
              <p:nvPr/>
            </p:nvSpPr>
            <p:spPr>
              <a:xfrm flipH="1" flipV="1">
                <a:off x="17647623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Line"/>
              <p:cNvSpPr/>
              <p:nvPr/>
            </p:nvSpPr>
            <p:spPr>
              <a:xfrm flipH="1" flipV="1">
                <a:off x="1812458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9" name="Line"/>
              <p:cNvSpPr/>
              <p:nvPr/>
            </p:nvSpPr>
            <p:spPr>
              <a:xfrm flipH="1" flipV="1">
                <a:off x="1860154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H="1" flipV="1">
                <a:off x="19078511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45" name="Group"/>
          <p:cNvGrpSpPr/>
          <p:nvPr/>
        </p:nvGrpSpPr>
        <p:grpSpPr>
          <a:xfrm>
            <a:off x="19307539" y="3751618"/>
            <a:ext cx="4602481" cy="2302810"/>
            <a:chOff x="0" y="0"/>
            <a:chExt cx="4602479" cy="2302809"/>
          </a:xfrm>
        </p:grpSpPr>
        <p:sp>
          <p:nvSpPr>
            <p:cNvPr id="343" name="Line"/>
            <p:cNvSpPr/>
            <p:nvPr/>
          </p:nvSpPr>
          <p:spPr>
            <a:xfrm flipH="1">
              <a:off x="1995969" y="1376807"/>
              <a:ext cx="783776" cy="92600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FFT bin frequencies…"/>
            <p:cNvSpPr txBox="1"/>
            <p:nvPr/>
          </p:nvSpPr>
          <p:spPr>
            <a:xfrm>
              <a:off x="-1" y="0"/>
              <a:ext cx="460248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FFT bin frequencies</a:t>
              </a:r>
            </a:p>
            <a:p>
              <a:pPr>
                <a:defRPr sz="4000" b="0"/>
              </a:pPr>
              <a:r>
                <a:t>(linear spacing)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766573" y="5252790"/>
            <a:ext cx="1037796" cy="5612424"/>
            <a:chOff x="0" y="0"/>
            <a:chExt cx="1037794" cy="5612423"/>
          </a:xfrm>
        </p:grpSpPr>
        <p:grpSp>
          <p:nvGrpSpPr>
            <p:cNvPr id="348" name="Group"/>
            <p:cNvGrpSpPr/>
            <p:nvPr/>
          </p:nvGrpSpPr>
          <p:grpSpPr>
            <a:xfrm>
              <a:off x="263735" y="-1"/>
              <a:ext cx="510325" cy="4870808"/>
              <a:chOff x="0" y="0"/>
              <a:chExt cx="510324" cy="4870806"/>
            </a:xfrm>
          </p:grpSpPr>
          <p:sp>
            <p:nvSpPr>
              <p:cNvPr id="346" name="Line"/>
              <p:cNvSpPr/>
              <p:nvPr/>
            </p:nvSpPr>
            <p:spPr>
              <a:xfrm flipH="1" flipV="1">
                <a:off x="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 flipH="1" flipV="1">
                <a:off x="489662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49" name="f"/>
            <p:cNvSpPr txBox="1"/>
            <p:nvPr/>
          </p:nvSpPr>
          <p:spPr>
            <a:xfrm rot="16200000">
              <a:off x="160528" y="5012983"/>
              <a:ext cx="227077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f</a:t>
              </a:r>
            </a:p>
          </p:txBody>
        </p:sp>
        <p:sp>
          <p:nvSpPr>
            <p:cNvPr id="350" name="2f"/>
            <p:cNvSpPr txBox="1"/>
            <p:nvPr/>
          </p:nvSpPr>
          <p:spPr>
            <a:xfrm rot="16200000">
              <a:off x="544272" y="5118900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2f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1244101" y="11243909"/>
            <a:ext cx="2061973" cy="902679"/>
            <a:chOff x="0" y="0"/>
            <a:chExt cx="2061972" cy="902678"/>
          </a:xfrm>
        </p:grpSpPr>
        <p:sp>
          <p:nvSpPr>
            <p:cNvPr id="352" name="Line"/>
            <p:cNvSpPr/>
            <p:nvPr/>
          </p:nvSpPr>
          <p:spPr>
            <a:xfrm>
              <a:off x="777520" y="0"/>
              <a:ext cx="506932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3" name="1 octave"/>
            <p:cNvSpPr txBox="1"/>
            <p:nvPr/>
          </p:nvSpPr>
          <p:spPr>
            <a:xfrm>
              <a:off x="0" y="205702"/>
              <a:ext cx="2061972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398240" y="11243909"/>
            <a:ext cx="3932428" cy="902679"/>
            <a:chOff x="0" y="0"/>
            <a:chExt cx="3932426" cy="902678"/>
          </a:xfrm>
        </p:grpSpPr>
        <p:sp>
          <p:nvSpPr>
            <p:cNvPr id="355" name="Line"/>
            <p:cNvSpPr/>
            <p:nvPr/>
          </p:nvSpPr>
          <p:spPr>
            <a:xfrm>
              <a:off x="0" y="0"/>
              <a:ext cx="3932427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6" name="1 octave"/>
            <p:cNvSpPr txBox="1"/>
            <p:nvPr/>
          </p:nvSpPr>
          <p:spPr>
            <a:xfrm>
              <a:off x="935227" y="205702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9272976" y="11243909"/>
            <a:ext cx="7598805" cy="921432"/>
            <a:chOff x="0" y="0"/>
            <a:chExt cx="7598804" cy="921431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7598805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9" name="1 octave"/>
            <p:cNvSpPr txBox="1"/>
            <p:nvPr/>
          </p:nvSpPr>
          <p:spPr>
            <a:xfrm>
              <a:off x="2768416" y="224455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5111018" y="5268004"/>
            <a:ext cx="4382241" cy="5703128"/>
            <a:chOff x="0" y="0"/>
            <a:chExt cx="4382239" cy="5703127"/>
          </a:xfrm>
        </p:grpSpPr>
        <p:grpSp>
          <p:nvGrpSpPr>
            <p:cNvPr id="363" name="Group"/>
            <p:cNvGrpSpPr/>
            <p:nvPr/>
          </p:nvGrpSpPr>
          <p:grpSpPr>
            <a:xfrm>
              <a:off x="263734" y="-1"/>
              <a:ext cx="3854771" cy="4879101"/>
              <a:chOff x="0" y="0"/>
              <a:chExt cx="3854769" cy="4879099"/>
            </a:xfrm>
          </p:grpSpPr>
          <p:sp>
            <p:nvSpPr>
              <p:cNvPr id="361" name="Line"/>
              <p:cNvSpPr/>
              <p:nvPr/>
            </p:nvSpPr>
            <p:spPr>
              <a:xfrm flipH="1" flipV="1">
                <a:off x="0" y="8292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H="1" flipV="1">
                <a:off x="3834107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64" name="8f"/>
            <p:cNvSpPr txBox="1"/>
            <p:nvPr/>
          </p:nvSpPr>
          <p:spPr>
            <a:xfrm rot="16200000">
              <a:off x="54610" y="5103687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8f</a:t>
              </a:r>
            </a:p>
          </p:txBody>
        </p:sp>
        <p:sp>
          <p:nvSpPr>
            <p:cNvPr id="365" name="16f"/>
            <p:cNvSpPr txBox="1"/>
            <p:nvPr/>
          </p:nvSpPr>
          <p:spPr>
            <a:xfrm rot="16200000">
              <a:off x="3782799" y="5103687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16f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6549840" y="5265491"/>
            <a:ext cx="548134" cy="5678921"/>
            <a:chOff x="0" y="0"/>
            <a:chExt cx="548132" cy="5678920"/>
          </a:xfrm>
        </p:grpSpPr>
        <p:sp>
          <p:nvSpPr>
            <p:cNvPr id="367" name="Line"/>
            <p:cNvSpPr/>
            <p:nvPr/>
          </p:nvSpPr>
          <p:spPr>
            <a:xfrm flipH="1" flipV="1">
              <a:off x="263735" y="-1"/>
              <a:ext cx="20663" cy="4870808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8" name="32f"/>
            <p:cNvSpPr txBox="1"/>
            <p:nvPr/>
          </p:nvSpPr>
          <p:spPr>
            <a:xfrm rot="16200000">
              <a:off x="-51308" y="5079480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32f</a:t>
              </a:r>
            </a:p>
          </p:txBody>
        </p:sp>
      </p:grpSp>
      <p:sp>
        <p:nvSpPr>
          <p:cNvPr id="370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 bldLvl="5" animBg="1" advAuto="0"/>
      <p:bldP spid="342" grpId="0" animBg="1" advAuto="0"/>
      <p:bldP spid="345" grpId="0" animBg="1" advAuto="0"/>
      <p:bldP spid="351" grpId="0" animBg="1" advAuto="0"/>
      <p:bldP spid="354" grpId="0" animBg="1" advAuto="0"/>
      <p:bldP spid="357" grpId="0" animBg="1" advAuto="0"/>
      <p:bldP spid="360" grpId="0" animBg="1" advAuto="0"/>
      <p:bldP spid="366" grpId="0" animBg="1" advAuto="0"/>
      <p:bldP spid="369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Custom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Helvetica Neue Light</vt:lpstr>
      <vt:lpstr>Helvetica Neue Medium</vt:lpstr>
      <vt:lpstr>Symbol</vt:lpstr>
      <vt:lpstr>White</vt:lpstr>
      <vt:lpstr>The Fast Fourier Transform</vt:lpstr>
      <vt:lpstr>The Discrete Fourier Transform</vt:lpstr>
      <vt:lpstr>The Discrete Fourier Transform</vt:lpstr>
      <vt:lpstr>The Discrete Fourier Transform</vt:lpstr>
      <vt:lpstr>DFT magnitude and phase</vt:lpstr>
      <vt:lpstr>DFT frequency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Joshua Reiss</cp:lastModifiedBy>
  <cp:revision>9</cp:revision>
  <dcterms:modified xsi:type="dcterms:W3CDTF">2023-12-05T17:06:41Z</dcterms:modified>
</cp:coreProperties>
</file>