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5"/>
  </p:notesMasterIdLst>
  <p:sldIdLst>
    <p:sldId id="258" r:id="rId2"/>
    <p:sldId id="259" r:id="rId3"/>
    <p:sldId id="260" r:id="rId4"/>
    <p:sldId id="264" r:id="rId5"/>
    <p:sldId id="265" r:id="rId6"/>
    <p:sldId id="266" r:id="rId7"/>
    <p:sldId id="267" r:id="rId8"/>
    <p:sldId id="288" r:id="rId9"/>
    <p:sldId id="269" r:id="rId10"/>
    <p:sldId id="270" r:id="rId11"/>
    <p:sldId id="271" r:id="rId12"/>
    <p:sldId id="272" r:id="rId13"/>
    <p:sldId id="273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3" r:id="rId22"/>
    <p:sldId id="284" r:id="rId23"/>
    <p:sldId id="286" r:id="rId24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0" autoAdjust="0"/>
    <p:restoredTop sz="78147" autoAdjust="0"/>
  </p:normalViewPr>
  <p:slideViewPr>
    <p:cSldViewPr snapToGrid="0">
      <p:cViewPr varScale="1">
        <p:scale>
          <a:sx n="38" d="100"/>
          <a:sy n="38" d="100"/>
        </p:scale>
        <p:origin x="1029" y="4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1323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Text"/>
          <p:cNvSpPr txBox="1">
            <a:spLocks noGrp="1"/>
          </p:cNvSpPr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"/>
          <p:cNvSpPr/>
          <p:nvPr/>
        </p:nvSpPr>
        <p:spPr>
          <a:xfrm>
            <a:off x="0" y="-18571"/>
            <a:ext cx="24384001" cy="1547417"/>
          </a:xfrm>
          <a:prstGeom prst="rect">
            <a:avLst/>
          </a:prstGeom>
          <a:solidFill>
            <a:srgbClr val="D5D5D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41" name="Title Text"/>
          <p:cNvSpPr txBox="1">
            <a:spLocks noGrp="1"/>
          </p:cNvSpPr>
          <p:nvPr>
            <p:ph type="title"/>
          </p:nvPr>
        </p:nvSpPr>
        <p:spPr>
          <a:xfrm>
            <a:off x="292100" y="-18571"/>
            <a:ext cx="23799800" cy="1547417"/>
          </a:xfrm>
          <a:prstGeom prst="rect">
            <a:avLst/>
          </a:prstGeom>
        </p:spPr>
        <p:txBody>
          <a:bodyPr/>
          <a:lstStyle>
            <a:lvl1pPr algn="l">
              <a:defRPr sz="8400"/>
            </a:lvl1pPr>
          </a:lstStyle>
          <a:p>
            <a:r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Body Level One…"/>
          <p:cNvSpPr txBox="1">
            <a:spLocks noGrp="1"/>
          </p:cNvSpPr>
          <p:nvPr>
            <p:ph type="body" idx="1"/>
          </p:nvPr>
        </p:nvSpPr>
        <p:spPr>
          <a:xfrm>
            <a:off x="533499" y="1778000"/>
            <a:ext cx="23583801" cy="10527276"/>
          </a:xfrm>
          <a:prstGeom prst="rect">
            <a:avLst/>
          </a:prstGeom>
        </p:spPr>
        <p:txBody>
          <a:bodyPr/>
          <a:lstStyle>
            <a:lvl1pPr marL="507999" indent="-507999">
              <a:spcBef>
                <a:spcPts val="1000"/>
              </a:spcBef>
              <a:defRPr sz="5200"/>
            </a:lvl1pPr>
            <a:lvl2pPr marL="1190625" indent="-555625">
              <a:spcBef>
                <a:spcPts val="1000"/>
              </a:spcBef>
              <a:buChar char="‣"/>
              <a:defRPr sz="4400"/>
            </a:lvl2pPr>
            <a:lvl3pPr marL="1746250" indent="-476250">
              <a:spcBef>
                <a:spcPts val="1000"/>
              </a:spcBef>
              <a:buSzPct val="100000"/>
              <a:buChar char="-"/>
              <a:defRPr sz="3600"/>
            </a:lvl3pPr>
            <a:lvl4pPr marL="2381250" indent="-476250">
              <a:spcBef>
                <a:spcPts val="1000"/>
              </a:spcBef>
              <a:buChar char="-"/>
              <a:defRPr sz="3600"/>
            </a:lvl4pPr>
            <a:lvl5pPr marL="3016250" indent="-476250">
              <a:spcBef>
                <a:spcPts val="1000"/>
              </a:spcBef>
              <a:buChar char="-"/>
              <a:defRPr sz="3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4" name="Rectangle"/>
          <p:cNvSpPr/>
          <p:nvPr/>
        </p:nvSpPr>
        <p:spPr>
          <a:xfrm>
            <a:off x="0" y="-18571"/>
            <a:ext cx="24384001" cy="1547417"/>
          </a:xfrm>
          <a:prstGeom prst="rect">
            <a:avLst/>
          </a:prstGeom>
          <a:solidFill>
            <a:srgbClr val="D5D5D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55" name="Title Text"/>
          <p:cNvSpPr txBox="1">
            <a:spLocks noGrp="1"/>
          </p:cNvSpPr>
          <p:nvPr>
            <p:ph type="title"/>
          </p:nvPr>
        </p:nvSpPr>
        <p:spPr>
          <a:xfrm>
            <a:off x="292100" y="-18571"/>
            <a:ext cx="23799800" cy="1547417"/>
          </a:xfrm>
          <a:prstGeom prst="rect">
            <a:avLst/>
          </a:prstGeom>
        </p:spPr>
        <p:txBody>
          <a:bodyPr/>
          <a:lstStyle>
            <a:lvl1pPr algn="l">
              <a:defRPr sz="8400"/>
            </a:lvl1pPr>
          </a:lstStyle>
          <a:p>
            <a:r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Bullets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Body Level One…"/>
          <p:cNvSpPr txBox="1">
            <a:spLocks noGrp="1"/>
          </p:cNvSpPr>
          <p:nvPr>
            <p:ph type="body" idx="1"/>
          </p:nvPr>
        </p:nvSpPr>
        <p:spPr>
          <a:xfrm>
            <a:off x="533499" y="1778000"/>
            <a:ext cx="23537268" cy="10527276"/>
          </a:xfrm>
          <a:prstGeom prst="rect">
            <a:avLst/>
          </a:prstGeom>
        </p:spPr>
        <p:txBody>
          <a:bodyPr numCol="2" spcCol="1176863" anchor="t"/>
          <a:lstStyle>
            <a:lvl1pPr marL="507999" indent="-507999">
              <a:spcBef>
                <a:spcPts val="1000"/>
              </a:spcBef>
              <a:defRPr sz="5200"/>
            </a:lvl1pPr>
            <a:lvl2pPr marL="1190625" indent="-555625">
              <a:spcBef>
                <a:spcPts val="1000"/>
              </a:spcBef>
              <a:buChar char="‣"/>
              <a:defRPr sz="4400"/>
            </a:lvl2pPr>
            <a:lvl3pPr marL="1746250" indent="-476250">
              <a:spcBef>
                <a:spcPts val="1000"/>
              </a:spcBef>
              <a:buSzPct val="100000"/>
              <a:buChar char="-"/>
              <a:defRPr sz="3600"/>
            </a:lvl3pPr>
            <a:lvl4pPr marL="2381250" indent="-476250">
              <a:spcBef>
                <a:spcPts val="1000"/>
              </a:spcBef>
              <a:buChar char="-"/>
              <a:defRPr sz="3600"/>
            </a:lvl4pPr>
            <a:lvl5pPr marL="3016250" indent="-476250">
              <a:spcBef>
                <a:spcPts val="1000"/>
              </a:spcBef>
              <a:buChar char="-"/>
              <a:defRPr sz="3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Rectangle"/>
          <p:cNvSpPr/>
          <p:nvPr/>
        </p:nvSpPr>
        <p:spPr>
          <a:xfrm>
            <a:off x="0" y="-18571"/>
            <a:ext cx="24384001" cy="1547417"/>
          </a:xfrm>
          <a:prstGeom prst="rect">
            <a:avLst/>
          </a:prstGeom>
          <a:solidFill>
            <a:srgbClr val="D5D5D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69" name="Title Text"/>
          <p:cNvSpPr txBox="1">
            <a:spLocks noGrp="1"/>
          </p:cNvSpPr>
          <p:nvPr>
            <p:ph type="title"/>
          </p:nvPr>
        </p:nvSpPr>
        <p:spPr>
          <a:xfrm>
            <a:off x="292100" y="-18571"/>
            <a:ext cx="23799800" cy="1547417"/>
          </a:xfrm>
          <a:prstGeom prst="rect">
            <a:avLst/>
          </a:prstGeom>
        </p:spPr>
        <p:txBody>
          <a:bodyPr/>
          <a:lstStyle>
            <a:lvl1pPr algn="l">
              <a:defRPr sz="8400"/>
            </a:lvl1pPr>
          </a:lstStyle>
          <a:p>
            <a:r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</p:sldLayoutIdLst>
  <p:transition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3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27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90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254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317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381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444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508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571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Week 10a: Phase vocoder, part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Phase vocoder, part 1</a:t>
            </a:r>
          </a:p>
        </p:txBody>
      </p:sp>
      <p:sp>
        <p:nvSpPr>
          <p:cNvPr id="101" name="What you’ll learn today:"/>
          <p:cNvSpPr txBox="1"/>
          <p:nvPr/>
        </p:nvSpPr>
        <p:spPr>
          <a:xfrm>
            <a:off x="8275062" y="2123779"/>
            <a:ext cx="7833876" cy="11798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000">
                <a:solidFill>
                  <a:srgbClr val="3D46A6"/>
                </a:solidFill>
              </a:defRPr>
            </a:lvl1pPr>
          </a:lstStyle>
          <a:p>
            <a:r>
              <a:rPr dirty="0"/>
              <a:t>What you’ll learn:</a:t>
            </a:r>
          </a:p>
        </p:txBody>
      </p:sp>
      <p:sp>
        <p:nvSpPr>
          <p:cNvPr id="102" name="Segmenting a real-time signal into windows…"/>
          <p:cNvSpPr txBox="1"/>
          <p:nvPr/>
        </p:nvSpPr>
        <p:spPr>
          <a:xfrm>
            <a:off x="3852671" y="3489166"/>
            <a:ext cx="16678657" cy="28234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6000" b="0"/>
            </a:pPr>
            <a:r>
              <a:rPr dirty="0"/>
              <a:t>Segmenting a real-time signal into windows</a:t>
            </a:r>
          </a:p>
          <a:p>
            <a:pPr>
              <a:defRPr sz="6000" b="0"/>
            </a:pPr>
            <a:r>
              <a:rPr dirty="0"/>
              <a:t>Working with overlapping windows (overlap-add)</a:t>
            </a:r>
          </a:p>
          <a:p>
            <a:pPr>
              <a:defRPr sz="6000" b="0"/>
            </a:pPr>
            <a:r>
              <a:rPr dirty="0"/>
              <a:t>Multi-threaded audio processing</a:t>
            </a:r>
          </a:p>
        </p:txBody>
      </p:sp>
      <p:sp>
        <p:nvSpPr>
          <p:cNvPr id="105" name="What you’ll make today:"/>
          <p:cNvSpPr txBox="1"/>
          <p:nvPr/>
        </p:nvSpPr>
        <p:spPr>
          <a:xfrm>
            <a:off x="8200522" y="6498207"/>
            <a:ext cx="7982955" cy="11798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000">
                <a:solidFill>
                  <a:srgbClr val="3D46A6"/>
                </a:solidFill>
              </a:defRPr>
            </a:lvl1pPr>
          </a:lstStyle>
          <a:p>
            <a:r>
              <a:rPr dirty="0"/>
              <a:t>What you’ll make:</a:t>
            </a:r>
          </a:p>
        </p:txBody>
      </p:sp>
      <p:sp>
        <p:nvSpPr>
          <p:cNvPr id="106" name="A phase vocoder framework with simple effects"/>
          <p:cNvSpPr txBox="1"/>
          <p:nvPr/>
        </p:nvSpPr>
        <p:spPr>
          <a:xfrm>
            <a:off x="4054601" y="7734556"/>
            <a:ext cx="16274797" cy="994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 b="0"/>
            </a:lvl1pPr>
          </a:lstStyle>
          <a:p>
            <a:r>
              <a:t>A phase vocoder framework with simple effects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We use a circular buffer to keep track of the input…"/>
          <p:cNvSpPr txBox="1">
            <a:spLocks noGrp="1"/>
          </p:cNvSpPr>
          <p:nvPr>
            <p:ph type="body" idx="1"/>
          </p:nvPr>
        </p:nvSpPr>
        <p:spPr>
          <a:xfrm>
            <a:off x="533499" y="1778000"/>
            <a:ext cx="15237353" cy="10527276"/>
          </a:xfrm>
          <a:prstGeom prst="rect">
            <a:avLst/>
          </a:prstGeom>
        </p:spPr>
        <p:txBody>
          <a:bodyPr/>
          <a:lstStyle/>
          <a:p>
            <a:r>
              <a:rPr dirty="0"/>
              <a:t>We use a </a:t>
            </a:r>
            <a:r>
              <a:rPr dirty="0">
                <a:solidFill>
                  <a:srgbClr val="3D46A6"/>
                </a:solidFill>
              </a:rPr>
              <a:t>circular buffer</a:t>
            </a:r>
            <a:r>
              <a:rPr dirty="0"/>
              <a:t> to keep track of the input</a:t>
            </a:r>
          </a:p>
          <a:p>
            <a:r>
              <a:rPr dirty="0"/>
              <a:t>Necessary characteristics:</a:t>
            </a:r>
          </a:p>
          <a:p>
            <a:pPr lvl="1"/>
            <a:r>
              <a:rPr dirty="0"/>
              <a:t>The buffer always holds (at least) the</a:t>
            </a:r>
            <a:r>
              <a:rPr dirty="0">
                <a:solidFill>
                  <a:srgbClr val="3D46A6"/>
                </a:solidFill>
              </a:rPr>
              <a:t> last M input samples</a:t>
            </a:r>
            <a:r>
              <a:rPr dirty="0"/>
              <a:t> (where M is the </a:t>
            </a:r>
            <a:r>
              <a:rPr dirty="0">
                <a:solidFill>
                  <a:srgbClr val="3D46A6"/>
                </a:solidFill>
              </a:rPr>
              <a:t>window size</a:t>
            </a:r>
            <a:r>
              <a:rPr dirty="0"/>
              <a:t>)</a:t>
            </a:r>
          </a:p>
          <a:p>
            <a:pPr lvl="1"/>
            <a:r>
              <a:rPr dirty="0"/>
              <a:t>If using multiple channels, one buffer per channel </a:t>
            </a:r>
          </a:p>
          <a:p>
            <a:r>
              <a:rPr dirty="0"/>
              <a:t>Using the circular buffer:</a:t>
            </a:r>
          </a:p>
          <a:p>
            <a:pPr lvl="1"/>
            <a:r>
              <a:rPr dirty="0"/>
              <a:t>Each iteration of the </a:t>
            </a:r>
            <a:r>
              <a:rPr dirty="0">
                <a:latin typeface="Courier"/>
                <a:ea typeface="Courier"/>
                <a:cs typeface="Courier"/>
                <a:sym typeface="Courier"/>
              </a:rPr>
              <a:t>for()</a:t>
            </a:r>
            <a:r>
              <a:rPr dirty="0"/>
              <a:t> loop:</a:t>
            </a:r>
          </a:p>
          <a:p>
            <a:pPr lvl="2"/>
            <a:r>
              <a:rPr dirty="0"/>
              <a:t>store input in buffer</a:t>
            </a:r>
          </a:p>
          <a:p>
            <a:pPr lvl="2"/>
            <a:r>
              <a:rPr dirty="0"/>
              <a:t>increment the </a:t>
            </a:r>
            <a:r>
              <a:rPr dirty="0">
                <a:solidFill>
                  <a:srgbClr val="3D46A6"/>
                </a:solidFill>
              </a:rPr>
              <a:t>write pointer</a:t>
            </a:r>
            <a:r>
              <a:rPr dirty="0"/>
              <a:t> (wrapping as necessary)</a:t>
            </a:r>
          </a:p>
          <a:p>
            <a:pPr lvl="2"/>
            <a:r>
              <a:rPr dirty="0"/>
              <a:t>increment the </a:t>
            </a:r>
            <a:r>
              <a:rPr dirty="0">
                <a:solidFill>
                  <a:srgbClr val="3D46A6"/>
                </a:solidFill>
              </a:rPr>
              <a:t>total count</a:t>
            </a:r>
            <a:r>
              <a:rPr dirty="0"/>
              <a:t> of samples stored</a:t>
            </a:r>
          </a:p>
          <a:p>
            <a:pPr lvl="1"/>
            <a:r>
              <a:rPr dirty="0">
                <a:solidFill>
                  <a:srgbClr val="3D46A6"/>
                </a:solidFill>
              </a:rPr>
              <a:t>When the count reaches the hop size</a:t>
            </a:r>
            <a:r>
              <a:rPr dirty="0"/>
              <a:t>:</a:t>
            </a:r>
          </a:p>
          <a:p>
            <a:pPr lvl="2"/>
            <a:r>
              <a:rPr dirty="0"/>
              <a:t>take one window from buffer, </a:t>
            </a:r>
            <a:r>
              <a:rPr dirty="0">
                <a:solidFill>
                  <a:srgbClr val="9B1200"/>
                </a:solidFill>
              </a:rPr>
              <a:t>unwrap it</a:t>
            </a:r>
            <a:r>
              <a:rPr dirty="0"/>
              <a:t>, and pass it to FFT</a:t>
            </a:r>
          </a:p>
          <a:p>
            <a:pPr lvl="2"/>
            <a:r>
              <a:rPr dirty="0"/>
              <a:t>in other words: </a:t>
            </a:r>
            <a:r>
              <a:rPr dirty="0">
                <a:solidFill>
                  <a:srgbClr val="3D46A6"/>
                </a:solidFill>
              </a:rPr>
              <a:t>copy it to a new buffer</a:t>
            </a:r>
            <a:r>
              <a:rPr dirty="0"/>
              <a:t> such that the oldest sample appears at index 0 of the new buffer</a:t>
            </a:r>
          </a:p>
        </p:txBody>
      </p:sp>
      <p:sp>
        <p:nvSpPr>
          <p:cNvPr id="908" name="Review: overlap-add with a circular buffer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Review: overlap-add with a circular buffer</a:t>
            </a:r>
          </a:p>
        </p:txBody>
      </p:sp>
      <p:grpSp>
        <p:nvGrpSpPr>
          <p:cNvPr id="936" name="Group"/>
          <p:cNvGrpSpPr/>
          <p:nvPr/>
        </p:nvGrpSpPr>
        <p:grpSpPr>
          <a:xfrm>
            <a:off x="15683582" y="4150709"/>
            <a:ext cx="7846416" cy="7846415"/>
            <a:chOff x="0" y="0"/>
            <a:chExt cx="7846414" cy="7846414"/>
          </a:xfrm>
        </p:grpSpPr>
        <p:sp>
          <p:nvSpPr>
            <p:cNvPr id="909" name="Circle"/>
            <p:cNvSpPr/>
            <p:nvPr/>
          </p:nvSpPr>
          <p:spPr>
            <a:xfrm>
              <a:off x="0" y="0"/>
              <a:ext cx="7846415" cy="7846415"/>
            </a:xfrm>
            <a:prstGeom prst="ellipse">
              <a:avLst/>
            </a:prstGeom>
            <a:solidFill>
              <a:srgbClr val="D5D5D5"/>
            </a:solidFill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910" name="Circle"/>
            <p:cNvSpPr/>
            <p:nvPr/>
          </p:nvSpPr>
          <p:spPr>
            <a:xfrm>
              <a:off x="1541427" y="1505648"/>
              <a:ext cx="4763560" cy="476356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911" name="x[24]"/>
            <p:cNvSpPr txBox="1"/>
            <p:nvPr/>
          </p:nvSpPr>
          <p:spPr>
            <a:xfrm rot="16200000">
              <a:off x="3410223" y="380276"/>
              <a:ext cx="1025967" cy="5941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/>
              </a:lvl1pPr>
            </a:lstStyle>
            <a:p>
              <a:r>
                <a:t>x[24]</a:t>
              </a:r>
            </a:p>
          </p:txBody>
        </p:sp>
        <p:sp>
          <p:nvSpPr>
            <p:cNvPr id="912" name="x[12]"/>
            <p:cNvSpPr txBox="1"/>
            <p:nvPr/>
          </p:nvSpPr>
          <p:spPr>
            <a:xfrm rot="16200000">
              <a:off x="3410223" y="6800448"/>
              <a:ext cx="1025967" cy="5941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/>
              </a:lvl1pPr>
            </a:lstStyle>
            <a:p>
              <a:r>
                <a:t>x[12]</a:t>
              </a:r>
            </a:p>
          </p:txBody>
        </p:sp>
        <p:sp>
          <p:nvSpPr>
            <p:cNvPr id="913" name="x[18]"/>
            <p:cNvSpPr txBox="1"/>
            <p:nvPr/>
          </p:nvSpPr>
          <p:spPr>
            <a:xfrm>
              <a:off x="381139" y="3626141"/>
              <a:ext cx="1025967" cy="5941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/>
              </a:lvl1pPr>
            </a:lstStyle>
            <a:p>
              <a:r>
                <a:t>x[18]</a:t>
              </a:r>
            </a:p>
          </p:txBody>
        </p:sp>
        <p:sp>
          <p:nvSpPr>
            <p:cNvPr id="914" name="x[6]"/>
            <p:cNvSpPr txBox="1"/>
            <p:nvPr/>
          </p:nvSpPr>
          <p:spPr>
            <a:xfrm>
              <a:off x="6719176" y="3626141"/>
              <a:ext cx="788087" cy="5941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/>
              </a:lvl1pPr>
            </a:lstStyle>
            <a:p>
              <a:r>
                <a:t>x[6]</a:t>
              </a:r>
            </a:p>
          </p:txBody>
        </p:sp>
        <p:sp>
          <p:nvSpPr>
            <p:cNvPr id="915" name="x[3]"/>
            <p:cNvSpPr txBox="1"/>
            <p:nvPr/>
          </p:nvSpPr>
          <p:spPr>
            <a:xfrm rot="18900000">
              <a:off x="5712747" y="1374397"/>
              <a:ext cx="788087" cy="5941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/>
              </a:lvl1pPr>
            </a:lstStyle>
            <a:p>
              <a:r>
                <a:t>x[3]</a:t>
              </a:r>
            </a:p>
          </p:txBody>
        </p:sp>
        <p:sp>
          <p:nvSpPr>
            <p:cNvPr id="916" name="x[25]"/>
            <p:cNvSpPr txBox="1"/>
            <p:nvPr/>
          </p:nvSpPr>
          <p:spPr>
            <a:xfrm rot="17100000">
              <a:off x="4277927" y="564757"/>
              <a:ext cx="1025968" cy="5941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/>
              </a:lvl1pPr>
            </a:lstStyle>
            <a:p>
              <a:r>
                <a:t>x[25]</a:t>
              </a:r>
            </a:p>
          </p:txBody>
        </p:sp>
        <p:sp>
          <p:nvSpPr>
            <p:cNvPr id="917" name="x[26]"/>
            <p:cNvSpPr txBox="1"/>
            <p:nvPr/>
          </p:nvSpPr>
          <p:spPr>
            <a:xfrm rot="18000000">
              <a:off x="5004972" y="890236"/>
              <a:ext cx="1025967" cy="5941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/>
              </a:lvl1pPr>
            </a:lstStyle>
            <a:p>
              <a:r>
                <a:t>x[26]</a:t>
              </a:r>
            </a:p>
          </p:txBody>
        </p:sp>
        <p:sp>
          <p:nvSpPr>
            <p:cNvPr id="918" name="x[4]"/>
            <p:cNvSpPr txBox="1"/>
            <p:nvPr/>
          </p:nvSpPr>
          <p:spPr>
            <a:xfrm rot="19800000">
              <a:off x="6207733" y="2040956"/>
              <a:ext cx="788087" cy="5941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/>
              </a:lvl1pPr>
            </a:lstStyle>
            <a:p>
              <a:r>
                <a:t>x[4]</a:t>
              </a:r>
            </a:p>
          </p:txBody>
        </p:sp>
        <p:sp>
          <p:nvSpPr>
            <p:cNvPr id="919" name="x[5]"/>
            <p:cNvSpPr txBox="1"/>
            <p:nvPr/>
          </p:nvSpPr>
          <p:spPr>
            <a:xfrm rot="20100000">
              <a:off x="6527933" y="2757167"/>
              <a:ext cx="788087" cy="5941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/>
              </a:lvl1pPr>
            </a:lstStyle>
            <a:p>
              <a:r>
                <a:t>x[5]</a:t>
              </a:r>
            </a:p>
          </p:txBody>
        </p:sp>
        <p:sp>
          <p:nvSpPr>
            <p:cNvPr id="920" name="x[7]"/>
            <p:cNvSpPr txBox="1"/>
            <p:nvPr/>
          </p:nvSpPr>
          <p:spPr>
            <a:xfrm rot="900000">
              <a:off x="6649874" y="4482933"/>
              <a:ext cx="788087" cy="5941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/>
              </a:lvl1pPr>
            </a:lstStyle>
            <a:p>
              <a:r>
                <a:t>x[7]</a:t>
              </a:r>
            </a:p>
          </p:txBody>
        </p:sp>
        <p:sp>
          <p:nvSpPr>
            <p:cNvPr id="921" name="x[8]"/>
            <p:cNvSpPr txBox="1"/>
            <p:nvPr/>
          </p:nvSpPr>
          <p:spPr>
            <a:xfrm rot="1800000">
              <a:off x="6404656" y="5211327"/>
              <a:ext cx="788087" cy="5941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/>
              </a:lvl1pPr>
            </a:lstStyle>
            <a:p>
              <a:r>
                <a:t>x[8]</a:t>
              </a:r>
            </a:p>
          </p:txBody>
        </p:sp>
        <p:sp>
          <p:nvSpPr>
            <p:cNvPr id="922" name="x[9]"/>
            <p:cNvSpPr txBox="1"/>
            <p:nvPr/>
          </p:nvSpPr>
          <p:spPr>
            <a:xfrm rot="2700000">
              <a:off x="5864212" y="5829987"/>
              <a:ext cx="788087" cy="5941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/>
              </a:lvl1pPr>
            </a:lstStyle>
            <a:p>
              <a:r>
                <a:t>x[9]</a:t>
              </a:r>
            </a:p>
          </p:txBody>
        </p:sp>
        <p:sp>
          <p:nvSpPr>
            <p:cNvPr id="923" name="x[10]"/>
            <p:cNvSpPr txBox="1"/>
            <p:nvPr/>
          </p:nvSpPr>
          <p:spPr>
            <a:xfrm rot="3600000">
              <a:off x="5074220" y="6362087"/>
              <a:ext cx="1025968" cy="5941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/>
              </a:lvl1pPr>
            </a:lstStyle>
            <a:p>
              <a:r>
                <a:t>x[10]</a:t>
              </a:r>
            </a:p>
          </p:txBody>
        </p:sp>
        <p:sp>
          <p:nvSpPr>
            <p:cNvPr id="924" name="x[11]"/>
            <p:cNvSpPr txBox="1"/>
            <p:nvPr/>
          </p:nvSpPr>
          <p:spPr>
            <a:xfrm rot="4500000">
              <a:off x="4255965" y="6678946"/>
              <a:ext cx="1025967" cy="5941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/>
              </a:lvl1pPr>
            </a:lstStyle>
            <a:p>
              <a:r>
                <a:t>x[11]</a:t>
              </a:r>
            </a:p>
          </p:txBody>
        </p:sp>
        <p:sp>
          <p:nvSpPr>
            <p:cNvPr id="925" name="x[15]"/>
            <p:cNvSpPr txBox="1"/>
            <p:nvPr/>
          </p:nvSpPr>
          <p:spPr>
            <a:xfrm rot="18900000">
              <a:off x="1239486" y="5813176"/>
              <a:ext cx="1025968" cy="5941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/>
              </a:lvl1pPr>
            </a:lstStyle>
            <a:p>
              <a:r>
                <a:t>x[15]</a:t>
              </a:r>
            </a:p>
          </p:txBody>
        </p:sp>
        <p:sp>
          <p:nvSpPr>
            <p:cNvPr id="926" name="x[14]"/>
            <p:cNvSpPr txBox="1"/>
            <p:nvPr/>
          </p:nvSpPr>
          <p:spPr>
            <a:xfrm rot="18000000">
              <a:off x="1847013" y="6356086"/>
              <a:ext cx="1025967" cy="5941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/>
              </a:lvl1pPr>
            </a:lstStyle>
            <a:p>
              <a:r>
                <a:t>x[14]</a:t>
              </a:r>
            </a:p>
          </p:txBody>
        </p:sp>
        <p:sp>
          <p:nvSpPr>
            <p:cNvPr id="927" name="x[13]"/>
            <p:cNvSpPr txBox="1"/>
            <p:nvPr/>
          </p:nvSpPr>
          <p:spPr>
            <a:xfrm rot="17100000">
              <a:off x="2598779" y="6679171"/>
              <a:ext cx="1025968" cy="5941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/>
              </a:lvl1pPr>
            </a:lstStyle>
            <a:p>
              <a:r>
                <a:t>x[13]</a:t>
              </a:r>
            </a:p>
          </p:txBody>
        </p:sp>
        <p:sp>
          <p:nvSpPr>
            <p:cNvPr id="928" name="x[16]"/>
            <p:cNvSpPr txBox="1"/>
            <p:nvPr/>
          </p:nvSpPr>
          <p:spPr>
            <a:xfrm rot="19800000">
              <a:off x="784888" y="5159350"/>
              <a:ext cx="1025967" cy="5941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/>
              </a:lvl1pPr>
            </a:lstStyle>
            <a:p>
              <a:r>
                <a:t>x[16]</a:t>
              </a:r>
            </a:p>
          </p:txBody>
        </p:sp>
        <p:sp>
          <p:nvSpPr>
            <p:cNvPr id="929" name="x[17]"/>
            <p:cNvSpPr txBox="1"/>
            <p:nvPr/>
          </p:nvSpPr>
          <p:spPr>
            <a:xfrm rot="20700000">
              <a:off x="485092" y="4430957"/>
              <a:ext cx="1025968" cy="5941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/>
              </a:lvl1pPr>
            </a:lstStyle>
            <a:p>
              <a:r>
                <a:t>x[17]</a:t>
              </a:r>
            </a:p>
          </p:txBody>
        </p:sp>
        <p:sp>
          <p:nvSpPr>
            <p:cNvPr id="930" name="x[19]"/>
            <p:cNvSpPr txBox="1"/>
            <p:nvPr/>
          </p:nvSpPr>
          <p:spPr>
            <a:xfrm rot="900000">
              <a:off x="521597" y="2861555"/>
              <a:ext cx="1025968" cy="5941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/>
              </a:lvl1pPr>
            </a:lstStyle>
            <a:p>
              <a:r>
                <a:t>x[19]</a:t>
              </a:r>
            </a:p>
          </p:txBody>
        </p:sp>
        <p:sp>
          <p:nvSpPr>
            <p:cNvPr id="931" name="x[20]"/>
            <p:cNvSpPr txBox="1"/>
            <p:nvPr/>
          </p:nvSpPr>
          <p:spPr>
            <a:xfrm rot="1800000">
              <a:off x="767561" y="2145953"/>
              <a:ext cx="1025968" cy="5941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/>
              </a:lvl1pPr>
            </a:lstStyle>
            <a:p>
              <a:r>
                <a:t>x[20]</a:t>
              </a:r>
            </a:p>
          </p:txBody>
        </p:sp>
        <p:sp>
          <p:nvSpPr>
            <p:cNvPr id="932" name="x[21]"/>
            <p:cNvSpPr txBox="1"/>
            <p:nvPr/>
          </p:nvSpPr>
          <p:spPr>
            <a:xfrm rot="2700000">
              <a:off x="1182994" y="1465003"/>
              <a:ext cx="1025968" cy="5941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/>
              </a:lvl1pPr>
            </a:lstStyle>
            <a:p>
              <a:r>
                <a:t>x[21]</a:t>
              </a:r>
            </a:p>
          </p:txBody>
        </p:sp>
        <p:sp>
          <p:nvSpPr>
            <p:cNvPr id="933" name="x[22]"/>
            <p:cNvSpPr txBox="1"/>
            <p:nvPr/>
          </p:nvSpPr>
          <p:spPr>
            <a:xfrm rot="3600000">
              <a:off x="1812362" y="942971"/>
              <a:ext cx="1025967" cy="5941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/>
              </a:lvl1pPr>
            </a:lstStyle>
            <a:p>
              <a:r>
                <a:t>x[22]</a:t>
              </a:r>
            </a:p>
          </p:txBody>
        </p:sp>
        <p:sp>
          <p:nvSpPr>
            <p:cNvPr id="934" name="x[23]"/>
            <p:cNvSpPr txBox="1"/>
            <p:nvPr/>
          </p:nvSpPr>
          <p:spPr>
            <a:xfrm rot="4500000">
              <a:off x="2564128" y="564757"/>
              <a:ext cx="1025968" cy="5941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/>
              </a:lvl1pPr>
            </a:lstStyle>
            <a:p>
              <a:r>
                <a:t>x[23]</a:t>
              </a:r>
            </a:p>
          </p:txBody>
        </p:sp>
        <p:sp>
          <p:nvSpPr>
            <p:cNvPr id="935" name="Shape"/>
            <p:cNvSpPr/>
            <p:nvPr/>
          </p:nvSpPr>
          <p:spPr>
            <a:xfrm>
              <a:off x="70935" y="95993"/>
              <a:ext cx="6099654" cy="35338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48" extrusionOk="0">
                  <a:moveTo>
                    <a:pt x="19016" y="10840"/>
                  </a:moveTo>
                  <a:cubicBezTo>
                    <a:pt x="17065" y="8318"/>
                    <a:pt x="14669" y="7387"/>
                    <a:pt x="12395" y="7962"/>
                  </a:cubicBezTo>
                  <a:cubicBezTo>
                    <a:pt x="10316" y="8487"/>
                    <a:pt x="8420" y="10259"/>
                    <a:pt x="7069" y="12966"/>
                  </a:cubicBezTo>
                  <a:cubicBezTo>
                    <a:pt x="5930" y="15249"/>
                    <a:pt x="5244" y="18076"/>
                    <a:pt x="5109" y="21048"/>
                  </a:cubicBezTo>
                  <a:lnTo>
                    <a:pt x="0" y="18992"/>
                  </a:lnTo>
                  <a:cubicBezTo>
                    <a:pt x="927" y="9115"/>
                    <a:pt x="5588" y="1548"/>
                    <a:pt x="11392" y="205"/>
                  </a:cubicBezTo>
                  <a:cubicBezTo>
                    <a:pt x="14660" y="-552"/>
                    <a:pt x="18021" y="827"/>
                    <a:pt x="21010" y="3762"/>
                  </a:cubicBezTo>
                  <a:cubicBezTo>
                    <a:pt x="21209" y="3957"/>
                    <a:pt x="21406" y="4160"/>
                    <a:pt x="21600" y="4368"/>
                  </a:cubicBezTo>
                  <a:lnTo>
                    <a:pt x="19016" y="10840"/>
                  </a:lnTo>
                  <a:close/>
                </a:path>
              </a:pathLst>
            </a:custGeom>
            <a:solidFill>
              <a:srgbClr val="942192">
                <a:alpha val="40258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</p:grpSp>
      <p:sp>
        <p:nvSpPr>
          <p:cNvPr id="937" name="write pointer"/>
          <p:cNvSpPr txBox="1"/>
          <p:nvPr/>
        </p:nvSpPr>
        <p:spPr>
          <a:xfrm>
            <a:off x="18676861" y="7195553"/>
            <a:ext cx="3086939" cy="721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200" b="0"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defRPr>
            </a:lvl1pPr>
          </a:lstStyle>
          <a:p>
            <a:r>
              <a:t>write pointer</a:t>
            </a:r>
          </a:p>
        </p:txBody>
      </p:sp>
      <p:sp>
        <p:nvSpPr>
          <p:cNvPr id="938" name="(next sample to…"/>
          <p:cNvSpPr txBox="1"/>
          <p:nvPr/>
        </p:nvSpPr>
        <p:spPr>
          <a:xfrm>
            <a:off x="18801105" y="7762134"/>
            <a:ext cx="2838451" cy="10053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t>(next sample to </a:t>
            </a:r>
          </a:p>
          <a:p>
            <a:pPr>
              <a:defRPr b="0"/>
            </a:pPr>
            <a:r>
              <a:t>be replaced)</a:t>
            </a:r>
          </a:p>
        </p:txBody>
      </p:sp>
      <p:sp>
        <p:nvSpPr>
          <p:cNvPr id="939" name="Line"/>
          <p:cNvSpPr/>
          <p:nvPr/>
        </p:nvSpPr>
        <p:spPr>
          <a:xfrm flipV="1">
            <a:off x="20478786" y="6545299"/>
            <a:ext cx="725204" cy="725205"/>
          </a:xfrm>
          <a:prstGeom prst="line">
            <a:avLst/>
          </a:prstGeom>
          <a:ln w="152400">
            <a:solidFill>
              <a:schemeClr val="accent3">
                <a:hueOff val="362282"/>
                <a:satOff val="31803"/>
                <a:lumOff val="-18242"/>
              </a:schemeClr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940" name="latest…"/>
          <p:cNvSpPr txBox="1"/>
          <p:nvPr/>
        </p:nvSpPr>
        <p:spPr>
          <a:xfrm>
            <a:off x="18626590" y="1778000"/>
            <a:ext cx="1960398" cy="1356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4200" b="0">
                <a:solidFill>
                  <a:srgbClr val="942192"/>
                </a:solidFill>
              </a:defRPr>
            </a:pPr>
            <a:r>
              <a:t>latest</a:t>
            </a:r>
          </a:p>
          <a:p>
            <a:pPr>
              <a:defRPr sz="4200" b="0">
                <a:solidFill>
                  <a:srgbClr val="942192"/>
                </a:solidFill>
              </a:defRPr>
            </a:pPr>
            <a:r>
              <a:t>window</a:t>
            </a:r>
          </a:p>
        </p:txBody>
      </p:sp>
      <p:sp>
        <p:nvSpPr>
          <p:cNvPr id="941" name="(M = 8 in this…"/>
          <p:cNvSpPr txBox="1"/>
          <p:nvPr/>
        </p:nvSpPr>
        <p:spPr>
          <a:xfrm>
            <a:off x="20604147" y="1953666"/>
            <a:ext cx="2312290" cy="10053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t>(M = 8 in this</a:t>
            </a:r>
          </a:p>
          <a:p>
            <a:pPr>
              <a:defRPr b="0"/>
            </a:pPr>
            <a:r>
              <a:t>example)</a:t>
            </a:r>
          </a:p>
        </p:txBody>
      </p:sp>
      <p:sp>
        <p:nvSpPr>
          <p:cNvPr id="942" name="Line"/>
          <p:cNvSpPr/>
          <p:nvPr/>
        </p:nvSpPr>
        <p:spPr>
          <a:xfrm flipH="1">
            <a:off x="19320902" y="3241354"/>
            <a:ext cx="352326" cy="784350"/>
          </a:xfrm>
          <a:prstGeom prst="line">
            <a:avLst/>
          </a:prstGeom>
          <a:ln w="88900">
            <a:solidFill>
              <a:srgbClr val="942192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grpSp>
        <p:nvGrpSpPr>
          <p:cNvPr id="945" name="Group"/>
          <p:cNvGrpSpPr/>
          <p:nvPr/>
        </p:nvGrpSpPr>
        <p:grpSpPr>
          <a:xfrm>
            <a:off x="10878688" y="5841339"/>
            <a:ext cx="4095802" cy="4000965"/>
            <a:chOff x="0" y="0"/>
            <a:chExt cx="4095800" cy="4000963"/>
          </a:xfrm>
        </p:grpSpPr>
        <p:sp>
          <p:nvSpPr>
            <p:cNvPr id="943" name="Line"/>
            <p:cNvSpPr/>
            <p:nvPr/>
          </p:nvSpPr>
          <p:spPr>
            <a:xfrm flipH="1">
              <a:off x="441213" y="2170592"/>
              <a:ext cx="1331714" cy="1830372"/>
            </a:xfrm>
            <a:prstGeom prst="line">
              <a:avLst/>
            </a:prstGeom>
            <a:noFill/>
            <a:ln w="88900" cap="flat">
              <a:solidFill>
                <a:schemeClr val="accent5">
                  <a:hueOff val="-82419"/>
                  <a:satOff val="-9513"/>
                  <a:lumOff val="-16343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944" name="Important: this…"/>
            <p:cNvSpPr txBox="1"/>
            <p:nvPr/>
          </p:nvSpPr>
          <p:spPr>
            <a:xfrm>
              <a:off x="0" y="0"/>
              <a:ext cx="4095801" cy="20333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3200" b="0"/>
              </a:pPr>
              <a:r>
                <a:rPr b="1">
                  <a:solidFill>
                    <a:schemeClr val="accent5">
                      <a:hueOff val="-82419"/>
                      <a:satOff val="-9513"/>
                      <a:lumOff val="-16343"/>
                    </a:schemeClr>
                  </a:solidFill>
                </a:rPr>
                <a:t>Important: </a:t>
              </a:r>
              <a:r>
                <a:t>this</a:t>
              </a:r>
            </a:p>
            <a:p>
              <a:pPr>
                <a:defRPr sz="3200" b="0"/>
              </a:pPr>
              <a:r>
                <a:t>is not the same as</a:t>
              </a:r>
            </a:p>
            <a:p>
              <a:pPr>
                <a:defRPr sz="3200" b="0"/>
              </a:pPr>
              <a:r>
                <a:t>when the write</a:t>
              </a:r>
            </a:p>
            <a:p>
              <a:pPr>
                <a:defRPr sz="3200" b="0"/>
              </a:pPr>
              <a:r>
                <a:t>pointer wraps around!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0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9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9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9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9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9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9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1000"/>
                                        <p:tgtEl>
                                          <p:spTgt spid="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7" grpId="1" build="p" bldLvl="5" animBg="1" advAuto="0"/>
      <p:bldP spid="945" grpId="2" animBg="1" advAuto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5" name="Group"/>
          <p:cNvGrpSpPr/>
          <p:nvPr/>
        </p:nvGrpSpPr>
        <p:grpSpPr>
          <a:xfrm>
            <a:off x="15683582" y="4150709"/>
            <a:ext cx="7846416" cy="7846415"/>
            <a:chOff x="0" y="0"/>
            <a:chExt cx="7846414" cy="7846414"/>
          </a:xfrm>
        </p:grpSpPr>
        <p:sp>
          <p:nvSpPr>
            <p:cNvPr id="948" name="Circle"/>
            <p:cNvSpPr/>
            <p:nvPr/>
          </p:nvSpPr>
          <p:spPr>
            <a:xfrm>
              <a:off x="0" y="0"/>
              <a:ext cx="7846415" cy="7846415"/>
            </a:xfrm>
            <a:prstGeom prst="ellipse">
              <a:avLst/>
            </a:prstGeom>
            <a:solidFill>
              <a:srgbClr val="D5D5D5"/>
            </a:solidFill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949" name="Circle"/>
            <p:cNvSpPr/>
            <p:nvPr/>
          </p:nvSpPr>
          <p:spPr>
            <a:xfrm>
              <a:off x="1541427" y="1505648"/>
              <a:ext cx="4763560" cy="476356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950" name="x[24]"/>
            <p:cNvSpPr txBox="1"/>
            <p:nvPr/>
          </p:nvSpPr>
          <p:spPr>
            <a:xfrm rot="16200000">
              <a:off x="3410223" y="380276"/>
              <a:ext cx="1025967" cy="5941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/>
              </a:lvl1pPr>
            </a:lstStyle>
            <a:p>
              <a:r>
                <a:t>x[24]</a:t>
              </a:r>
            </a:p>
          </p:txBody>
        </p:sp>
        <p:sp>
          <p:nvSpPr>
            <p:cNvPr id="951" name="x[12]"/>
            <p:cNvSpPr txBox="1"/>
            <p:nvPr/>
          </p:nvSpPr>
          <p:spPr>
            <a:xfrm rot="16200000">
              <a:off x="3410223" y="6800448"/>
              <a:ext cx="1025967" cy="5941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/>
              </a:lvl1pPr>
            </a:lstStyle>
            <a:p>
              <a:r>
                <a:t>x[12]</a:t>
              </a:r>
            </a:p>
          </p:txBody>
        </p:sp>
        <p:sp>
          <p:nvSpPr>
            <p:cNvPr id="952" name="x[18]"/>
            <p:cNvSpPr txBox="1"/>
            <p:nvPr/>
          </p:nvSpPr>
          <p:spPr>
            <a:xfrm>
              <a:off x="381139" y="3626141"/>
              <a:ext cx="1025967" cy="5941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/>
              </a:lvl1pPr>
            </a:lstStyle>
            <a:p>
              <a:r>
                <a:t>x[18]</a:t>
              </a:r>
            </a:p>
          </p:txBody>
        </p:sp>
        <p:sp>
          <p:nvSpPr>
            <p:cNvPr id="953" name="x[6]"/>
            <p:cNvSpPr txBox="1"/>
            <p:nvPr/>
          </p:nvSpPr>
          <p:spPr>
            <a:xfrm>
              <a:off x="6719176" y="3626141"/>
              <a:ext cx="788087" cy="5941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/>
              </a:lvl1pPr>
            </a:lstStyle>
            <a:p>
              <a:r>
                <a:t>x[6]</a:t>
              </a:r>
            </a:p>
          </p:txBody>
        </p:sp>
        <p:sp>
          <p:nvSpPr>
            <p:cNvPr id="954" name="x[3]"/>
            <p:cNvSpPr txBox="1"/>
            <p:nvPr/>
          </p:nvSpPr>
          <p:spPr>
            <a:xfrm rot="18900000">
              <a:off x="5712747" y="1374397"/>
              <a:ext cx="788087" cy="5941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/>
              </a:lvl1pPr>
            </a:lstStyle>
            <a:p>
              <a:r>
                <a:t>x[3]</a:t>
              </a:r>
            </a:p>
          </p:txBody>
        </p:sp>
        <p:sp>
          <p:nvSpPr>
            <p:cNvPr id="955" name="x[25]"/>
            <p:cNvSpPr txBox="1"/>
            <p:nvPr/>
          </p:nvSpPr>
          <p:spPr>
            <a:xfrm rot="17100000">
              <a:off x="4277927" y="564757"/>
              <a:ext cx="1025968" cy="5941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/>
              </a:lvl1pPr>
            </a:lstStyle>
            <a:p>
              <a:r>
                <a:t>x[25]</a:t>
              </a:r>
            </a:p>
          </p:txBody>
        </p:sp>
        <p:sp>
          <p:nvSpPr>
            <p:cNvPr id="956" name="x[26]"/>
            <p:cNvSpPr txBox="1"/>
            <p:nvPr/>
          </p:nvSpPr>
          <p:spPr>
            <a:xfrm rot="18000000">
              <a:off x="5004972" y="890236"/>
              <a:ext cx="1025967" cy="5941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/>
              </a:lvl1pPr>
            </a:lstStyle>
            <a:p>
              <a:r>
                <a:t>x[26]</a:t>
              </a:r>
            </a:p>
          </p:txBody>
        </p:sp>
        <p:sp>
          <p:nvSpPr>
            <p:cNvPr id="957" name="x[4]"/>
            <p:cNvSpPr txBox="1"/>
            <p:nvPr/>
          </p:nvSpPr>
          <p:spPr>
            <a:xfrm rot="19800000">
              <a:off x="6207733" y="2040956"/>
              <a:ext cx="788087" cy="5941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/>
              </a:lvl1pPr>
            </a:lstStyle>
            <a:p>
              <a:r>
                <a:t>x[4]</a:t>
              </a:r>
            </a:p>
          </p:txBody>
        </p:sp>
        <p:sp>
          <p:nvSpPr>
            <p:cNvPr id="958" name="x[5]"/>
            <p:cNvSpPr txBox="1"/>
            <p:nvPr/>
          </p:nvSpPr>
          <p:spPr>
            <a:xfrm rot="20100000">
              <a:off x="6527933" y="2757167"/>
              <a:ext cx="788087" cy="5941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/>
              </a:lvl1pPr>
            </a:lstStyle>
            <a:p>
              <a:r>
                <a:t>x[5]</a:t>
              </a:r>
            </a:p>
          </p:txBody>
        </p:sp>
        <p:sp>
          <p:nvSpPr>
            <p:cNvPr id="959" name="x[7]"/>
            <p:cNvSpPr txBox="1"/>
            <p:nvPr/>
          </p:nvSpPr>
          <p:spPr>
            <a:xfrm rot="900000">
              <a:off x="6649874" y="4482933"/>
              <a:ext cx="788087" cy="5941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/>
              </a:lvl1pPr>
            </a:lstStyle>
            <a:p>
              <a:r>
                <a:t>x[7]</a:t>
              </a:r>
            </a:p>
          </p:txBody>
        </p:sp>
        <p:sp>
          <p:nvSpPr>
            <p:cNvPr id="960" name="x[8]"/>
            <p:cNvSpPr txBox="1"/>
            <p:nvPr/>
          </p:nvSpPr>
          <p:spPr>
            <a:xfrm rot="1800000">
              <a:off x="6404656" y="5211327"/>
              <a:ext cx="788087" cy="5941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/>
              </a:lvl1pPr>
            </a:lstStyle>
            <a:p>
              <a:r>
                <a:t>x[8]</a:t>
              </a:r>
            </a:p>
          </p:txBody>
        </p:sp>
        <p:sp>
          <p:nvSpPr>
            <p:cNvPr id="961" name="x[9]"/>
            <p:cNvSpPr txBox="1"/>
            <p:nvPr/>
          </p:nvSpPr>
          <p:spPr>
            <a:xfrm rot="2700000">
              <a:off x="5864212" y="5829987"/>
              <a:ext cx="788087" cy="5941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/>
              </a:lvl1pPr>
            </a:lstStyle>
            <a:p>
              <a:r>
                <a:t>x[9]</a:t>
              </a:r>
            </a:p>
          </p:txBody>
        </p:sp>
        <p:sp>
          <p:nvSpPr>
            <p:cNvPr id="962" name="x[10]"/>
            <p:cNvSpPr txBox="1"/>
            <p:nvPr/>
          </p:nvSpPr>
          <p:spPr>
            <a:xfrm rot="3600000">
              <a:off x="5074220" y="6362087"/>
              <a:ext cx="1025968" cy="5941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/>
              </a:lvl1pPr>
            </a:lstStyle>
            <a:p>
              <a:r>
                <a:t>x[10]</a:t>
              </a:r>
            </a:p>
          </p:txBody>
        </p:sp>
        <p:sp>
          <p:nvSpPr>
            <p:cNvPr id="963" name="x[11]"/>
            <p:cNvSpPr txBox="1"/>
            <p:nvPr/>
          </p:nvSpPr>
          <p:spPr>
            <a:xfrm rot="4500000">
              <a:off x="4255965" y="6678946"/>
              <a:ext cx="1025967" cy="5941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/>
              </a:lvl1pPr>
            </a:lstStyle>
            <a:p>
              <a:r>
                <a:t>x[11]</a:t>
              </a:r>
            </a:p>
          </p:txBody>
        </p:sp>
        <p:sp>
          <p:nvSpPr>
            <p:cNvPr id="964" name="x[15]"/>
            <p:cNvSpPr txBox="1"/>
            <p:nvPr/>
          </p:nvSpPr>
          <p:spPr>
            <a:xfrm rot="18900000">
              <a:off x="1239486" y="5813176"/>
              <a:ext cx="1025968" cy="5941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/>
              </a:lvl1pPr>
            </a:lstStyle>
            <a:p>
              <a:r>
                <a:t>x[15]</a:t>
              </a:r>
            </a:p>
          </p:txBody>
        </p:sp>
        <p:sp>
          <p:nvSpPr>
            <p:cNvPr id="965" name="x[14]"/>
            <p:cNvSpPr txBox="1"/>
            <p:nvPr/>
          </p:nvSpPr>
          <p:spPr>
            <a:xfrm rot="18000000">
              <a:off x="1847013" y="6356086"/>
              <a:ext cx="1025967" cy="5941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/>
              </a:lvl1pPr>
            </a:lstStyle>
            <a:p>
              <a:r>
                <a:t>x[14]</a:t>
              </a:r>
            </a:p>
          </p:txBody>
        </p:sp>
        <p:sp>
          <p:nvSpPr>
            <p:cNvPr id="966" name="x[13]"/>
            <p:cNvSpPr txBox="1"/>
            <p:nvPr/>
          </p:nvSpPr>
          <p:spPr>
            <a:xfrm rot="17100000">
              <a:off x="2598779" y="6679171"/>
              <a:ext cx="1025968" cy="5941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/>
              </a:lvl1pPr>
            </a:lstStyle>
            <a:p>
              <a:r>
                <a:t>x[13]</a:t>
              </a:r>
            </a:p>
          </p:txBody>
        </p:sp>
        <p:sp>
          <p:nvSpPr>
            <p:cNvPr id="967" name="x[16]"/>
            <p:cNvSpPr txBox="1"/>
            <p:nvPr/>
          </p:nvSpPr>
          <p:spPr>
            <a:xfrm rot="19800000">
              <a:off x="784888" y="5159350"/>
              <a:ext cx="1025967" cy="5941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/>
              </a:lvl1pPr>
            </a:lstStyle>
            <a:p>
              <a:r>
                <a:t>x[16]</a:t>
              </a:r>
            </a:p>
          </p:txBody>
        </p:sp>
        <p:sp>
          <p:nvSpPr>
            <p:cNvPr id="968" name="x[17]"/>
            <p:cNvSpPr txBox="1"/>
            <p:nvPr/>
          </p:nvSpPr>
          <p:spPr>
            <a:xfrm rot="20700000">
              <a:off x="485092" y="4430957"/>
              <a:ext cx="1025968" cy="5941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/>
              </a:lvl1pPr>
            </a:lstStyle>
            <a:p>
              <a:r>
                <a:t>x[17]</a:t>
              </a:r>
            </a:p>
          </p:txBody>
        </p:sp>
        <p:sp>
          <p:nvSpPr>
            <p:cNvPr id="969" name="x[19]"/>
            <p:cNvSpPr txBox="1"/>
            <p:nvPr/>
          </p:nvSpPr>
          <p:spPr>
            <a:xfrm rot="900000">
              <a:off x="521597" y="2861555"/>
              <a:ext cx="1025968" cy="5941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/>
              </a:lvl1pPr>
            </a:lstStyle>
            <a:p>
              <a:r>
                <a:t>x[19]</a:t>
              </a:r>
            </a:p>
          </p:txBody>
        </p:sp>
        <p:sp>
          <p:nvSpPr>
            <p:cNvPr id="970" name="x[20]"/>
            <p:cNvSpPr txBox="1"/>
            <p:nvPr/>
          </p:nvSpPr>
          <p:spPr>
            <a:xfrm rot="1800000">
              <a:off x="767561" y="2145953"/>
              <a:ext cx="1025968" cy="5941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/>
              </a:lvl1pPr>
            </a:lstStyle>
            <a:p>
              <a:r>
                <a:t>x[20]</a:t>
              </a:r>
            </a:p>
          </p:txBody>
        </p:sp>
        <p:sp>
          <p:nvSpPr>
            <p:cNvPr id="971" name="x[21]"/>
            <p:cNvSpPr txBox="1"/>
            <p:nvPr/>
          </p:nvSpPr>
          <p:spPr>
            <a:xfrm rot="2700000">
              <a:off x="1182994" y="1465003"/>
              <a:ext cx="1025968" cy="5941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/>
              </a:lvl1pPr>
            </a:lstStyle>
            <a:p>
              <a:r>
                <a:t>x[21]</a:t>
              </a:r>
            </a:p>
          </p:txBody>
        </p:sp>
        <p:sp>
          <p:nvSpPr>
            <p:cNvPr id="972" name="x[22]"/>
            <p:cNvSpPr txBox="1"/>
            <p:nvPr/>
          </p:nvSpPr>
          <p:spPr>
            <a:xfrm rot="3600000">
              <a:off x="1812362" y="942971"/>
              <a:ext cx="1025967" cy="5941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/>
              </a:lvl1pPr>
            </a:lstStyle>
            <a:p>
              <a:r>
                <a:t>x[22]</a:t>
              </a:r>
            </a:p>
          </p:txBody>
        </p:sp>
        <p:sp>
          <p:nvSpPr>
            <p:cNvPr id="973" name="x[23]"/>
            <p:cNvSpPr txBox="1"/>
            <p:nvPr/>
          </p:nvSpPr>
          <p:spPr>
            <a:xfrm rot="4500000">
              <a:off x="2564128" y="564757"/>
              <a:ext cx="1025968" cy="5941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/>
              </a:lvl1pPr>
            </a:lstStyle>
            <a:p>
              <a:r>
                <a:t>x[23]</a:t>
              </a:r>
            </a:p>
          </p:txBody>
        </p:sp>
        <p:sp>
          <p:nvSpPr>
            <p:cNvPr id="974" name="Shape"/>
            <p:cNvSpPr/>
            <p:nvPr/>
          </p:nvSpPr>
          <p:spPr>
            <a:xfrm>
              <a:off x="70935" y="95993"/>
              <a:ext cx="6099654" cy="35338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48" extrusionOk="0">
                  <a:moveTo>
                    <a:pt x="19016" y="10840"/>
                  </a:moveTo>
                  <a:cubicBezTo>
                    <a:pt x="17065" y="8318"/>
                    <a:pt x="14669" y="7387"/>
                    <a:pt x="12395" y="7962"/>
                  </a:cubicBezTo>
                  <a:cubicBezTo>
                    <a:pt x="10316" y="8487"/>
                    <a:pt x="8420" y="10259"/>
                    <a:pt x="7069" y="12966"/>
                  </a:cubicBezTo>
                  <a:cubicBezTo>
                    <a:pt x="5930" y="15249"/>
                    <a:pt x="5244" y="18076"/>
                    <a:pt x="5109" y="21048"/>
                  </a:cubicBezTo>
                  <a:lnTo>
                    <a:pt x="0" y="18992"/>
                  </a:lnTo>
                  <a:cubicBezTo>
                    <a:pt x="927" y="9115"/>
                    <a:pt x="5588" y="1548"/>
                    <a:pt x="11392" y="205"/>
                  </a:cubicBezTo>
                  <a:cubicBezTo>
                    <a:pt x="14660" y="-552"/>
                    <a:pt x="18021" y="827"/>
                    <a:pt x="21010" y="3762"/>
                  </a:cubicBezTo>
                  <a:cubicBezTo>
                    <a:pt x="21209" y="3957"/>
                    <a:pt x="21406" y="4160"/>
                    <a:pt x="21600" y="4368"/>
                  </a:cubicBezTo>
                  <a:lnTo>
                    <a:pt x="19016" y="10840"/>
                  </a:lnTo>
                  <a:close/>
                </a:path>
              </a:pathLst>
            </a:custGeom>
            <a:solidFill>
              <a:srgbClr val="942192">
                <a:alpha val="40258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</p:grpSp>
      <p:sp>
        <p:nvSpPr>
          <p:cNvPr id="976" name="Review: unwrapping the circular buffer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Review: unwrapping the circular buffer</a:t>
            </a:r>
          </a:p>
        </p:txBody>
      </p:sp>
      <p:sp>
        <p:nvSpPr>
          <p:cNvPr id="977" name="Line"/>
          <p:cNvSpPr/>
          <p:nvPr/>
        </p:nvSpPr>
        <p:spPr>
          <a:xfrm flipH="1">
            <a:off x="19193902" y="3114354"/>
            <a:ext cx="352326" cy="784350"/>
          </a:xfrm>
          <a:prstGeom prst="line">
            <a:avLst/>
          </a:prstGeom>
          <a:ln w="88900">
            <a:solidFill>
              <a:srgbClr val="942192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978" name="write pointer"/>
          <p:cNvSpPr txBox="1"/>
          <p:nvPr/>
        </p:nvSpPr>
        <p:spPr>
          <a:xfrm>
            <a:off x="18676861" y="7195553"/>
            <a:ext cx="3086939" cy="721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200" b="0"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defRPr>
            </a:lvl1pPr>
          </a:lstStyle>
          <a:p>
            <a:r>
              <a:t>write pointer</a:t>
            </a:r>
          </a:p>
        </p:txBody>
      </p:sp>
      <p:sp>
        <p:nvSpPr>
          <p:cNvPr id="979" name="(next sample to…"/>
          <p:cNvSpPr txBox="1"/>
          <p:nvPr/>
        </p:nvSpPr>
        <p:spPr>
          <a:xfrm>
            <a:off x="18801105" y="7762134"/>
            <a:ext cx="2838451" cy="10053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t>(next sample to </a:t>
            </a:r>
          </a:p>
          <a:p>
            <a:pPr>
              <a:defRPr b="0"/>
            </a:pPr>
            <a:r>
              <a:t>be replaced)</a:t>
            </a:r>
          </a:p>
        </p:txBody>
      </p:sp>
      <p:sp>
        <p:nvSpPr>
          <p:cNvPr id="980" name="Line"/>
          <p:cNvSpPr/>
          <p:nvPr/>
        </p:nvSpPr>
        <p:spPr>
          <a:xfrm flipV="1">
            <a:off x="20478786" y="6545299"/>
            <a:ext cx="725204" cy="725205"/>
          </a:xfrm>
          <a:prstGeom prst="line">
            <a:avLst/>
          </a:prstGeom>
          <a:ln w="152400">
            <a:solidFill>
              <a:schemeClr val="accent3">
                <a:hueOff val="362282"/>
                <a:satOff val="31803"/>
                <a:lumOff val="-18242"/>
              </a:schemeClr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981" name="latest…"/>
          <p:cNvSpPr txBox="1"/>
          <p:nvPr/>
        </p:nvSpPr>
        <p:spPr>
          <a:xfrm>
            <a:off x="18626590" y="1778000"/>
            <a:ext cx="1960398" cy="1356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4200" b="0">
                <a:solidFill>
                  <a:srgbClr val="942192"/>
                </a:solidFill>
              </a:defRPr>
            </a:pPr>
            <a:r>
              <a:t>latest</a:t>
            </a:r>
          </a:p>
          <a:p>
            <a:pPr>
              <a:defRPr sz="4200" b="0">
                <a:solidFill>
                  <a:srgbClr val="942192"/>
                </a:solidFill>
              </a:defRPr>
            </a:pPr>
            <a:r>
              <a:t>window</a:t>
            </a:r>
          </a:p>
        </p:txBody>
      </p:sp>
      <p:sp>
        <p:nvSpPr>
          <p:cNvPr id="982" name="(M = 8 in this…"/>
          <p:cNvSpPr txBox="1"/>
          <p:nvPr/>
        </p:nvSpPr>
        <p:spPr>
          <a:xfrm>
            <a:off x="20604147" y="1953666"/>
            <a:ext cx="2312290" cy="10053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t>(M = 8 in this</a:t>
            </a:r>
          </a:p>
          <a:p>
            <a:pPr>
              <a:defRPr b="0"/>
            </a:pPr>
            <a:r>
              <a:t>example)</a:t>
            </a:r>
          </a:p>
        </p:txBody>
      </p:sp>
      <p:grpSp>
        <p:nvGrpSpPr>
          <p:cNvPr id="1034" name="Group"/>
          <p:cNvGrpSpPr/>
          <p:nvPr/>
        </p:nvGrpSpPr>
        <p:grpSpPr>
          <a:xfrm>
            <a:off x="662256" y="1780850"/>
            <a:ext cx="15514668" cy="2535210"/>
            <a:chOff x="0" y="0"/>
            <a:chExt cx="15514666" cy="2535208"/>
          </a:xfrm>
        </p:grpSpPr>
        <p:grpSp>
          <p:nvGrpSpPr>
            <p:cNvPr id="1032" name="Group"/>
            <p:cNvGrpSpPr/>
            <p:nvPr/>
          </p:nvGrpSpPr>
          <p:grpSpPr>
            <a:xfrm>
              <a:off x="0" y="897933"/>
              <a:ext cx="15514667" cy="1637276"/>
              <a:chOff x="0" y="0"/>
              <a:chExt cx="15514666" cy="1637275"/>
            </a:xfrm>
          </p:grpSpPr>
          <p:sp>
            <p:nvSpPr>
              <p:cNvPr id="983" name="Rectangle"/>
              <p:cNvSpPr/>
              <p:nvPr/>
            </p:nvSpPr>
            <p:spPr>
              <a:xfrm>
                <a:off x="0" y="0"/>
                <a:ext cx="15514667" cy="1637276"/>
              </a:xfrm>
              <a:prstGeom prst="rect">
                <a:avLst/>
              </a:prstGeom>
              <a:solidFill>
                <a:srgbClr val="D5D5D5"/>
              </a:solidFill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984" name="Rectangle"/>
              <p:cNvSpPr/>
              <p:nvPr/>
            </p:nvSpPr>
            <p:spPr>
              <a:xfrm>
                <a:off x="127000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985" name="x[24]"/>
              <p:cNvSpPr txBox="1"/>
              <p:nvPr/>
            </p:nvSpPr>
            <p:spPr>
              <a:xfrm rot="16200000">
                <a:off x="-85248" y="526054"/>
                <a:ext cx="1014528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x[24]</a:t>
                </a:r>
              </a:p>
            </p:txBody>
          </p:sp>
          <p:sp>
            <p:nvSpPr>
              <p:cNvPr id="986" name="Rectangle"/>
              <p:cNvSpPr/>
              <p:nvPr/>
            </p:nvSpPr>
            <p:spPr>
              <a:xfrm>
                <a:off x="761987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987" name="x[25]"/>
              <p:cNvSpPr txBox="1"/>
              <p:nvPr/>
            </p:nvSpPr>
            <p:spPr>
              <a:xfrm rot="16200000">
                <a:off x="549740" y="526054"/>
                <a:ext cx="1014528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x[25]</a:t>
                </a:r>
              </a:p>
            </p:txBody>
          </p:sp>
          <p:sp>
            <p:nvSpPr>
              <p:cNvPr id="988" name="Rectangle"/>
              <p:cNvSpPr/>
              <p:nvPr/>
            </p:nvSpPr>
            <p:spPr>
              <a:xfrm>
                <a:off x="1399877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989" name="x[26]"/>
              <p:cNvSpPr txBox="1"/>
              <p:nvPr/>
            </p:nvSpPr>
            <p:spPr>
              <a:xfrm rot="16200000">
                <a:off x="1187630" y="530333"/>
                <a:ext cx="1014528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x[26]</a:t>
                </a:r>
              </a:p>
            </p:txBody>
          </p:sp>
          <p:sp>
            <p:nvSpPr>
              <p:cNvPr id="990" name="Rectangle"/>
              <p:cNvSpPr/>
              <p:nvPr/>
            </p:nvSpPr>
            <p:spPr>
              <a:xfrm>
                <a:off x="2034865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991" name="x[3]"/>
              <p:cNvSpPr txBox="1"/>
              <p:nvPr/>
            </p:nvSpPr>
            <p:spPr>
              <a:xfrm rot="16200000">
                <a:off x="1939127" y="530333"/>
                <a:ext cx="781509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x[3]</a:t>
                </a:r>
              </a:p>
            </p:txBody>
          </p:sp>
          <p:sp>
            <p:nvSpPr>
              <p:cNvPr id="992" name="Rectangle"/>
              <p:cNvSpPr/>
              <p:nvPr/>
            </p:nvSpPr>
            <p:spPr>
              <a:xfrm>
                <a:off x="2668837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993" name="x[4]"/>
              <p:cNvSpPr txBox="1"/>
              <p:nvPr/>
            </p:nvSpPr>
            <p:spPr>
              <a:xfrm rot="16200000">
                <a:off x="2573099" y="526055"/>
                <a:ext cx="781509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x[4]</a:t>
                </a:r>
              </a:p>
            </p:txBody>
          </p:sp>
          <p:sp>
            <p:nvSpPr>
              <p:cNvPr id="994" name="Rectangle"/>
              <p:cNvSpPr/>
              <p:nvPr/>
            </p:nvSpPr>
            <p:spPr>
              <a:xfrm>
                <a:off x="3303825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995" name="x[5]"/>
              <p:cNvSpPr txBox="1"/>
              <p:nvPr/>
            </p:nvSpPr>
            <p:spPr>
              <a:xfrm rot="16200000">
                <a:off x="3208087" y="526055"/>
                <a:ext cx="781508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x[5]</a:t>
                </a:r>
              </a:p>
            </p:txBody>
          </p:sp>
          <p:sp>
            <p:nvSpPr>
              <p:cNvPr id="996" name="Rectangle"/>
              <p:cNvSpPr/>
              <p:nvPr/>
            </p:nvSpPr>
            <p:spPr>
              <a:xfrm>
                <a:off x="3951512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997" name="x[6]"/>
              <p:cNvSpPr txBox="1"/>
              <p:nvPr/>
            </p:nvSpPr>
            <p:spPr>
              <a:xfrm rot="16200000">
                <a:off x="3855775" y="526055"/>
                <a:ext cx="781508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x[6]</a:t>
                </a:r>
              </a:p>
            </p:txBody>
          </p:sp>
          <p:sp>
            <p:nvSpPr>
              <p:cNvPr id="998" name="Rectangle"/>
              <p:cNvSpPr/>
              <p:nvPr/>
            </p:nvSpPr>
            <p:spPr>
              <a:xfrm>
                <a:off x="4586500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999" name="x[7]"/>
              <p:cNvSpPr txBox="1"/>
              <p:nvPr/>
            </p:nvSpPr>
            <p:spPr>
              <a:xfrm rot="16200000">
                <a:off x="4490762" y="526055"/>
                <a:ext cx="781508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x[7]</a:t>
                </a:r>
              </a:p>
            </p:txBody>
          </p:sp>
          <p:sp>
            <p:nvSpPr>
              <p:cNvPr id="1000" name="Rectangle"/>
              <p:cNvSpPr/>
              <p:nvPr/>
            </p:nvSpPr>
            <p:spPr>
              <a:xfrm>
                <a:off x="5219700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001" name="x[8]"/>
              <p:cNvSpPr txBox="1"/>
              <p:nvPr/>
            </p:nvSpPr>
            <p:spPr>
              <a:xfrm rot="16200000">
                <a:off x="5123962" y="526055"/>
                <a:ext cx="781509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x[8]</a:t>
                </a:r>
              </a:p>
            </p:txBody>
          </p:sp>
          <p:sp>
            <p:nvSpPr>
              <p:cNvPr id="1002" name="Rectangle"/>
              <p:cNvSpPr/>
              <p:nvPr/>
            </p:nvSpPr>
            <p:spPr>
              <a:xfrm>
                <a:off x="5854687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003" name="x[9]"/>
              <p:cNvSpPr txBox="1"/>
              <p:nvPr/>
            </p:nvSpPr>
            <p:spPr>
              <a:xfrm rot="16200000">
                <a:off x="5758950" y="526055"/>
                <a:ext cx="781508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x[9]</a:t>
                </a:r>
              </a:p>
            </p:txBody>
          </p:sp>
          <p:sp>
            <p:nvSpPr>
              <p:cNvPr id="1004" name="Rectangle"/>
              <p:cNvSpPr/>
              <p:nvPr/>
            </p:nvSpPr>
            <p:spPr>
              <a:xfrm>
                <a:off x="6492577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005" name="x[10]"/>
              <p:cNvSpPr txBox="1"/>
              <p:nvPr/>
            </p:nvSpPr>
            <p:spPr>
              <a:xfrm rot="16200000">
                <a:off x="6280330" y="530333"/>
                <a:ext cx="1014527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x[10]</a:t>
                </a:r>
              </a:p>
            </p:txBody>
          </p:sp>
          <p:sp>
            <p:nvSpPr>
              <p:cNvPr id="1006" name="Rectangle"/>
              <p:cNvSpPr/>
              <p:nvPr/>
            </p:nvSpPr>
            <p:spPr>
              <a:xfrm>
                <a:off x="7127564" y="131278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007" name="x[11]"/>
              <p:cNvSpPr txBox="1"/>
              <p:nvPr/>
            </p:nvSpPr>
            <p:spPr>
              <a:xfrm rot="16200000">
                <a:off x="6915316" y="530333"/>
                <a:ext cx="1014528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x[11]</a:t>
                </a:r>
              </a:p>
            </p:txBody>
          </p:sp>
          <p:sp>
            <p:nvSpPr>
              <p:cNvPr id="1008" name="Rectangle"/>
              <p:cNvSpPr/>
              <p:nvPr/>
            </p:nvSpPr>
            <p:spPr>
              <a:xfrm>
                <a:off x="7761536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009" name="x[12]"/>
              <p:cNvSpPr txBox="1"/>
              <p:nvPr/>
            </p:nvSpPr>
            <p:spPr>
              <a:xfrm rot="16200000">
                <a:off x="7549289" y="526054"/>
                <a:ext cx="1014527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x[12]</a:t>
                </a:r>
              </a:p>
            </p:txBody>
          </p:sp>
          <p:sp>
            <p:nvSpPr>
              <p:cNvPr id="1010" name="Rectangle"/>
              <p:cNvSpPr/>
              <p:nvPr/>
            </p:nvSpPr>
            <p:spPr>
              <a:xfrm>
                <a:off x="8396523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011" name="x[13]"/>
              <p:cNvSpPr txBox="1"/>
              <p:nvPr/>
            </p:nvSpPr>
            <p:spPr>
              <a:xfrm rot="16200000">
                <a:off x="8184276" y="526054"/>
                <a:ext cx="1014528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x[13]</a:t>
                </a:r>
              </a:p>
            </p:txBody>
          </p:sp>
          <p:sp>
            <p:nvSpPr>
              <p:cNvPr id="1012" name="Rectangle"/>
              <p:cNvSpPr/>
              <p:nvPr/>
            </p:nvSpPr>
            <p:spPr>
              <a:xfrm>
                <a:off x="9044211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013" name="x[14]"/>
              <p:cNvSpPr txBox="1"/>
              <p:nvPr/>
            </p:nvSpPr>
            <p:spPr>
              <a:xfrm rot="16200000">
                <a:off x="8831964" y="526054"/>
                <a:ext cx="1014528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x[14]</a:t>
                </a:r>
              </a:p>
            </p:txBody>
          </p:sp>
          <p:sp>
            <p:nvSpPr>
              <p:cNvPr id="1014" name="Rectangle"/>
              <p:cNvSpPr/>
              <p:nvPr/>
            </p:nvSpPr>
            <p:spPr>
              <a:xfrm>
                <a:off x="9679199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015" name="x[15]"/>
              <p:cNvSpPr txBox="1"/>
              <p:nvPr/>
            </p:nvSpPr>
            <p:spPr>
              <a:xfrm rot="16200000">
                <a:off x="9466951" y="526054"/>
                <a:ext cx="1014528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x[15]</a:t>
                </a:r>
              </a:p>
            </p:txBody>
          </p:sp>
          <p:sp>
            <p:nvSpPr>
              <p:cNvPr id="1016" name="Rectangle"/>
              <p:cNvSpPr/>
              <p:nvPr/>
            </p:nvSpPr>
            <p:spPr>
              <a:xfrm>
                <a:off x="10325099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017" name="x[16]"/>
              <p:cNvSpPr txBox="1"/>
              <p:nvPr/>
            </p:nvSpPr>
            <p:spPr>
              <a:xfrm rot="16200000">
                <a:off x="10112851" y="526054"/>
                <a:ext cx="1014528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x[16]</a:t>
                </a:r>
              </a:p>
            </p:txBody>
          </p:sp>
          <p:sp>
            <p:nvSpPr>
              <p:cNvPr id="1018" name="Rectangle"/>
              <p:cNvSpPr/>
              <p:nvPr/>
            </p:nvSpPr>
            <p:spPr>
              <a:xfrm>
                <a:off x="10960086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019" name="x[17]"/>
              <p:cNvSpPr txBox="1"/>
              <p:nvPr/>
            </p:nvSpPr>
            <p:spPr>
              <a:xfrm rot="16200000">
                <a:off x="10747839" y="526054"/>
                <a:ext cx="1014528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x[17]</a:t>
                </a:r>
              </a:p>
            </p:txBody>
          </p:sp>
          <p:sp>
            <p:nvSpPr>
              <p:cNvPr id="1020" name="Rectangle"/>
              <p:cNvSpPr/>
              <p:nvPr/>
            </p:nvSpPr>
            <p:spPr>
              <a:xfrm>
                <a:off x="11597976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021" name="x[18]"/>
              <p:cNvSpPr txBox="1"/>
              <p:nvPr/>
            </p:nvSpPr>
            <p:spPr>
              <a:xfrm rot="16200000">
                <a:off x="11385729" y="530333"/>
                <a:ext cx="1014528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x[18]</a:t>
                </a:r>
              </a:p>
            </p:txBody>
          </p:sp>
          <p:sp>
            <p:nvSpPr>
              <p:cNvPr id="1022" name="Rectangle"/>
              <p:cNvSpPr/>
              <p:nvPr/>
            </p:nvSpPr>
            <p:spPr>
              <a:xfrm>
                <a:off x="12232964" y="131278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023" name="x[19]"/>
              <p:cNvSpPr txBox="1"/>
              <p:nvPr/>
            </p:nvSpPr>
            <p:spPr>
              <a:xfrm rot="16200000">
                <a:off x="12020717" y="530333"/>
                <a:ext cx="1014528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x[19]</a:t>
                </a:r>
              </a:p>
            </p:txBody>
          </p:sp>
          <p:sp>
            <p:nvSpPr>
              <p:cNvPr id="1024" name="Rectangle"/>
              <p:cNvSpPr/>
              <p:nvPr/>
            </p:nvSpPr>
            <p:spPr>
              <a:xfrm>
                <a:off x="12866937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025" name="x[20]"/>
              <p:cNvSpPr txBox="1"/>
              <p:nvPr/>
            </p:nvSpPr>
            <p:spPr>
              <a:xfrm rot="16200000">
                <a:off x="12654689" y="526054"/>
                <a:ext cx="1014528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x[20]</a:t>
                </a:r>
              </a:p>
            </p:txBody>
          </p:sp>
          <p:sp>
            <p:nvSpPr>
              <p:cNvPr id="1026" name="Rectangle"/>
              <p:cNvSpPr/>
              <p:nvPr/>
            </p:nvSpPr>
            <p:spPr>
              <a:xfrm>
                <a:off x="13501924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027" name="x[21]"/>
              <p:cNvSpPr txBox="1"/>
              <p:nvPr/>
            </p:nvSpPr>
            <p:spPr>
              <a:xfrm rot="16200000">
                <a:off x="13289677" y="526054"/>
                <a:ext cx="1014528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x[21]</a:t>
                </a:r>
              </a:p>
            </p:txBody>
          </p:sp>
          <p:sp>
            <p:nvSpPr>
              <p:cNvPr id="1028" name="Rectangle"/>
              <p:cNvSpPr/>
              <p:nvPr/>
            </p:nvSpPr>
            <p:spPr>
              <a:xfrm>
                <a:off x="14149612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029" name="x[22]"/>
              <p:cNvSpPr txBox="1"/>
              <p:nvPr/>
            </p:nvSpPr>
            <p:spPr>
              <a:xfrm rot="16200000">
                <a:off x="13937365" y="526054"/>
                <a:ext cx="1014527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x[22]</a:t>
                </a:r>
              </a:p>
            </p:txBody>
          </p:sp>
          <p:sp>
            <p:nvSpPr>
              <p:cNvPr id="1030" name="Rectangle"/>
              <p:cNvSpPr/>
              <p:nvPr/>
            </p:nvSpPr>
            <p:spPr>
              <a:xfrm>
                <a:off x="14784599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031" name="x[23]"/>
              <p:cNvSpPr txBox="1"/>
              <p:nvPr/>
            </p:nvSpPr>
            <p:spPr>
              <a:xfrm rot="16200000">
                <a:off x="14593452" y="526054"/>
                <a:ext cx="1014527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x[23]</a:t>
                </a:r>
              </a:p>
            </p:txBody>
          </p:sp>
        </p:grpSp>
        <p:sp>
          <p:nvSpPr>
            <p:cNvPr id="1033" name="How the circular buffer is actually stored in memory:"/>
            <p:cNvSpPr txBox="1"/>
            <p:nvPr/>
          </p:nvSpPr>
          <p:spPr>
            <a:xfrm>
              <a:off x="130354" y="0"/>
              <a:ext cx="13094666" cy="74635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400" b="0">
                  <a:solidFill>
                    <a:srgbClr val="3D46A6"/>
                  </a:solidFill>
                </a:defRPr>
              </a:lvl1pPr>
            </a:lstStyle>
            <a:p>
              <a:r>
                <a:t>How the circular buffer is actually stored in memory:</a:t>
              </a:r>
            </a:p>
          </p:txBody>
        </p:sp>
      </p:grpSp>
      <p:grpSp>
        <p:nvGrpSpPr>
          <p:cNvPr id="1054" name="Group"/>
          <p:cNvGrpSpPr/>
          <p:nvPr/>
        </p:nvGrpSpPr>
        <p:grpSpPr>
          <a:xfrm>
            <a:off x="720220" y="6024798"/>
            <a:ext cx="14407846" cy="2540840"/>
            <a:chOff x="0" y="0"/>
            <a:chExt cx="14407844" cy="2540838"/>
          </a:xfrm>
        </p:grpSpPr>
        <p:sp>
          <p:nvSpPr>
            <p:cNvPr id="1035" name="What we need to calculate the FFT (the latest 8 samples):"/>
            <p:cNvSpPr txBox="1"/>
            <p:nvPr/>
          </p:nvSpPr>
          <p:spPr>
            <a:xfrm>
              <a:off x="-1" y="0"/>
              <a:ext cx="14407846" cy="74635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400" b="0">
                  <a:solidFill>
                    <a:srgbClr val="9B1200"/>
                  </a:solidFill>
                </a:defRPr>
              </a:lvl1pPr>
            </a:lstStyle>
            <a:p>
              <a:r>
                <a:t>What we need to calculate the FFT (the latest 8 samples):</a:t>
              </a:r>
            </a:p>
          </p:txBody>
        </p:sp>
        <p:grpSp>
          <p:nvGrpSpPr>
            <p:cNvPr id="1053" name="Group"/>
            <p:cNvGrpSpPr/>
            <p:nvPr/>
          </p:nvGrpSpPr>
          <p:grpSpPr>
            <a:xfrm>
              <a:off x="55617" y="903563"/>
              <a:ext cx="5354238" cy="1637276"/>
              <a:chOff x="0" y="0"/>
              <a:chExt cx="5354237" cy="1637275"/>
            </a:xfrm>
          </p:grpSpPr>
          <p:sp>
            <p:nvSpPr>
              <p:cNvPr id="1036" name="Rectangle"/>
              <p:cNvSpPr/>
              <p:nvPr/>
            </p:nvSpPr>
            <p:spPr>
              <a:xfrm>
                <a:off x="0" y="0"/>
                <a:ext cx="5354238" cy="1637276"/>
              </a:xfrm>
              <a:prstGeom prst="rect">
                <a:avLst/>
              </a:prstGeom>
              <a:solidFill>
                <a:srgbClr val="D5D5D5"/>
              </a:solidFill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037" name="Rectangle"/>
              <p:cNvSpPr/>
              <p:nvPr/>
            </p:nvSpPr>
            <p:spPr>
              <a:xfrm>
                <a:off x="127000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038" name="x[19]"/>
              <p:cNvSpPr txBox="1"/>
              <p:nvPr/>
            </p:nvSpPr>
            <p:spPr>
              <a:xfrm rot="16200000">
                <a:off x="-85248" y="526054"/>
                <a:ext cx="1014528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x[19]</a:t>
                </a:r>
              </a:p>
            </p:txBody>
          </p:sp>
          <p:sp>
            <p:nvSpPr>
              <p:cNvPr id="1039" name="Rectangle"/>
              <p:cNvSpPr/>
              <p:nvPr/>
            </p:nvSpPr>
            <p:spPr>
              <a:xfrm>
                <a:off x="761987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040" name="x[20]"/>
              <p:cNvSpPr txBox="1"/>
              <p:nvPr/>
            </p:nvSpPr>
            <p:spPr>
              <a:xfrm rot="16200000">
                <a:off x="549740" y="526054"/>
                <a:ext cx="1014528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x[20]</a:t>
                </a:r>
              </a:p>
            </p:txBody>
          </p:sp>
          <p:sp>
            <p:nvSpPr>
              <p:cNvPr id="1041" name="Rectangle"/>
              <p:cNvSpPr/>
              <p:nvPr/>
            </p:nvSpPr>
            <p:spPr>
              <a:xfrm>
                <a:off x="1399877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042" name="x[21]"/>
              <p:cNvSpPr txBox="1"/>
              <p:nvPr/>
            </p:nvSpPr>
            <p:spPr>
              <a:xfrm rot="16200000">
                <a:off x="1187630" y="530333"/>
                <a:ext cx="1014527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x[21]</a:t>
                </a:r>
              </a:p>
            </p:txBody>
          </p:sp>
          <p:sp>
            <p:nvSpPr>
              <p:cNvPr id="1043" name="Rectangle"/>
              <p:cNvSpPr/>
              <p:nvPr/>
            </p:nvSpPr>
            <p:spPr>
              <a:xfrm>
                <a:off x="2034864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044" name="x[22]"/>
              <p:cNvSpPr txBox="1"/>
              <p:nvPr/>
            </p:nvSpPr>
            <p:spPr>
              <a:xfrm rot="16200000">
                <a:off x="1822617" y="530333"/>
                <a:ext cx="1014528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x[22]</a:t>
                </a:r>
              </a:p>
            </p:txBody>
          </p:sp>
          <p:sp>
            <p:nvSpPr>
              <p:cNvPr id="1045" name="Rectangle"/>
              <p:cNvSpPr/>
              <p:nvPr/>
            </p:nvSpPr>
            <p:spPr>
              <a:xfrm>
                <a:off x="2668837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046" name="x[23]"/>
              <p:cNvSpPr txBox="1"/>
              <p:nvPr/>
            </p:nvSpPr>
            <p:spPr>
              <a:xfrm rot="16200000">
                <a:off x="2456589" y="526054"/>
                <a:ext cx="1014528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x[23]</a:t>
                </a:r>
              </a:p>
            </p:txBody>
          </p:sp>
          <p:sp>
            <p:nvSpPr>
              <p:cNvPr id="1047" name="Rectangle"/>
              <p:cNvSpPr/>
              <p:nvPr/>
            </p:nvSpPr>
            <p:spPr>
              <a:xfrm>
                <a:off x="3303824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048" name="x[24]"/>
              <p:cNvSpPr txBox="1"/>
              <p:nvPr/>
            </p:nvSpPr>
            <p:spPr>
              <a:xfrm rot="16200000">
                <a:off x="3091577" y="526054"/>
                <a:ext cx="1014528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x[24]</a:t>
                </a:r>
              </a:p>
            </p:txBody>
          </p:sp>
          <p:sp>
            <p:nvSpPr>
              <p:cNvPr id="1049" name="Rectangle"/>
              <p:cNvSpPr/>
              <p:nvPr/>
            </p:nvSpPr>
            <p:spPr>
              <a:xfrm>
                <a:off x="3951512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050" name="x[25]"/>
              <p:cNvSpPr txBox="1"/>
              <p:nvPr/>
            </p:nvSpPr>
            <p:spPr>
              <a:xfrm rot="16200000">
                <a:off x="3739265" y="526054"/>
                <a:ext cx="1014527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x[25]</a:t>
                </a:r>
              </a:p>
            </p:txBody>
          </p:sp>
          <p:sp>
            <p:nvSpPr>
              <p:cNvPr id="1051" name="Rectangle"/>
              <p:cNvSpPr/>
              <p:nvPr/>
            </p:nvSpPr>
            <p:spPr>
              <a:xfrm>
                <a:off x="4586499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052" name="x[26]"/>
              <p:cNvSpPr txBox="1"/>
              <p:nvPr/>
            </p:nvSpPr>
            <p:spPr>
              <a:xfrm rot="16200000">
                <a:off x="4374252" y="526054"/>
                <a:ext cx="1014528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x[26]</a:t>
                </a:r>
              </a:p>
            </p:txBody>
          </p:sp>
        </p:grpSp>
      </p:grpSp>
      <p:sp>
        <p:nvSpPr>
          <p:cNvPr id="1055" name="Shape"/>
          <p:cNvSpPr/>
          <p:nvPr/>
        </p:nvSpPr>
        <p:spPr>
          <a:xfrm>
            <a:off x="672873" y="2737991"/>
            <a:ext cx="5308144" cy="57418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3943" y="21522"/>
                </a:lnTo>
                <a:lnTo>
                  <a:pt x="21600" y="21600"/>
                </a:lnTo>
                <a:lnTo>
                  <a:pt x="8532" y="288"/>
                </a:lnTo>
                <a:lnTo>
                  <a:pt x="0" y="0"/>
                </a:lnTo>
                <a:close/>
              </a:path>
            </a:pathLst>
          </a:custGeom>
          <a:solidFill>
            <a:srgbClr val="70BF41">
              <a:alpha val="42774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584200">
              <a:defRPr sz="4000"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056" name="Shape"/>
          <p:cNvSpPr/>
          <p:nvPr/>
        </p:nvSpPr>
        <p:spPr>
          <a:xfrm>
            <a:off x="674368" y="2819908"/>
            <a:ext cx="15399842" cy="56281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207" y="126"/>
                </a:moveTo>
                <a:lnTo>
                  <a:pt x="0" y="21497"/>
                </a:lnTo>
                <a:lnTo>
                  <a:pt x="4732" y="21600"/>
                </a:lnTo>
                <a:lnTo>
                  <a:pt x="21600" y="0"/>
                </a:lnTo>
                <a:lnTo>
                  <a:pt x="17207" y="126"/>
                </a:lnTo>
                <a:close/>
              </a:path>
            </a:pathLst>
          </a:custGeom>
          <a:solidFill>
            <a:srgbClr val="F5D328">
              <a:alpha val="37284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584200">
              <a:defRPr sz="4000"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057" name="In other words: having assembled the samples into a circular buffer, on each hop it is helpful to copy them into a linear (standard) buffer to pass to the FFT library"/>
          <p:cNvSpPr txBox="1"/>
          <p:nvPr/>
        </p:nvSpPr>
        <p:spPr>
          <a:xfrm>
            <a:off x="941632" y="9467689"/>
            <a:ext cx="14407847" cy="20671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4400" b="0"/>
            </a:pPr>
            <a:r>
              <a:t>In other words: having assembled the samples into a circular buffer, </a:t>
            </a:r>
            <a:r>
              <a:rPr>
                <a:solidFill>
                  <a:srgbClr val="3D46A6"/>
                </a:solidFill>
              </a:rPr>
              <a:t>on each hop</a:t>
            </a:r>
            <a:r>
              <a:t> it is helpful to </a:t>
            </a:r>
            <a:r>
              <a:rPr>
                <a:solidFill>
                  <a:srgbClr val="3D46A6"/>
                </a:solidFill>
              </a:rPr>
              <a:t>copy</a:t>
            </a:r>
            <a:r>
              <a:t> them into a </a:t>
            </a:r>
            <a:r>
              <a:rPr>
                <a:solidFill>
                  <a:srgbClr val="3D46A6"/>
                </a:solidFill>
              </a:rPr>
              <a:t>linear</a:t>
            </a:r>
            <a:r>
              <a:t> (standard) </a:t>
            </a:r>
            <a:r>
              <a:rPr>
                <a:solidFill>
                  <a:srgbClr val="3D46A6"/>
                </a:solidFill>
              </a:rPr>
              <a:t>buffer</a:t>
            </a:r>
            <a:r>
              <a:t> to pass to the FFT library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000"/>
                                        <p:tgtEl>
                                          <p:spTgt spid="1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1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1000"/>
                                        <p:tgtEl>
                                          <p:spTgt spid="1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1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" grpId="1" animBg="1" advAuto="0"/>
      <p:bldP spid="1054" grpId="2" animBg="1" advAuto="0"/>
      <p:bldP spid="1055" grpId="4" animBg="1" advAuto="0"/>
      <p:bldP spid="1056" grpId="3" animBg="1" advAuto="0"/>
      <p:bldP spid="1057" grpId="5" animBg="1" advAuto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8" name="Group"/>
          <p:cNvGrpSpPr/>
          <p:nvPr/>
        </p:nvGrpSpPr>
        <p:grpSpPr>
          <a:xfrm>
            <a:off x="4966837" y="1605032"/>
            <a:ext cx="17050031" cy="2290618"/>
            <a:chOff x="0" y="0"/>
            <a:chExt cx="17050029" cy="2290617"/>
          </a:xfrm>
        </p:grpSpPr>
        <p:grpSp>
          <p:nvGrpSpPr>
            <p:cNvPr id="1077" name="Group"/>
            <p:cNvGrpSpPr/>
            <p:nvPr/>
          </p:nvGrpSpPr>
          <p:grpSpPr>
            <a:xfrm>
              <a:off x="0" y="653342"/>
              <a:ext cx="5354238" cy="1637276"/>
              <a:chOff x="0" y="0"/>
              <a:chExt cx="5354237" cy="1637275"/>
            </a:xfrm>
          </p:grpSpPr>
          <p:sp>
            <p:nvSpPr>
              <p:cNvPr id="1060" name="Rectangle"/>
              <p:cNvSpPr/>
              <p:nvPr/>
            </p:nvSpPr>
            <p:spPr>
              <a:xfrm>
                <a:off x="0" y="0"/>
                <a:ext cx="5354238" cy="1637276"/>
              </a:xfrm>
              <a:prstGeom prst="rect">
                <a:avLst/>
              </a:prstGeom>
              <a:solidFill>
                <a:srgbClr val="D5D5D5"/>
              </a:solidFill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061" name="Rectangle"/>
              <p:cNvSpPr/>
              <p:nvPr/>
            </p:nvSpPr>
            <p:spPr>
              <a:xfrm>
                <a:off x="127000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062" name="S0"/>
              <p:cNvSpPr txBox="1"/>
              <p:nvPr/>
            </p:nvSpPr>
            <p:spPr>
              <a:xfrm rot="16200000">
                <a:off x="112567" y="526055"/>
                <a:ext cx="618898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S0</a:t>
                </a:r>
              </a:p>
            </p:txBody>
          </p:sp>
          <p:sp>
            <p:nvSpPr>
              <p:cNvPr id="1063" name="Rectangle"/>
              <p:cNvSpPr/>
              <p:nvPr/>
            </p:nvSpPr>
            <p:spPr>
              <a:xfrm>
                <a:off x="761987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064" name="S1"/>
              <p:cNvSpPr txBox="1"/>
              <p:nvPr/>
            </p:nvSpPr>
            <p:spPr>
              <a:xfrm rot="16200000">
                <a:off x="747555" y="526055"/>
                <a:ext cx="618897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</a:t>
                </a:r>
              </a:p>
            </p:txBody>
          </p:sp>
          <p:sp>
            <p:nvSpPr>
              <p:cNvPr id="1065" name="Rectangle"/>
              <p:cNvSpPr/>
              <p:nvPr/>
            </p:nvSpPr>
            <p:spPr>
              <a:xfrm>
                <a:off x="1399877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066" name="S2"/>
              <p:cNvSpPr txBox="1"/>
              <p:nvPr/>
            </p:nvSpPr>
            <p:spPr>
              <a:xfrm rot="16200000">
                <a:off x="1385445" y="530333"/>
                <a:ext cx="618897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S2</a:t>
                </a:r>
              </a:p>
            </p:txBody>
          </p:sp>
          <p:sp>
            <p:nvSpPr>
              <p:cNvPr id="1067" name="Rectangle"/>
              <p:cNvSpPr/>
              <p:nvPr/>
            </p:nvSpPr>
            <p:spPr>
              <a:xfrm>
                <a:off x="2034864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068" name="S3"/>
              <p:cNvSpPr txBox="1"/>
              <p:nvPr/>
            </p:nvSpPr>
            <p:spPr>
              <a:xfrm rot="16200000">
                <a:off x="2020432" y="530333"/>
                <a:ext cx="618898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S3</a:t>
                </a:r>
              </a:p>
            </p:txBody>
          </p:sp>
          <p:sp>
            <p:nvSpPr>
              <p:cNvPr id="1069" name="Rectangle"/>
              <p:cNvSpPr/>
              <p:nvPr/>
            </p:nvSpPr>
            <p:spPr>
              <a:xfrm>
                <a:off x="2668837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070" name="S4"/>
              <p:cNvSpPr txBox="1"/>
              <p:nvPr/>
            </p:nvSpPr>
            <p:spPr>
              <a:xfrm rot="16200000">
                <a:off x="2654405" y="526055"/>
                <a:ext cx="618897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S4</a:t>
                </a:r>
              </a:p>
            </p:txBody>
          </p:sp>
          <p:sp>
            <p:nvSpPr>
              <p:cNvPr id="1071" name="Rectangle"/>
              <p:cNvSpPr/>
              <p:nvPr/>
            </p:nvSpPr>
            <p:spPr>
              <a:xfrm>
                <a:off x="3303824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072" name="S5"/>
              <p:cNvSpPr txBox="1"/>
              <p:nvPr/>
            </p:nvSpPr>
            <p:spPr>
              <a:xfrm rot="16200000">
                <a:off x="3289392" y="526055"/>
                <a:ext cx="618898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S5</a:t>
                </a:r>
              </a:p>
            </p:txBody>
          </p:sp>
          <p:sp>
            <p:nvSpPr>
              <p:cNvPr id="1073" name="Rectangle"/>
              <p:cNvSpPr/>
              <p:nvPr/>
            </p:nvSpPr>
            <p:spPr>
              <a:xfrm>
                <a:off x="3951512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074" name="S6"/>
              <p:cNvSpPr txBox="1"/>
              <p:nvPr/>
            </p:nvSpPr>
            <p:spPr>
              <a:xfrm rot="16200000">
                <a:off x="3937080" y="526055"/>
                <a:ext cx="618897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S6</a:t>
                </a:r>
              </a:p>
            </p:txBody>
          </p:sp>
          <p:sp>
            <p:nvSpPr>
              <p:cNvPr id="1075" name="Rectangle"/>
              <p:cNvSpPr/>
              <p:nvPr/>
            </p:nvSpPr>
            <p:spPr>
              <a:xfrm>
                <a:off x="4586499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076" name="S7"/>
              <p:cNvSpPr txBox="1"/>
              <p:nvPr/>
            </p:nvSpPr>
            <p:spPr>
              <a:xfrm rot="16200000">
                <a:off x="4572067" y="526055"/>
                <a:ext cx="618898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S7</a:t>
                </a:r>
              </a:p>
            </p:txBody>
          </p:sp>
        </p:grpSp>
        <p:grpSp>
          <p:nvGrpSpPr>
            <p:cNvPr id="1095" name="Group"/>
            <p:cNvGrpSpPr/>
            <p:nvPr/>
          </p:nvGrpSpPr>
          <p:grpSpPr>
            <a:xfrm>
              <a:off x="5461000" y="653342"/>
              <a:ext cx="5354238" cy="1637276"/>
              <a:chOff x="0" y="0"/>
              <a:chExt cx="5354237" cy="1637275"/>
            </a:xfrm>
          </p:grpSpPr>
          <p:sp>
            <p:nvSpPr>
              <p:cNvPr id="1078" name="Rectangle"/>
              <p:cNvSpPr/>
              <p:nvPr/>
            </p:nvSpPr>
            <p:spPr>
              <a:xfrm>
                <a:off x="0" y="0"/>
                <a:ext cx="5354238" cy="1637276"/>
              </a:xfrm>
              <a:prstGeom prst="rect">
                <a:avLst/>
              </a:prstGeom>
              <a:solidFill>
                <a:srgbClr val="D5D5D5"/>
              </a:solidFill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079" name="Rectangle"/>
              <p:cNvSpPr/>
              <p:nvPr/>
            </p:nvSpPr>
            <p:spPr>
              <a:xfrm>
                <a:off x="127000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080" name="S8"/>
              <p:cNvSpPr txBox="1"/>
              <p:nvPr/>
            </p:nvSpPr>
            <p:spPr>
              <a:xfrm rot="16200000">
                <a:off x="112567" y="526055"/>
                <a:ext cx="618898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S8</a:t>
                </a:r>
              </a:p>
            </p:txBody>
          </p:sp>
          <p:sp>
            <p:nvSpPr>
              <p:cNvPr id="1081" name="Rectangle"/>
              <p:cNvSpPr/>
              <p:nvPr/>
            </p:nvSpPr>
            <p:spPr>
              <a:xfrm>
                <a:off x="761987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082" name="S9"/>
              <p:cNvSpPr txBox="1"/>
              <p:nvPr/>
            </p:nvSpPr>
            <p:spPr>
              <a:xfrm rot="16200000">
                <a:off x="747555" y="526055"/>
                <a:ext cx="618897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S9</a:t>
                </a:r>
              </a:p>
            </p:txBody>
          </p:sp>
          <p:sp>
            <p:nvSpPr>
              <p:cNvPr id="1083" name="Rectangle"/>
              <p:cNvSpPr/>
              <p:nvPr/>
            </p:nvSpPr>
            <p:spPr>
              <a:xfrm>
                <a:off x="1399877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084" name="S10"/>
              <p:cNvSpPr txBox="1"/>
              <p:nvPr/>
            </p:nvSpPr>
            <p:spPr>
              <a:xfrm rot="16200000">
                <a:off x="1268935" y="530333"/>
                <a:ext cx="851917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S10</a:t>
                </a:r>
              </a:p>
            </p:txBody>
          </p:sp>
          <p:sp>
            <p:nvSpPr>
              <p:cNvPr id="1085" name="Rectangle"/>
              <p:cNvSpPr/>
              <p:nvPr/>
            </p:nvSpPr>
            <p:spPr>
              <a:xfrm>
                <a:off x="2034864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086" name="S11"/>
              <p:cNvSpPr txBox="1"/>
              <p:nvPr/>
            </p:nvSpPr>
            <p:spPr>
              <a:xfrm rot="16200000">
                <a:off x="1903923" y="530333"/>
                <a:ext cx="851917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S11</a:t>
                </a:r>
              </a:p>
            </p:txBody>
          </p:sp>
          <p:sp>
            <p:nvSpPr>
              <p:cNvPr id="1087" name="Rectangle"/>
              <p:cNvSpPr/>
              <p:nvPr/>
            </p:nvSpPr>
            <p:spPr>
              <a:xfrm>
                <a:off x="2668837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088" name="S12"/>
              <p:cNvSpPr txBox="1"/>
              <p:nvPr/>
            </p:nvSpPr>
            <p:spPr>
              <a:xfrm rot="16200000">
                <a:off x="2537895" y="526054"/>
                <a:ext cx="851917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S12</a:t>
                </a:r>
              </a:p>
            </p:txBody>
          </p:sp>
          <p:sp>
            <p:nvSpPr>
              <p:cNvPr id="1089" name="Rectangle"/>
              <p:cNvSpPr/>
              <p:nvPr/>
            </p:nvSpPr>
            <p:spPr>
              <a:xfrm>
                <a:off x="3303824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090" name="S13"/>
              <p:cNvSpPr txBox="1"/>
              <p:nvPr/>
            </p:nvSpPr>
            <p:spPr>
              <a:xfrm rot="16200000">
                <a:off x="3172882" y="526054"/>
                <a:ext cx="851917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S13</a:t>
                </a:r>
              </a:p>
            </p:txBody>
          </p:sp>
          <p:sp>
            <p:nvSpPr>
              <p:cNvPr id="1091" name="Rectangle"/>
              <p:cNvSpPr/>
              <p:nvPr/>
            </p:nvSpPr>
            <p:spPr>
              <a:xfrm>
                <a:off x="3951512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092" name="S14"/>
              <p:cNvSpPr txBox="1"/>
              <p:nvPr/>
            </p:nvSpPr>
            <p:spPr>
              <a:xfrm rot="16200000">
                <a:off x="3820570" y="526054"/>
                <a:ext cx="851917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S14</a:t>
                </a:r>
              </a:p>
            </p:txBody>
          </p:sp>
          <p:sp>
            <p:nvSpPr>
              <p:cNvPr id="1093" name="Rectangle"/>
              <p:cNvSpPr/>
              <p:nvPr/>
            </p:nvSpPr>
            <p:spPr>
              <a:xfrm>
                <a:off x="4586499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094" name="S15"/>
              <p:cNvSpPr txBox="1"/>
              <p:nvPr/>
            </p:nvSpPr>
            <p:spPr>
              <a:xfrm rot="16200000">
                <a:off x="4455557" y="526054"/>
                <a:ext cx="851917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S15</a:t>
                </a:r>
              </a:p>
            </p:txBody>
          </p:sp>
        </p:grpSp>
        <p:grpSp>
          <p:nvGrpSpPr>
            <p:cNvPr id="1113" name="Group"/>
            <p:cNvGrpSpPr/>
            <p:nvPr/>
          </p:nvGrpSpPr>
          <p:grpSpPr>
            <a:xfrm>
              <a:off x="10922000" y="653342"/>
              <a:ext cx="5354238" cy="1637276"/>
              <a:chOff x="0" y="0"/>
              <a:chExt cx="5354237" cy="1637275"/>
            </a:xfrm>
          </p:grpSpPr>
          <p:sp>
            <p:nvSpPr>
              <p:cNvPr id="1096" name="Rectangle"/>
              <p:cNvSpPr/>
              <p:nvPr/>
            </p:nvSpPr>
            <p:spPr>
              <a:xfrm>
                <a:off x="0" y="0"/>
                <a:ext cx="5354238" cy="1637276"/>
              </a:xfrm>
              <a:prstGeom prst="rect">
                <a:avLst/>
              </a:prstGeom>
              <a:solidFill>
                <a:srgbClr val="D5D5D5"/>
              </a:solidFill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097" name="Rectangle"/>
              <p:cNvSpPr/>
              <p:nvPr/>
            </p:nvSpPr>
            <p:spPr>
              <a:xfrm>
                <a:off x="127000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098" name="S16"/>
              <p:cNvSpPr txBox="1"/>
              <p:nvPr/>
            </p:nvSpPr>
            <p:spPr>
              <a:xfrm rot="16200000">
                <a:off x="-3942" y="526054"/>
                <a:ext cx="851917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S16</a:t>
                </a:r>
              </a:p>
            </p:txBody>
          </p:sp>
          <p:sp>
            <p:nvSpPr>
              <p:cNvPr id="1099" name="Rectangle"/>
              <p:cNvSpPr/>
              <p:nvPr/>
            </p:nvSpPr>
            <p:spPr>
              <a:xfrm>
                <a:off x="761987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100" name="S17"/>
              <p:cNvSpPr txBox="1"/>
              <p:nvPr/>
            </p:nvSpPr>
            <p:spPr>
              <a:xfrm rot="16200000">
                <a:off x="631045" y="526054"/>
                <a:ext cx="851917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S17</a:t>
                </a:r>
              </a:p>
            </p:txBody>
          </p:sp>
          <p:sp>
            <p:nvSpPr>
              <p:cNvPr id="1101" name="Rectangle"/>
              <p:cNvSpPr/>
              <p:nvPr/>
            </p:nvSpPr>
            <p:spPr>
              <a:xfrm>
                <a:off x="1399877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102" name="S18"/>
              <p:cNvSpPr txBox="1"/>
              <p:nvPr/>
            </p:nvSpPr>
            <p:spPr>
              <a:xfrm rot="16200000">
                <a:off x="1268935" y="530333"/>
                <a:ext cx="851917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S18</a:t>
                </a:r>
              </a:p>
            </p:txBody>
          </p:sp>
          <p:sp>
            <p:nvSpPr>
              <p:cNvPr id="1103" name="Rectangle"/>
              <p:cNvSpPr/>
              <p:nvPr/>
            </p:nvSpPr>
            <p:spPr>
              <a:xfrm>
                <a:off x="2034864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104" name="S19"/>
              <p:cNvSpPr txBox="1"/>
              <p:nvPr/>
            </p:nvSpPr>
            <p:spPr>
              <a:xfrm rot="16200000">
                <a:off x="1903923" y="530333"/>
                <a:ext cx="851917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S19</a:t>
                </a:r>
              </a:p>
            </p:txBody>
          </p:sp>
          <p:sp>
            <p:nvSpPr>
              <p:cNvPr id="1105" name="Rectangle"/>
              <p:cNvSpPr/>
              <p:nvPr/>
            </p:nvSpPr>
            <p:spPr>
              <a:xfrm>
                <a:off x="2668837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106" name="S20"/>
              <p:cNvSpPr txBox="1"/>
              <p:nvPr/>
            </p:nvSpPr>
            <p:spPr>
              <a:xfrm rot="16200000">
                <a:off x="2537895" y="526054"/>
                <a:ext cx="851917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S20</a:t>
                </a:r>
              </a:p>
            </p:txBody>
          </p:sp>
          <p:sp>
            <p:nvSpPr>
              <p:cNvPr id="1107" name="Rectangle"/>
              <p:cNvSpPr/>
              <p:nvPr/>
            </p:nvSpPr>
            <p:spPr>
              <a:xfrm>
                <a:off x="3303824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108" name="S21"/>
              <p:cNvSpPr txBox="1"/>
              <p:nvPr/>
            </p:nvSpPr>
            <p:spPr>
              <a:xfrm rot="16200000">
                <a:off x="3172882" y="526054"/>
                <a:ext cx="851917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S21</a:t>
                </a:r>
              </a:p>
            </p:txBody>
          </p:sp>
          <p:sp>
            <p:nvSpPr>
              <p:cNvPr id="1109" name="Rectangle"/>
              <p:cNvSpPr/>
              <p:nvPr/>
            </p:nvSpPr>
            <p:spPr>
              <a:xfrm>
                <a:off x="3951512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110" name="S22"/>
              <p:cNvSpPr txBox="1"/>
              <p:nvPr/>
            </p:nvSpPr>
            <p:spPr>
              <a:xfrm rot="16200000">
                <a:off x="3820570" y="526054"/>
                <a:ext cx="851917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S22</a:t>
                </a:r>
              </a:p>
            </p:txBody>
          </p:sp>
          <p:sp>
            <p:nvSpPr>
              <p:cNvPr id="1111" name="Rectangle"/>
              <p:cNvSpPr/>
              <p:nvPr/>
            </p:nvSpPr>
            <p:spPr>
              <a:xfrm>
                <a:off x="4586499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112" name="S23"/>
              <p:cNvSpPr txBox="1"/>
              <p:nvPr/>
            </p:nvSpPr>
            <p:spPr>
              <a:xfrm rot="16200000">
                <a:off x="4455557" y="526054"/>
                <a:ext cx="851917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S23</a:t>
                </a:r>
              </a:p>
            </p:txBody>
          </p:sp>
        </p:grpSp>
        <p:sp>
          <p:nvSpPr>
            <p:cNvPr id="1114" name="Block 0"/>
            <p:cNvSpPr txBox="1"/>
            <p:nvPr/>
          </p:nvSpPr>
          <p:spPr>
            <a:xfrm>
              <a:off x="2080551" y="0"/>
              <a:ext cx="152708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Block 0</a:t>
              </a:r>
            </a:p>
          </p:txBody>
        </p:sp>
        <p:sp>
          <p:nvSpPr>
            <p:cNvPr id="1115" name="Block 1"/>
            <p:cNvSpPr txBox="1"/>
            <p:nvPr/>
          </p:nvSpPr>
          <p:spPr>
            <a:xfrm>
              <a:off x="7374575" y="0"/>
              <a:ext cx="152708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Block 1</a:t>
              </a:r>
            </a:p>
          </p:txBody>
        </p:sp>
        <p:sp>
          <p:nvSpPr>
            <p:cNvPr id="1116" name="Block 2"/>
            <p:cNvSpPr txBox="1"/>
            <p:nvPr/>
          </p:nvSpPr>
          <p:spPr>
            <a:xfrm>
              <a:off x="12835575" y="0"/>
              <a:ext cx="152708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Block 2</a:t>
              </a:r>
            </a:p>
          </p:txBody>
        </p:sp>
        <p:sp>
          <p:nvSpPr>
            <p:cNvPr id="1117" name="..."/>
            <p:cNvSpPr txBox="1"/>
            <p:nvPr/>
          </p:nvSpPr>
          <p:spPr>
            <a:xfrm>
              <a:off x="16586199" y="1287558"/>
              <a:ext cx="463831" cy="597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/>
              </a:lvl1pPr>
            </a:lstStyle>
            <a:p>
              <a:r>
                <a:t>...</a:t>
              </a:r>
            </a:p>
          </p:txBody>
        </p:sp>
      </p:grpSp>
      <p:sp>
        <p:nvSpPr>
          <p:cNvPr id="1119" name="We need an intermediate output buffer (different from the system audio output) to hold the results of our block-based calculation…"/>
          <p:cNvSpPr txBox="1">
            <a:spLocks noGrp="1"/>
          </p:cNvSpPr>
          <p:nvPr>
            <p:ph type="body" sz="half" idx="1"/>
          </p:nvPr>
        </p:nvSpPr>
        <p:spPr>
          <a:xfrm>
            <a:off x="400099" y="7935397"/>
            <a:ext cx="23583802" cy="4639862"/>
          </a:xfrm>
          <a:prstGeom prst="rect">
            <a:avLst/>
          </a:prstGeom>
        </p:spPr>
        <p:txBody>
          <a:bodyPr/>
          <a:lstStyle/>
          <a:p>
            <a:pPr>
              <a:defRPr sz="4700"/>
            </a:pPr>
            <a:r>
              <a:t>We need an intermediate </a:t>
            </a:r>
            <a:r>
              <a:rPr>
                <a:solidFill>
                  <a:srgbClr val="3D46A6"/>
                </a:solidFill>
              </a:rPr>
              <a:t>output buffer</a:t>
            </a:r>
            <a:r>
              <a:t> (different from the system audio output) to hold the results of our block-based calculation</a:t>
            </a:r>
          </a:p>
          <a:p>
            <a:pPr marL="1291647" lvl="1" indent="-656647">
              <a:defRPr sz="4700"/>
            </a:pPr>
            <a:r>
              <a:t>Each window, the new output should be </a:t>
            </a:r>
            <a:r>
              <a:rPr>
                <a:solidFill>
                  <a:srgbClr val="3D46A6"/>
                </a:solidFill>
              </a:rPr>
              <a:t>added</a:t>
            </a:r>
            <a:r>
              <a:t> into that buffer</a:t>
            </a:r>
          </a:p>
          <a:p>
            <a:pPr marL="1291647" lvl="1" indent="-656647">
              <a:defRPr sz="4700"/>
            </a:pPr>
            <a:r>
              <a:t>A sample can be sent from there to the system output as soon as </a:t>
            </a:r>
            <a:r>
              <a:rPr>
                <a:solidFill>
                  <a:srgbClr val="3D46A6"/>
                </a:solidFill>
              </a:rPr>
              <a:t>all</a:t>
            </a:r>
            <a:r>
              <a:t> the blocks it depends on have been calculated (this implies a </a:t>
            </a:r>
            <a:r>
              <a:rPr>
                <a:solidFill>
                  <a:srgbClr val="3D46A6"/>
                </a:solidFill>
              </a:rPr>
              <a:t>latency of at least 1 window</a:t>
            </a:r>
            <a:r>
              <a:t>)</a:t>
            </a:r>
          </a:p>
        </p:txBody>
      </p:sp>
      <p:sp>
        <p:nvSpPr>
          <p:cNvPr id="1120" name="Block-based output: overlap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Block-based output: overlap</a:t>
            </a:r>
          </a:p>
        </p:txBody>
      </p:sp>
      <p:sp>
        <p:nvSpPr>
          <p:cNvPr id="1121" name="x[n]"/>
          <p:cNvSpPr txBox="1"/>
          <p:nvPr/>
        </p:nvSpPr>
        <p:spPr>
          <a:xfrm>
            <a:off x="4011231" y="2698159"/>
            <a:ext cx="798577" cy="56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x[n]</a:t>
            </a:r>
          </a:p>
        </p:txBody>
      </p:sp>
      <p:sp>
        <p:nvSpPr>
          <p:cNvPr id="1122" name="Rectangle"/>
          <p:cNvSpPr/>
          <p:nvPr/>
        </p:nvSpPr>
        <p:spPr>
          <a:xfrm>
            <a:off x="5089619" y="2371637"/>
            <a:ext cx="3772192" cy="1402783"/>
          </a:xfrm>
          <a:prstGeom prst="rect">
            <a:avLst/>
          </a:prstGeom>
          <a:solidFill>
            <a:srgbClr val="0365C0">
              <a:alpha val="50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584200">
              <a:defRPr sz="4000"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123" name="Rectangle"/>
          <p:cNvSpPr/>
          <p:nvPr/>
        </p:nvSpPr>
        <p:spPr>
          <a:xfrm>
            <a:off x="7623310" y="2390771"/>
            <a:ext cx="4132518" cy="1364515"/>
          </a:xfrm>
          <a:prstGeom prst="rect">
            <a:avLst/>
          </a:prstGeom>
          <a:solidFill>
            <a:srgbClr val="773F9B">
              <a:alpha val="50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584200">
              <a:defRPr sz="4000"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124" name="Rectangle"/>
          <p:cNvSpPr/>
          <p:nvPr/>
        </p:nvSpPr>
        <p:spPr>
          <a:xfrm>
            <a:off x="10569678" y="2390771"/>
            <a:ext cx="3772191" cy="1364515"/>
          </a:xfrm>
          <a:prstGeom prst="rect">
            <a:avLst/>
          </a:prstGeom>
          <a:solidFill>
            <a:srgbClr val="C82506">
              <a:alpha val="50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584200">
              <a:defRPr sz="4000"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125" name="Rectangle"/>
          <p:cNvSpPr/>
          <p:nvPr/>
        </p:nvSpPr>
        <p:spPr>
          <a:xfrm>
            <a:off x="13096603" y="2399788"/>
            <a:ext cx="4132518" cy="1346481"/>
          </a:xfrm>
          <a:prstGeom prst="rect">
            <a:avLst/>
          </a:prstGeom>
          <a:solidFill>
            <a:srgbClr val="DE6A10">
              <a:alpha val="50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584200">
              <a:defRPr sz="4000"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126" name="Rectangle"/>
          <p:cNvSpPr/>
          <p:nvPr/>
        </p:nvSpPr>
        <p:spPr>
          <a:xfrm>
            <a:off x="16049736" y="2399788"/>
            <a:ext cx="3772191" cy="1346481"/>
          </a:xfrm>
          <a:prstGeom prst="rect">
            <a:avLst/>
          </a:prstGeom>
          <a:solidFill>
            <a:schemeClr val="accent4">
              <a:hueOff val="-461056"/>
              <a:satOff val="4338"/>
              <a:lumOff val="-10225"/>
              <a:alpha val="5000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584200">
              <a:defRPr sz="4000"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grpSp>
        <p:nvGrpSpPr>
          <p:cNvPr id="1152" name="Group"/>
          <p:cNvGrpSpPr/>
          <p:nvPr/>
        </p:nvGrpSpPr>
        <p:grpSpPr>
          <a:xfrm>
            <a:off x="5074118" y="6471081"/>
            <a:ext cx="15514668" cy="1637276"/>
            <a:chOff x="0" y="0"/>
            <a:chExt cx="15514666" cy="1637275"/>
          </a:xfrm>
        </p:grpSpPr>
        <p:sp>
          <p:nvSpPr>
            <p:cNvPr id="1127" name="Rectangle"/>
            <p:cNvSpPr/>
            <p:nvPr/>
          </p:nvSpPr>
          <p:spPr>
            <a:xfrm>
              <a:off x="0" y="0"/>
              <a:ext cx="15514667" cy="1637276"/>
            </a:xfrm>
            <a:prstGeom prst="rect">
              <a:avLst/>
            </a:prstGeom>
            <a:solidFill>
              <a:srgbClr val="D5D5D5"/>
            </a:solidFill>
            <a:ln w="508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128" name="Rectangle"/>
            <p:cNvSpPr/>
            <p:nvPr/>
          </p:nvSpPr>
          <p:spPr>
            <a:xfrm>
              <a:off x="127000" y="127000"/>
              <a:ext cx="590031" cy="138327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129" name="Rectangle"/>
            <p:cNvSpPr/>
            <p:nvPr/>
          </p:nvSpPr>
          <p:spPr>
            <a:xfrm>
              <a:off x="761987" y="127000"/>
              <a:ext cx="590032" cy="138327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130" name="Rectangle"/>
            <p:cNvSpPr/>
            <p:nvPr/>
          </p:nvSpPr>
          <p:spPr>
            <a:xfrm>
              <a:off x="1399877" y="131278"/>
              <a:ext cx="590032" cy="138327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131" name="Rectangle"/>
            <p:cNvSpPr/>
            <p:nvPr/>
          </p:nvSpPr>
          <p:spPr>
            <a:xfrm>
              <a:off x="2034865" y="131278"/>
              <a:ext cx="590032" cy="138327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132" name="Rectangle"/>
            <p:cNvSpPr/>
            <p:nvPr/>
          </p:nvSpPr>
          <p:spPr>
            <a:xfrm>
              <a:off x="2668837" y="127000"/>
              <a:ext cx="590032" cy="138327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133" name="Rectangle"/>
            <p:cNvSpPr/>
            <p:nvPr/>
          </p:nvSpPr>
          <p:spPr>
            <a:xfrm>
              <a:off x="3303825" y="127000"/>
              <a:ext cx="590031" cy="138327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134" name="Rectangle"/>
            <p:cNvSpPr/>
            <p:nvPr/>
          </p:nvSpPr>
          <p:spPr>
            <a:xfrm>
              <a:off x="3951512" y="127000"/>
              <a:ext cx="590032" cy="138327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135" name="Rectangle"/>
            <p:cNvSpPr/>
            <p:nvPr/>
          </p:nvSpPr>
          <p:spPr>
            <a:xfrm>
              <a:off x="4586500" y="127000"/>
              <a:ext cx="590031" cy="138327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136" name="Rectangle"/>
            <p:cNvSpPr/>
            <p:nvPr/>
          </p:nvSpPr>
          <p:spPr>
            <a:xfrm>
              <a:off x="5219700" y="127000"/>
              <a:ext cx="590032" cy="138327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137" name="Rectangle"/>
            <p:cNvSpPr/>
            <p:nvPr/>
          </p:nvSpPr>
          <p:spPr>
            <a:xfrm>
              <a:off x="5854687" y="127000"/>
              <a:ext cx="590032" cy="138327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138" name="Rectangle"/>
            <p:cNvSpPr/>
            <p:nvPr/>
          </p:nvSpPr>
          <p:spPr>
            <a:xfrm>
              <a:off x="6492577" y="131278"/>
              <a:ext cx="590032" cy="138327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139" name="Rectangle"/>
            <p:cNvSpPr/>
            <p:nvPr/>
          </p:nvSpPr>
          <p:spPr>
            <a:xfrm>
              <a:off x="7127564" y="131278"/>
              <a:ext cx="590031" cy="138327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140" name="Rectangle"/>
            <p:cNvSpPr/>
            <p:nvPr/>
          </p:nvSpPr>
          <p:spPr>
            <a:xfrm>
              <a:off x="7761536" y="127000"/>
              <a:ext cx="590032" cy="138327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141" name="Rectangle"/>
            <p:cNvSpPr/>
            <p:nvPr/>
          </p:nvSpPr>
          <p:spPr>
            <a:xfrm>
              <a:off x="8396523" y="127000"/>
              <a:ext cx="590032" cy="138327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142" name="Rectangle"/>
            <p:cNvSpPr/>
            <p:nvPr/>
          </p:nvSpPr>
          <p:spPr>
            <a:xfrm>
              <a:off x="9044211" y="127000"/>
              <a:ext cx="590032" cy="138327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143" name="Rectangle"/>
            <p:cNvSpPr/>
            <p:nvPr/>
          </p:nvSpPr>
          <p:spPr>
            <a:xfrm>
              <a:off x="9679199" y="127000"/>
              <a:ext cx="590031" cy="138327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144" name="Rectangle"/>
            <p:cNvSpPr/>
            <p:nvPr/>
          </p:nvSpPr>
          <p:spPr>
            <a:xfrm>
              <a:off x="10325099" y="127000"/>
              <a:ext cx="590031" cy="138327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145" name="Rectangle"/>
            <p:cNvSpPr/>
            <p:nvPr/>
          </p:nvSpPr>
          <p:spPr>
            <a:xfrm>
              <a:off x="10960086" y="127000"/>
              <a:ext cx="590032" cy="138327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146" name="Rectangle"/>
            <p:cNvSpPr/>
            <p:nvPr/>
          </p:nvSpPr>
          <p:spPr>
            <a:xfrm>
              <a:off x="11597976" y="131278"/>
              <a:ext cx="590032" cy="138327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147" name="Rectangle"/>
            <p:cNvSpPr/>
            <p:nvPr/>
          </p:nvSpPr>
          <p:spPr>
            <a:xfrm>
              <a:off x="12232964" y="131278"/>
              <a:ext cx="590031" cy="138327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148" name="Rectangle"/>
            <p:cNvSpPr/>
            <p:nvPr/>
          </p:nvSpPr>
          <p:spPr>
            <a:xfrm>
              <a:off x="12866937" y="127000"/>
              <a:ext cx="590031" cy="138327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149" name="Rectangle"/>
            <p:cNvSpPr/>
            <p:nvPr/>
          </p:nvSpPr>
          <p:spPr>
            <a:xfrm>
              <a:off x="13501924" y="127000"/>
              <a:ext cx="590032" cy="138327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150" name="Rectangle"/>
            <p:cNvSpPr/>
            <p:nvPr/>
          </p:nvSpPr>
          <p:spPr>
            <a:xfrm>
              <a:off x="14149612" y="127000"/>
              <a:ext cx="590031" cy="138327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151" name="Rectangle"/>
            <p:cNvSpPr/>
            <p:nvPr/>
          </p:nvSpPr>
          <p:spPr>
            <a:xfrm>
              <a:off x="14784599" y="127000"/>
              <a:ext cx="590032" cy="138327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</p:grpSp>
      <p:sp>
        <p:nvSpPr>
          <p:cNvPr id="1153" name="Rectangle"/>
          <p:cNvSpPr/>
          <p:nvPr/>
        </p:nvSpPr>
        <p:spPr>
          <a:xfrm>
            <a:off x="5216619" y="6588036"/>
            <a:ext cx="3772192" cy="1402784"/>
          </a:xfrm>
          <a:prstGeom prst="rect">
            <a:avLst/>
          </a:prstGeom>
          <a:solidFill>
            <a:srgbClr val="0365C0">
              <a:alpha val="50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584200">
              <a:defRPr sz="4000"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154" name="Rectangle"/>
          <p:cNvSpPr/>
          <p:nvPr/>
        </p:nvSpPr>
        <p:spPr>
          <a:xfrm>
            <a:off x="7750310" y="6607171"/>
            <a:ext cx="3772353" cy="1364515"/>
          </a:xfrm>
          <a:prstGeom prst="rect">
            <a:avLst/>
          </a:prstGeom>
          <a:solidFill>
            <a:srgbClr val="773F9B">
              <a:alpha val="50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584200">
              <a:defRPr sz="4000"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155" name="Rectangle"/>
          <p:cNvSpPr/>
          <p:nvPr/>
        </p:nvSpPr>
        <p:spPr>
          <a:xfrm>
            <a:off x="10290278" y="6607461"/>
            <a:ext cx="3772191" cy="1364516"/>
          </a:xfrm>
          <a:prstGeom prst="rect">
            <a:avLst/>
          </a:prstGeom>
          <a:solidFill>
            <a:srgbClr val="C82506">
              <a:alpha val="50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584200">
              <a:defRPr sz="4000"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156" name="Rectangle"/>
          <p:cNvSpPr/>
          <p:nvPr/>
        </p:nvSpPr>
        <p:spPr>
          <a:xfrm>
            <a:off x="12842603" y="6616188"/>
            <a:ext cx="3772191" cy="1346481"/>
          </a:xfrm>
          <a:prstGeom prst="rect">
            <a:avLst/>
          </a:prstGeom>
          <a:solidFill>
            <a:srgbClr val="DE6A10">
              <a:alpha val="50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584200">
              <a:defRPr sz="4000"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157" name="Rectangle"/>
          <p:cNvSpPr/>
          <p:nvPr/>
        </p:nvSpPr>
        <p:spPr>
          <a:xfrm>
            <a:off x="15363936" y="6616479"/>
            <a:ext cx="3772191" cy="1346481"/>
          </a:xfrm>
          <a:prstGeom prst="rect">
            <a:avLst/>
          </a:prstGeom>
          <a:solidFill>
            <a:schemeClr val="accent4">
              <a:hueOff val="-461056"/>
              <a:satOff val="4338"/>
              <a:lumOff val="-10225"/>
              <a:alpha val="5000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584200">
              <a:defRPr sz="4000"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grpSp>
        <p:nvGrpSpPr>
          <p:cNvPr id="1162" name="Group"/>
          <p:cNvGrpSpPr/>
          <p:nvPr/>
        </p:nvGrpSpPr>
        <p:grpSpPr>
          <a:xfrm>
            <a:off x="5274376" y="3975898"/>
            <a:ext cx="2577584" cy="2524440"/>
            <a:chOff x="0" y="0"/>
            <a:chExt cx="2577582" cy="2524438"/>
          </a:xfrm>
        </p:grpSpPr>
        <p:sp>
          <p:nvSpPr>
            <p:cNvPr id="1158" name="Block-based…"/>
            <p:cNvSpPr txBox="1"/>
            <p:nvPr/>
          </p:nvSpPr>
          <p:spPr>
            <a:xfrm>
              <a:off x="95499" y="759553"/>
              <a:ext cx="2386585" cy="10053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b="0"/>
              </a:pPr>
              <a:r>
                <a:t>Block-based </a:t>
              </a:r>
            </a:p>
            <a:p>
              <a:pPr>
                <a:defRPr b="0"/>
              </a:pPr>
              <a:r>
                <a:t>processing</a:t>
              </a:r>
            </a:p>
          </p:txBody>
        </p:sp>
        <p:sp>
          <p:nvSpPr>
            <p:cNvPr id="1159" name="Rounded Rectangle"/>
            <p:cNvSpPr/>
            <p:nvPr/>
          </p:nvSpPr>
          <p:spPr>
            <a:xfrm>
              <a:off x="0" y="627219"/>
              <a:ext cx="2577583" cy="1270001"/>
            </a:xfrm>
            <a:prstGeom prst="roundRect">
              <a:avLst>
                <a:gd name="adj" fmla="val 15000"/>
              </a:avLst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160" name="Line"/>
            <p:cNvSpPr/>
            <p:nvPr/>
          </p:nvSpPr>
          <p:spPr>
            <a:xfrm flipH="1">
              <a:off x="1288791" y="0"/>
              <a:ext cx="1" cy="601755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4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161" name="Line"/>
            <p:cNvSpPr/>
            <p:nvPr/>
          </p:nvSpPr>
          <p:spPr>
            <a:xfrm flipH="1">
              <a:off x="1288791" y="1922684"/>
              <a:ext cx="1" cy="601755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4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</p:grpSp>
      <p:grpSp>
        <p:nvGrpSpPr>
          <p:cNvPr id="1167" name="Group"/>
          <p:cNvGrpSpPr/>
          <p:nvPr/>
        </p:nvGrpSpPr>
        <p:grpSpPr>
          <a:xfrm>
            <a:off x="8220679" y="3974145"/>
            <a:ext cx="2577584" cy="2526193"/>
            <a:chOff x="0" y="0"/>
            <a:chExt cx="2577582" cy="2526191"/>
          </a:xfrm>
        </p:grpSpPr>
        <p:sp>
          <p:nvSpPr>
            <p:cNvPr id="1163" name="Block-based…"/>
            <p:cNvSpPr txBox="1"/>
            <p:nvPr/>
          </p:nvSpPr>
          <p:spPr>
            <a:xfrm>
              <a:off x="95499" y="759553"/>
              <a:ext cx="2386585" cy="10053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b="0"/>
              </a:pPr>
              <a:r>
                <a:t>Block-based </a:t>
              </a:r>
            </a:p>
            <a:p>
              <a:pPr>
                <a:defRPr b="0"/>
              </a:pPr>
              <a:r>
                <a:t>processing</a:t>
              </a:r>
            </a:p>
          </p:txBody>
        </p:sp>
        <p:sp>
          <p:nvSpPr>
            <p:cNvPr id="1164" name="Rounded Rectangle"/>
            <p:cNvSpPr/>
            <p:nvPr/>
          </p:nvSpPr>
          <p:spPr>
            <a:xfrm>
              <a:off x="0" y="627219"/>
              <a:ext cx="2577583" cy="1270001"/>
            </a:xfrm>
            <a:prstGeom prst="roundRect">
              <a:avLst>
                <a:gd name="adj" fmla="val 15000"/>
              </a:avLst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165" name="Line"/>
            <p:cNvSpPr/>
            <p:nvPr/>
          </p:nvSpPr>
          <p:spPr>
            <a:xfrm flipH="1">
              <a:off x="1288791" y="1924436"/>
              <a:ext cx="1" cy="601756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4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166" name="Line"/>
            <p:cNvSpPr/>
            <p:nvPr/>
          </p:nvSpPr>
          <p:spPr>
            <a:xfrm flipH="1">
              <a:off x="1288791" y="0"/>
              <a:ext cx="1" cy="601755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4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</p:grpSp>
      <p:grpSp>
        <p:nvGrpSpPr>
          <p:cNvPr id="1172" name="Group"/>
          <p:cNvGrpSpPr/>
          <p:nvPr/>
        </p:nvGrpSpPr>
        <p:grpSpPr>
          <a:xfrm>
            <a:off x="11166981" y="3974145"/>
            <a:ext cx="2577584" cy="2532736"/>
            <a:chOff x="0" y="0"/>
            <a:chExt cx="2577582" cy="2532734"/>
          </a:xfrm>
        </p:grpSpPr>
        <p:sp>
          <p:nvSpPr>
            <p:cNvPr id="1168" name="Block-based…"/>
            <p:cNvSpPr txBox="1"/>
            <p:nvPr/>
          </p:nvSpPr>
          <p:spPr>
            <a:xfrm>
              <a:off x="95499" y="759553"/>
              <a:ext cx="2386585" cy="10053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b="0"/>
              </a:pPr>
              <a:r>
                <a:t>Block-based </a:t>
              </a:r>
            </a:p>
            <a:p>
              <a:pPr>
                <a:defRPr b="0"/>
              </a:pPr>
              <a:r>
                <a:t>processing</a:t>
              </a:r>
            </a:p>
          </p:txBody>
        </p:sp>
        <p:sp>
          <p:nvSpPr>
            <p:cNvPr id="1169" name="Rounded Rectangle"/>
            <p:cNvSpPr/>
            <p:nvPr/>
          </p:nvSpPr>
          <p:spPr>
            <a:xfrm>
              <a:off x="0" y="627219"/>
              <a:ext cx="2577583" cy="1270001"/>
            </a:xfrm>
            <a:prstGeom prst="roundRect">
              <a:avLst>
                <a:gd name="adj" fmla="val 15000"/>
              </a:avLst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170" name="Line"/>
            <p:cNvSpPr/>
            <p:nvPr/>
          </p:nvSpPr>
          <p:spPr>
            <a:xfrm flipH="1">
              <a:off x="1288790" y="0"/>
              <a:ext cx="1" cy="601755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4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171" name="Line"/>
            <p:cNvSpPr/>
            <p:nvPr/>
          </p:nvSpPr>
          <p:spPr>
            <a:xfrm flipH="1">
              <a:off x="1288790" y="1930979"/>
              <a:ext cx="1" cy="601756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4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</p:grpSp>
      <p:grpSp>
        <p:nvGrpSpPr>
          <p:cNvPr id="1177" name="Group"/>
          <p:cNvGrpSpPr/>
          <p:nvPr/>
        </p:nvGrpSpPr>
        <p:grpSpPr>
          <a:xfrm>
            <a:off x="14113284" y="3974145"/>
            <a:ext cx="2577584" cy="2524440"/>
            <a:chOff x="0" y="0"/>
            <a:chExt cx="2577582" cy="2524438"/>
          </a:xfrm>
        </p:grpSpPr>
        <p:sp>
          <p:nvSpPr>
            <p:cNvPr id="1173" name="Block-based…"/>
            <p:cNvSpPr txBox="1"/>
            <p:nvPr/>
          </p:nvSpPr>
          <p:spPr>
            <a:xfrm>
              <a:off x="95499" y="759553"/>
              <a:ext cx="2386585" cy="10053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b="0"/>
              </a:pPr>
              <a:r>
                <a:t>Block-based </a:t>
              </a:r>
            </a:p>
            <a:p>
              <a:pPr>
                <a:defRPr b="0"/>
              </a:pPr>
              <a:r>
                <a:t>processing</a:t>
              </a:r>
            </a:p>
          </p:txBody>
        </p:sp>
        <p:sp>
          <p:nvSpPr>
            <p:cNvPr id="1174" name="Rounded Rectangle"/>
            <p:cNvSpPr/>
            <p:nvPr/>
          </p:nvSpPr>
          <p:spPr>
            <a:xfrm>
              <a:off x="0" y="627219"/>
              <a:ext cx="2577583" cy="1270001"/>
            </a:xfrm>
            <a:prstGeom prst="roundRect">
              <a:avLst>
                <a:gd name="adj" fmla="val 15000"/>
              </a:avLst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175" name="Line"/>
            <p:cNvSpPr/>
            <p:nvPr/>
          </p:nvSpPr>
          <p:spPr>
            <a:xfrm flipH="1">
              <a:off x="1288790" y="1922684"/>
              <a:ext cx="1" cy="601755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4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176" name="Line"/>
            <p:cNvSpPr/>
            <p:nvPr/>
          </p:nvSpPr>
          <p:spPr>
            <a:xfrm flipH="1">
              <a:off x="1288790" y="0"/>
              <a:ext cx="1" cy="601755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4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</p:grpSp>
      <p:grpSp>
        <p:nvGrpSpPr>
          <p:cNvPr id="1182" name="Group"/>
          <p:cNvGrpSpPr/>
          <p:nvPr/>
        </p:nvGrpSpPr>
        <p:grpSpPr>
          <a:xfrm>
            <a:off x="17059586" y="3985102"/>
            <a:ext cx="2577584" cy="2524440"/>
            <a:chOff x="0" y="0"/>
            <a:chExt cx="2577582" cy="2524438"/>
          </a:xfrm>
        </p:grpSpPr>
        <p:sp>
          <p:nvSpPr>
            <p:cNvPr id="1178" name="Block-based…"/>
            <p:cNvSpPr txBox="1"/>
            <p:nvPr/>
          </p:nvSpPr>
          <p:spPr>
            <a:xfrm>
              <a:off x="95499" y="759553"/>
              <a:ext cx="2386585" cy="10053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b="0"/>
              </a:pPr>
              <a:r>
                <a:t>Block-based </a:t>
              </a:r>
            </a:p>
            <a:p>
              <a:pPr>
                <a:defRPr b="0"/>
              </a:pPr>
              <a:r>
                <a:t>processing</a:t>
              </a:r>
            </a:p>
          </p:txBody>
        </p:sp>
        <p:sp>
          <p:nvSpPr>
            <p:cNvPr id="1179" name="Rounded Rectangle"/>
            <p:cNvSpPr/>
            <p:nvPr/>
          </p:nvSpPr>
          <p:spPr>
            <a:xfrm>
              <a:off x="0" y="627219"/>
              <a:ext cx="2577583" cy="1270001"/>
            </a:xfrm>
            <a:prstGeom prst="roundRect">
              <a:avLst>
                <a:gd name="adj" fmla="val 15000"/>
              </a:avLst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180" name="Line"/>
            <p:cNvSpPr/>
            <p:nvPr/>
          </p:nvSpPr>
          <p:spPr>
            <a:xfrm flipH="1">
              <a:off x="1288790" y="1922684"/>
              <a:ext cx="1" cy="601755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4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181" name="Line"/>
            <p:cNvSpPr/>
            <p:nvPr/>
          </p:nvSpPr>
          <p:spPr>
            <a:xfrm flipH="1">
              <a:off x="1288790" y="0"/>
              <a:ext cx="1" cy="601755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4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</p:grpSp>
      <p:sp>
        <p:nvSpPr>
          <p:cNvPr id="1183" name="output…"/>
          <p:cNvSpPr txBox="1"/>
          <p:nvPr/>
        </p:nvSpPr>
        <p:spPr>
          <a:xfrm>
            <a:off x="3358172" y="6698758"/>
            <a:ext cx="1444295" cy="1180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600" b="0"/>
            </a:pPr>
            <a:r>
              <a:t>output</a:t>
            </a:r>
          </a:p>
          <a:p>
            <a:pPr>
              <a:defRPr sz="3600" b="0"/>
            </a:pPr>
            <a:r>
              <a:t>buffer</a:t>
            </a:r>
          </a:p>
        </p:txBody>
      </p:sp>
      <p:grpSp>
        <p:nvGrpSpPr>
          <p:cNvPr id="1187" name="Group"/>
          <p:cNvGrpSpPr/>
          <p:nvPr/>
        </p:nvGrpSpPr>
        <p:grpSpPr>
          <a:xfrm>
            <a:off x="605896" y="4187352"/>
            <a:ext cx="8599124" cy="4224666"/>
            <a:chOff x="0" y="0"/>
            <a:chExt cx="8599122" cy="4224664"/>
          </a:xfrm>
        </p:grpSpPr>
        <p:sp>
          <p:nvSpPr>
            <p:cNvPr id="1184" name="Oval"/>
            <p:cNvSpPr/>
            <p:nvPr/>
          </p:nvSpPr>
          <p:spPr>
            <a:xfrm>
              <a:off x="6887102" y="2035647"/>
              <a:ext cx="1712021" cy="2189018"/>
            </a:xfrm>
            <a:prstGeom prst="ellipse">
              <a:avLst/>
            </a:prstGeom>
            <a:noFill/>
            <a:ln w="101600" cap="flat">
              <a:solidFill>
                <a:schemeClr val="accent3">
                  <a:hueOff val="-274225"/>
                  <a:satOff val="26768"/>
                  <a:lumOff val="11368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185" name="Line"/>
            <p:cNvSpPr/>
            <p:nvPr/>
          </p:nvSpPr>
          <p:spPr>
            <a:xfrm>
              <a:off x="2939771" y="825632"/>
              <a:ext cx="3850602" cy="1826116"/>
            </a:xfrm>
            <a:prstGeom prst="line">
              <a:avLst/>
            </a:prstGeom>
            <a:noFill/>
            <a:ln w="88900" cap="flat">
              <a:solidFill>
                <a:schemeClr val="accent3">
                  <a:hueOff val="-274225"/>
                  <a:satOff val="26768"/>
                  <a:lumOff val="11368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186" name="Note: these output…"/>
            <p:cNvSpPr txBox="1"/>
            <p:nvPr/>
          </p:nvSpPr>
          <p:spPr>
            <a:xfrm>
              <a:off x="0" y="0"/>
              <a:ext cx="3925520" cy="28192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algn="l">
                <a:defRPr sz="3600" b="0"/>
              </a:pPr>
              <a:r>
                <a:rPr>
                  <a:solidFill>
                    <a:schemeClr val="accent3">
                      <a:hueOff val="362282"/>
                      <a:satOff val="31803"/>
                      <a:lumOff val="-18242"/>
                    </a:schemeClr>
                  </a:solidFill>
                </a:rPr>
                <a:t>Note:</a:t>
              </a:r>
              <a:r>
                <a:t> these output</a:t>
              </a:r>
            </a:p>
            <a:p>
              <a:pPr algn="l">
                <a:defRPr sz="3600" b="0"/>
              </a:pPr>
              <a:r>
                <a:t>samples are</a:t>
              </a:r>
            </a:p>
            <a:p>
              <a:pPr algn="l">
                <a:defRPr sz="3600" b="0"/>
              </a:pPr>
              <a:r>
                <a:t>the </a:t>
              </a:r>
              <a:r>
                <a:rPr>
                  <a:solidFill>
                    <a:schemeClr val="accent3">
                      <a:hueOff val="362282"/>
                      <a:satOff val="31803"/>
                      <a:lumOff val="-18242"/>
                    </a:schemeClr>
                  </a:solidFill>
                </a:rPr>
                <a:t>sum</a:t>
              </a:r>
              <a:r>
                <a:t> of parts</a:t>
              </a:r>
            </a:p>
            <a:p>
              <a:pPr algn="l">
                <a:defRPr sz="3600" b="0"/>
              </a:pPr>
              <a:r>
                <a:t>of </a:t>
              </a:r>
              <a:r>
                <a:rPr>
                  <a:solidFill>
                    <a:schemeClr val="accent3">
                      <a:hueOff val="362282"/>
                      <a:satOff val="31803"/>
                      <a:lumOff val="-18242"/>
                    </a:schemeClr>
                  </a:solidFill>
                </a:rPr>
                <a:t>two different</a:t>
              </a:r>
            </a:p>
            <a:p>
              <a:pPr algn="l">
                <a:defRPr sz="3600" b="0">
                  <a:solidFill>
                    <a:schemeClr val="accent3">
                      <a:hueOff val="362282"/>
                      <a:satOff val="31803"/>
                      <a:lumOff val="-18242"/>
                    </a:schemeClr>
                  </a:solidFill>
                </a:defRPr>
              </a:pPr>
              <a:r>
                <a:t>blocks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1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" presetClass="entr" presetSubtype="0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1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1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1000"/>
                                        <p:tgtEl>
                                          <p:spTgt spid="1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" presetClass="entr" presetSubtype="0" fill="hold" grpId="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1" fill="hold" grpId="8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1000"/>
                                        <p:tgtEl>
                                          <p:spTgt spid="1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1" presetClass="entr" presetSubtype="0" fill="hold" grpId="9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1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1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22" presetClass="entr" presetSubtype="1" fill="hold" grpId="1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1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1000"/>
                                        <p:tgtEl>
                                          <p:spTgt spid="1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00"/>
                            </p:stCondLst>
                            <p:childTnLst>
                              <p:par>
                                <p:cTn id="49" presetID="1" presetClass="entr" presetSubtype="0" fill="hold" grpId="1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1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1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1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1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22" presetClass="entr" presetSubtype="1" fill="hold" grpId="1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1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1000"/>
                                        <p:tgtEl>
                                          <p:spTgt spid="1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000"/>
                            </p:stCondLst>
                            <p:childTnLst>
                              <p:par>
                                <p:cTn id="61" presetID="1" presetClass="entr" presetSubtype="0" fill="hold" grpId="1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1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8" presetClass="entr" presetSubtype="9" fill="hold" grpId="1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1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67" dur="1000"/>
                                        <p:tgtEl>
                                          <p:spTgt spid="1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2" grpId="1" animBg="1" advAuto="0"/>
      <p:bldP spid="1123" grpId="4" animBg="1" advAuto="0"/>
      <p:bldP spid="1124" grpId="7" animBg="1" advAuto="0"/>
      <p:bldP spid="1125" grpId="10" animBg="1" advAuto="0"/>
      <p:bldP spid="1126" grpId="13" animBg="1" advAuto="0"/>
      <p:bldP spid="1153" grpId="3" animBg="1" advAuto="0"/>
      <p:bldP spid="1154" grpId="6" animBg="1" advAuto="0"/>
      <p:bldP spid="1155" grpId="9" animBg="1" advAuto="0"/>
      <p:bldP spid="1156" grpId="12" animBg="1" advAuto="0"/>
      <p:bldP spid="1157" grpId="15" animBg="1" advAuto="0"/>
      <p:bldP spid="1162" grpId="2" animBg="1" advAuto="0"/>
      <p:bldP spid="1167" grpId="5" animBg="1" advAuto="0"/>
      <p:bldP spid="1172" grpId="8" animBg="1" advAuto="0"/>
      <p:bldP spid="1177" grpId="11" animBg="1" advAuto="0"/>
      <p:bldP spid="1182" grpId="14" animBg="1" advAuto="0"/>
      <p:bldP spid="1187" grpId="16" animBg="1" advAuto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0" name="We will use another circular buffer to gather output from the overlap-add…"/>
          <p:cNvSpPr txBox="1">
            <a:spLocks noGrp="1"/>
          </p:cNvSpPr>
          <p:nvPr>
            <p:ph type="body" idx="1"/>
          </p:nvPr>
        </p:nvSpPr>
        <p:spPr>
          <a:xfrm>
            <a:off x="0" y="1546504"/>
            <a:ext cx="18407000" cy="12146346"/>
          </a:xfrm>
          <a:prstGeom prst="rect">
            <a:avLst/>
          </a:prstGeom>
        </p:spPr>
        <p:txBody>
          <a:bodyPr anchor="ctr">
            <a:normAutofit fontScale="92500" lnSpcReduction="10000"/>
          </a:bodyPr>
          <a:lstStyle/>
          <a:p>
            <a:pPr marL="502919" indent="-502919" defTabSz="817244">
              <a:spcBef>
                <a:spcPts val="900"/>
              </a:spcBef>
              <a:defRPr sz="5148"/>
            </a:pPr>
            <a:r>
              <a:rPr lang="en-GB" dirty="0">
                <a:solidFill>
                  <a:srgbClr val="3D46A6"/>
                </a:solidFill>
              </a:rPr>
              <a:t>C</a:t>
            </a:r>
            <a:r>
              <a:rPr dirty="0" err="1">
                <a:solidFill>
                  <a:srgbClr val="3D46A6"/>
                </a:solidFill>
              </a:rPr>
              <a:t>ircular</a:t>
            </a:r>
            <a:r>
              <a:rPr dirty="0">
                <a:solidFill>
                  <a:srgbClr val="3D46A6"/>
                </a:solidFill>
              </a:rPr>
              <a:t> buffer </a:t>
            </a:r>
            <a:r>
              <a:rPr dirty="0"/>
              <a:t>to g</a:t>
            </a:r>
            <a:r>
              <a:rPr lang="en-GB" dirty="0"/>
              <a:t>et</a:t>
            </a:r>
            <a:r>
              <a:rPr dirty="0"/>
              <a:t> output from overlap-add</a:t>
            </a:r>
          </a:p>
          <a:p>
            <a:pPr marL="1178718" lvl="1" indent="-550068" defTabSz="817244">
              <a:spcBef>
                <a:spcPts val="900"/>
              </a:spcBef>
              <a:defRPr sz="4356"/>
            </a:pPr>
            <a:r>
              <a:rPr lang="en-GB" dirty="0">
                <a:solidFill>
                  <a:srgbClr val="9B1200"/>
                </a:solidFill>
              </a:rPr>
              <a:t>Different from input </a:t>
            </a:r>
            <a:r>
              <a:rPr dirty="0"/>
              <a:t>circular buffer</a:t>
            </a:r>
          </a:p>
          <a:p>
            <a:pPr marL="502919" indent="-502919" defTabSz="817244">
              <a:spcBef>
                <a:spcPts val="900"/>
              </a:spcBef>
              <a:defRPr sz="5148"/>
            </a:pPr>
            <a:r>
              <a:rPr lang="en-GB" dirty="0"/>
              <a:t>K</a:t>
            </a:r>
            <a:r>
              <a:rPr dirty="0" err="1"/>
              <a:t>eep</a:t>
            </a:r>
            <a:r>
              <a:rPr dirty="0"/>
              <a:t> track of </a:t>
            </a:r>
            <a:r>
              <a:rPr lang="en-GB" dirty="0">
                <a:solidFill>
                  <a:srgbClr val="3D46A6"/>
                </a:solidFill>
              </a:rPr>
              <a:t>2</a:t>
            </a:r>
            <a:r>
              <a:rPr dirty="0">
                <a:solidFill>
                  <a:srgbClr val="3D46A6"/>
                </a:solidFill>
              </a:rPr>
              <a:t> pointers</a:t>
            </a:r>
            <a:r>
              <a:rPr dirty="0"/>
              <a:t> in circular output buffer</a:t>
            </a:r>
          </a:p>
          <a:p>
            <a:pPr marL="1178718" lvl="1" indent="-550068" defTabSz="817244">
              <a:spcBef>
                <a:spcPts val="900"/>
              </a:spcBef>
              <a:defRPr sz="4356"/>
            </a:pPr>
            <a:r>
              <a:rPr dirty="0">
                <a:solidFill>
                  <a:srgbClr val="3D46A6"/>
                </a:solidFill>
              </a:rPr>
              <a:t>Write pointer</a:t>
            </a:r>
            <a:r>
              <a:rPr dirty="0"/>
              <a:t>: where does next block get written once it’s calculated?</a:t>
            </a:r>
          </a:p>
          <a:p>
            <a:pPr marL="1728787" lvl="2" indent="-471487" defTabSz="817244">
              <a:spcBef>
                <a:spcPts val="900"/>
              </a:spcBef>
              <a:defRPr sz="3564"/>
            </a:pPr>
            <a:r>
              <a:rPr dirty="0"/>
              <a:t>moves in </a:t>
            </a:r>
            <a:r>
              <a:rPr dirty="0">
                <a:solidFill>
                  <a:srgbClr val="3D46A6"/>
                </a:solidFill>
              </a:rPr>
              <a:t>jumps of hop size</a:t>
            </a:r>
          </a:p>
          <a:p>
            <a:pPr marL="1178718" lvl="1" indent="-550068" defTabSz="817244">
              <a:spcBef>
                <a:spcPts val="900"/>
              </a:spcBef>
              <a:defRPr sz="4356"/>
            </a:pPr>
            <a:r>
              <a:rPr dirty="0">
                <a:solidFill>
                  <a:srgbClr val="3D46A6"/>
                </a:solidFill>
              </a:rPr>
              <a:t>Read pointer</a:t>
            </a:r>
            <a:r>
              <a:rPr dirty="0"/>
              <a:t>: where </a:t>
            </a:r>
            <a:r>
              <a:rPr lang="en-GB" dirty="0"/>
              <a:t>to </a:t>
            </a:r>
            <a:r>
              <a:rPr dirty="0"/>
              <a:t>get</a:t>
            </a:r>
            <a:r>
              <a:rPr lang="en-GB" dirty="0"/>
              <a:t> </a:t>
            </a:r>
            <a:r>
              <a:rPr dirty="0"/>
              <a:t>next sample for system output?</a:t>
            </a:r>
          </a:p>
          <a:p>
            <a:pPr marL="1728787" lvl="2" indent="-471487" defTabSz="817244">
              <a:spcBef>
                <a:spcPts val="900"/>
              </a:spcBef>
              <a:defRPr sz="3564"/>
            </a:pPr>
            <a:r>
              <a:rPr dirty="0"/>
              <a:t>moves </a:t>
            </a:r>
            <a:r>
              <a:rPr dirty="0">
                <a:solidFill>
                  <a:srgbClr val="3D46A6"/>
                </a:solidFill>
              </a:rPr>
              <a:t>continuously frame by frame</a:t>
            </a:r>
          </a:p>
          <a:p>
            <a:pPr marL="1178718" lvl="1" indent="-550068" defTabSz="817244">
              <a:spcBef>
                <a:spcPts val="900"/>
              </a:spcBef>
              <a:defRPr sz="4356"/>
            </a:pPr>
            <a:r>
              <a:rPr lang="en-GB" dirty="0"/>
              <a:t>W</a:t>
            </a:r>
            <a:r>
              <a:rPr dirty="0"/>
              <a:t>rite pointer </a:t>
            </a:r>
            <a:r>
              <a:rPr lang="en-GB" dirty="0"/>
              <a:t>must</a:t>
            </a:r>
            <a:r>
              <a:rPr dirty="0">
                <a:solidFill>
                  <a:srgbClr val="3D46A6"/>
                </a:solidFill>
              </a:rPr>
              <a:t> remain ahead</a:t>
            </a:r>
            <a:r>
              <a:rPr dirty="0"/>
              <a:t> of read pointer</a:t>
            </a:r>
            <a:endParaRPr lang="en-GB" dirty="0"/>
          </a:p>
          <a:p>
            <a:r>
              <a:rPr lang="en-GB" dirty="0"/>
              <a:t>Necessary characteristics of the output buffer:</a:t>
            </a:r>
          </a:p>
          <a:p>
            <a:pPr lvl="1"/>
            <a:r>
              <a:rPr lang="en-GB" dirty="0"/>
              <a:t>Hold at least </a:t>
            </a:r>
            <a:r>
              <a:rPr lang="en-GB" dirty="0">
                <a:solidFill>
                  <a:srgbClr val="3D46A6"/>
                </a:solidFill>
              </a:rPr>
              <a:t>W+H</a:t>
            </a:r>
            <a:r>
              <a:rPr lang="en-GB" dirty="0"/>
              <a:t> samples, where W is </a:t>
            </a:r>
            <a:r>
              <a:rPr lang="en-GB" dirty="0">
                <a:solidFill>
                  <a:srgbClr val="3D46A6"/>
                </a:solidFill>
              </a:rPr>
              <a:t>window size</a:t>
            </a:r>
            <a:r>
              <a:rPr lang="en-GB" dirty="0"/>
              <a:t>, H </a:t>
            </a:r>
            <a:r>
              <a:rPr lang="en-GB" dirty="0">
                <a:solidFill>
                  <a:srgbClr val="3D46A6"/>
                </a:solidFill>
              </a:rPr>
              <a:t>hop size</a:t>
            </a:r>
          </a:p>
          <a:p>
            <a:pPr lvl="1"/>
            <a:r>
              <a:rPr lang="en-GB" dirty="0"/>
              <a:t>One buffer per channel of signal</a:t>
            </a:r>
          </a:p>
          <a:p>
            <a:pPr lvl="1"/>
            <a:r>
              <a:rPr lang="en-GB" dirty="0"/>
              <a:t>Needs </a:t>
            </a:r>
            <a:r>
              <a:rPr lang="en-GB" dirty="0">
                <a:solidFill>
                  <a:srgbClr val="3D46A6"/>
                </a:solidFill>
              </a:rPr>
              <a:t>array</a:t>
            </a:r>
            <a:r>
              <a:rPr lang="en-GB" dirty="0"/>
              <a:t>, </a:t>
            </a:r>
            <a:r>
              <a:rPr lang="en-GB" dirty="0">
                <a:solidFill>
                  <a:srgbClr val="3D46A6"/>
                </a:solidFill>
              </a:rPr>
              <a:t>write pointer</a:t>
            </a:r>
            <a:r>
              <a:rPr lang="en-GB" dirty="0"/>
              <a:t> from FFT &amp; </a:t>
            </a:r>
            <a:r>
              <a:rPr lang="en-GB" dirty="0">
                <a:solidFill>
                  <a:srgbClr val="3D46A6"/>
                </a:solidFill>
              </a:rPr>
              <a:t>read pointer</a:t>
            </a:r>
            <a:r>
              <a:rPr lang="en-GB" dirty="0"/>
              <a:t> to system output</a:t>
            </a:r>
          </a:p>
          <a:p>
            <a:r>
              <a:rPr lang="en-GB" dirty="0"/>
              <a:t>Using the output buffer:</a:t>
            </a:r>
          </a:p>
          <a:p>
            <a:pPr lvl="1"/>
            <a:r>
              <a:rPr lang="en-GB" dirty="0"/>
              <a:t>After inverse FFT, 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add</a:t>
            </a:r>
            <a:r>
              <a:rPr lang="en-GB" dirty="0"/>
              <a:t> result into output buffer, starting at write pointer</a:t>
            </a:r>
          </a:p>
          <a:p>
            <a:pPr lvl="1"/>
            <a:r>
              <a:rPr lang="en-GB" dirty="0"/>
              <a:t>In </a:t>
            </a:r>
            <a:r>
              <a:rPr lang="en-GB" dirty="0" err="1">
                <a:latin typeface="Courier"/>
                <a:ea typeface="Courier"/>
                <a:cs typeface="Courier"/>
                <a:sym typeface="Courier"/>
              </a:rPr>
              <a:t>processBlock</a:t>
            </a:r>
            <a:r>
              <a:rPr lang="en-GB" dirty="0"/>
              <a:t>, </a:t>
            </a:r>
            <a:r>
              <a:rPr lang="en-GB" dirty="0">
                <a:solidFill>
                  <a:srgbClr val="3D46A6"/>
                </a:solidFill>
              </a:rPr>
              <a:t>copy </a:t>
            </a:r>
            <a:r>
              <a:rPr lang="en-GB" dirty="0"/>
              <a:t>from output buffer to audio output at read pointer</a:t>
            </a:r>
          </a:p>
          <a:p>
            <a:pPr lvl="1"/>
            <a:r>
              <a:rPr lang="en-GB" dirty="0"/>
              <a:t>Then </a:t>
            </a:r>
            <a:r>
              <a:rPr lang="en-GB" dirty="0">
                <a:solidFill>
                  <a:srgbClr val="3D46A6"/>
                </a:solidFill>
              </a:rPr>
              <a:t>set sample you just copied to 0</a:t>
            </a:r>
          </a:p>
          <a:p>
            <a:pPr lvl="1"/>
            <a:r>
              <a:rPr lang="en-GB" dirty="0"/>
              <a:t>Finally, </a:t>
            </a:r>
            <a:r>
              <a:rPr lang="en-GB" dirty="0">
                <a:solidFill>
                  <a:srgbClr val="3D46A6"/>
                </a:solidFill>
              </a:rPr>
              <a:t>increment read pointer</a:t>
            </a:r>
          </a:p>
        </p:txBody>
      </p:sp>
      <p:sp>
        <p:nvSpPr>
          <p:cNvPr id="1191" name="Output circular buffer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Output circular buffer</a:t>
            </a:r>
          </a:p>
        </p:txBody>
      </p:sp>
      <p:grpSp>
        <p:nvGrpSpPr>
          <p:cNvPr id="1218" name="Group"/>
          <p:cNvGrpSpPr/>
          <p:nvPr/>
        </p:nvGrpSpPr>
        <p:grpSpPr>
          <a:xfrm>
            <a:off x="16376783" y="1713614"/>
            <a:ext cx="7846416" cy="7846416"/>
            <a:chOff x="0" y="0"/>
            <a:chExt cx="7846414" cy="7846414"/>
          </a:xfrm>
        </p:grpSpPr>
        <p:sp>
          <p:nvSpPr>
            <p:cNvPr id="1192" name="Circle"/>
            <p:cNvSpPr/>
            <p:nvPr/>
          </p:nvSpPr>
          <p:spPr>
            <a:xfrm>
              <a:off x="0" y="0"/>
              <a:ext cx="7846415" cy="7846415"/>
            </a:xfrm>
            <a:prstGeom prst="ellipse">
              <a:avLst/>
            </a:prstGeom>
            <a:solidFill>
              <a:srgbClr val="D5D5D5"/>
            </a:solidFill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193" name="Circle"/>
            <p:cNvSpPr/>
            <p:nvPr/>
          </p:nvSpPr>
          <p:spPr>
            <a:xfrm>
              <a:off x="1541426" y="1505648"/>
              <a:ext cx="4763561" cy="476356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194" name="xxx"/>
            <p:cNvSpPr txBox="1"/>
            <p:nvPr/>
          </p:nvSpPr>
          <p:spPr>
            <a:xfrm rot="16200000">
              <a:off x="3410222" y="380276"/>
              <a:ext cx="1025968" cy="5941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/>
              </a:lvl1pPr>
            </a:lstStyle>
            <a:p>
              <a:r>
                <a:t>xxx</a:t>
              </a:r>
            </a:p>
          </p:txBody>
        </p:sp>
        <p:sp>
          <p:nvSpPr>
            <p:cNvPr id="1195" name="xxx"/>
            <p:cNvSpPr txBox="1"/>
            <p:nvPr/>
          </p:nvSpPr>
          <p:spPr>
            <a:xfrm rot="16200000">
              <a:off x="3410222" y="6800448"/>
              <a:ext cx="1025968" cy="5941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/>
              </a:lvl1pPr>
            </a:lstStyle>
            <a:p>
              <a:r>
                <a:t>xxx</a:t>
              </a:r>
            </a:p>
          </p:txBody>
        </p:sp>
        <p:sp>
          <p:nvSpPr>
            <p:cNvPr id="1196" name="xxx"/>
            <p:cNvSpPr txBox="1"/>
            <p:nvPr/>
          </p:nvSpPr>
          <p:spPr>
            <a:xfrm>
              <a:off x="381139" y="3626142"/>
              <a:ext cx="1025968" cy="5941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/>
              </a:lvl1pPr>
            </a:lstStyle>
            <a:p>
              <a:r>
                <a:t>xxx</a:t>
              </a:r>
            </a:p>
          </p:txBody>
        </p:sp>
        <p:sp>
          <p:nvSpPr>
            <p:cNvPr id="1197" name="xxx"/>
            <p:cNvSpPr txBox="1"/>
            <p:nvPr/>
          </p:nvSpPr>
          <p:spPr>
            <a:xfrm>
              <a:off x="6719177" y="3626142"/>
              <a:ext cx="788087" cy="5941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/>
              </a:lvl1pPr>
            </a:lstStyle>
            <a:p>
              <a:r>
                <a:t>xxx</a:t>
              </a:r>
            </a:p>
          </p:txBody>
        </p:sp>
        <p:sp>
          <p:nvSpPr>
            <p:cNvPr id="1198" name="xxx"/>
            <p:cNvSpPr txBox="1"/>
            <p:nvPr/>
          </p:nvSpPr>
          <p:spPr>
            <a:xfrm rot="18900000">
              <a:off x="5712747" y="1374398"/>
              <a:ext cx="788087" cy="5941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/>
              </a:lvl1pPr>
            </a:lstStyle>
            <a:p>
              <a:r>
                <a:t>xxx</a:t>
              </a:r>
            </a:p>
          </p:txBody>
        </p:sp>
        <p:sp>
          <p:nvSpPr>
            <p:cNvPr id="1199" name="xxx"/>
            <p:cNvSpPr txBox="1"/>
            <p:nvPr/>
          </p:nvSpPr>
          <p:spPr>
            <a:xfrm rot="17100000">
              <a:off x="4277928" y="564758"/>
              <a:ext cx="1025967" cy="5941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/>
              </a:lvl1pPr>
            </a:lstStyle>
            <a:p>
              <a:r>
                <a:t>xxx</a:t>
              </a:r>
            </a:p>
          </p:txBody>
        </p:sp>
        <p:sp>
          <p:nvSpPr>
            <p:cNvPr id="1200" name="xxx"/>
            <p:cNvSpPr txBox="1"/>
            <p:nvPr/>
          </p:nvSpPr>
          <p:spPr>
            <a:xfrm rot="18000000">
              <a:off x="5004972" y="890236"/>
              <a:ext cx="1025967" cy="5941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/>
              </a:lvl1pPr>
            </a:lstStyle>
            <a:p>
              <a:r>
                <a:t>xxx</a:t>
              </a:r>
            </a:p>
          </p:txBody>
        </p:sp>
        <p:sp>
          <p:nvSpPr>
            <p:cNvPr id="1201" name="xxx"/>
            <p:cNvSpPr txBox="1"/>
            <p:nvPr/>
          </p:nvSpPr>
          <p:spPr>
            <a:xfrm rot="19800000">
              <a:off x="6207732" y="2040956"/>
              <a:ext cx="788087" cy="5941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/>
              </a:lvl1pPr>
            </a:lstStyle>
            <a:p>
              <a:r>
                <a:t>xxx</a:t>
              </a:r>
            </a:p>
          </p:txBody>
        </p:sp>
        <p:sp>
          <p:nvSpPr>
            <p:cNvPr id="1202" name="xxx"/>
            <p:cNvSpPr txBox="1"/>
            <p:nvPr/>
          </p:nvSpPr>
          <p:spPr>
            <a:xfrm rot="20100000">
              <a:off x="6527933" y="2757168"/>
              <a:ext cx="788087" cy="5941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/>
              </a:lvl1pPr>
            </a:lstStyle>
            <a:p>
              <a:r>
                <a:t>xxx</a:t>
              </a:r>
            </a:p>
          </p:txBody>
        </p:sp>
        <p:sp>
          <p:nvSpPr>
            <p:cNvPr id="1203" name="xxx"/>
            <p:cNvSpPr txBox="1"/>
            <p:nvPr/>
          </p:nvSpPr>
          <p:spPr>
            <a:xfrm rot="900000">
              <a:off x="6649874" y="4482934"/>
              <a:ext cx="788087" cy="5941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/>
              </a:lvl1pPr>
            </a:lstStyle>
            <a:p>
              <a:r>
                <a:t>xxx</a:t>
              </a:r>
            </a:p>
          </p:txBody>
        </p:sp>
        <p:sp>
          <p:nvSpPr>
            <p:cNvPr id="1204" name="xxx"/>
            <p:cNvSpPr txBox="1"/>
            <p:nvPr/>
          </p:nvSpPr>
          <p:spPr>
            <a:xfrm rot="1800000">
              <a:off x="6404657" y="5211327"/>
              <a:ext cx="788087" cy="5941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/>
              </a:lvl1pPr>
            </a:lstStyle>
            <a:p>
              <a:r>
                <a:t>xxx</a:t>
              </a:r>
            </a:p>
          </p:txBody>
        </p:sp>
        <p:sp>
          <p:nvSpPr>
            <p:cNvPr id="1205" name="xxx"/>
            <p:cNvSpPr txBox="1"/>
            <p:nvPr/>
          </p:nvSpPr>
          <p:spPr>
            <a:xfrm rot="2700000">
              <a:off x="5864212" y="5829987"/>
              <a:ext cx="788087" cy="5941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/>
              </a:lvl1pPr>
            </a:lstStyle>
            <a:p>
              <a:r>
                <a:t>xxx</a:t>
              </a:r>
            </a:p>
          </p:txBody>
        </p:sp>
        <p:sp>
          <p:nvSpPr>
            <p:cNvPr id="1206" name="xxx"/>
            <p:cNvSpPr txBox="1"/>
            <p:nvPr/>
          </p:nvSpPr>
          <p:spPr>
            <a:xfrm rot="3600000">
              <a:off x="5074220" y="6362087"/>
              <a:ext cx="1025968" cy="5941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/>
              </a:lvl1pPr>
            </a:lstStyle>
            <a:p>
              <a:r>
                <a:t>xxx</a:t>
              </a:r>
            </a:p>
          </p:txBody>
        </p:sp>
        <p:sp>
          <p:nvSpPr>
            <p:cNvPr id="1207" name="xxx"/>
            <p:cNvSpPr txBox="1"/>
            <p:nvPr/>
          </p:nvSpPr>
          <p:spPr>
            <a:xfrm rot="4500000">
              <a:off x="4255965" y="6678946"/>
              <a:ext cx="1025967" cy="5941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/>
              </a:lvl1pPr>
            </a:lstStyle>
            <a:p>
              <a:r>
                <a:t>xxx</a:t>
              </a:r>
            </a:p>
          </p:txBody>
        </p:sp>
        <p:sp>
          <p:nvSpPr>
            <p:cNvPr id="1208" name="xxx"/>
            <p:cNvSpPr txBox="1"/>
            <p:nvPr/>
          </p:nvSpPr>
          <p:spPr>
            <a:xfrm rot="18900000">
              <a:off x="1239487" y="5813176"/>
              <a:ext cx="1025967" cy="5941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/>
              </a:lvl1pPr>
            </a:lstStyle>
            <a:p>
              <a:r>
                <a:t>xxx</a:t>
              </a:r>
            </a:p>
          </p:txBody>
        </p:sp>
        <p:sp>
          <p:nvSpPr>
            <p:cNvPr id="1209" name="xxx"/>
            <p:cNvSpPr txBox="1"/>
            <p:nvPr/>
          </p:nvSpPr>
          <p:spPr>
            <a:xfrm rot="18000000">
              <a:off x="1847012" y="6356086"/>
              <a:ext cx="1025968" cy="5941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/>
              </a:lvl1pPr>
            </a:lstStyle>
            <a:p>
              <a:r>
                <a:t>xxx</a:t>
              </a:r>
            </a:p>
          </p:txBody>
        </p:sp>
        <p:sp>
          <p:nvSpPr>
            <p:cNvPr id="1210" name="xxx"/>
            <p:cNvSpPr txBox="1"/>
            <p:nvPr/>
          </p:nvSpPr>
          <p:spPr>
            <a:xfrm rot="17100000">
              <a:off x="2598779" y="6679171"/>
              <a:ext cx="1025967" cy="5941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/>
              </a:lvl1pPr>
            </a:lstStyle>
            <a:p>
              <a:r>
                <a:t>xxx</a:t>
              </a:r>
            </a:p>
          </p:txBody>
        </p:sp>
        <p:sp>
          <p:nvSpPr>
            <p:cNvPr id="1211" name="xxx"/>
            <p:cNvSpPr txBox="1"/>
            <p:nvPr/>
          </p:nvSpPr>
          <p:spPr>
            <a:xfrm rot="19800000">
              <a:off x="784888" y="5159350"/>
              <a:ext cx="1025968" cy="5941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/>
              </a:lvl1pPr>
            </a:lstStyle>
            <a:p>
              <a:r>
                <a:t>xxx</a:t>
              </a:r>
            </a:p>
          </p:txBody>
        </p:sp>
        <p:sp>
          <p:nvSpPr>
            <p:cNvPr id="1212" name="xxx"/>
            <p:cNvSpPr txBox="1"/>
            <p:nvPr/>
          </p:nvSpPr>
          <p:spPr>
            <a:xfrm rot="20700000">
              <a:off x="485092" y="4430958"/>
              <a:ext cx="1025968" cy="5941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/>
              </a:lvl1pPr>
            </a:lstStyle>
            <a:p>
              <a:r>
                <a:t>xxx</a:t>
              </a:r>
            </a:p>
          </p:txBody>
        </p:sp>
        <p:sp>
          <p:nvSpPr>
            <p:cNvPr id="1213" name="xxx"/>
            <p:cNvSpPr txBox="1"/>
            <p:nvPr/>
          </p:nvSpPr>
          <p:spPr>
            <a:xfrm rot="900000">
              <a:off x="521597" y="2861555"/>
              <a:ext cx="1025968" cy="5941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/>
              </a:lvl1pPr>
            </a:lstStyle>
            <a:p>
              <a:r>
                <a:t>xxx</a:t>
              </a:r>
            </a:p>
          </p:txBody>
        </p:sp>
        <p:sp>
          <p:nvSpPr>
            <p:cNvPr id="1214" name="xxx"/>
            <p:cNvSpPr txBox="1"/>
            <p:nvPr/>
          </p:nvSpPr>
          <p:spPr>
            <a:xfrm rot="1800000">
              <a:off x="767562" y="2145954"/>
              <a:ext cx="1025967" cy="5941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/>
              </a:lvl1pPr>
            </a:lstStyle>
            <a:p>
              <a:r>
                <a:t>xxx</a:t>
              </a:r>
            </a:p>
          </p:txBody>
        </p:sp>
        <p:sp>
          <p:nvSpPr>
            <p:cNvPr id="1215" name="xxx"/>
            <p:cNvSpPr txBox="1"/>
            <p:nvPr/>
          </p:nvSpPr>
          <p:spPr>
            <a:xfrm rot="2700000">
              <a:off x="1182994" y="1465003"/>
              <a:ext cx="1025968" cy="5941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/>
              </a:lvl1pPr>
            </a:lstStyle>
            <a:p>
              <a:r>
                <a:t>xxx</a:t>
              </a:r>
            </a:p>
          </p:txBody>
        </p:sp>
        <p:sp>
          <p:nvSpPr>
            <p:cNvPr id="1216" name="xxx"/>
            <p:cNvSpPr txBox="1"/>
            <p:nvPr/>
          </p:nvSpPr>
          <p:spPr>
            <a:xfrm rot="3600000">
              <a:off x="1812362" y="942971"/>
              <a:ext cx="1025967" cy="5941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/>
              </a:lvl1pPr>
            </a:lstStyle>
            <a:p>
              <a:r>
                <a:t>xxx</a:t>
              </a:r>
            </a:p>
          </p:txBody>
        </p:sp>
        <p:sp>
          <p:nvSpPr>
            <p:cNvPr id="1217" name="xxx"/>
            <p:cNvSpPr txBox="1"/>
            <p:nvPr/>
          </p:nvSpPr>
          <p:spPr>
            <a:xfrm rot="4500000">
              <a:off x="2564128" y="564758"/>
              <a:ext cx="1025968" cy="5941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/>
              </a:lvl1pPr>
            </a:lstStyle>
            <a:p>
              <a:r>
                <a:t>xxx</a:t>
              </a:r>
            </a:p>
          </p:txBody>
        </p:sp>
      </p:grpSp>
      <p:sp>
        <p:nvSpPr>
          <p:cNvPr id="1219" name="Shape"/>
          <p:cNvSpPr/>
          <p:nvPr/>
        </p:nvSpPr>
        <p:spPr>
          <a:xfrm rot="13381007">
            <a:off x="16468439" y="5841396"/>
            <a:ext cx="6099655" cy="35338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048" extrusionOk="0">
                <a:moveTo>
                  <a:pt x="19016" y="10840"/>
                </a:moveTo>
                <a:cubicBezTo>
                  <a:pt x="17065" y="8318"/>
                  <a:pt x="14669" y="7387"/>
                  <a:pt x="12395" y="7962"/>
                </a:cubicBezTo>
                <a:cubicBezTo>
                  <a:pt x="10316" y="8487"/>
                  <a:pt x="8420" y="10259"/>
                  <a:pt x="7069" y="12966"/>
                </a:cubicBezTo>
                <a:cubicBezTo>
                  <a:pt x="5930" y="15249"/>
                  <a:pt x="5244" y="18076"/>
                  <a:pt x="5109" y="21048"/>
                </a:cubicBezTo>
                <a:lnTo>
                  <a:pt x="0" y="18992"/>
                </a:lnTo>
                <a:cubicBezTo>
                  <a:pt x="927" y="9115"/>
                  <a:pt x="5588" y="1548"/>
                  <a:pt x="11392" y="205"/>
                </a:cubicBezTo>
                <a:cubicBezTo>
                  <a:pt x="14660" y="-552"/>
                  <a:pt x="18021" y="827"/>
                  <a:pt x="21010" y="3762"/>
                </a:cubicBezTo>
                <a:cubicBezTo>
                  <a:pt x="21209" y="3957"/>
                  <a:pt x="21406" y="4160"/>
                  <a:pt x="21600" y="4368"/>
                </a:cubicBezTo>
                <a:lnTo>
                  <a:pt x="19016" y="10840"/>
                </a:lnTo>
                <a:close/>
              </a:path>
            </a:pathLst>
          </a:custGeom>
          <a:solidFill>
            <a:schemeClr val="accent1">
              <a:lumOff val="-13575"/>
              <a:alpha val="40258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220" name="read…"/>
          <p:cNvSpPr txBox="1"/>
          <p:nvPr/>
        </p:nvSpPr>
        <p:spPr>
          <a:xfrm>
            <a:off x="19408069" y="4827832"/>
            <a:ext cx="1783843" cy="1356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4200" b="0">
                <a:solidFill>
                  <a:schemeClr val="accent1"/>
                </a:solidFill>
              </a:defRPr>
            </a:pPr>
            <a:r>
              <a:t>read </a:t>
            </a:r>
          </a:p>
          <a:p>
            <a:pPr>
              <a:defRPr sz="4200" b="0">
                <a:solidFill>
                  <a:schemeClr val="accent1"/>
                </a:solidFill>
              </a:defRPr>
            </a:pPr>
            <a:r>
              <a:t>pointer</a:t>
            </a:r>
          </a:p>
        </p:txBody>
      </p:sp>
      <p:sp>
        <p:nvSpPr>
          <p:cNvPr id="1221" name="Line"/>
          <p:cNvSpPr/>
          <p:nvPr/>
        </p:nvSpPr>
        <p:spPr>
          <a:xfrm>
            <a:off x="20299990" y="6487021"/>
            <a:ext cx="1" cy="1356666"/>
          </a:xfrm>
          <a:prstGeom prst="line">
            <a:avLst/>
          </a:prstGeom>
          <a:ln w="152400">
            <a:solidFill>
              <a:schemeClr val="accent1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222" name="Line"/>
          <p:cNvSpPr/>
          <p:nvPr/>
        </p:nvSpPr>
        <p:spPr>
          <a:xfrm flipV="1">
            <a:off x="15694297" y="7828266"/>
            <a:ext cx="1054599" cy="608873"/>
          </a:xfrm>
          <a:prstGeom prst="line">
            <a:avLst/>
          </a:prstGeom>
          <a:ln w="152400">
            <a:solidFill>
              <a:schemeClr val="accent3">
                <a:hueOff val="362282"/>
                <a:satOff val="31803"/>
                <a:lumOff val="-18242"/>
              </a:schemeClr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223" name="write…"/>
          <p:cNvSpPr txBox="1"/>
          <p:nvPr/>
        </p:nvSpPr>
        <p:spPr>
          <a:xfrm>
            <a:off x="14793031" y="8479585"/>
            <a:ext cx="1783843" cy="1356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4200" b="0"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defRPr>
            </a:pPr>
            <a:r>
              <a:t>write </a:t>
            </a:r>
          </a:p>
          <a:p>
            <a:pPr>
              <a:defRPr sz="4200" b="0"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defRPr>
            </a:pPr>
            <a:r>
              <a:t>pointer</a:t>
            </a:r>
          </a:p>
        </p:txBody>
      </p:sp>
      <p:sp>
        <p:nvSpPr>
          <p:cNvPr id="1224" name="Shape"/>
          <p:cNvSpPr/>
          <p:nvPr/>
        </p:nvSpPr>
        <p:spPr>
          <a:xfrm rot="8012053">
            <a:off x="19264949" y="4696925"/>
            <a:ext cx="6099655" cy="35338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048" extrusionOk="0">
                <a:moveTo>
                  <a:pt x="19016" y="10840"/>
                </a:moveTo>
                <a:cubicBezTo>
                  <a:pt x="17065" y="8318"/>
                  <a:pt x="14669" y="7387"/>
                  <a:pt x="12395" y="7962"/>
                </a:cubicBezTo>
                <a:cubicBezTo>
                  <a:pt x="10316" y="8487"/>
                  <a:pt x="8420" y="10259"/>
                  <a:pt x="7069" y="12966"/>
                </a:cubicBezTo>
                <a:cubicBezTo>
                  <a:pt x="5930" y="15249"/>
                  <a:pt x="5244" y="18076"/>
                  <a:pt x="5109" y="21048"/>
                </a:cubicBezTo>
                <a:lnTo>
                  <a:pt x="0" y="18992"/>
                </a:lnTo>
                <a:cubicBezTo>
                  <a:pt x="927" y="9115"/>
                  <a:pt x="5588" y="1548"/>
                  <a:pt x="11392" y="205"/>
                </a:cubicBezTo>
                <a:cubicBezTo>
                  <a:pt x="14660" y="-552"/>
                  <a:pt x="18021" y="827"/>
                  <a:pt x="21010" y="3762"/>
                </a:cubicBezTo>
                <a:cubicBezTo>
                  <a:pt x="21209" y="3957"/>
                  <a:pt x="21406" y="4160"/>
                  <a:pt x="21600" y="4368"/>
                </a:cubicBezTo>
                <a:lnTo>
                  <a:pt x="19016" y="10840"/>
                </a:lnTo>
                <a:close/>
              </a:path>
            </a:pathLst>
          </a:custGeom>
          <a:solidFill>
            <a:schemeClr val="accent4">
              <a:hueOff val="-1081314"/>
              <a:satOff val="4338"/>
              <a:lumOff val="-8931"/>
              <a:alpha val="40258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225" name="Shape"/>
          <p:cNvSpPr/>
          <p:nvPr/>
        </p:nvSpPr>
        <p:spPr>
          <a:xfrm rot="18892888">
            <a:off x="15293243" y="2973911"/>
            <a:ext cx="6099655" cy="35338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048" extrusionOk="0">
                <a:moveTo>
                  <a:pt x="19016" y="10840"/>
                </a:moveTo>
                <a:cubicBezTo>
                  <a:pt x="17065" y="8318"/>
                  <a:pt x="14669" y="7387"/>
                  <a:pt x="12395" y="7962"/>
                </a:cubicBezTo>
                <a:cubicBezTo>
                  <a:pt x="10316" y="8487"/>
                  <a:pt x="8420" y="10259"/>
                  <a:pt x="7069" y="12966"/>
                </a:cubicBezTo>
                <a:cubicBezTo>
                  <a:pt x="5930" y="15249"/>
                  <a:pt x="5244" y="18076"/>
                  <a:pt x="5109" y="21048"/>
                </a:cubicBezTo>
                <a:lnTo>
                  <a:pt x="0" y="18992"/>
                </a:lnTo>
                <a:cubicBezTo>
                  <a:pt x="927" y="9115"/>
                  <a:pt x="5588" y="1548"/>
                  <a:pt x="11392" y="205"/>
                </a:cubicBezTo>
                <a:cubicBezTo>
                  <a:pt x="14660" y="-552"/>
                  <a:pt x="18021" y="827"/>
                  <a:pt x="21010" y="3762"/>
                </a:cubicBezTo>
                <a:cubicBezTo>
                  <a:pt x="21209" y="3957"/>
                  <a:pt x="21406" y="4160"/>
                  <a:pt x="21600" y="4368"/>
                </a:cubicBezTo>
                <a:lnTo>
                  <a:pt x="19016" y="10840"/>
                </a:lnTo>
                <a:close/>
              </a:path>
            </a:pathLst>
          </a:custGeom>
          <a:solidFill>
            <a:schemeClr val="accent6">
              <a:hueOff val="-146070"/>
              <a:satOff val="-10048"/>
              <a:lumOff val="-30626"/>
              <a:alpha val="40258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226" name="Shape"/>
          <p:cNvSpPr/>
          <p:nvPr/>
        </p:nvSpPr>
        <p:spPr>
          <a:xfrm rot="2623000">
            <a:off x="18114835" y="1822757"/>
            <a:ext cx="6099655" cy="35338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048" extrusionOk="0">
                <a:moveTo>
                  <a:pt x="19016" y="10840"/>
                </a:moveTo>
                <a:cubicBezTo>
                  <a:pt x="17065" y="8318"/>
                  <a:pt x="14669" y="7387"/>
                  <a:pt x="12395" y="7962"/>
                </a:cubicBezTo>
                <a:cubicBezTo>
                  <a:pt x="10316" y="8487"/>
                  <a:pt x="8420" y="10259"/>
                  <a:pt x="7069" y="12966"/>
                </a:cubicBezTo>
                <a:cubicBezTo>
                  <a:pt x="5930" y="15249"/>
                  <a:pt x="5244" y="18076"/>
                  <a:pt x="5109" y="21048"/>
                </a:cubicBezTo>
                <a:lnTo>
                  <a:pt x="0" y="18992"/>
                </a:lnTo>
                <a:cubicBezTo>
                  <a:pt x="927" y="9115"/>
                  <a:pt x="5588" y="1548"/>
                  <a:pt x="11392" y="205"/>
                </a:cubicBezTo>
                <a:cubicBezTo>
                  <a:pt x="14660" y="-552"/>
                  <a:pt x="18021" y="827"/>
                  <a:pt x="21010" y="3762"/>
                </a:cubicBezTo>
                <a:cubicBezTo>
                  <a:pt x="21209" y="3957"/>
                  <a:pt x="21406" y="4160"/>
                  <a:pt x="21600" y="4368"/>
                </a:cubicBezTo>
                <a:lnTo>
                  <a:pt x="19016" y="10840"/>
                </a:lnTo>
                <a:close/>
              </a:path>
            </a:pathLst>
          </a:custGeom>
          <a:solidFill>
            <a:schemeClr val="accent5">
              <a:hueOff val="-82419"/>
              <a:satOff val="-9513"/>
              <a:lumOff val="-16343"/>
              <a:alpha val="40258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227" name="Shape"/>
          <p:cNvSpPr/>
          <p:nvPr/>
        </p:nvSpPr>
        <p:spPr>
          <a:xfrm rot="13381007">
            <a:off x="16468439" y="5811492"/>
            <a:ext cx="6099655" cy="35338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048" extrusionOk="0">
                <a:moveTo>
                  <a:pt x="19016" y="10840"/>
                </a:moveTo>
                <a:cubicBezTo>
                  <a:pt x="17065" y="8318"/>
                  <a:pt x="14669" y="7387"/>
                  <a:pt x="12395" y="7962"/>
                </a:cubicBezTo>
                <a:cubicBezTo>
                  <a:pt x="10316" y="8487"/>
                  <a:pt x="8420" y="10259"/>
                  <a:pt x="7069" y="12966"/>
                </a:cubicBezTo>
                <a:cubicBezTo>
                  <a:pt x="5930" y="15249"/>
                  <a:pt x="5244" y="18076"/>
                  <a:pt x="5109" y="21048"/>
                </a:cubicBezTo>
                <a:lnTo>
                  <a:pt x="0" y="18992"/>
                </a:lnTo>
                <a:cubicBezTo>
                  <a:pt x="927" y="9115"/>
                  <a:pt x="5588" y="1548"/>
                  <a:pt x="11392" y="205"/>
                </a:cubicBezTo>
                <a:cubicBezTo>
                  <a:pt x="14660" y="-552"/>
                  <a:pt x="18021" y="827"/>
                  <a:pt x="21010" y="3762"/>
                </a:cubicBezTo>
                <a:cubicBezTo>
                  <a:pt x="21209" y="3957"/>
                  <a:pt x="21406" y="4160"/>
                  <a:pt x="21600" y="4368"/>
                </a:cubicBezTo>
                <a:lnTo>
                  <a:pt x="19016" y="10840"/>
                </a:lnTo>
                <a:close/>
              </a:path>
            </a:pathLst>
          </a:custGeom>
          <a:solidFill>
            <a:schemeClr val="accent4">
              <a:alpha val="40258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228" name="Output…"/>
          <p:cNvSpPr txBox="1"/>
          <p:nvPr/>
        </p:nvSpPr>
        <p:spPr>
          <a:xfrm>
            <a:off x="18451606" y="129084"/>
            <a:ext cx="3696768" cy="14067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4400" b="0"/>
            </a:pPr>
            <a:r>
              <a:t>Output </a:t>
            </a:r>
          </a:p>
          <a:p>
            <a:pPr>
              <a:defRPr sz="4400" b="0"/>
            </a:pPr>
            <a:r>
              <a:t>circular buffer: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017270 -0.002461" pathEditMode="relative">
                                      <p:cBhvr>
                                        <p:cTn id="6" dur="1000" fill="hold"/>
                                        <p:tgtEl>
                                          <p:spTgt spid="12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8" presetClass="emp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Rot by="900000">
                                      <p:cBhvr>
                                        <p:cTn id="9" dur="1000" fill="hold"/>
                                        <p:tgtEl>
                                          <p:spTgt spid="12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7270 -0.002461 L -0.031599 -0.011740" pathEditMode="relative">
                                      <p:cBhvr>
                                        <p:cTn id="13" dur="1000" fill="hold"/>
                                        <p:tgtEl>
                                          <p:spTgt spid="12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mp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Rot by="900000">
                                      <p:cBhvr>
                                        <p:cTn id="16" dur="1000" fill="hold"/>
                                        <p:tgtEl>
                                          <p:spTgt spid="12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1599 -0.011740 L -0.044891 -0.029792" pathEditMode="relative">
                                      <p:cBhvr>
                                        <p:cTn id="20" dur="1000" fill="hold"/>
                                        <p:tgtEl>
                                          <p:spTgt spid="12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8" presetClass="emp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Rot by="900000">
                                      <p:cBhvr>
                                        <p:cTn id="23" dur="1000" fill="hold"/>
                                        <p:tgtEl>
                                          <p:spTgt spid="12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fill="hold" grpId="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1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-1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C -0.028541 -0.084124 -0.035478 -0.185935 -0.019061 -0.279740 C -0.004596 -0.362385 0.026971 -0.432191 0.069265 -0.475061" pathEditMode="relative">
                                      <p:cBhvr>
                                        <p:cTn id="31" dur="1000" fill="hold"/>
                                        <p:tgtEl>
                                          <p:spTgt spid="12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8" presetClass="emp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34" dur="1000" fill="hold"/>
                                        <p:tgtEl>
                                          <p:spTgt spid="12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4891 -0.029792 L -0.055445 -0.050519" pathEditMode="relative">
                                      <p:cBhvr>
                                        <p:cTn id="38" dur="1000" fill="hold"/>
                                        <p:tgtEl>
                                          <p:spTgt spid="12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8" presetClass="emp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Rot by="900000">
                                      <p:cBhvr>
                                        <p:cTn id="41" dur="1000" fill="hold"/>
                                        <p:tgtEl>
                                          <p:spTgt spid="12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5445 -0.050519 L -0.062481 -0.078460" pathEditMode="relative">
                                      <p:cBhvr>
                                        <p:cTn id="45" dur="1000" fill="hold"/>
                                        <p:tgtEl>
                                          <p:spTgt spid="12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8" presetClass="emp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Rot by="900000">
                                      <p:cBhvr>
                                        <p:cTn id="48" dur="1000" fill="hold"/>
                                        <p:tgtEl>
                                          <p:spTgt spid="12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2481 -0.078460 L -0.065841 -0.109004" pathEditMode="relative">
                                      <p:cBhvr>
                                        <p:cTn id="52" dur="1000" fill="hold"/>
                                        <p:tgtEl>
                                          <p:spTgt spid="12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8" presetClass="emp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Rot by="900000">
                                      <p:cBhvr>
                                        <p:cTn id="55" dur="1000" fill="hold"/>
                                        <p:tgtEl>
                                          <p:spTgt spid="12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xit" fill="hold" grpId="1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59" dur="1000" fill="hold"/>
                                        <p:tgtEl>
                                          <p:spTgt spid="12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5841 -0.109004 L -0.064075 -0.142258" pathEditMode="relative">
                                      <p:cBhvr>
                                        <p:cTn id="64" dur="1000" fill="hold"/>
                                        <p:tgtEl>
                                          <p:spTgt spid="12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8" presetClass="emp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Rot by="900000">
                                      <p:cBhvr>
                                        <p:cTn id="67" dur="1000" fill="hold"/>
                                        <p:tgtEl>
                                          <p:spTgt spid="12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4075 -0.142258 L -0.058155 -0.172597" pathEditMode="relative">
                                      <p:cBhvr>
                                        <p:cTn id="71" dur="1000" fill="hold"/>
                                        <p:tgtEl>
                                          <p:spTgt spid="12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8" presetClass="emph" presetSubtype="0" accel="50000" decel="50000" fill="hold" grpId="20" nodeType="withEffect">
                                  <p:stCondLst>
                                    <p:cond delay="0"/>
                                  </p:stCondLst>
                                  <p:childTnLst>
                                    <p:animRot by="900000">
                                      <p:cBhvr>
                                        <p:cTn id="74" dur="1000" fill="hold"/>
                                        <p:tgtEl>
                                          <p:spTgt spid="12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8155 -0.172597 L -0.047466 -0.196076" pathEditMode="relative">
                                      <p:cBhvr>
                                        <p:cTn id="78" dur="1000" fill="hold"/>
                                        <p:tgtEl>
                                          <p:spTgt spid="12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8" presetClass="emph" presetSubtype="0" accel="50000" decel="50000" fill="hold" grpId="22" nodeType="withEffect">
                                  <p:stCondLst>
                                    <p:cond delay="0"/>
                                  </p:stCondLst>
                                  <p:childTnLst>
                                    <p:animRot by="900000">
                                      <p:cBhvr>
                                        <p:cTn id="81" dur="1000" fill="hold"/>
                                        <p:tgtEl>
                                          <p:spTgt spid="12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fill="hold" grpId="2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5" fill="hold"/>
                                        <p:tgtEl>
                                          <p:spTgt spid="1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1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-1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9265 -0.475061 C 0.119261 -0.527864 0.179990 -0.537742 0.234545 -0.501943 C 0.275614 -0.474993 0.310198 -0.423688 0.332464 -0.356680" pathEditMode="relative">
                                      <p:cBhvr>
                                        <p:cTn id="89" dur="1000" fill="hold"/>
                                        <p:tgtEl>
                                          <p:spTgt spid="12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8" presetClass="emph" presetSubtype="0" accel="50000" decel="50000" fill="hold" grpId="25" nodeType="with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92" dur="1000" fill="hold"/>
                                        <p:tgtEl>
                                          <p:spTgt spid="12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7466 -0.196076 L -0.034735 -0.213951" pathEditMode="relative">
                                      <p:cBhvr>
                                        <p:cTn id="96" dur="1000" fill="hold"/>
                                        <p:tgtEl>
                                          <p:spTgt spid="12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8" presetClass="emph" presetSubtype="0" accel="50000" decel="50000" fill="hold" grpId="27" nodeType="withEffect">
                                  <p:stCondLst>
                                    <p:cond delay="0"/>
                                  </p:stCondLst>
                                  <p:childTnLst>
                                    <p:animRot by="900000">
                                      <p:cBhvr>
                                        <p:cTn id="99" dur="1000" fill="hold"/>
                                        <p:tgtEl>
                                          <p:spTgt spid="12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4735 -0.213951 L -0.017349 -0.227847" pathEditMode="relative">
                                      <p:cBhvr>
                                        <p:cTn id="103" dur="1000" fill="hold"/>
                                        <p:tgtEl>
                                          <p:spTgt spid="12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8" presetClass="emph" presetSubtype="0" accel="50000" decel="50000" fill="hold" grpId="29" nodeType="withEffect">
                                  <p:stCondLst>
                                    <p:cond delay="0"/>
                                  </p:stCondLst>
                                  <p:childTnLst>
                                    <p:animRot by="900000">
                                      <p:cBhvr>
                                        <p:cTn id="106" dur="1000" fill="hold"/>
                                        <p:tgtEl>
                                          <p:spTgt spid="12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7349 -0.227847 L 0.000557 -0.232333" pathEditMode="relative">
                                      <p:cBhvr>
                                        <p:cTn id="110" dur="1000" fill="hold"/>
                                        <p:tgtEl>
                                          <p:spTgt spid="12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8" presetClass="emph" presetSubtype="0" accel="50000" decel="50000" fill="hold" grpId="31" nodeType="withEffect">
                                  <p:stCondLst>
                                    <p:cond delay="0"/>
                                  </p:stCondLst>
                                  <p:childTnLst>
                                    <p:animRot by="900000">
                                      <p:cBhvr>
                                        <p:cTn id="113" dur="1000" fill="hold"/>
                                        <p:tgtEl>
                                          <p:spTgt spid="12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xit" fill="hold" grpId="3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17" dur="1000" fill="hold"/>
                                        <p:tgtEl>
                                          <p:spTgt spid="12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57 -0.232333 L 0.020757 -0.227371" pathEditMode="relative">
                                      <p:cBhvr>
                                        <p:cTn id="122" dur="1000" fill="hold"/>
                                        <p:tgtEl>
                                          <p:spTgt spid="12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8" presetClass="emph" presetSubtype="0" accel="50000" decel="50000" fill="hold" grpId="34" nodeType="withEffect">
                                  <p:stCondLst>
                                    <p:cond delay="0"/>
                                  </p:stCondLst>
                                  <p:childTnLst>
                                    <p:animRot by="900000">
                                      <p:cBhvr>
                                        <p:cTn id="125" dur="1000" fill="hold"/>
                                        <p:tgtEl>
                                          <p:spTgt spid="12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0757 -0.227371 L 0.037559 -0.215599" pathEditMode="relative">
                                      <p:cBhvr>
                                        <p:cTn id="129" dur="1000" fill="hold"/>
                                        <p:tgtEl>
                                          <p:spTgt spid="12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8" presetClass="emph" presetSubtype="0" accel="50000" decel="50000" fill="hold" grpId="36" nodeType="withEffect">
                                  <p:stCondLst>
                                    <p:cond delay="0"/>
                                  </p:stCondLst>
                                  <p:childTnLst>
                                    <p:animRot by="900000">
                                      <p:cBhvr>
                                        <p:cTn id="132" dur="1000" fill="hold"/>
                                        <p:tgtEl>
                                          <p:spTgt spid="12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7559 -0.215599 L 0.050150 -0.195960" pathEditMode="relative">
                                      <p:cBhvr>
                                        <p:cTn id="136" dur="1000" fill="hold"/>
                                        <p:tgtEl>
                                          <p:spTgt spid="12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8" presetClass="emph" presetSubtype="0" accel="50000" decel="50000" fill="hold" grpId="38" nodeType="withEffect">
                                  <p:stCondLst>
                                    <p:cond delay="0"/>
                                  </p:stCondLst>
                                  <p:childTnLst>
                                    <p:animRot by="900000">
                                      <p:cBhvr>
                                        <p:cTn id="139" dur="1000" fill="hold"/>
                                        <p:tgtEl>
                                          <p:spTgt spid="12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0" presetClass="entr" fill="hold" grpId="39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3" fill="hold"/>
                                        <p:tgtEl>
                                          <p:spTgt spid="1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1000"/>
                                        <p:tgtEl>
                                          <p:spTgt spid="1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-1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32464 -0.356680 C 0.369873 -0.261769 0.375892 -0.138549 0.348246 -0.033596 C 0.331141 0.031340 0.302089 0.083960 0.265888 0.115575" pathEditMode="relative">
                                      <p:cBhvr>
                                        <p:cTn id="147" dur="1000" fill="hold"/>
                                        <p:tgtEl>
                                          <p:spTgt spid="12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8" presetClass="emph" presetSubtype="0" accel="50000" decel="50000" fill="hold" grpId="41" nodeType="with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150" dur="1000" fill="hold"/>
                                        <p:tgtEl>
                                          <p:spTgt spid="12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0150 -0.195960 L 0.060982 -0.171724" pathEditMode="relative">
                                      <p:cBhvr>
                                        <p:cTn id="154" dur="1000" fill="hold"/>
                                        <p:tgtEl>
                                          <p:spTgt spid="12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8" presetClass="emph" presetSubtype="0" accel="50000" decel="50000" fill="hold" grpId="43" nodeType="withEffect">
                                  <p:stCondLst>
                                    <p:cond delay="0"/>
                                  </p:stCondLst>
                                  <p:childTnLst>
                                    <p:animRot by="900000">
                                      <p:cBhvr>
                                        <p:cTn id="157" dur="1000" fill="hold"/>
                                        <p:tgtEl>
                                          <p:spTgt spid="12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0982 -0.171724 L 0.065802 -0.143786" pathEditMode="relative">
                                      <p:cBhvr>
                                        <p:cTn id="161" dur="1000" fill="hold"/>
                                        <p:tgtEl>
                                          <p:spTgt spid="12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8" presetClass="emph" presetSubtype="0" accel="50000" decel="50000" fill="hold" grpId="45" nodeType="withEffect">
                                  <p:stCondLst>
                                    <p:cond delay="0"/>
                                  </p:stCondLst>
                                  <p:childTnLst>
                                    <p:animRot by="900000">
                                      <p:cBhvr>
                                        <p:cTn id="164" dur="1000" fill="hold"/>
                                        <p:tgtEl>
                                          <p:spTgt spid="12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5802 -0.143786 L 0.068660 -0.112762" pathEditMode="relative">
                                      <p:cBhvr>
                                        <p:cTn id="168" dur="1000" fill="hold"/>
                                        <p:tgtEl>
                                          <p:spTgt spid="12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8" presetClass="emph" presetSubtype="0" accel="50000" decel="50000" fill="hold" grpId="47" nodeType="withEffect">
                                  <p:stCondLst>
                                    <p:cond delay="0"/>
                                  </p:stCondLst>
                                  <p:childTnLst>
                                    <p:animRot by="900000">
                                      <p:cBhvr>
                                        <p:cTn id="171" dur="1000" fill="hold"/>
                                        <p:tgtEl>
                                          <p:spTgt spid="12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10" presetClass="exit" fill="hold" grpId="48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75" dur="1000" fill="hold"/>
                                        <p:tgtEl>
                                          <p:spTgt spid="12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6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8660 -0.112762 L 0.066342 -0.083217" pathEditMode="relative">
                                      <p:cBhvr>
                                        <p:cTn id="180" dur="1000" fill="hold"/>
                                        <p:tgtEl>
                                          <p:spTgt spid="12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8" presetClass="emph" presetSubtype="0" accel="50000" decel="50000" fill="hold" grpId="50" nodeType="withEffect">
                                  <p:stCondLst>
                                    <p:cond delay="0"/>
                                  </p:stCondLst>
                                  <p:childTnLst>
                                    <p:animRot by="900000">
                                      <p:cBhvr>
                                        <p:cTn id="183" dur="1000" fill="hold"/>
                                        <p:tgtEl>
                                          <p:spTgt spid="12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6342 -0.083217 L 0.059550 -0.055151" pathEditMode="relative">
                                      <p:cBhvr>
                                        <p:cTn id="187" dur="1000" fill="hold"/>
                                        <p:tgtEl>
                                          <p:spTgt spid="12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8" presetClass="emph" presetSubtype="0" accel="50000" decel="50000" fill="hold" grpId="52" nodeType="withEffect">
                                  <p:stCondLst>
                                    <p:cond delay="0"/>
                                  </p:stCondLst>
                                  <p:childTnLst>
                                    <p:animRot by="900000">
                                      <p:cBhvr>
                                        <p:cTn id="190" dur="1000" fill="hold"/>
                                        <p:tgtEl>
                                          <p:spTgt spid="12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9550 -0.055151 L 0.049065 -0.031598" pathEditMode="relative">
                                      <p:cBhvr>
                                        <p:cTn id="194" dur="1000" fill="hold"/>
                                        <p:tgtEl>
                                          <p:spTgt spid="12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8" presetClass="emph" presetSubtype="0" accel="50000" decel="50000" fill="hold" grpId="54" nodeType="withEffect">
                                  <p:stCondLst>
                                    <p:cond delay="0"/>
                                  </p:stCondLst>
                                  <p:childTnLst>
                                    <p:animRot by="900000">
                                      <p:cBhvr>
                                        <p:cTn id="197" dur="1000" fill="hold"/>
                                        <p:tgtEl>
                                          <p:spTgt spid="12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10" presetClass="entr" fill="hold" grpId="5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1" fill="hold"/>
                                        <p:tgtEl>
                                          <p:spTgt spid="1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1000"/>
                                        <p:tgtEl>
                                          <p:spTgt spid="1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-1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65888 0.115575 C 0.216947 0.165066 0.158481 0.175256 0.105064 0.143604 C 0.062242 0.118230 0.025642 0.067410 0.001423 -0.000306" pathEditMode="relative">
                                      <p:cBhvr>
                                        <p:cTn id="205" dur="1000" fill="hold"/>
                                        <p:tgtEl>
                                          <p:spTgt spid="12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8" presetClass="emph" presetSubtype="0" accel="50000" decel="50000" fill="hold" grpId="57" nodeType="with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208" dur="1000" fill="hold"/>
                                        <p:tgtEl>
                                          <p:spTgt spid="12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9065 -0.031598 L 0.035474 -0.014731" pathEditMode="relative">
                                      <p:cBhvr>
                                        <p:cTn id="212" dur="1000" fill="hold"/>
                                        <p:tgtEl>
                                          <p:spTgt spid="12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8" presetClass="emph" presetSubtype="0" accel="50000" decel="50000" fill="hold" grpId="59" nodeType="withEffect">
                                  <p:stCondLst>
                                    <p:cond delay="0"/>
                                  </p:stCondLst>
                                  <p:childTnLst>
                                    <p:animRot by="900000">
                                      <p:cBhvr>
                                        <p:cTn id="215" dur="1000" fill="hold"/>
                                        <p:tgtEl>
                                          <p:spTgt spid="12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5474 -0.014731 L 0.018088 -0.003137" pathEditMode="relative">
                                      <p:cBhvr>
                                        <p:cTn id="219" dur="1000" fill="hold"/>
                                        <p:tgtEl>
                                          <p:spTgt spid="12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8" presetClass="emph" presetSubtype="0" accel="50000" decel="50000" fill="hold" grpId="61" nodeType="withEffect">
                                  <p:stCondLst>
                                    <p:cond delay="0"/>
                                  </p:stCondLst>
                                  <p:childTnLst>
                                    <p:animRot by="900000">
                                      <p:cBhvr>
                                        <p:cTn id="222" dur="1000" fill="hold"/>
                                        <p:tgtEl>
                                          <p:spTgt spid="12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9" grpId="16" animBg="1" advAuto="0"/>
      <p:bldP spid="1221" grpId="2" animBg="1" advAuto="0"/>
      <p:bldP spid="1221" grpId="4" animBg="1" advAuto="0"/>
      <p:bldP spid="1221" grpId="6" animBg="1" advAuto="0"/>
      <p:bldP spid="1221" grpId="11" animBg="1" advAuto="0"/>
      <p:bldP spid="1221" grpId="13" animBg="1" advAuto="0"/>
      <p:bldP spid="1221" grpId="15" animBg="1" advAuto="0"/>
      <p:bldP spid="1221" grpId="18" animBg="1" advAuto="0"/>
      <p:bldP spid="1221" grpId="20" animBg="1" advAuto="0"/>
      <p:bldP spid="1221" grpId="22" animBg="1" advAuto="0"/>
      <p:bldP spid="1221" grpId="27" animBg="1" advAuto="0"/>
      <p:bldP spid="1221" grpId="29" animBg="1" advAuto="0"/>
      <p:bldP spid="1221" grpId="31" animBg="1" advAuto="0"/>
      <p:bldP spid="1221" grpId="34" animBg="1" advAuto="0"/>
      <p:bldP spid="1221" grpId="36" animBg="1" advAuto="0"/>
      <p:bldP spid="1221" grpId="38" animBg="1" advAuto="0"/>
      <p:bldP spid="1221" grpId="43" animBg="1" advAuto="0"/>
      <p:bldP spid="1221" grpId="45" animBg="1" advAuto="0"/>
      <p:bldP spid="1221" grpId="47" animBg="1" advAuto="0"/>
      <p:bldP spid="1221" grpId="50" animBg="1" advAuto="0"/>
      <p:bldP spid="1221" grpId="52" animBg="1" advAuto="0"/>
      <p:bldP spid="1221" grpId="54" animBg="1" advAuto="0"/>
      <p:bldP spid="1221" grpId="59" animBg="1" advAuto="0"/>
      <p:bldP spid="1221" grpId="61" animBg="1" advAuto="0"/>
      <p:bldP spid="1222" grpId="9" animBg="1" advAuto="0"/>
      <p:bldP spid="1222" grpId="25" animBg="1" advAuto="0"/>
      <p:bldP spid="1222" grpId="41" animBg="1" advAuto="0"/>
      <p:bldP spid="1222" grpId="57" animBg="1" advAuto="0"/>
      <p:bldP spid="1224" grpId="39" animBg="1" advAuto="0"/>
      <p:bldP spid="1225" grpId="7" animBg="1" advAuto="0"/>
      <p:bldP spid="1225" grpId="32" animBg="1" advAuto="0"/>
      <p:bldP spid="1226" grpId="23" animBg="1" advAuto="0"/>
      <p:bldP spid="1226" grpId="48" animBg="1" advAuto="0"/>
      <p:bldP spid="1227" grpId="55" animBg="1" advAuto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3" name="Group"/>
          <p:cNvGrpSpPr/>
          <p:nvPr/>
        </p:nvGrpSpPr>
        <p:grpSpPr>
          <a:xfrm>
            <a:off x="3457656" y="1828614"/>
            <a:ext cx="17050030" cy="2290619"/>
            <a:chOff x="0" y="0"/>
            <a:chExt cx="17050029" cy="2290617"/>
          </a:xfrm>
        </p:grpSpPr>
        <p:grpSp>
          <p:nvGrpSpPr>
            <p:cNvPr id="1252" name="Group"/>
            <p:cNvGrpSpPr/>
            <p:nvPr/>
          </p:nvGrpSpPr>
          <p:grpSpPr>
            <a:xfrm>
              <a:off x="0" y="653342"/>
              <a:ext cx="5354238" cy="1637276"/>
              <a:chOff x="0" y="0"/>
              <a:chExt cx="5354237" cy="1637275"/>
            </a:xfrm>
          </p:grpSpPr>
          <p:sp>
            <p:nvSpPr>
              <p:cNvPr id="1235" name="Rectangle"/>
              <p:cNvSpPr/>
              <p:nvPr/>
            </p:nvSpPr>
            <p:spPr>
              <a:xfrm>
                <a:off x="0" y="0"/>
                <a:ext cx="5354238" cy="1637276"/>
              </a:xfrm>
              <a:prstGeom prst="rect">
                <a:avLst/>
              </a:prstGeom>
              <a:solidFill>
                <a:srgbClr val="D5D5D5"/>
              </a:solidFill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236" name="Rectangle"/>
              <p:cNvSpPr/>
              <p:nvPr/>
            </p:nvSpPr>
            <p:spPr>
              <a:xfrm>
                <a:off x="127000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237" name="S0"/>
              <p:cNvSpPr txBox="1"/>
              <p:nvPr/>
            </p:nvSpPr>
            <p:spPr>
              <a:xfrm rot="16200000">
                <a:off x="112567" y="526055"/>
                <a:ext cx="618898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S0</a:t>
                </a:r>
              </a:p>
            </p:txBody>
          </p:sp>
          <p:sp>
            <p:nvSpPr>
              <p:cNvPr id="1238" name="Rectangle"/>
              <p:cNvSpPr/>
              <p:nvPr/>
            </p:nvSpPr>
            <p:spPr>
              <a:xfrm>
                <a:off x="761987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239" name="S1"/>
              <p:cNvSpPr txBox="1"/>
              <p:nvPr/>
            </p:nvSpPr>
            <p:spPr>
              <a:xfrm rot="16200000">
                <a:off x="747555" y="526055"/>
                <a:ext cx="618897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</a:t>
                </a:r>
              </a:p>
            </p:txBody>
          </p:sp>
          <p:sp>
            <p:nvSpPr>
              <p:cNvPr id="1240" name="Rectangle"/>
              <p:cNvSpPr/>
              <p:nvPr/>
            </p:nvSpPr>
            <p:spPr>
              <a:xfrm>
                <a:off x="1399877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241" name="S2"/>
              <p:cNvSpPr txBox="1"/>
              <p:nvPr/>
            </p:nvSpPr>
            <p:spPr>
              <a:xfrm rot="16200000">
                <a:off x="1385445" y="530333"/>
                <a:ext cx="618897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S2</a:t>
                </a:r>
              </a:p>
            </p:txBody>
          </p:sp>
          <p:sp>
            <p:nvSpPr>
              <p:cNvPr id="1242" name="Rectangle"/>
              <p:cNvSpPr/>
              <p:nvPr/>
            </p:nvSpPr>
            <p:spPr>
              <a:xfrm>
                <a:off x="2034864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243" name="S3"/>
              <p:cNvSpPr txBox="1"/>
              <p:nvPr/>
            </p:nvSpPr>
            <p:spPr>
              <a:xfrm rot="16200000">
                <a:off x="2020432" y="530333"/>
                <a:ext cx="618898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S3</a:t>
                </a:r>
              </a:p>
            </p:txBody>
          </p:sp>
          <p:sp>
            <p:nvSpPr>
              <p:cNvPr id="1244" name="Rectangle"/>
              <p:cNvSpPr/>
              <p:nvPr/>
            </p:nvSpPr>
            <p:spPr>
              <a:xfrm>
                <a:off x="2668837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245" name="S4"/>
              <p:cNvSpPr txBox="1"/>
              <p:nvPr/>
            </p:nvSpPr>
            <p:spPr>
              <a:xfrm rot="16200000">
                <a:off x="2654405" y="526055"/>
                <a:ext cx="618897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S4</a:t>
                </a:r>
              </a:p>
            </p:txBody>
          </p:sp>
          <p:sp>
            <p:nvSpPr>
              <p:cNvPr id="1246" name="Rectangle"/>
              <p:cNvSpPr/>
              <p:nvPr/>
            </p:nvSpPr>
            <p:spPr>
              <a:xfrm>
                <a:off x="3303824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247" name="S5"/>
              <p:cNvSpPr txBox="1"/>
              <p:nvPr/>
            </p:nvSpPr>
            <p:spPr>
              <a:xfrm rot="16200000">
                <a:off x="3289392" y="526055"/>
                <a:ext cx="618898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S5</a:t>
                </a:r>
              </a:p>
            </p:txBody>
          </p:sp>
          <p:sp>
            <p:nvSpPr>
              <p:cNvPr id="1248" name="Rectangle"/>
              <p:cNvSpPr/>
              <p:nvPr/>
            </p:nvSpPr>
            <p:spPr>
              <a:xfrm>
                <a:off x="3951512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249" name="S6"/>
              <p:cNvSpPr txBox="1"/>
              <p:nvPr/>
            </p:nvSpPr>
            <p:spPr>
              <a:xfrm rot="16200000">
                <a:off x="3937080" y="526055"/>
                <a:ext cx="618897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S6</a:t>
                </a:r>
              </a:p>
            </p:txBody>
          </p:sp>
          <p:sp>
            <p:nvSpPr>
              <p:cNvPr id="1250" name="Rectangle"/>
              <p:cNvSpPr/>
              <p:nvPr/>
            </p:nvSpPr>
            <p:spPr>
              <a:xfrm>
                <a:off x="4586499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251" name="S7"/>
              <p:cNvSpPr txBox="1"/>
              <p:nvPr/>
            </p:nvSpPr>
            <p:spPr>
              <a:xfrm rot="16200000">
                <a:off x="4572067" y="526055"/>
                <a:ext cx="618898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S7</a:t>
                </a:r>
              </a:p>
            </p:txBody>
          </p:sp>
        </p:grpSp>
        <p:grpSp>
          <p:nvGrpSpPr>
            <p:cNvPr id="1270" name="Group"/>
            <p:cNvGrpSpPr/>
            <p:nvPr/>
          </p:nvGrpSpPr>
          <p:grpSpPr>
            <a:xfrm>
              <a:off x="5461000" y="653342"/>
              <a:ext cx="5354238" cy="1637276"/>
              <a:chOff x="0" y="0"/>
              <a:chExt cx="5354237" cy="1637275"/>
            </a:xfrm>
          </p:grpSpPr>
          <p:sp>
            <p:nvSpPr>
              <p:cNvPr id="1253" name="Rectangle"/>
              <p:cNvSpPr/>
              <p:nvPr/>
            </p:nvSpPr>
            <p:spPr>
              <a:xfrm>
                <a:off x="0" y="0"/>
                <a:ext cx="5354238" cy="1637276"/>
              </a:xfrm>
              <a:prstGeom prst="rect">
                <a:avLst/>
              </a:prstGeom>
              <a:solidFill>
                <a:srgbClr val="D5D5D5"/>
              </a:solidFill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254" name="Rectangle"/>
              <p:cNvSpPr/>
              <p:nvPr/>
            </p:nvSpPr>
            <p:spPr>
              <a:xfrm>
                <a:off x="127000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255" name="S8"/>
              <p:cNvSpPr txBox="1"/>
              <p:nvPr/>
            </p:nvSpPr>
            <p:spPr>
              <a:xfrm rot="16200000">
                <a:off x="112567" y="526055"/>
                <a:ext cx="618898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S8</a:t>
                </a:r>
              </a:p>
            </p:txBody>
          </p:sp>
          <p:sp>
            <p:nvSpPr>
              <p:cNvPr id="1256" name="Rectangle"/>
              <p:cNvSpPr/>
              <p:nvPr/>
            </p:nvSpPr>
            <p:spPr>
              <a:xfrm>
                <a:off x="761987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257" name="S9"/>
              <p:cNvSpPr txBox="1"/>
              <p:nvPr/>
            </p:nvSpPr>
            <p:spPr>
              <a:xfrm rot="16200000">
                <a:off x="747555" y="526055"/>
                <a:ext cx="618897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S9</a:t>
                </a:r>
              </a:p>
            </p:txBody>
          </p:sp>
          <p:sp>
            <p:nvSpPr>
              <p:cNvPr id="1258" name="Rectangle"/>
              <p:cNvSpPr/>
              <p:nvPr/>
            </p:nvSpPr>
            <p:spPr>
              <a:xfrm>
                <a:off x="1399877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259" name="S10"/>
              <p:cNvSpPr txBox="1"/>
              <p:nvPr/>
            </p:nvSpPr>
            <p:spPr>
              <a:xfrm rot="16200000">
                <a:off x="1268935" y="530333"/>
                <a:ext cx="851917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S10</a:t>
                </a:r>
              </a:p>
            </p:txBody>
          </p:sp>
          <p:sp>
            <p:nvSpPr>
              <p:cNvPr id="1260" name="Rectangle"/>
              <p:cNvSpPr/>
              <p:nvPr/>
            </p:nvSpPr>
            <p:spPr>
              <a:xfrm>
                <a:off x="2034864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261" name="S11"/>
              <p:cNvSpPr txBox="1"/>
              <p:nvPr/>
            </p:nvSpPr>
            <p:spPr>
              <a:xfrm rot="16200000">
                <a:off x="1903923" y="530333"/>
                <a:ext cx="851917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S11</a:t>
                </a:r>
              </a:p>
            </p:txBody>
          </p:sp>
          <p:sp>
            <p:nvSpPr>
              <p:cNvPr id="1262" name="Rectangle"/>
              <p:cNvSpPr/>
              <p:nvPr/>
            </p:nvSpPr>
            <p:spPr>
              <a:xfrm>
                <a:off x="2668837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263" name="S12"/>
              <p:cNvSpPr txBox="1"/>
              <p:nvPr/>
            </p:nvSpPr>
            <p:spPr>
              <a:xfrm rot="16200000">
                <a:off x="2537895" y="526054"/>
                <a:ext cx="851917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S12</a:t>
                </a:r>
              </a:p>
            </p:txBody>
          </p:sp>
          <p:sp>
            <p:nvSpPr>
              <p:cNvPr id="1264" name="Rectangle"/>
              <p:cNvSpPr/>
              <p:nvPr/>
            </p:nvSpPr>
            <p:spPr>
              <a:xfrm>
                <a:off x="3303824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265" name="S13"/>
              <p:cNvSpPr txBox="1"/>
              <p:nvPr/>
            </p:nvSpPr>
            <p:spPr>
              <a:xfrm rot="16200000">
                <a:off x="3172882" y="526054"/>
                <a:ext cx="851917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S13</a:t>
                </a:r>
              </a:p>
            </p:txBody>
          </p:sp>
          <p:sp>
            <p:nvSpPr>
              <p:cNvPr id="1266" name="Rectangle"/>
              <p:cNvSpPr/>
              <p:nvPr/>
            </p:nvSpPr>
            <p:spPr>
              <a:xfrm>
                <a:off x="3951512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267" name="S14"/>
              <p:cNvSpPr txBox="1"/>
              <p:nvPr/>
            </p:nvSpPr>
            <p:spPr>
              <a:xfrm rot="16200000">
                <a:off x="3820570" y="526054"/>
                <a:ext cx="851917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S14</a:t>
                </a:r>
              </a:p>
            </p:txBody>
          </p:sp>
          <p:sp>
            <p:nvSpPr>
              <p:cNvPr id="1268" name="Rectangle"/>
              <p:cNvSpPr/>
              <p:nvPr/>
            </p:nvSpPr>
            <p:spPr>
              <a:xfrm>
                <a:off x="4586499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269" name="S15"/>
              <p:cNvSpPr txBox="1"/>
              <p:nvPr/>
            </p:nvSpPr>
            <p:spPr>
              <a:xfrm rot="16200000">
                <a:off x="4455557" y="526054"/>
                <a:ext cx="851917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S15</a:t>
                </a:r>
              </a:p>
            </p:txBody>
          </p:sp>
        </p:grpSp>
        <p:grpSp>
          <p:nvGrpSpPr>
            <p:cNvPr id="1288" name="Group"/>
            <p:cNvGrpSpPr/>
            <p:nvPr/>
          </p:nvGrpSpPr>
          <p:grpSpPr>
            <a:xfrm>
              <a:off x="10922000" y="653342"/>
              <a:ext cx="5354238" cy="1637276"/>
              <a:chOff x="0" y="0"/>
              <a:chExt cx="5354237" cy="1637275"/>
            </a:xfrm>
          </p:grpSpPr>
          <p:sp>
            <p:nvSpPr>
              <p:cNvPr id="1271" name="Rectangle"/>
              <p:cNvSpPr/>
              <p:nvPr/>
            </p:nvSpPr>
            <p:spPr>
              <a:xfrm>
                <a:off x="0" y="0"/>
                <a:ext cx="5354238" cy="1637276"/>
              </a:xfrm>
              <a:prstGeom prst="rect">
                <a:avLst/>
              </a:prstGeom>
              <a:solidFill>
                <a:srgbClr val="D5D5D5"/>
              </a:solidFill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272" name="Rectangle"/>
              <p:cNvSpPr/>
              <p:nvPr/>
            </p:nvSpPr>
            <p:spPr>
              <a:xfrm>
                <a:off x="127000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273" name="S16"/>
              <p:cNvSpPr txBox="1"/>
              <p:nvPr/>
            </p:nvSpPr>
            <p:spPr>
              <a:xfrm rot="16200000">
                <a:off x="-3942" y="526054"/>
                <a:ext cx="851917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S16</a:t>
                </a:r>
              </a:p>
            </p:txBody>
          </p:sp>
          <p:sp>
            <p:nvSpPr>
              <p:cNvPr id="1274" name="Rectangle"/>
              <p:cNvSpPr/>
              <p:nvPr/>
            </p:nvSpPr>
            <p:spPr>
              <a:xfrm>
                <a:off x="761987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275" name="S17"/>
              <p:cNvSpPr txBox="1"/>
              <p:nvPr/>
            </p:nvSpPr>
            <p:spPr>
              <a:xfrm rot="16200000">
                <a:off x="631045" y="526054"/>
                <a:ext cx="851917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S17</a:t>
                </a:r>
              </a:p>
            </p:txBody>
          </p:sp>
          <p:sp>
            <p:nvSpPr>
              <p:cNvPr id="1276" name="Rectangle"/>
              <p:cNvSpPr/>
              <p:nvPr/>
            </p:nvSpPr>
            <p:spPr>
              <a:xfrm>
                <a:off x="1399877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277" name="S18"/>
              <p:cNvSpPr txBox="1"/>
              <p:nvPr/>
            </p:nvSpPr>
            <p:spPr>
              <a:xfrm rot="16200000">
                <a:off x="1268935" y="530333"/>
                <a:ext cx="851917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S18</a:t>
                </a:r>
              </a:p>
            </p:txBody>
          </p:sp>
          <p:sp>
            <p:nvSpPr>
              <p:cNvPr id="1278" name="Rectangle"/>
              <p:cNvSpPr/>
              <p:nvPr/>
            </p:nvSpPr>
            <p:spPr>
              <a:xfrm>
                <a:off x="2034864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279" name="S19"/>
              <p:cNvSpPr txBox="1"/>
              <p:nvPr/>
            </p:nvSpPr>
            <p:spPr>
              <a:xfrm rot="16200000">
                <a:off x="1903923" y="530333"/>
                <a:ext cx="851917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S19</a:t>
                </a:r>
              </a:p>
            </p:txBody>
          </p:sp>
          <p:sp>
            <p:nvSpPr>
              <p:cNvPr id="1280" name="Rectangle"/>
              <p:cNvSpPr/>
              <p:nvPr/>
            </p:nvSpPr>
            <p:spPr>
              <a:xfrm>
                <a:off x="2668837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281" name="S20"/>
              <p:cNvSpPr txBox="1"/>
              <p:nvPr/>
            </p:nvSpPr>
            <p:spPr>
              <a:xfrm rot="16200000">
                <a:off x="2537895" y="526054"/>
                <a:ext cx="851917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S20</a:t>
                </a:r>
              </a:p>
            </p:txBody>
          </p:sp>
          <p:sp>
            <p:nvSpPr>
              <p:cNvPr id="1282" name="Rectangle"/>
              <p:cNvSpPr/>
              <p:nvPr/>
            </p:nvSpPr>
            <p:spPr>
              <a:xfrm>
                <a:off x="3303824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283" name="S21"/>
              <p:cNvSpPr txBox="1"/>
              <p:nvPr/>
            </p:nvSpPr>
            <p:spPr>
              <a:xfrm rot="16200000">
                <a:off x="3172882" y="526054"/>
                <a:ext cx="851917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S21</a:t>
                </a:r>
              </a:p>
            </p:txBody>
          </p:sp>
          <p:sp>
            <p:nvSpPr>
              <p:cNvPr id="1284" name="Rectangle"/>
              <p:cNvSpPr/>
              <p:nvPr/>
            </p:nvSpPr>
            <p:spPr>
              <a:xfrm>
                <a:off x="3951512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285" name="S22"/>
              <p:cNvSpPr txBox="1"/>
              <p:nvPr/>
            </p:nvSpPr>
            <p:spPr>
              <a:xfrm rot="16200000">
                <a:off x="3820570" y="526054"/>
                <a:ext cx="851917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S22</a:t>
                </a:r>
              </a:p>
            </p:txBody>
          </p:sp>
          <p:sp>
            <p:nvSpPr>
              <p:cNvPr id="1286" name="Rectangle"/>
              <p:cNvSpPr/>
              <p:nvPr/>
            </p:nvSpPr>
            <p:spPr>
              <a:xfrm>
                <a:off x="4586499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287" name="S23"/>
              <p:cNvSpPr txBox="1"/>
              <p:nvPr/>
            </p:nvSpPr>
            <p:spPr>
              <a:xfrm rot="16200000">
                <a:off x="4455557" y="526054"/>
                <a:ext cx="851917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S23</a:t>
                </a:r>
              </a:p>
            </p:txBody>
          </p:sp>
        </p:grpSp>
        <p:sp>
          <p:nvSpPr>
            <p:cNvPr id="1289" name="Block 0"/>
            <p:cNvSpPr txBox="1"/>
            <p:nvPr/>
          </p:nvSpPr>
          <p:spPr>
            <a:xfrm>
              <a:off x="2080551" y="0"/>
              <a:ext cx="152708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Block 0</a:t>
              </a:r>
            </a:p>
          </p:txBody>
        </p:sp>
        <p:sp>
          <p:nvSpPr>
            <p:cNvPr id="1290" name="Block 1"/>
            <p:cNvSpPr txBox="1"/>
            <p:nvPr/>
          </p:nvSpPr>
          <p:spPr>
            <a:xfrm>
              <a:off x="7374575" y="0"/>
              <a:ext cx="152708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Block 1</a:t>
              </a:r>
            </a:p>
          </p:txBody>
        </p:sp>
        <p:sp>
          <p:nvSpPr>
            <p:cNvPr id="1291" name="Block 2"/>
            <p:cNvSpPr txBox="1"/>
            <p:nvPr/>
          </p:nvSpPr>
          <p:spPr>
            <a:xfrm>
              <a:off x="12835575" y="0"/>
              <a:ext cx="152708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Block 2</a:t>
              </a:r>
            </a:p>
          </p:txBody>
        </p:sp>
        <p:sp>
          <p:nvSpPr>
            <p:cNvPr id="1292" name="..."/>
            <p:cNvSpPr txBox="1"/>
            <p:nvPr/>
          </p:nvSpPr>
          <p:spPr>
            <a:xfrm>
              <a:off x="16586199" y="1287558"/>
              <a:ext cx="463831" cy="597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/>
              </a:lvl1pPr>
            </a:lstStyle>
            <a:p>
              <a:r>
                <a:t>...</a:t>
              </a:r>
            </a:p>
          </p:txBody>
        </p:sp>
      </p:grpSp>
      <p:sp>
        <p:nvSpPr>
          <p:cNvPr id="1294" name="The full signal chai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The full signal chain</a:t>
            </a:r>
          </a:p>
        </p:txBody>
      </p:sp>
      <p:sp>
        <p:nvSpPr>
          <p:cNvPr id="1295" name="x[n]"/>
          <p:cNvSpPr txBox="1"/>
          <p:nvPr/>
        </p:nvSpPr>
        <p:spPr>
          <a:xfrm>
            <a:off x="2502049" y="2921741"/>
            <a:ext cx="798577" cy="56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x[n]</a:t>
            </a:r>
          </a:p>
        </p:txBody>
      </p:sp>
      <p:grpSp>
        <p:nvGrpSpPr>
          <p:cNvPr id="1301" name="Group"/>
          <p:cNvGrpSpPr/>
          <p:nvPr/>
        </p:nvGrpSpPr>
        <p:grpSpPr>
          <a:xfrm>
            <a:off x="3580438" y="2595219"/>
            <a:ext cx="14732307" cy="1402784"/>
            <a:chOff x="0" y="0"/>
            <a:chExt cx="14732305" cy="1402782"/>
          </a:xfrm>
        </p:grpSpPr>
        <p:sp>
          <p:nvSpPr>
            <p:cNvPr id="1296" name="Rectangle"/>
            <p:cNvSpPr/>
            <p:nvPr/>
          </p:nvSpPr>
          <p:spPr>
            <a:xfrm>
              <a:off x="0" y="0"/>
              <a:ext cx="3772191" cy="1402783"/>
            </a:xfrm>
            <a:prstGeom prst="rect">
              <a:avLst/>
            </a:prstGeom>
            <a:solidFill>
              <a:srgbClr val="0365C0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4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297" name="Rectangle"/>
            <p:cNvSpPr/>
            <p:nvPr/>
          </p:nvSpPr>
          <p:spPr>
            <a:xfrm>
              <a:off x="2533690" y="19134"/>
              <a:ext cx="4132518" cy="1364515"/>
            </a:xfrm>
            <a:prstGeom prst="rect">
              <a:avLst/>
            </a:prstGeom>
            <a:solidFill>
              <a:srgbClr val="773F9B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4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298" name="Rectangle"/>
            <p:cNvSpPr/>
            <p:nvPr/>
          </p:nvSpPr>
          <p:spPr>
            <a:xfrm>
              <a:off x="5480058" y="19134"/>
              <a:ext cx="3772191" cy="1364515"/>
            </a:xfrm>
            <a:prstGeom prst="rect">
              <a:avLst/>
            </a:prstGeom>
            <a:solidFill>
              <a:srgbClr val="C82506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4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299" name="Rectangle"/>
            <p:cNvSpPr/>
            <p:nvPr/>
          </p:nvSpPr>
          <p:spPr>
            <a:xfrm>
              <a:off x="8006984" y="28151"/>
              <a:ext cx="4132517" cy="1346481"/>
            </a:xfrm>
            <a:prstGeom prst="rect">
              <a:avLst/>
            </a:prstGeom>
            <a:solidFill>
              <a:srgbClr val="DE6A10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4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300" name="Rectangle"/>
            <p:cNvSpPr/>
            <p:nvPr/>
          </p:nvSpPr>
          <p:spPr>
            <a:xfrm>
              <a:off x="10960115" y="28151"/>
              <a:ext cx="3772191" cy="1346481"/>
            </a:xfrm>
            <a:prstGeom prst="rect">
              <a:avLst/>
            </a:prstGeom>
            <a:solidFill>
              <a:schemeClr val="accent4">
                <a:hueOff val="-461056"/>
                <a:satOff val="4338"/>
                <a:lumOff val="-10225"/>
                <a:alpha val="5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4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</p:grpSp>
      <p:grpSp>
        <p:nvGrpSpPr>
          <p:cNvPr id="1357" name="Group"/>
          <p:cNvGrpSpPr/>
          <p:nvPr/>
        </p:nvGrpSpPr>
        <p:grpSpPr>
          <a:xfrm>
            <a:off x="3460346" y="10150667"/>
            <a:ext cx="18088116" cy="2654301"/>
            <a:chOff x="0" y="-451362"/>
            <a:chExt cx="18088114" cy="2654300"/>
          </a:xfrm>
        </p:grpSpPr>
        <p:grpSp>
          <p:nvGrpSpPr>
            <p:cNvPr id="1319" name="Group"/>
            <p:cNvGrpSpPr/>
            <p:nvPr/>
          </p:nvGrpSpPr>
          <p:grpSpPr>
            <a:xfrm>
              <a:off x="0" y="-451363"/>
              <a:ext cx="6151516" cy="2088639"/>
              <a:chOff x="0" y="-451362"/>
              <a:chExt cx="6151516" cy="2088637"/>
            </a:xfrm>
          </p:grpSpPr>
          <p:sp>
            <p:nvSpPr>
              <p:cNvPr id="1302" name="Rectangle"/>
              <p:cNvSpPr/>
              <p:nvPr/>
            </p:nvSpPr>
            <p:spPr>
              <a:xfrm>
                <a:off x="0" y="0"/>
                <a:ext cx="5354238" cy="1637276"/>
              </a:xfrm>
              <a:prstGeom prst="rect">
                <a:avLst/>
              </a:prstGeom>
              <a:solidFill>
                <a:srgbClr val="D5D5D5"/>
              </a:solidFill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303" name="Rectangle"/>
              <p:cNvSpPr/>
              <p:nvPr/>
            </p:nvSpPr>
            <p:spPr>
              <a:xfrm>
                <a:off x="127000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304" name="S0"/>
              <p:cNvSpPr/>
              <p:nvPr/>
            </p:nvSpPr>
            <p:spPr>
              <a:xfrm flipV="1">
                <a:off x="422016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S0</a:t>
                </a:r>
              </a:p>
            </p:txBody>
          </p:sp>
          <p:sp>
            <p:nvSpPr>
              <p:cNvPr id="1305" name="Rectangle"/>
              <p:cNvSpPr/>
              <p:nvPr/>
            </p:nvSpPr>
            <p:spPr>
              <a:xfrm>
                <a:off x="761987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306" name="S1"/>
              <p:cNvSpPr/>
              <p:nvPr/>
            </p:nvSpPr>
            <p:spPr>
              <a:xfrm flipV="1">
                <a:off x="1057003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</a:t>
                </a:r>
              </a:p>
            </p:txBody>
          </p:sp>
          <p:sp>
            <p:nvSpPr>
              <p:cNvPr id="1307" name="Rectangle"/>
              <p:cNvSpPr/>
              <p:nvPr/>
            </p:nvSpPr>
            <p:spPr>
              <a:xfrm>
                <a:off x="1399877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308" name="S2"/>
              <p:cNvSpPr/>
              <p:nvPr/>
            </p:nvSpPr>
            <p:spPr>
              <a:xfrm flipV="1">
                <a:off x="1694893" y="-447085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S2</a:t>
                </a:r>
              </a:p>
            </p:txBody>
          </p:sp>
          <p:sp>
            <p:nvSpPr>
              <p:cNvPr id="1309" name="Rectangle"/>
              <p:cNvSpPr/>
              <p:nvPr/>
            </p:nvSpPr>
            <p:spPr>
              <a:xfrm>
                <a:off x="2034864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310" name="S3"/>
              <p:cNvSpPr/>
              <p:nvPr/>
            </p:nvSpPr>
            <p:spPr>
              <a:xfrm flipV="1">
                <a:off x="2329881" y="-447085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S3</a:t>
                </a:r>
              </a:p>
            </p:txBody>
          </p:sp>
          <p:sp>
            <p:nvSpPr>
              <p:cNvPr id="1311" name="Rectangle"/>
              <p:cNvSpPr/>
              <p:nvPr/>
            </p:nvSpPr>
            <p:spPr>
              <a:xfrm>
                <a:off x="2668837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312" name="S4"/>
              <p:cNvSpPr/>
              <p:nvPr/>
            </p:nvSpPr>
            <p:spPr>
              <a:xfrm flipV="1">
                <a:off x="2963853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S4</a:t>
                </a:r>
              </a:p>
            </p:txBody>
          </p:sp>
          <p:sp>
            <p:nvSpPr>
              <p:cNvPr id="1313" name="Rectangle"/>
              <p:cNvSpPr/>
              <p:nvPr/>
            </p:nvSpPr>
            <p:spPr>
              <a:xfrm>
                <a:off x="3303824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314" name="S5"/>
              <p:cNvSpPr/>
              <p:nvPr/>
            </p:nvSpPr>
            <p:spPr>
              <a:xfrm flipV="1">
                <a:off x="3598840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S5</a:t>
                </a:r>
              </a:p>
            </p:txBody>
          </p:sp>
          <p:sp>
            <p:nvSpPr>
              <p:cNvPr id="1315" name="Rectangle"/>
              <p:cNvSpPr/>
              <p:nvPr/>
            </p:nvSpPr>
            <p:spPr>
              <a:xfrm>
                <a:off x="3951512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316" name="S6"/>
              <p:cNvSpPr/>
              <p:nvPr/>
            </p:nvSpPr>
            <p:spPr>
              <a:xfrm flipV="1">
                <a:off x="4246528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S6</a:t>
                </a:r>
              </a:p>
            </p:txBody>
          </p:sp>
          <p:sp>
            <p:nvSpPr>
              <p:cNvPr id="1317" name="Rectangle"/>
              <p:cNvSpPr/>
              <p:nvPr/>
            </p:nvSpPr>
            <p:spPr>
              <a:xfrm>
                <a:off x="4586499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318" name="S7"/>
              <p:cNvSpPr/>
              <p:nvPr/>
            </p:nvSpPr>
            <p:spPr>
              <a:xfrm flipV="1">
                <a:off x="4881516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S7</a:t>
                </a:r>
              </a:p>
            </p:txBody>
          </p:sp>
        </p:grpSp>
        <p:grpSp>
          <p:nvGrpSpPr>
            <p:cNvPr id="1337" name="Group"/>
            <p:cNvGrpSpPr/>
            <p:nvPr/>
          </p:nvGrpSpPr>
          <p:grpSpPr>
            <a:xfrm>
              <a:off x="5460999" y="-451363"/>
              <a:ext cx="6151517" cy="2088639"/>
              <a:chOff x="0" y="-451362"/>
              <a:chExt cx="6151515" cy="2088637"/>
            </a:xfrm>
          </p:grpSpPr>
          <p:sp>
            <p:nvSpPr>
              <p:cNvPr id="1320" name="Rectangle"/>
              <p:cNvSpPr/>
              <p:nvPr/>
            </p:nvSpPr>
            <p:spPr>
              <a:xfrm>
                <a:off x="0" y="0"/>
                <a:ext cx="5354238" cy="1637276"/>
              </a:xfrm>
              <a:prstGeom prst="rect">
                <a:avLst/>
              </a:prstGeom>
              <a:solidFill>
                <a:srgbClr val="D5D5D5"/>
              </a:solidFill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321" name="Rectangle"/>
              <p:cNvSpPr/>
              <p:nvPr/>
            </p:nvSpPr>
            <p:spPr>
              <a:xfrm>
                <a:off x="127000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322" name="S8"/>
              <p:cNvSpPr/>
              <p:nvPr/>
            </p:nvSpPr>
            <p:spPr>
              <a:xfrm flipV="1">
                <a:off x="422016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S8</a:t>
                </a:r>
              </a:p>
            </p:txBody>
          </p:sp>
          <p:sp>
            <p:nvSpPr>
              <p:cNvPr id="1323" name="Rectangle"/>
              <p:cNvSpPr/>
              <p:nvPr/>
            </p:nvSpPr>
            <p:spPr>
              <a:xfrm>
                <a:off x="761987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324" name="S9"/>
              <p:cNvSpPr/>
              <p:nvPr/>
            </p:nvSpPr>
            <p:spPr>
              <a:xfrm flipV="1">
                <a:off x="1057003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S9</a:t>
                </a:r>
              </a:p>
            </p:txBody>
          </p:sp>
          <p:sp>
            <p:nvSpPr>
              <p:cNvPr id="1325" name="Rectangle"/>
              <p:cNvSpPr/>
              <p:nvPr/>
            </p:nvSpPr>
            <p:spPr>
              <a:xfrm>
                <a:off x="1399877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326" name="S10"/>
              <p:cNvSpPr/>
              <p:nvPr/>
            </p:nvSpPr>
            <p:spPr>
              <a:xfrm flipV="1">
                <a:off x="1694893" y="-447085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S10</a:t>
                </a:r>
              </a:p>
            </p:txBody>
          </p:sp>
          <p:sp>
            <p:nvSpPr>
              <p:cNvPr id="1327" name="Rectangle"/>
              <p:cNvSpPr/>
              <p:nvPr/>
            </p:nvSpPr>
            <p:spPr>
              <a:xfrm>
                <a:off x="2034864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328" name="S11"/>
              <p:cNvSpPr/>
              <p:nvPr/>
            </p:nvSpPr>
            <p:spPr>
              <a:xfrm flipV="1">
                <a:off x="2329881" y="-447085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S11</a:t>
                </a:r>
              </a:p>
            </p:txBody>
          </p:sp>
          <p:sp>
            <p:nvSpPr>
              <p:cNvPr id="1329" name="Rectangle"/>
              <p:cNvSpPr/>
              <p:nvPr/>
            </p:nvSpPr>
            <p:spPr>
              <a:xfrm>
                <a:off x="2668837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330" name="S12"/>
              <p:cNvSpPr/>
              <p:nvPr/>
            </p:nvSpPr>
            <p:spPr>
              <a:xfrm flipV="1">
                <a:off x="2963853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S12</a:t>
                </a:r>
              </a:p>
            </p:txBody>
          </p:sp>
          <p:sp>
            <p:nvSpPr>
              <p:cNvPr id="1331" name="Rectangle"/>
              <p:cNvSpPr/>
              <p:nvPr/>
            </p:nvSpPr>
            <p:spPr>
              <a:xfrm>
                <a:off x="3303824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332" name="S13"/>
              <p:cNvSpPr/>
              <p:nvPr/>
            </p:nvSpPr>
            <p:spPr>
              <a:xfrm flipV="1">
                <a:off x="3598840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S13</a:t>
                </a:r>
              </a:p>
            </p:txBody>
          </p:sp>
          <p:sp>
            <p:nvSpPr>
              <p:cNvPr id="1333" name="Rectangle"/>
              <p:cNvSpPr/>
              <p:nvPr/>
            </p:nvSpPr>
            <p:spPr>
              <a:xfrm>
                <a:off x="3951512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334" name="S14"/>
              <p:cNvSpPr/>
              <p:nvPr/>
            </p:nvSpPr>
            <p:spPr>
              <a:xfrm flipV="1">
                <a:off x="4246528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S14</a:t>
                </a:r>
              </a:p>
            </p:txBody>
          </p:sp>
          <p:sp>
            <p:nvSpPr>
              <p:cNvPr id="1335" name="Rectangle"/>
              <p:cNvSpPr/>
              <p:nvPr/>
            </p:nvSpPr>
            <p:spPr>
              <a:xfrm>
                <a:off x="4586499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336" name="S15"/>
              <p:cNvSpPr/>
              <p:nvPr/>
            </p:nvSpPr>
            <p:spPr>
              <a:xfrm flipV="1">
                <a:off x="4881515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S15</a:t>
                </a:r>
              </a:p>
            </p:txBody>
          </p:sp>
        </p:grpSp>
        <p:grpSp>
          <p:nvGrpSpPr>
            <p:cNvPr id="1355" name="Group"/>
            <p:cNvGrpSpPr/>
            <p:nvPr/>
          </p:nvGrpSpPr>
          <p:grpSpPr>
            <a:xfrm>
              <a:off x="10921999" y="-451363"/>
              <a:ext cx="6151517" cy="2088639"/>
              <a:chOff x="0" y="-451362"/>
              <a:chExt cx="6151515" cy="2088637"/>
            </a:xfrm>
          </p:grpSpPr>
          <p:sp>
            <p:nvSpPr>
              <p:cNvPr id="1338" name="Rectangle"/>
              <p:cNvSpPr/>
              <p:nvPr/>
            </p:nvSpPr>
            <p:spPr>
              <a:xfrm>
                <a:off x="0" y="0"/>
                <a:ext cx="5354238" cy="1637276"/>
              </a:xfrm>
              <a:prstGeom prst="rect">
                <a:avLst/>
              </a:prstGeom>
              <a:solidFill>
                <a:srgbClr val="D5D5D5"/>
              </a:solidFill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339" name="Rectangle"/>
              <p:cNvSpPr/>
              <p:nvPr/>
            </p:nvSpPr>
            <p:spPr>
              <a:xfrm>
                <a:off x="127000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340" name="S16"/>
              <p:cNvSpPr/>
              <p:nvPr/>
            </p:nvSpPr>
            <p:spPr>
              <a:xfrm flipV="1">
                <a:off x="422016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S16</a:t>
                </a:r>
              </a:p>
            </p:txBody>
          </p:sp>
          <p:sp>
            <p:nvSpPr>
              <p:cNvPr id="1341" name="Rectangle"/>
              <p:cNvSpPr/>
              <p:nvPr/>
            </p:nvSpPr>
            <p:spPr>
              <a:xfrm>
                <a:off x="761987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342" name="S17"/>
              <p:cNvSpPr/>
              <p:nvPr/>
            </p:nvSpPr>
            <p:spPr>
              <a:xfrm flipV="1">
                <a:off x="1057003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S17</a:t>
                </a:r>
              </a:p>
            </p:txBody>
          </p:sp>
          <p:sp>
            <p:nvSpPr>
              <p:cNvPr id="1343" name="Rectangle"/>
              <p:cNvSpPr/>
              <p:nvPr/>
            </p:nvSpPr>
            <p:spPr>
              <a:xfrm>
                <a:off x="1399877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344" name="S18"/>
              <p:cNvSpPr/>
              <p:nvPr/>
            </p:nvSpPr>
            <p:spPr>
              <a:xfrm flipV="1">
                <a:off x="1694893" y="-447085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S18</a:t>
                </a:r>
              </a:p>
            </p:txBody>
          </p:sp>
          <p:sp>
            <p:nvSpPr>
              <p:cNvPr id="1345" name="Rectangle"/>
              <p:cNvSpPr/>
              <p:nvPr/>
            </p:nvSpPr>
            <p:spPr>
              <a:xfrm>
                <a:off x="2034864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346" name="S19"/>
              <p:cNvSpPr/>
              <p:nvPr/>
            </p:nvSpPr>
            <p:spPr>
              <a:xfrm flipV="1">
                <a:off x="2329881" y="-447085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S19</a:t>
                </a:r>
              </a:p>
            </p:txBody>
          </p:sp>
          <p:sp>
            <p:nvSpPr>
              <p:cNvPr id="1347" name="Rectangle"/>
              <p:cNvSpPr/>
              <p:nvPr/>
            </p:nvSpPr>
            <p:spPr>
              <a:xfrm>
                <a:off x="2668837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348" name="S20"/>
              <p:cNvSpPr/>
              <p:nvPr/>
            </p:nvSpPr>
            <p:spPr>
              <a:xfrm flipV="1">
                <a:off x="2963853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S20</a:t>
                </a:r>
              </a:p>
            </p:txBody>
          </p:sp>
          <p:sp>
            <p:nvSpPr>
              <p:cNvPr id="1349" name="Rectangle"/>
              <p:cNvSpPr/>
              <p:nvPr/>
            </p:nvSpPr>
            <p:spPr>
              <a:xfrm>
                <a:off x="3303824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350" name="S21"/>
              <p:cNvSpPr/>
              <p:nvPr/>
            </p:nvSpPr>
            <p:spPr>
              <a:xfrm flipV="1">
                <a:off x="3598840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S21</a:t>
                </a:r>
              </a:p>
            </p:txBody>
          </p:sp>
          <p:sp>
            <p:nvSpPr>
              <p:cNvPr id="1351" name="Rectangle"/>
              <p:cNvSpPr/>
              <p:nvPr/>
            </p:nvSpPr>
            <p:spPr>
              <a:xfrm>
                <a:off x="3951512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352" name="S22"/>
              <p:cNvSpPr/>
              <p:nvPr/>
            </p:nvSpPr>
            <p:spPr>
              <a:xfrm flipV="1">
                <a:off x="4246528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S22</a:t>
                </a:r>
              </a:p>
            </p:txBody>
          </p:sp>
          <p:sp>
            <p:nvSpPr>
              <p:cNvPr id="1353" name="Rectangle"/>
              <p:cNvSpPr/>
              <p:nvPr/>
            </p:nvSpPr>
            <p:spPr>
              <a:xfrm>
                <a:off x="4586499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354" name="S23"/>
              <p:cNvSpPr/>
              <p:nvPr/>
            </p:nvSpPr>
            <p:spPr>
              <a:xfrm flipV="1">
                <a:off x="4881515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S23</a:t>
                </a:r>
              </a:p>
            </p:txBody>
          </p:sp>
        </p:grpSp>
        <p:sp>
          <p:nvSpPr>
            <p:cNvPr id="1356" name="..."/>
            <p:cNvSpPr/>
            <p:nvPr/>
          </p:nvSpPr>
          <p:spPr>
            <a:xfrm>
              <a:off x="16818114" y="932937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/>
              </a:lvl1pPr>
            </a:lstStyle>
            <a:p>
              <a:r>
                <a:t>...</a:t>
              </a:r>
            </a:p>
          </p:txBody>
        </p:sp>
      </p:grpSp>
      <p:sp>
        <p:nvSpPr>
          <p:cNvPr id="1358" name="y[n]"/>
          <p:cNvSpPr txBox="1"/>
          <p:nvPr/>
        </p:nvSpPr>
        <p:spPr>
          <a:xfrm>
            <a:off x="2508169" y="11041814"/>
            <a:ext cx="79171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y[n]</a:t>
            </a:r>
          </a:p>
        </p:txBody>
      </p:sp>
      <p:grpSp>
        <p:nvGrpSpPr>
          <p:cNvPr id="1363" name="Group"/>
          <p:cNvGrpSpPr/>
          <p:nvPr/>
        </p:nvGrpSpPr>
        <p:grpSpPr>
          <a:xfrm>
            <a:off x="7411978" y="10719275"/>
            <a:ext cx="12198392" cy="1402784"/>
            <a:chOff x="0" y="0"/>
            <a:chExt cx="12198390" cy="1402782"/>
          </a:xfrm>
        </p:grpSpPr>
        <p:sp>
          <p:nvSpPr>
            <p:cNvPr id="1359" name="Rectangle"/>
            <p:cNvSpPr/>
            <p:nvPr/>
          </p:nvSpPr>
          <p:spPr>
            <a:xfrm>
              <a:off x="0" y="0"/>
              <a:ext cx="4132517" cy="1402783"/>
            </a:xfrm>
            <a:prstGeom prst="rect">
              <a:avLst/>
            </a:prstGeom>
            <a:solidFill>
              <a:srgbClr val="0365C0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4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360" name="Rectangle"/>
            <p:cNvSpPr/>
            <p:nvPr/>
          </p:nvSpPr>
          <p:spPr>
            <a:xfrm>
              <a:off x="2895703" y="0"/>
              <a:ext cx="3768636" cy="1364515"/>
            </a:xfrm>
            <a:prstGeom prst="rect">
              <a:avLst/>
            </a:prstGeom>
            <a:solidFill>
              <a:srgbClr val="773F9B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4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361" name="Rectangle"/>
            <p:cNvSpPr/>
            <p:nvPr/>
          </p:nvSpPr>
          <p:spPr>
            <a:xfrm>
              <a:off x="5452110" y="27702"/>
              <a:ext cx="4132517" cy="1364516"/>
            </a:xfrm>
            <a:prstGeom prst="rect">
              <a:avLst/>
            </a:prstGeom>
            <a:solidFill>
              <a:srgbClr val="C82506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4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362" name="Rectangle"/>
            <p:cNvSpPr/>
            <p:nvPr/>
          </p:nvSpPr>
          <p:spPr>
            <a:xfrm>
              <a:off x="8426200" y="56099"/>
              <a:ext cx="3772191" cy="1346481"/>
            </a:xfrm>
            <a:prstGeom prst="rect">
              <a:avLst/>
            </a:prstGeom>
            <a:solidFill>
              <a:srgbClr val="DE6A10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4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</p:grpSp>
      <p:grpSp>
        <p:nvGrpSpPr>
          <p:cNvPr id="1366" name="Group"/>
          <p:cNvGrpSpPr/>
          <p:nvPr/>
        </p:nvGrpSpPr>
        <p:grpSpPr>
          <a:xfrm>
            <a:off x="3368292" y="5680332"/>
            <a:ext cx="3220233" cy="3220234"/>
            <a:chOff x="0" y="0"/>
            <a:chExt cx="3220232" cy="3220232"/>
          </a:xfrm>
        </p:grpSpPr>
        <p:sp>
          <p:nvSpPr>
            <p:cNvPr id="1364" name="Circle"/>
            <p:cNvSpPr/>
            <p:nvPr/>
          </p:nvSpPr>
          <p:spPr>
            <a:xfrm>
              <a:off x="0" y="0"/>
              <a:ext cx="3220233" cy="3220233"/>
            </a:xfrm>
            <a:prstGeom prst="ellipse">
              <a:avLst/>
            </a:prstGeom>
            <a:solidFill>
              <a:srgbClr val="D5D5D5"/>
            </a:solidFill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365" name="Circle"/>
            <p:cNvSpPr/>
            <p:nvPr/>
          </p:nvSpPr>
          <p:spPr>
            <a:xfrm>
              <a:off x="685267" y="685267"/>
              <a:ext cx="1849700" cy="18497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1369" name="Group"/>
          <p:cNvGrpSpPr/>
          <p:nvPr/>
        </p:nvGrpSpPr>
        <p:grpSpPr>
          <a:xfrm>
            <a:off x="17888413" y="5680332"/>
            <a:ext cx="3220234" cy="3220234"/>
            <a:chOff x="0" y="0"/>
            <a:chExt cx="3220232" cy="3220232"/>
          </a:xfrm>
        </p:grpSpPr>
        <p:sp>
          <p:nvSpPr>
            <p:cNvPr id="1367" name="Circle"/>
            <p:cNvSpPr/>
            <p:nvPr/>
          </p:nvSpPr>
          <p:spPr>
            <a:xfrm>
              <a:off x="0" y="0"/>
              <a:ext cx="3220233" cy="3220233"/>
            </a:xfrm>
            <a:prstGeom prst="ellipse">
              <a:avLst/>
            </a:prstGeom>
            <a:solidFill>
              <a:srgbClr val="D5D5D5"/>
            </a:solidFill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368" name="Circle"/>
            <p:cNvSpPr/>
            <p:nvPr/>
          </p:nvSpPr>
          <p:spPr>
            <a:xfrm>
              <a:off x="685267" y="685267"/>
              <a:ext cx="1849700" cy="18497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</p:grpSp>
      <p:sp>
        <p:nvSpPr>
          <p:cNvPr id="1370" name="Line"/>
          <p:cNvSpPr/>
          <p:nvPr/>
        </p:nvSpPr>
        <p:spPr>
          <a:xfrm>
            <a:off x="6603332" y="7262002"/>
            <a:ext cx="2013026" cy="1"/>
          </a:xfrm>
          <a:prstGeom prst="line">
            <a:avLst/>
          </a:prstGeom>
          <a:ln w="1016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71" name="write…"/>
          <p:cNvSpPr txBox="1"/>
          <p:nvPr/>
        </p:nvSpPr>
        <p:spPr>
          <a:xfrm>
            <a:off x="2128669" y="4419001"/>
            <a:ext cx="1545337" cy="1181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600" b="0"/>
            </a:pPr>
            <a:r>
              <a:t>write </a:t>
            </a:r>
          </a:p>
          <a:p>
            <a:pPr>
              <a:defRPr sz="3600" b="0"/>
            </a:pPr>
            <a:r>
              <a:t>pointer</a:t>
            </a:r>
          </a:p>
        </p:txBody>
      </p:sp>
      <p:sp>
        <p:nvSpPr>
          <p:cNvPr id="1372" name="input…"/>
          <p:cNvSpPr txBox="1"/>
          <p:nvPr/>
        </p:nvSpPr>
        <p:spPr>
          <a:xfrm>
            <a:off x="1886671" y="6671503"/>
            <a:ext cx="1301192" cy="1180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600" b="0"/>
            </a:pPr>
            <a:r>
              <a:t>input</a:t>
            </a:r>
          </a:p>
          <a:p>
            <a:pPr>
              <a:defRPr sz="3600" b="0"/>
            </a:pPr>
            <a:r>
              <a:t>buffer</a:t>
            </a:r>
          </a:p>
        </p:txBody>
      </p:sp>
      <p:sp>
        <p:nvSpPr>
          <p:cNvPr id="1373" name="Line"/>
          <p:cNvSpPr/>
          <p:nvPr/>
        </p:nvSpPr>
        <p:spPr>
          <a:xfrm>
            <a:off x="3847757" y="4126459"/>
            <a:ext cx="1" cy="1766084"/>
          </a:xfrm>
          <a:prstGeom prst="line">
            <a:avLst/>
          </a:prstGeom>
          <a:ln w="1016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74" name="Line"/>
          <p:cNvSpPr/>
          <p:nvPr/>
        </p:nvSpPr>
        <p:spPr>
          <a:xfrm>
            <a:off x="7684533" y="9512813"/>
            <a:ext cx="1" cy="988926"/>
          </a:xfrm>
          <a:prstGeom prst="line">
            <a:avLst/>
          </a:prstGeom>
          <a:ln w="1143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75" name="Block-based…"/>
          <p:cNvSpPr txBox="1"/>
          <p:nvPr/>
        </p:nvSpPr>
        <p:spPr>
          <a:xfrm>
            <a:off x="12702596" y="6553480"/>
            <a:ext cx="3147214" cy="1356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4200" b="0"/>
            </a:pPr>
            <a:r>
              <a:t>Block-based</a:t>
            </a:r>
          </a:p>
          <a:p>
            <a:pPr>
              <a:defRPr sz="4200" b="0"/>
            </a:pPr>
            <a:r>
              <a:t>processing</a:t>
            </a:r>
          </a:p>
        </p:txBody>
      </p:sp>
      <p:sp>
        <p:nvSpPr>
          <p:cNvPr id="1376" name="Rounded Rectangle"/>
          <p:cNvSpPr/>
          <p:nvPr/>
        </p:nvSpPr>
        <p:spPr>
          <a:xfrm>
            <a:off x="12576098" y="6378125"/>
            <a:ext cx="3400210" cy="1707375"/>
          </a:xfrm>
          <a:prstGeom prst="roundRect">
            <a:avLst>
              <a:gd name="adj" fmla="val 15000"/>
            </a:avLst>
          </a:prstGeom>
          <a:ln w="381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77" name="Apply…"/>
          <p:cNvSpPr txBox="1"/>
          <p:nvPr/>
        </p:nvSpPr>
        <p:spPr>
          <a:xfrm>
            <a:off x="9049376" y="6549945"/>
            <a:ext cx="1960399" cy="1356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4200" b="0"/>
            </a:pPr>
            <a:r>
              <a:t>Apply</a:t>
            </a:r>
          </a:p>
          <a:p>
            <a:pPr>
              <a:defRPr sz="4200" b="0"/>
            </a:pPr>
            <a:r>
              <a:t>window</a:t>
            </a:r>
          </a:p>
        </p:txBody>
      </p:sp>
      <p:sp>
        <p:nvSpPr>
          <p:cNvPr id="1378" name="Rounded Rectangle"/>
          <p:cNvSpPr/>
          <p:nvPr/>
        </p:nvSpPr>
        <p:spPr>
          <a:xfrm>
            <a:off x="8650216" y="6374590"/>
            <a:ext cx="2758719" cy="1707376"/>
          </a:xfrm>
          <a:prstGeom prst="roundRect">
            <a:avLst>
              <a:gd name="adj" fmla="val 15000"/>
            </a:avLst>
          </a:prstGeom>
          <a:ln w="381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79" name="Line"/>
          <p:cNvSpPr/>
          <p:nvPr/>
        </p:nvSpPr>
        <p:spPr>
          <a:xfrm>
            <a:off x="11448559" y="7231812"/>
            <a:ext cx="1108521" cy="1"/>
          </a:xfrm>
          <a:prstGeom prst="line">
            <a:avLst/>
          </a:prstGeom>
          <a:ln w="1143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80" name="Line"/>
          <p:cNvSpPr/>
          <p:nvPr/>
        </p:nvSpPr>
        <p:spPr>
          <a:xfrm>
            <a:off x="15969925" y="7231812"/>
            <a:ext cx="1943920" cy="1"/>
          </a:xfrm>
          <a:prstGeom prst="line">
            <a:avLst/>
          </a:prstGeom>
          <a:ln w="1143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81" name="output…"/>
          <p:cNvSpPr txBox="1"/>
          <p:nvPr/>
        </p:nvSpPr>
        <p:spPr>
          <a:xfrm>
            <a:off x="21262977" y="6699949"/>
            <a:ext cx="1571398" cy="1181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600" b="0"/>
            </a:pPr>
            <a:r>
              <a:t>output </a:t>
            </a:r>
          </a:p>
          <a:p>
            <a:pPr>
              <a:defRPr sz="3600" b="0"/>
            </a:pPr>
            <a:r>
              <a:t>buffer</a:t>
            </a:r>
          </a:p>
        </p:txBody>
      </p:sp>
      <p:sp>
        <p:nvSpPr>
          <p:cNvPr id="1382" name="add…"/>
          <p:cNvSpPr txBox="1"/>
          <p:nvPr/>
        </p:nvSpPr>
        <p:spPr>
          <a:xfrm>
            <a:off x="16293300" y="5842953"/>
            <a:ext cx="1232155" cy="1181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600" b="0"/>
            </a:pPr>
            <a:r>
              <a:t>add</a:t>
            </a:r>
          </a:p>
          <a:p>
            <a:pPr>
              <a:defRPr sz="3600" b="0"/>
            </a:pPr>
            <a:r>
              <a:t>result</a:t>
            </a:r>
          </a:p>
        </p:txBody>
      </p:sp>
      <p:sp>
        <p:nvSpPr>
          <p:cNvPr id="1383" name="at write…"/>
          <p:cNvSpPr txBox="1"/>
          <p:nvPr/>
        </p:nvSpPr>
        <p:spPr>
          <a:xfrm>
            <a:off x="16161217" y="7464157"/>
            <a:ext cx="1620775" cy="1180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600" b="0"/>
            </a:pPr>
            <a:r>
              <a:t>at write</a:t>
            </a:r>
          </a:p>
          <a:p>
            <a:pPr>
              <a:defRPr sz="3600" b="0"/>
            </a:pPr>
            <a:r>
              <a:t>pointer</a:t>
            </a:r>
          </a:p>
        </p:txBody>
      </p:sp>
      <p:sp>
        <p:nvSpPr>
          <p:cNvPr id="1384" name="Line"/>
          <p:cNvSpPr/>
          <p:nvPr/>
        </p:nvSpPr>
        <p:spPr>
          <a:xfrm>
            <a:off x="7671833" y="9589013"/>
            <a:ext cx="11868138" cy="1"/>
          </a:xfrm>
          <a:prstGeom prst="line">
            <a:avLst/>
          </a:prstGeom>
          <a:ln w="1143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85" name="Line"/>
          <p:cNvSpPr/>
          <p:nvPr/>
        </p:nvSpPr>
        <p:spPr>
          <a:xfrm>
            <a:off x="19498529" y="8856159"/>
            <a:ext cx="1" cy="790005"/>
          </a:xfrm>
          <a:prstGeom prst="line">
            <a:avLst/>
          </a:prstGeom>
          <a:ln w="1143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86" name="most…"/>
          <p:cNvSpPr txBox="1"/>
          <p:nvPr/>
        </p:nvSpPr>
        <p:spPr>
          <a:xfrm>
            <a:off x="6574566" y="5301839"/>
            <a:ext cx="1943559" cy="17270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600" b="0"/>
            </a:pPr>
            <a:r>
              <a:t>most</a:t>
            </a:r>
          </a:p>
          <a:p>
            <a:pPr>
              <a:defRPr sz="3600" b="0"/>
            </a:pPr>
            <a:r>
              <a:t>recent W</a:t>
            </a:r>
          </a:p>
          <a:p>
            <a:pPr>
              <a:defRPr sz="3600" b="0"/>
            </a:pPr>
            <a:r>
              <a:t>samples</a:t>
            </a:r>
          </a:p>
        </p:txBody>
      </p:sp>
      <p:sp>
        <p:nvSpPr>
          <p:cNvPr id="1387" name="read pointer"/>
          <p:cNvSpPr txBox="1"/>
          <p:nvPr/>
        </p:nvSpPr>
        <p:spPr>
          <a:xfrm>
            <a:off x="13293998" y="8860123"/>
            <a:ext cx="2578609" cy="6348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 b="0"/>
            </a:lvl1pPr>
          </a:lstStyle>
          <a:p>
            <a:r>
              <a:t>read pointer</a:t>
            </a:r>
          </a:p>
        </p:txBody>
      </p:sp>
      <p:grpSp>
        <p:nvGrpSpPr>
          <p:cNvPr id="1393" name="Group"/>
          <p:cNvGrpSpPr/>
          <p:nvPr/>
        </p:nvGrpSpPr>
        <p:grpSpPr>
          <a:xfrm>
            <a:off x="447634" y="4231601"/>
            <a:ext cx="20446247" cy="6010962"/>
            <a:chOff x="0" y="0"/>
            <a:chExt cx="20446246" cy="6010961"/>
          </a:xfrm>
        </p:grpSpPr>
        <p:sp>
          <p:nvSpPr>
            <p:cNvPr id="1388" name="Rectangle"/>
            <p:cNvSpPr/>
            <p:nvPr/>
          </p:nvSpPr>
          <p:spPr>
            <a:xfrm>
              <a:off x="1454632" y="0"/>
              <a:ext cx="2895232" cy="1894678"/>
            </a:xfrm>
            <a:prstGeom prst="rect">
              <a:avLst/>
            </a:prstGeom>
            <a:noFill/>
            <a:ln w="101600" cap="flat">
              <a:solidFill>
                <a:schemeClr val="accent3">
                  <a:hueOff val="362282"/>
                  <a:satOff val="31803"/>
                  <a:lumOff val="-18242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389" name="Rectangle"/>
            <p:cNvSpPr/>
            <p:nvPr/>
          </p:nvSpPr>
          <p:spPr>
            <a:xfrm>
              <a:off x="17551015" y="4109825"/>
              <a:ext cx="2895232" cy="1894678"/>
            </a:xfrm>
            <a:prstGeom prst="rect">
              <a:avLst/>
            </a:prstGeom>
            <a:noFill/>
            <a:ln w="101600" cap="flat">
              <a:solidFill>
                <a:schemeClr val="accent3">
                  <a:hueOff val="362282"/>
                  <a:satOff val="31803"/>
                  <a:lumOff val="-18242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390" name="Line"/>
            <p:cNvSpPr/>
            <p:nvPr/>
          </p:nvSpPr>
          <p:spPr>
            <a:xfrm flipV="1">
              <a:off x="1345971" y="2115939"/>
              <a:ext cx="1181860" cy="2783445"/>
            </a:xfrm>
            <a:prstGeom prst="line">
              <a:avLst/>
            </a:prstGeom>
            <a:noFill/>
            <a:ln w="76200" cap="flat">
              <a:solidFill>
                <a:schemeClr val="accent3">
                  <a:hueOff val="362282"/>
                  <a:satOff val="31803"/>
                  <a:lumOff val="-18242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391" name="Line"/>
            <p:cNvSpPr/>
            <p:nvPr/>
          </p:nvSpPr>
          <p:spPr>
            <a:xfrm flipV="1">
              <a:off x="3921845" y="4627412"/>
              <a:ext cx="13155977" cy="597949"/>
            </a:xfrm>
            <a:prstGeom prst="line">
              <a:avLst/>
            </a:prstGeom>
            <a:noFill/>
            <a:ln w="76200" cap="flat">
              <a:solidFill>
                <a:schemeClr val="accent3">
                  <a:hueOff val="362282"/>
                  <a:satOff val="31803"/>
                  <a:lumOff val="-18242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392" name="these processes…"/>
            <p:cNvSpPr txBox="1"/>
            <p:nvPr/>
          </p:nvSpPr>
          <p:spPr>
            <a:xfrm>
              <a:off x="-1" y="4829962"/>
              <a:ext cx="4179267" cy="11810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3600" b="0">
                  <a:solidFill>
                    <a:schemeClr val="accent3">
                      <a:hueOff val="362282"/>
                      <a:satOff val="31803"/>
                      <a:lumOff val="-18242"/>
                    </a:schemeClr>
                  </a:solidFill>
                </a:defRPr>
              </a:pPr>
              <a:r>
                <a:t>these processes</a:t>
              </a:r>
            </a:p>
            <a:p>
              <a:pPr>
                <a:defRPr sz="3600" b="0">
                  <a:solidFill>
                    <a:schemeClr val="accent3">
                      <a:hueOff val="362282"/>
                      <a:satOff val="31803"/>
                      <a:lumOff val="-18242"/>
                    </a:schemeClr>
                  </a:solidFill>
                </a:defRPr>
              </a:pPr>
              <a:r>
                <a:t>happen every frame</a:t>
              </a:r>
            </a:p>
          </p:txBody>
        </p:sp>
      </p:grpSp>
      <p:grpSp>
        <p:nvGrpSpPr>
          <p:cNvPr id="1396" name="Group"/>
          <p:cNvGrpSpPr/>
          <p:nvPr/>
        </p:nvGrpSpPr>
        <p:grpSpPr>
          <a:xfrm>
            <a:off x="6364920" y="4354863"/>
            <a:ext cx="11466204" cy="4277221"/>
            <a:chOff x="0" y="0"/>
            <a:chExt cx="11466202" cy="4277219"/>
          </a:xfrm>
        </p:grpSpPr>
        <p:sp>
          <p:nvSpPr>
            <p:cNvPr id="1394" name="Rectangle"/>
            <p:cNvSpPr/>
            <p:nvPr/>
          </p:nvSpPr>
          <p:spPr>
            <a:xfrm>
              <a:off x="0" y="763235"/>
              <a:ext cx="11466203" cy="3513985"/>
            </a:xfrm>
            <a:prstGeom prst="rect">
              <a:avLst/>
            </a:prstGeom>
            <a:noFill/>
            <a:ln w="101600" cap="flat">
              <a:solidFill>
                <a:schemeClr val="accent6">
                  <a:satOff val="-15798"/>
                  <a:lumOff val="-17517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395" name="this happens once per hop (every H samples)"/>
            <p:cNvSpPr txBox="1"/>
            <p:nvPr/>
          </p:nvSpPr>
          <p:spPr>
            <a:xfrm>
              <a:off x="1154495" y="0"/>
              <a:ext cx="9345169" cy="6348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600" b="0">
                  <a:solidFill>
                    <a:schemeClr val="accent6">
                      <a:satOff val="-15798"/>
                      <a:lumOff val="-17517"/>
                    </a:schemeClr>
                  </a:solidFill>
                </a:defRPr>
              </a:lvl1pPr>
            </a:lstStyle>
            <a:p>
              <a:r>
                <a:t>this happens once per hop (every H samples)</a:t>
              </a:r>
            </a:p>
          </p:txBody>
        </p:sp>
      </p:grpSp>
      <p:sp>
        <p:nvSpPr>
          <p:cNvPr id="1397" name="ECS7012P Music and Audio Programming • Week 10a"/>
          <p:cNvSpPr txBox="1"/>
          <p:nvPr/>
        </p:nvSpPr>
        <p:spPr>
          <a:xfrm>
            <a:off x="4293541" y="12630898"/>
            <a:ext cx="16905886" cy="9889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spcBef>
                <a:spcPts val="5900"/>
              </a:spcBef>
              <a:defRPr sz="4000" b="0"/>
            </a:lvl1pPr>
          </a:lstStyle>
          <a:p>
            <a:r>
              <a:t>ECS7012P Music and Audio Programming • Week 10a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1" grpId="3" animBg="1" advAuto="0"/>
      <p:bldP spid="1363" grpId="4" animBg="1" advAuto="0"/>
      <p:bldP spid="1393" grpId="1" animBg="1" advAuto="0"/>
      <p:bldP spid="1396" grpId="2" animBg="1" advAuto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9" name="Task: using fft-overlap-add project, implement the output circular buffer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>
                <a:solidFill>
                  <a:srgbClr val="9B1200"/>
                </a:solidFill>
              </a:rPr>
              <a:t>Task:</a:t>
            </a:r>
            <a:r>
              <a:rPr dirty="0"/>
              <a:t> using </a:t>
            </a:r>
            <a:r>
              <a:rPr dirty="0" err="1">
                <a:solidFill>
                  <a:srgbClr val="3D46A6"/>
                </a:solidFill>
              </a:rPr>
              <a:t>fft</a:t>
            </a:r>
            <a:r>
              <a:rPr dirty="0">
                <a:solidFill>
                  <a:srgbClr val="3D46A6"/>
                </a:solidFill>
              </a:rPr>
              <a:t>-overlap-add</a:t>
            </a:r>
            <a:r>
              <a:rPr dirty="0"/>
              <a:t> project, implement the </a:t>
            </a:r>
            <a:r>
              <a:rPr dirty="0">
                <a:solidFill>
                  <a:srgbClr val="3D46A6"/>
                </a:solidFill>
              </a:rPr>
              <a:t>output circular buffer</a:t>
            </a:r>
          </a:p>
          <a:p>
            <a:pPr lvl="1"/>
            <a:r>
              <a:rPr dirty="0"/>
              <a:t>Variables are already declared for you at the top of the file</a:t>
            </a:r>
          </a:p>
          <a:p>
            <a:pPr lvl="1"/>
            <a:r>
              <a:rPr dirty="0">
                <a:solidFill>
                  <a:srgbClr val="3D46A6"/>
                </a:solidFill>
              </a:rPr>
              <a:t>Write pointer</a:t>
            </a:r>
            <a:r>
              <a:rPr dirty="0"/>
              <a:t> is for keeping track of where the next block is written</a:t>
            </a:r>
          </a:p>
          <a:p>
            <a:pPr lvl="1"/>
            <a:r>
              <a:rPr dirty="0">
                <a:solidFill>
                  <a:srgbClr val="3D46A6"/>
                </a:solidFill>
              </a:rPr>
              <a:t>Read pointer </a:t>
            </a:r>
            <a:r>
              <a:rPr dirty="0"/>
              <a:t>keeps track of where to copy samples to </a:t>
            </a:r>
            <a:r>
              <a:t>the audio </a:t>
            </a:r>
            <a:r>
              <a:rPr dirty="0"/>
              <a:t>output</a:t>
            </a:r>
          </a:p>
          <a:p>
            <a:pPr lvl="1"/>
            <a:r>
              <a:rPr dirty="0"/>
              <a:t>Notice that </a:t>
            </a:r>
            <a:r>
              <a:rPr dirty="0" err="1">
                <a:latin typeface="Courier"/>
                <a:ea typeface="Courier"/>
                <a:cs typeface="Courier"/>
                <a:sym typeface="Courier"/>
              </a:rPr>
              <a:t>process_fft</a:t>
            </a:r>
            <a:r>
              <a:rPr dirty="0">
                <a:latin typeface="Courier"/>
                <a:ea typeface="Courier"/>
                <a:cs typeface="Courier"/>
                <a:sym typeface="Courier"/>
              </a:rPr>
              <a:t>()</a:t>
            </a:r>
            <a:r>
              <a:rPr dirty="0"/>
              <a:t> takes four arguments:</a:t>
            </a:r>
          </a:p>
          <a:p>
            <a:pPr lvl="2"/>
            <a:r>
              <a:rPr dirty="0"/>
              <a:t>input buffer, input pointer, output buffer, output write pointer</a:t>
            </a:r>
          </a:p>
          <a:p>
            <a:pPr lvl="1"/>
            <a:r>
              <a:rPr dirty="0"/>
              <a:t>Look at bottom of </a:t>
            </a:r>
            <a:r>
              <a:rPr dirty="0" err="1">
                <a:latin typeface="Courier"/>
                <a:ea typeface="Courier"/>
                <a:cs typeface="Courier"/>
                <a:sym typeface="Courier"/>
              </a:rPr>
              <a:t>process_fft</a:t>
            </a:r>
            <a:r>
              <a:rPr dirty="0">
                <a:latin typeface="Courier"/>
                <a:ea typeface="Courier"/>
                <a:cs typeface="Courier"/>
                <a:sym typeface="Courier"/>
              </a:rPr>
              <a:t>()</a:t>
            </a:r>
            <a:r>
              <a:rPr dirty="0"/>
              <a:t> to see how output is copied to the buffer</a:t>
            </a:r>
          </a:p>
          <a:p>
            <a:pPr>
              <a:defRPr>
                <a:solidFill>
                  <a:srgbClr val="3D46A6"/>
                </a:solidFill>
              </a:defRPr>
            </a:pPr>
            <a:r>
              <a:rPr dirty="0"/>
              <a:t>Add your code in </a:t>
            </a:r>
            <a:r>
              <a:rPr dirty="0">
                <a:latin typeface="Courier"/>
                <a:ea typeface="Courier"/>
                <a:cs typeface="Courier"/>
                <a:sym typeface="Courier"/>
              </a:rPr>
              <a:t>render()</a:t>
            </a:r>
            <a:r>
              <a:rPr dirty="0"/>
              <a:t>:</a:t>
            </a:r>
          </a:p>
          <a:p>
            <a:pPr lvl="1"/>
            <a:r>
              <a:rPr dirty="0"/>
              <a:t>Copy samples from the output buffer to the audio output (use the variable </a:t>
            </a:r>
            <a:r>
              <a:rPr dirty="0">
                <a:latin typeface="Courier"/>
                <a:ea typeface="Courier"/>
                <a:cs typeface="Courier"/>
                <a:sym typeface="Courier"/>
              </a:rPr>
              <a:t>out</a:t>
            </a:r>
            <a:r>
              <a:rPr dirty="0"/>
              <a:t>)</a:t>
            </a:r>
          </a:p>
          <a:p>
            <a:pPr lvl="1"/>
            <a:r>
              <a:rPr dirty="0"/>
              <a:t>After you copy the output, set that sample in the output buffer to 0</a:t>
            </a:r>
          </a:p>
          <a:p>
            <a:pPr lvl="1"/>
            <a:r>
              <a:rPr dirty="0"/>
              <a:t>Increment the output circular buffer pointers in the relevant places</a:t>
            </a:r>
          </a:p>
          <a:p>
            <a:pPr lvl="2"/>
            <a:r>
              <a:rPr dirty="0"/>
              <a:t>Which one happens every frame? Which one advances once per hop?</a:t>
            </a:r>
          </a:p>
          <a:p>
            <a:r>
              <a:rPr dirty="0"/>
              <a:t>Once it works, try uncommenting the </a:t>
            </a:r>
            <a:r>
              <a:rPr dirty="0" err="1">
                <a:solidFill>
                  <a:srgbClr val="3D46A6"/>
                </a:solidFill>
              </a:rPr>
              <a:t>robotise</a:t>
            </a:r>
            <a:r>
              <a:rPr dirty="0"/>
              <a:t> code in </a:t>
            </a:r>
            <a:r>
              <a:rPr dirty="0" err="1">
                <a:latin typeface="Courier"/>
                <a:ea typeface="Courier"/>
                <a:cs typeface="Courier"/>
                <a:sym typeface="Courier"/>
              </a:rPr>
              <a:t>process_fft</a:t>
            </a:r>
            <a:r>
              <a:rPr dirty="0">
                <a:latin typeface="Courier"/>
                <a:ea typeface="Courier"/>
                <a:cs typeface="Courier"/>
                <a:sym typeface="Courier"/>
              </a:rPr>
              <a:t>()</a:t>
            </a:r>
          </a:p>
        </p:txBody>
      </p:sp>
      <p:sp>
        <p:nvSpPr>
          <p:cNvPr id="1400" name="Overlap-add task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Overlap-add task</a:t>
            </a:r>
          </a:p>
        </p:txBody>
      </p:sp>
      <p:sp>
        <p:nvSpPr>
          <p:cNvPr id="1401" name="ECS7012P Music and Audio Programming • Week 10a"/>
          <p:cNvSpPr txBox="1"/>
          <p:nvPr/>
        </p:nvSpPr>
        <p:spPr>
          <a:xfrm>
            <a:off x="4293541" y="12630898"/>
            <a:ext cx="16905886" cy="9889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spcBef>
                <a:spcPts val="5900"/>
              </a:spcBef>
              <a:defRPr sz="4000" b="0"/>
            </a:lvl1pPr>
          </a:lstStyle>
          <a:p>
            <a:r>
              <a:t>ECS7012P Music and Audio Programming • Week 10a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9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3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3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3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3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3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3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3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3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3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3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3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3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39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9" grpId="1" build="p" animBg="1" advAuto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3" name="Screen Shot 2020-03-22 at 21.23.20.png" descr="Screen Shot 2020-03-22 at 21.23.2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03683" y="2268489"/>
            <a:ext cx="8011979" cy="8287621"/>
          </a:xfrm>
          <a:prstGeom prst="rect">
            <a:avLst/>
          </a:prstGeom>
          <a:ln w="12700">
            <a:miter lim="400000"/>
          </a:ln>
        </p:spPr>
      </p:pic>
      <p:sp>
        <p:nvSpPr>
          <p:cNvPr id="1404" name="In the Settings tab of the Bela IDE, try changing the block size to 4 samples…"/>
          <p:cNvSpPr txBox="1">
            <a:spLocks noGrp="1"/>
          </p:cNvSpPr>
          <p:nvPr>
            <p:ph type="body" idx="1"/>
          </p:nvPr>
        </p:nvSpPr>
        <p:spPr>
          <a:xfrm>
            <a:off x="533499" y="1778000"/>
            <a:ext cx="14139299" cy="10527276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T</a:t>
            </a:r>
            <a:r>
              <a:rPr dirty="0" err="1"/>
              <a:t>ry</a:t>
            </a:r>
            <a:r>
              <a:rPr dirty="0"/>
              <a:t> changing the block size to </a:t>
            </a:r>
            <a:r>
              <a:rPr dirty="0">
                <a:solidFill>
                  <a:srgbClr val="3D46A6"/>
                </a:solidFill>
              </a:rPr>
              <a:t>4 samples</a:t>
            </a:r>
          </a:p>
          <a:p>
            <a:r>
              <a:rPr dirty="0"/>
              <a:t>What happens to the output? Why?</a:t>
            </a:r>
          </a:p>
        </p:txBody>
      </p:sp>
      <p:sp>
        <p:nvSpPr>
          <p:cNvPr id="1405" name="Block-based processing performanc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Block-based processing performance</a:t>
            </a:r>
          </a:p>
        </p:txBody>
      </p:sp>
      <p:sp>
        <p:nvSpPr>
          <p:cNvPr id="1406" name="Line"/>
          <p:cNvSpPr/>
          <p:nvPr/>
        </p:nvSpPr>
        <p:spPr>
          <a:xfrm flipH="1" flipV="1">
            <a:off x="20698206" y="5735476"/>
            <a:ext cx="1781006" cy="1125311"/>
          </a:xfrm>
          <a:prstGeom prst="line">
            <a:avLst/>
          </a:prstGeom>
          <a:ln w="1016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67" name="Group"/>
          <p:cNvGrpSpPr/>
          <p:nvPr/>
        </p:nvGrpSpPr>
        <p:grpSpPr>
          <a:xfrm>
            <a:off x="3457656" y="1828614"/>
            <a:ext cx="17050030" cy="2290619"/>
            <a:chOff x="0" y="0"/>
            <a:chExt cx="17050029" cy="2290617"/>
          </a:xfrm>
        </p:grpSpPr>
        <p:grpSp>
          <p:nvGrpSpPr>
            <p:cNvPr id="1426" name="Group"/>
            <p:cNvGrpSpPr/>
            <p:nvPr/>
          </p:nvGrpSpPr>
          <p:grpSpPr>
            <a:xfrm>
              <a:off x="0" y="653342"/>
              <a:ext cx="5354238" cy="1637276"/>
              <a:chOff x="0" y="0"/>
              <a:chExt cx="5354237" cy="1637275"/>
            </a:xfrm>
          </p:grpSpPr>
          <p:sp>
            <p:nvSpPr>
              <p:cNvPr id="1409" name="Rectangle"/>
              <p:cNvSpPr/>
              <p:nvPr/>
            </p:nvSpPr>
            <p:spPr>
              <a:xfrm>
                <a:off x="0" y="0"/>
                <a:ext cx="5354238" cy="1637276"/>
              </a:xfrm>
              <a:prstGeom prst="rect">
                <a:avLst/>
              </a:prstGeom>
              <a:solidFill>
                <a:srgbClr val="D5D5D5"/>
              </a:solidFill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410" name="Rectangle"/>
              <p:cNvSpPr/>
              <p:nvPr/>
            </p:nvSpPr>
            <p:spPr>
              <a:xfrm>
                <a:off x="127000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411" name="S0"/>
              <p:cNvSpPr txBox="1"/>
              <p:nvPr/>
            </p:nvSpPr>
            <p:spPr>
              <a:xfrm rot="16200000">
                <a:off x="112567" y="526055"/>
                <a:ext cx="618898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S0</a:t>
                </a:r>
              </a:p>
            </p:txBody>
          </p:sp>
          <p:sp>
            <p:nvSpPr>
              <p:cNvPr id="1412" name="Rectangle"/>
              <p:cNvSpPr/>
              <p:nvPr/>
            </p:nvSpPr>
            <p:spPr>
              <a:xfrm>
                <a:off x="761987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413" name="S1"/>
              <p:cNvSpPr txBox="1"/>
              <p:nvPr/>
            </p:nvSpPr>
            <p:spPr>
              <a:xfrm rot="16200000">
                <a:off x="747555" y="526055"/>
                <a:ext cx="618897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</a:t>
                </a:r>
              </a:p>
            </p:txBody>
          </p:sp>
          <p:sp>
            <p:nvSpPr>
              <p:cNvPr id="1414" name="Rectangle"/>
              <p:cNvSpPr/>
              <p:nvPr/>
            </p:nvSpPr>
            <p:spPr>
              <a:xfrm>
                <a:off x="1399877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415" name="S2"/>
              <p:cNvSpPr txBox="1"/>
              <p:nvPr/>
            </p:nvSpPr>
            <p:spPr>
              <a:xfrm rot="16200000">
                <a:off x="1385445" y="530333"/>
                <a:ext cx="618897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S2</a:t>
                </a:r>
              </a:p>
            </p:txBody>
          </p:sp>
          <p:sp>
            <p:nvSpPr>
              <p:cNvPr id="1416" name="Rectangle"/>
              <p:cNvSpPr/>
              <p:nvPr/>
            </p:nvSpPr>
            <p:spPr>
              <a:xfrm>
                <a:off x="2034864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417" name="S3"/>
              <p:cNvSpPr txBox="1"/>
              <p:nvPr/>
            </p:nvSpPr>
            <p:spPr>
              <a:xfrm rot="16200000">
                <a:off x="2020432" y="530333"/>
                <a:ext cx="618898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S3</a:t>
                </a:r>
              </a:p>
            </p:txBody>
          </p:sp>
          <p:sp>
            <p:nvSpPr>
              <p:cNvPr id="1418" name="Rectangle"/>
              <p:cNvSpPr/>
              <p:nvPr/>
            </p:nvSpPr>
            <p:spPr>
              <a:xfrm>
                <a:off x="2668837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419" name="S4"/>
              <p:cNvSpPr txBox="1"/>
              <p:nvPr/>
            </p:nvSpPr>
            <p:spPr>
              <a:xfrm rot="16200000">
                <a:off x="2654405" y="526055"/>
                <a:ext cx="618897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S4</a:t>
                </a:r>
              </a:p>
            </p:txBody>
          </p:sp>
          <p:sp>
            <p:nvSpPr>
              <p:cNvPr id="1420" name="Rectangle"/>
              <p:cNvSpPr/>
              <p:nvPr/>
            </p:nvSpPr>
            <p:spPr>
              <a:xfrm>
                <a:off x="3303824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421" name="S5"/>
              <p:cNvSpPr txBox="1"/>
              <p:nvPr/>
            </p:nvSpPr>
            <p:spPr>
              <a:xfrm rot="16200000">
                <a:off x="3289392" y="526055"/>
                <a:ext cx="618898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S5</a:t>
                </a:r>
              </a:p>
            </p:txBody>
          </p:sp>
          <p:sp>
            <p:nvSpPr>
              <p:cNvPr id="1422" name="Rectangle"/>
              <p:cNvSpPr/>
              <p:nvPr/>
            </p:nvSpPr>
            <p:spPr>
              <a:xfrm>
                <a:off x="3951512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423" name="S6"/>
              <p:cNvSpPr txBox="1"/>
              <p:nvPr/>
            </p:nvSpPr>
            <p:spPr>
              <a:xfrm rot="16200000">
                <a:off x="3937080" y="526055"/>
                <a:ext cx="618897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S6</a:t>
                </a:r>
              </a:p>
            </p:txBody>
          </p:sp>
          <p:sp>
            <p:nvSpPr>
              <p:cNvPr id="1424" name="Rectangle"/>
              <p:cNvSpPr/>
              <p:nvPr/>
            </p:nvSpPr>
            <p:spPr>
              <a:xfrm>
                <a:off x="4586499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425" name="S7"/>
              <p:cNvSpPr txBox="1"/>
              <p:nvPr/>
            </p:nvSpPr>
            <p:spPr>
              <a:xfrm rot="16200000">
                <a:off x="4572067" y="526055"/>
                <a:ext cx="618898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S7</a:t>
                </a:r>
              </a:p>
            </p:txBody>
          </p:sp>
        </p:grpSp>
        <p:grpSp>
          <p:nvGrpSpPr>
            <p:cNvPr id="1444" name="Group"/>
            <p:cNvGrpSpPr/>
            <p:nvPr/>
          </p:nvGrpSpPr>
          <p:grpSpPr>
            <a:xfrm>
              <a:off x="5461000" y="653342"/>
              <a:ext cx="5354238" cy="1637276"/>
              <a:chOff x="0" y="0"/>
              <a:chExt cx="5354237" cy="1637275"/>
            </a:xfrm>
          </p:grpSpPr>
          <p:sp>
            <p:nvSpPr>
              <p:cNvPr id="1427" name="Rectangle"/>
              <p:cNvSpPr/>
              <p:nvPr/>
            </p:nvSpPr>
            <p:spPr>
              <a:xfrm>
                <a:off x="0" y="0"/>
                <a:ext cx="5354238" cy="1637276"/>
              </a:xfrm>
              <a:prstGeom prst="rect">
                <a:avLst/>
              </a:prstGeom>
              <a:solidFill>
                <a:srgbClr val="D5D5D5"/>
              </a:solidFill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428" name="Rectangle"/>
              <p:cNvSpPr/>
              <p:nvPr/>
            </p:nvSpPr>
            <p:spPr>
              <a:xfrm>
                <a:off x="127000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429" name="S8"/>
              <p:cNvSpPr txBox="1"/>
              <p:nvPr/>
            </p:nvSpPr>
            <p:spPr>
              <a:xfrm rot="16200000">
                <a:off x="112567" y="526055"/>
                <a:ext cx="618898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S8</a:t>
                </a:r>
              </a:p>
            </p:txBody>
          </p:sp>
          <p:sp>
            <p:nvSpPr>
              <p:cNvPr id="1430" name="Rectangle"/>
              <p:cNvSpPr/>
              <p:nvPr/>
            </p:nvSpPr>
            <p:spPr>
              <a:xfrm>
                <a:off x="761987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431" name="S9"/>
              <p:cNvSpPr txBox="1"/>
              <p:nvPr/>
            </p:nvSpPr>
            <p:spPr>
              <a:xfrm rot="16200000">
                <a:off x="747555" y="526055"/>
                <a:ext cx="618897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S9</a:t>
                </a:r>
              </a:p>
            </p:txBody>
          </p:sp>
          <p:sp>
            <p:nvSpPr>
              <p:cNvPr id="1432" name="Rectangle"/>
              <p:cNvSpPr/>
              <p:nvPr/>
            </p:nvSpPr>
            <p:spPr>
              <a:xfrm>
                <a:off x="1399877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433" name="S10"/>
              <p:cNvSpPr txBox="1"/>
              <p:nvPr/>
            </p:nvSpPr>
            <p:spPr>
              <a:xfrm rot="16200000">
                <a:off x="1268935" y="530333"/>
                <a:ext cx="851917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S10</a:t>
                </a:r>
              </a:p>
            </p:txBody>
          </p:sp>
          <p:sp>
            <p:nvSpPr>
              <p:cNvPr id="1434" name="Rectangle"/>
              <p:cNvSpPr/>
              <p:nvPr/>
            </p:nvSpPr>
            <p:spPr>
              <a:xfrm>
                <a:off x="2034864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435" name="S11"/>
              <p:cNvSpPr txBox="1"/>
              <p:nvPr/>
            </p:nvSpPr>
            <p:spPr>
              <a:xfrm rot="16200000">
                <a:off x="1903923" y="530333"/>
                <a:ext cx="851917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S11</a:t>
                </a:r>
              </a:p>
            </p:txBody>
          </p:sp>
          <p:sp>
            <p:nvSpPr>
              <p:cNvPr id="1436" name="Rectangle"/>
              <p:cNvSpPr/>
              <p:nvPr/>
            </p:nvSpPr>
            <p:spPr>
              <a:xfrm>
                <a:off x="2668837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437" name="S12"/>
              <p:cNvSpPr txBox="1"/>
              <p:nvPr/>
            </p:nvSpPr>
            <p:spPr>
              <a:xfrm rot="16200000">
                <a:off x="2537895" y="526054"/>
                <a:ext cx="851917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S12</a:t>
                </a:r>
              </a:p>
            </p:txBody>
          </p:sp>
          <p:sp>
            <p:nvSpPr>
              <p:cNvPr id="1438" name="Rectangle"/>
              <p:cNvSpPr/>
              <p:nvPr/>
            </p:nvSpPr>
            <p:spPr>
              <a:xfrm>
                <a:off x="3303824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439" name="S13"/>
              <p:cNvSpPr txBox="1"/>
              <p:nvPr/>
            </p:nvSpPr>
            <p:spPr>
              <a:xfrm rot="16200000">
                <a:off x="3172882" y="526054"/>
                <a:ext cx="851917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S13</a:t>
                </a:r>
              </a:p>
            </p:txBody>
          </p:sp>
          <p:sp>
            <p:nvSpPr>
              <p:cNvPr id="1440" name="Rectangle"/>
              <p:cNvSpPr/>
              <p:nvPr/>
            </p:nvSpPr>
            <p:spPr>
              <a:xfrm>
                <a:off x="3951512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441" name="S14"/>
              <p:cNvSpPr txBox="1"/>
              <p:nvPr/>
            </p:nvSpPr>
            <p:spPr>
              <a:xfrm rot="16200000">
                <a:off x="3820570" y="526054"/>
                <a:ext cx="851917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S14</a:t>
                </a:r>
              </a:p>
            </p:txBody>
          </p:sp>
          <p:sp>
            <p:nvSpPr>
              <p:cNvPr id="1442" name="Rectangle"/>
              <p:cNvSpPr/>
              <p:nvPr/>
            </p:nvSpPr>
            <p:spPr>
              <a:xfrm>
                <a:off x="4586499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443" name="S15"/>
              <p:cNvSpPr txBox="1"/>
              <p:nvPr/>
            </p:nvSpPr>
            <p:spPr>
              <a:xfrm rot="16200000">
                <a:off x="4455557" y="526054"/>
                <a:ext cx="851917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S15</a:t>
                </a:r>
              </a:p>
            </p:txBody>
          </p:sp>
        </p:grpSp>
        <p:grpSp>
          <p:nvGrpSpPr>
            <p:cNvPr id="1462" name="Group"/>
            <p:cNvGrpSpPr/>
            <p:nvPr/>
          </p:nvGrpSpPr>
          <p:grpSpPr>
            <a:xfrm>
              <a:off x="10922000" y="653342"/>
              <a:ext cx="5354238" cy="1637276"/>
              <a:chOff x="0" y="0"/>
              <a:chExt cx="5354237" cy="1637275"/>
            </a:xfrm>
          </p:grpSpPr>
          <p:sp>
            <p:nvSpPr>
              <p:cNvPr id="1445" name="Rectangle"/>
              <p:cNvSpPr/>
              <p:nvPr/>
            </p:nvSpPr>
            <p:spPr>
              <a:xfrm>
                <a:off x="0" y="0"/>
                <a:ext cx="5354238" cy="1637276"/>
              </a:xfrm>
              <a:prstGeom prst="rect">
                <a:avLst/>
              </a:prstGeom>
              <a:solidFill>
                <a:srgbClr val="D5D5D5"/>
              </a:solidFill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446" name="Rectangle"/>
              <p:cNvSpPr/>
              <p:nvPr/>
            </p:nvSpPr>
            <p:spPr>
              <a:xfrm>
                <a:off x="127000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447" name="S16"/>
              <p:cNvSpPr txBox="1"/>
              <p:nvPr/>
            </p:nvSpPr>
            <p:spPr>
              <a:xfrm rot="16200000">
                <a:off x="-3942" y="526054"/>
                <a:ext cx="851917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S16</a:t>
                </a:r>
              </a:p>
            </p:txBody>
          </p:sp>
          <p:sp>
            <p:nvSpPr>
              <p:cNvPr id="1448" name="Rectangle"/>
              <p:cNvSpPr/>
              <p:nvPr/>
            </p:nvSpPr>
            <p:spPr>
              <a:xfrm>
                <a:off x="761987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449" name="S17"/>
              <p:cNvSpPr txBox="1"/>
              <p:nvPr/>
            </p:nvSpPr>
            <p:spPr>
              <a:xfrm rot="16200000">
                <a:off x="631045" y="526054"/>
                <a:ext cx="851917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S17</a:t>
                </a:r>
              </a:p>
            </p:txBody>
          </p:sp>
          <p:sp>
            <p:nvSpPr>
              <p:cNvPr id="1450" name="Rectangle"/>
              <p:cNvSpPr/>
              <p:nvPr/>
            </p:nvSpPr>
            <p:spPr>
              <a:xfrm>
                <a:off x="1399877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451" name="S18"/>
              <p:cNvSpPr txBox="1"/>
              <p:nvPr/>
            </p:nvSpPr>
            <p:spPr>
              <a:xfrm rot="16200000">
                <a:off x="1268935" y="530333"/>
                <a:ext cx="851917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S18</a:t>
                </a:r>
              </a:p>
            </p:txBody>
          </p:sp>
          <p:sp>
            <p:nvSpPr>
              <p:cNvPr id="1452" name="Rectangle"/>
              <p:cNvSpPr/>
              <p:nvPr/>
            </p:nvSpPr>
            <p:spPr>
              <a:xfrm>
                <a:off x="2034864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453" name="S19"/>
              <p:cNvSpPr txBox="1"/>
              <p:nvPr/>
            </p:nvSpPr>
            <p:spPr>
              <a:xfrm rot="16200000">
                <a:off x="1903923" y="530333"/>
                <a:ext cx="851917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S19</a:t>
                </a:r>
              </a:p>
            </p:txBody>
          </p:sp>
          <p:sp>
            <p:nvSpPr>
              <p:cNvPr id="1454" name="Rectangle"/>
              <p:cNvSpPr/>
              <p:nvPr/>
            </p:nvSpPr>
            <p:spPr>
              <a:xfrm>
                <a:off x="2668837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455" name="S20"/>
              <p:cNvSpPr txBox="1"/>
              <p:nvPr/>
            </p:nvSpPr>
            <p:spPr>
              <a:xfrm rot="16200000">
                <a:off x="2537895" y="526054"/>
                <a:ext cx="851917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S20</a:t>
                </a:r>
              </a:p>
            </p:txBody>
          </p:sp>
          <p:sp>
            <p:nvSpPr>
              <p:cNvPr id="1456" name="Rectangle"/>
              <p:cNvSpPr/>
              <p:nvPr/>
            </p:nvSpPr>
            <p:spPr>
              <a:xfrm>
                <a:off x="3303824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457" name="S21"/>
              <p:cNvSpPr txBox="1"/>
              <p:nvPr/>
            </p:nvSpPr>
            <p:spPr>
              <a:xfrm rot="16200000">
                <a:off x="3172882" y="526054"/>
                <a:ext cx="851917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S21</a:t>
                </a:r>
              </a:p>
            </p:txBody>
          </p:sp>
          <p:sp>
            <p:nvSpPr>
              <p:cNvPr id="1458" name="Rectangle"/>
              <p:cNvSpPr/>
              <p:nvPr/>
            </p:nvSpPr>
            <p:spPr>
              <a:xfrm>
                <a:off x="3951512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459" name="S22"/>
              <p:cNvSpPr txBox="1"/>
              <p:nvPr/>
            </p:nvSpPr>
            <p:spPr>
              <a:xfrm rot="16200000">
                <a:off x="3820570" y="526054"/>
                <a:ext cx="851917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S22</a:t>
                </a:r>
              </a:p>
            </p:txBody>
          </p:sp>
          <p:sp>
            <p:nvSpPr>
              <p:cNvPr id="1460" name="Rectangle"/>
              <p:cNvSpPr/>
              <p:nvPr/>
            </p:nvSpPr>
            <p:spPr>
              <a:xfrm>
                <a:off x="4586499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461" name="S23"/>
              <p:cNvSpPr txBox="1"/>
              <p:nvPr/>
            </p:nvSpPr>
            <p:spPr>
              <a:xfrm rot="16200000">
                <a:off x="4455557" y="526054"/>
                <a:ext cx="851917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S23</a:t>
                </a:r>
              </a:p>
            </p:txBody>
          </p:sp>
        </p:grpSp>
        <p:sp>
          <p:nvSpPr>
            <p:cNvPr id="1463" name="Block 0"/>
            <p:cNvSpPr txBox="1"/>
            <p:nvPr/>
          </p:nvSpPr>
          <p:spPr>
            <a:xfrm>
              <a:off x="2080551" y="0"/>
              <a:ext cx="152708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Block 0</a:t>
              </a:r>
            </a:p>
          </p:txBody>
        </p:sp>
        <p:sp>
          <p:nvSpPr>
            <p:cNvPr id="1464" name="Block 1"/>
            <p:cNvSpPr txBox="1"/>
            <p:nvPr/>
          </p:nvSpPr>
          <p:spPr>
            <a:xfrm>
              <a:off x="7374575" y="0"/>
              <a:ext cx="152708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Block 1</a:t>
              </a:r>
            </a:p>
          </p:txBody>
        </p:sp>
        <p:sp>
          <p:nvSpPr>
            <p:cNvPr id="1465" name="Block 2"/>
            <p:cNvSpPr txBox="1"/>
            <p:nvPr/>
          </p:nvSpPr>
          <p:spPr>
            <a:xfrm>
              <a:off x="12835575" y="0"/>
              <a:ext cx="152708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Block 2</a:t>
              </a:r>
            </a:p>
          </p:txBody>
        </p:sp>
        <p:sp>
          <p:nvSpPr>
            <p:cNvPr id="1466" name="..."/>
            <p:cNvSpPr txBox="1"/>
            <p:nvPr/>
          </p:nvSpPr>
          <p:spPr>
            <a:xfrm>
              <a:off x="16586199" y="1287558"/>
              <a:ext cx="463831" cy="597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/>
              </a:lvl1pPr>
            </a:lstStyle>
            <a:p>
              <a:r>
                <a:t>...</a:t>
              </a:r>
            </a:p>
          </p:txBody>
        </p:sp>
      </p:grpSp>
      <p:sp>
        <p:nvSpPr>
          <p:cNvPr id="1468" name="The full signal chain: performanc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The full signal chain: performance</a:t>
            </a:r>
          </a:p>
        </p:txBody>
      </p:sp>
      <p:sp>
        <p:nvSpPr>
          <p:cNvPr id="1469" name="x[n]"/>
          <p:cNvSpPr txBox="1"/>
          <p:nvPr/>
        </p:nvSpPr>
        <p:spPr>
          <a:xfrm>
            <a:off x="2502049" y="2921741"/>
            <a:ext cx="798577" cy="56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x[n]</a:t>
            </a:r>
          </a:p>
        </p:txBody>
      </p:sp>
      <p:grpSp>
        <p:nvGrpSpPr>
          <p:cNvPr id="1475" name="Group"/>
          <p:cNvGrpSpPr/>
          <p:nvPr/>
        </p:nvGrpSpPr>
        <p:grpSpPr>
          <a:xfrm>
            <a:off x="3580438" y="2595219"/>
            <a:ext cx="14732307" cy="1402784"/>
            <a:chOff x="0" y="0"/>
            <a:chExt cx="14732305" cy="1402782"/>
          </a:xfrm>
        </p:grpSpPr>
        <p:sp>
          <p:nvSpPr>
            <p:cNvPr id="1470" name="Rectangle"/>
            <p:cNvSpPr/>
            <p:nvPr/>
          </p:nvSpPr>
          <p:spPr>
            <a:xfrm>
              <a:off x="0" y="0"/>
              <a:ext cx="3772191" cy="1402783"/>
            </a:xfrm>
            <a:prstGeom prst="rect">
              <a:avLst/>
            </a:prstGeom>
            <a:solidFill>
              <a:srgbClr val="0365C0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4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471" name="Rectangle"/>
            <p:cNvSpPr/>
            <p:nvPr/>
          </p:nvSpPr>
          <p:spPr>
            <a:xfrm>
              <a:off x="2533690" y="19134"/>
              <a:ext cx="4132518" cy="1364515"/>
            </a:xfrm>
            <a:prstGeom prst="rect">
              <a:avLst/>
            </a:prstGeom>
            <a:solidFill>
              <a:srgbClr val="773F9B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4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472" name="Rectangle"/>
            <p:cNvSpPr/>
            <p:nvPr/>
          </p:nvSpPr>
          <p:spPr>
            <a:xfrm>
              <a:off x="5480058" y="19134"/>
              <a:ext cx="3772191" cy="1364515"/>
            </a:xfrm>
            <a:prstGeom prst="rect">
              <a:avLst/>
            </a:prstGeom>
            <a:solidFill>
              <a:srgbClr val="C82506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4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473" name="Rectangle"/>
            <p:cNvSpPr/>
            <p:nvPr/>
          </p:nvSpPr>
          <p:spPr>
            <a:xfrm>
              <a:off x="8006984" y="28151"/>
              <a:ext cx="4132517" cy="1346481"/>
            </a:xfrm>
            <a:prstGeom prst="rect">
              <a:avLst/>
            </a:prstGeom>
            <a:solidFill>
              <a:srgbClr val="DE6A10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4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474" name="Rectangle"/>
            <p:cNvSpPr/>
            <p:nvPr/>
          </p:nvSpPr>
          <p:spPr>
            <a:xfrm>
              <a:off x="10960115" y="28151"/>
              <a:ext cx="3772191" cy="1346481"/>
            </a:xfrm>
            <a:prstGeom prst="rect">
              <a:avLst/>
            </a:prstGeom>
            <a:solidFill>
              <a:schemeClr val="accent4">
                <a:hueOff val="-461056"/>
                <a:satOff val="4338"/>
                <a:lumOff val="-10225"/>
                <a:alpha val="5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4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</p:grpSp>
      <p:grpSp>
        <p:nvGrpSpPr>
          <p:cNvPr id="1531" name="Group"/>
          <p:cNvGrpSpPr/>
          <p:nvPr/>
        </p:nvGrpSpPr>
        <p:grpSpPr>
          <a:xfrm>
            <a:off x="3460346" y="10150667"/>
            <a:ext cx="18088116" cy="2654301"/>
            <a:chOff x="0" y="-451362"/>
            <a:chExt cx="18088114" cy="2654300"/>
          </a:xfrm>
        </p:grpSpPr>
        <p:grpSp>
          <p:nvGrpSpPr>
            <p:cNvPr id="1493" name="Group"/>
            <p:cNvGrpSpPr/>
            <p:nvPr/>
          </p:nvGrpSpPr>
          <p:grpSpPr>
            <a:xfrm>
              <a:off x="0" y="-451363"/>
              <a:ext cx="6151516" cy="2088639"/>
              <a:chOff x="0" y="-451362"/>
              <a:chExt cx="6151516" cy="2088637"/>
            </a:xfrm>
          </p:grpSpPr>
          <p:sp>
            <p:nvSpPr>
              <p:cNvPr id="1476" name="Rectangle"/>
              <p:cNvSpPr/>
              <p:nvPr/>
            </p:nvSpPr>
            <p:spPr>
              <a:xfrm>
                <a:off x="0" y="0"/>
                <a:ext cx="5354238" cy="1637276"/>
              </a:xfrm>
              <a:prstGeom prst="rect">
                <a:avLst/>
              </a:prstGeom>
              <a:solidFill>
                <a:srgbClr val="D5D5D5"/>
              </a:solidFill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477" name="Rectangle"/>
              <p:cNvSpPr/>
              <p:nvPr/>
            </p:nvSpPr>
            <p:spPr>
              <a:xfrm>
                <a:off x="127000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478" name="S0"/>
              <p:cNvSpPr/>
              <p:nvPr/>
            </p:nvSpPr>
            <p:spPr>
              <a:xfrm flipV="1">
                <a:off x="422016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S0</a:t>
                </a:r>
              </a:p>
            </p:txBody>
          </p:sp>
          <p:sp>
            <p:nvSpPr>
              <p:cNvPr id="1479" name="Rectangle"/>
              <p:cNvSpPr/>
              <p:nvPr/>
            </p:nvSpPr>
            <p:spPr>
              <a:xfrm>
                <a:off x="761987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480" name="S1"/>
              <p:cNvSpPr/>
              <p:nvPr/>
            </p:nvSpPr>
            <p:spPr>
              <a:xfrm flipV="1">
                <a:off x="1057003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</a:t>
                </a:r>
              </a:p>
            </p:txBody>
          </p:sp>
          <p:sp>
            <p:nvSpPr>
              <p:cNvPr id="1481" name="Rectangle"/>
              <p:cNvSpPr/>
              <p:nvPr/>
            </p:nvSpPr>
            <p:spPr>
              <a:xfrm>
                <a:off x="1399877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482" name="S2"/>
              <p:cNvSpPr/>
              <p:nvPr/>
            </p:nvSpPr>
            <p:spPr>
              <a:xfrm flipV="1">
                <a:off x="1694893" y="-447085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S2</a:t>
                </a:r>
              </a:p>
            </p:txBody>
          </p:sp>
          <p:sp>
            <p:nvSpPr>
              <p:cNvPr id="1483" name="Rectangle"/>
              <p:cNvSpPr/>
              <p:nvPr/>
            </p:nvSpPr>
            <p:spPr>
              <a:xfrm>
                <a:off x="2034864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484" name="S3"/>
              <p:cNvSpPr/>
              <p:nvPr/>
            </p:nvSpPr>
            <p:spPr>
              <a:xfrm flipV="1">
                <a:off x="2329881" y="-447085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S3</a:t>
                </a:r>
              </a:p>
            </p:txBody>
          </p:sp>
          <p:sp>
            <p:nvSpPr>
              <p:cNvPr id="1485" name="Rectangle"/>
              <p:cNvSpPr/>
              <p:nvPr/>
            </p:nvSpPr>
            <p:spPr>
              <a:xfrm>
                <a:off x="2668837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486" name="S4"/>
              <p:cNvSpPr/>
              <p:nvPr/>
            </p:nvSpPr>
            <p:spPr>
              <a:xfrm flipV="1">
                <a:off x="2963853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S4</a:t>
                </a:r>
              </a:p>
            </p:txBody>
          </p:sp>
          <p:sp>
            <p:nvSpPr>
              <p:cNvPr id="1487" name="Rectangle"/>
              <p:cNvSpPr/>
              <p:nvPr/>
            </p:nvSpPr>
            <p:spPr>
              <a:xfrm>
                <a:off x="3303824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488" name="S5"/>
              <p:cNvSpPr/>
              <p:nvPr/>
            </p:nvSpPr>
            <p:spPr>
              <a:xfrm flipV="1">
                <a:off x="3598840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S5</a:t>
                </a:r>
              </a:p>
            </p:txBody>
          </p:sp>
          <p:sp>
            <p:nvSpPr>
              <p:cNvPr id="1489" name="Rectangle"/>
              <p:cNvSpPr/>
              <p:nvPr/>
            </p:nvSpPr>
            <p:spPr>
              <a:xfrm>
                <a:off x="3951512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490" name="S6"/>
              <p:cNvSpPr/>
              <p:nvPr/>
            </p:nvSpPr>
            <p:spPr>
              <a:xfrm flipV="1">
                <a:off x="4246528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S6</a:t>
                </a:r>
              </a:p>
            </p:txBody>
          </p:sp>
          <p:sp>
            <p:nvSpPr>
              <p:cNvPr id="1491" name="Rectangle"/>
              <p:cNvSpPr/>
              <p:nvPr/>
            </p:nvSpPr>
            <p:spPr>
              <a:xfrm>
                <a:off x="4586499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492" name="S7"/>
              <p:cNvSpPr/>
              <p:nvPr/>
            </p:nvSpPr>
            <p:spPr>
              <a:xfrm flipV="1">
                <a:off x="4881516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S7</a:t>
                </a:r>
              </a:p>
            </p:txBody>
          </p:sp>
        </p:grpSp>
        <p:grpSp>
          <p:nvGrpSpPr>
            <p:cNvPr id="1511" name="Group"/>
            <p:cNvGrpSpPr/>
            <p:nvPr/>
          </p:nvGrpSpPr>
          <p:grpSpPr>
            <a:xfrm>
              <a:off x="5460999" y="-451363"/>
              <a:ext cx="6151517" cy="2088639"/>
              <a:chOff x="0" y="-451362"/>
              <a:chExt cx="6151515" cy="2088637"/>
            </a:xfrm>
          </p:grpSpPr>
          <p:sp>
            <p:nvSpPr>
              <p:cNvPr id="1494" name="Rectangle"/>
              <p:cNvSpPr/>
              <p:nvPr/>
            </p:nvSpPr>
            <p:spPr>
              <a:xfrm>
                <a:off x="0" y="0"/>
                <a:ext cx="5354238" cy="1637276"/>
              </a:xfrm>
              <a:prstGeom prst="rect">
                <a:avLst/>
              </a:prstGeom>
              <a:solidFill>
                <a:srgbClr val="D5D5D5"/>
              </a:solidFill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495" name="Rectangle"/>
              <p:cNvSpPr/>
              <p:nvPr/>
            </p:nvSpPr>
            <p:spPr>
              <a:xfrm>
                <a:off x="127000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496" name="S8"/>
              <p:cNvSpPr/>
              <p:nvPr/>
            </p:nvSpPr>
            <p:spPr>
              <a:xfrm flipV="1">
                <a:off x="422016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S8</a:t>
                </a:r>
              </a:p>
            </p:txBody>
          </p:sp>
          <p:sp>
            <p:nvSpPr>
              <p:cNvPr id="1497" name="Rectangle"/>
              <p:cNvSpPr/>
              <p:nvPr/>
            </p:nvSpPr>
            <p:spPr>
              <a:xfrm>
                <a:off x="761987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498" name="S9"/>
              <p:cNvSpPr/>
              <p:nvPr/>
            </p:nvSpPr>
            <p:spPr>
              <a:xfrm flipV="1">
                <a:off x="1057003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S9</a:t>
                </a:r>
              </a:p>
            </p:txBody>
          </p:sp>
          <p:sp>
            <p:nvSpPr>
              <p:cNvPr id="1499" name="Rectangle"/>
              <p:cNvSpPr/>
              <p:nvPr/>
            </p:nvSpPr>
            <p:spPr>
              <a:xfrm>
                <a:off x="1399877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500" name="S10"/>
              <p:cNvSpPr/>
              <p:nvPr/>
            </p:nvSpPr>
            <p:spPr>
              <a:xfrm flipV="1">
                <a:off x="1694893" y="-447085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S10</a:t>
                </a:r>
              </a:p>
            </p:txBody>
          </p:sp>
          <p:sp>
            <p:nvSpPr>
              <p:cNvPr id="1501" name="Rectangle"/>
              <p:cNvSpPr/>
              <p:nvPr/>
            </p:nvSpPr>
            <p:spPr>
              <a:xfrm>
                <a:off x="2034864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502" name="S11"/>
              <p:cNvSpPr/>
              <p:nvPr/>
            </p:nvSpPr>
            <p:spPr>
              <a:xfrm flipV="1">
                <a:off x="2329881" y="-447085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S11</a:t>
                </a:r>
              </a:p>
            </p:txBody>
          </p:sp>
          <p:sp>
            <p:nvSpPr>
              <p:cNvPr id="1503" name="Rectangle"/>
              <p:cNvSpPr/>
              <p:nvPr/>
            </p:nvSpPr>
            <p:spPr>
              <a:xfrm>
                <a:off x="2668837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504" name="S12"/>
              <p:cNvSpPr/>
              <p:nvPr/>
            </p:nvSpPr>
            <p:spPr>
              <a:xfrm flipV="1">
                <a:off x="2963853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S12</a:t>
                </a:r>
              </a:p>
            </p:txBody>
          </p:sp>
          <p:sp>
            <p:nvSpPr>
              <p:cNvPr id="1505" name="Rectangle"/>
              <p:cNvSpPr/>
              <p:nvPr/>
            </p:nvSpPr>
            <p:spPr>
              <a:xfrm>
                <a:off x="3303824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506" name="S13"/>
              <p:cNvSpPr/>
              <p:nvPr/>
            </p:nvSpPr>
            <p:spPr>
              <a:xfrm flipV="1">
                <a:off x="3598840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S13</a:t>
                </a:r>
              </a:p>
            </p:txBody>
          </p:sp>
          <p:sp>
            <p:nvSpPr>
              <p:cNvPr id="1507" name="Rectangle"/>
              <p:cNvSpPr/>
              <p:nvPr/>
            </p:nvSpPr>
            <p:spPr>
              <a:xfrm>
                <a:off x="3951512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508" name="S14"/>
              <p:cNvSpPr/>
              <p:nvPr/>
            </p:nvSpPr>
            <p:spPr>
              <a:xfrm flipV="1">
                <a:off x="4246528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S14</a:t>
                </a:r>
              </a:p>
            </p:txBody>
          </p:sp>
          <p:sp>
            <p:nvSpPr>
              <p:cNvPr id="1509" name="Rectangle"/>
              <p:cNvSpPr/>
              <p:nvPr/>
            </p:nvSpPr>
            <p:spPr>
              <a:xfrm>
                <a:off x="4586499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510" name="S15"/>
              <p:cNvSpPr/>
              <p:nvPr/>
            </p:nvSpPr>
            <p:spPr>
              <a:xfrm flipV="1">
                <a:off x="4881515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S15</a:t>
                </a:r>
              </a:p>
            </p:txBody>
          </p:sp>
        </p:grpSp>
        <p:grpSp>
          <p:nvGrpSpPr>
            <p:cNvPr id="1529" name="Group"/>
            <p:cNvGrpSpPr/>
            <p:nvPr/>
          </p:nvGrpSpPr>
          <p:grpSpPr>
            <a:xfrm>
              <a:off x="10921999" y="-451363"/>
              <a:ext cx="6151517" cy="2088639"/>
              <a:chOff x="0" y="-451362"/>
              <a:chExt cx="6151515" cy="2088637"/>
            </a:xfrm>
          </p:grpSpPr>
          <p:sp>
            <p:nvSpPr>
              <p:cNvPr id="1512" name="Rectangle"/>
              <p:cNvSpPr/>
              <p:nvPr/>
            </p:nvSpPr>
            <p:spPr>
              <a:xfrm>
                <a:off x="0" y="0"/>
                <a:ext cx="5354238" cy="1637276"/>
              </a:xfrm>
              <a:prstGeom prst="rect">
                <a:avLst/>
              </a:prstGeom>
              <a:solidFill>
                <a:srgbClr val="D5D5D5"/>
              </a:solidFill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513" name="Rectangle"/>
              <p:cNvSpPr/>
              <p:nvPr/>
            </p:nvSpPr>
            <p:spPr>
              <a:xfrm>
                <a:off x="127000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514" name="S16"/>
              <p:cNvSpPr/>
              <p:nvPr/>
            </p:nvSpPr>
            <p:spPr>
              <a:xfrm flipV="1">
                <a:off x="422016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S16</a:t>
                </a:r>
              </a:p>
            </p:txBody>
          </p:sp>
          <p:sp>
            <p:nvSpPr>
              <p:cNvPr id="1515" name="Rectangle"/>
              <p:cNvSpPr/>
              <p:nvPr/>
            </p:nvSpPr>
            <p:spPr>
              <a:xfrm>
                <a:off x="761987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516" name="S17"/>
              <p:cNvSpPr/>
              <p:nvPr/>
            </p:nvSpPr>
            <p:spPr>
              <a:xfrm flipV="1">
                <a:off x="1057003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S17</a:t>
                </a:r>
              </a:p>
            </p:txBody>
          </p:sp>
          <p:sp>
            <p:nvSpPr>
              <p:cNvPr id="1517" name="Rectangle"/>
              <p:cNvSpPr/>
              <p:nvPr/>
            </p:nvSpPr>
            <p:spPr>
              <a:xfrm>
                <a:off x="1399877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518" name="S18"/>
              <p:cNvSpPr/>
              <p:nvPr/>
            </p:nvSpPr>
            <p:spPr>
              <a:xfrm flipV="1">
                <a:off x="1694893" y="-447085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S18</a:t>
                </a:r>
              </a:p>
            </p:txBody>
          </p:sp>
          <p:sp>
            <p:nvSpPr>
              <p:cNvPr id="1519" name="Rectangle"/>
              <p:cNvSpPr/>
              <p:nvPr/>
            </p:nvSpPr>
            <p:spPr>
              <a:xfrm>
                <a:off x="2034864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520" name="S19"/>
              <p:cNvSpPr/>
              <p:nvPr/>
            </p:nvSpPr>
            <p:spPr>
              <a:xfrm flipV="1">
                <a:off x="2329881" y="-447085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S19</a:t>
                </a:r>
              </a:p>
            </p:txBody>
          </p:sp>
          <p:sp>
            <p:nvSpPr>
              <p:cNvPr id="1521" name="Rectangle"/>
              <p:cNvSpPr/>
              <p:nvPr/>
            </p:nvSpPr>
            <p:spPr>
              <a:xfrm>
                <a:off x="2668837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522" name="S20"/>
              <p:cNvSpPr/>
              <p:nvPr/>
            </p:nvSpPr>
            <p:spPr>
              <a:xfrm flipV="1">
                <a:off x="2963853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S20</a:t>
                </a:r>
              </a:p>
            </p:txBody>
          </p:sp>
          <p:sp>
            <p:nvSpPr>
              <p:cNvPr id="1523" name="Rectangle"/>
              <p:cNvSpPr/>
              <p:nvPr/>
            </p:nvSpPr>
            <p:spPr>
              <a:xfrm>
                <a:off x="3303824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524" name="S21"/>
              <p:cNvSpPr/>
              <p:nvPr/>
            </p:nvSpPr>
            <p:spPr>
              <a:xfrm flipV="1">
                <a:off x="3598840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S21</a:t>
                </a:r>
              </a:p>
            </p:txBody>
          </p:sp>
          <p:sp>
            <p:nvSpPr>
              <p:cNvPr id="1525" name="Rectangle"/>
              <p:cNvSpPr/>
              <p:nvPr/>
            </p:nvSpPr>
            <p:spPr>
              <a:xfrm>
                <a:off x="3951512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526" name="S22"/>
              <p:cNvSpPr/>
              <p:nvPr/>
            </p:nvSpPr>
            <p:spPr>
              <a:xfrm flipV="1">
                <a:off x="4246528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S22</a:t>
                </a:r>
              </a:p>
            </p:txBody>
          </p:sp>
          <p:sp>
            <p:nvSpPr>
              <p:cNvPr id="1527" name="Rectangle"/>
              <p:cNvSpPr/>
              <p:nvPr/>
            </p:nvSpPr>
            <p:spPr>
              <a:xfrm>
                <a:off x="4586499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528" name="S23"/>
              <p:cNvSpPr/>
              <p:nvPr/>
            </p:nvSpPr>
            <p:spPr>
              <a:xfrm flipV="1">
                <a:off x="4881515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S23</a:t>
                </a:r>
              </a:p>
            </p:txBody>
          </p:sp>
        </p:grpSp>
        <p:sp>
          <p:nvSpPr>
            <p:cNvPr id="1530" name="..."/>
            <p:cNvSpPr/>
            <p:nvPr/>
          </p:nvSpPr>
          <p:spPr>
            <a:xfrm>
              <a:off x="16818114" y="932937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/>
              </a:lvl1pPr>
            </a:lstStyle>
            <a:p>
              <a:r>
                <a:t>...</a:t>
              </a:r>
            </a:p>
          </p:txBody>
        </p:sp>
      </p:grpSp>
      <p:sp>
        <p:nvSpPr>
          <p:cNvPr id="1532" name="y[n]"/>
          <p:cNvSpPr txBox="1"/>
          <p:nvPr/>
        </p:nvSpPr>
        <p:spPr>
          <a:xfrm>
            <a:off x="2508169" y="11041814"/>
            <a:ext cx="79171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y[n]</a:t>
            </a:r>
          </a:p>
        </p:txBody>
      </p:sp>
      <p:grpSp>
        <p:nvGrpSpPr>
          <p:cNvPr id="1537" name="Group"/>
          <p:cNvGrpSpPr/>
          <p:nvPr/>
        </p:nvGrpSpPr>
        <p:grpSpPr>
          <a:xfrm>
            <a:off x="7411978" y="10719275"/>
            <a:ext cx="12198392" cy="1402784"/>
            <a:chOff x="0" y="0"/>
            <a:chExt cx="12198390" cy="1402782"/>
          </a:xfrm>
        </p:grpSpPr>
        <p:sp>
          <p:nvSpPr>
            <p:cNvPr id="1533" name="Rectangle"/>
            <p:cNvSpPr/>
            <p:nvPr/>
          </p:nvSpPr>
          <p:spPr>
            <a:xfrm>
              <a:off x="0" y="0"/>
              <a:ext cx="4132517" cy="1402783"/>
            </a:xfrm>
            <a:prstGeom prst="rect">
              <a:avLst/>
            </a:prstGeom>
            <a:solidFill>
              <a:srgbClr val="0365C0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4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534" name="Rectangle"/>
            <p:cNvSpPr/>
            <p:nvPr/>
          </p:nvSpPr>
          <p:spPr>
            <a:xfrm>
              <a:off x="2895703" y="0"/>
              <a:ext cx="3768636" cy="1364515"/>
            </a:xfrm>
            <a:prstGeom prst="rect">
              <a:avLst/>
            </a:prstGeom>
            <a:solidFill>
              <a:srgbClr val="773F9B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4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535" name="Rectangle"/>
            <p:cNvSpPr/>
            <p:nvPr/>
          </p:nvSpPr>
          <p:spPr>
            <a:xfrm>
              <a:off x="5452110" y="27702"/>
              <a:ext cx="4132517" cy="1364516"/>
            </a:xfrm>
            <a:prstGeom prst="rect">
              <a:avLst/>
            </a:prstGeom>
            <a:solidFill>
              <a:srgbClr val="C82506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4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536" name="Rectangle"/>
            <p:cNvSpPr/>
            <p:nvPr/>
          </p:nvSpPr>
          <p:spPr>
            <a:xfrm>
              <a:off x="8426200" y="56099"/>
              <a:ext cx="3772191" cy="1346481"/>
            </a:xfrm>
            <a:prstGeom prst="rect">
              <a:avLst/>
            </a:prstGeom>
            <a:solidFill>
              <a:srgbClr val="DE6A10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4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</p:grpSp>
      <p:grpSp>
        <p:nvGrpSpPr>
          <p:cNvPr id="1540" name="Group"/>
          <p:cNvGrpSpPr/>
          <p:nvPr/>
        </p:nvGrpSpPr>
        <p:grpSpPr>
          <a:xfrm>
            <a:off x="3368292" y="5680332"/>
            <a:ext cx="3220233" cy="3220234"/>
            <a:chOff x="0" y="0"/>
            <a:chExt cx="3220232" cy="3220232"/>
          </a:xfrm>
        </p:grpSpPr>
        <p:sp>
          <p:nvSpPr>
            <p:cNvPr id="1538" name="Circle"/>
            <p:cNvSpPr/>
            <p:nvPr/>
          </p:nvSpPr>
          <p:spPr>
            <a:xfrm>
              <a:off x="0" y="0"/>
              <a:ext cx="3220233" cy="3220233"/>
            </a:xfrm>
            <a:prstGeom prst="ellipse">
              <a:avLst/>
            </a:prstGeom>
            <a:solidFill>
              <a:srgbClr val="D5D5D5"/>
            </a:solidFill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539" name="Circle"/>
            <p:cNvSpPr/>
            <p:nvPr/>
          </p:nvSpPr>
          <p:spPr>
            <a:xfrm>
              <a:off x="685267" y="685267"/>
              <a:ext cx="1849700" cy="18497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1543" name="Group"/>
          <p:cNvGrpSpPr/>
          <p:nvPr/>
        </p:nvGrpSpPr>
        <p:grpSpPr>
          <a:xfrm>
            <a:off x="17888413" y="5680332"/>
            <a:ext cx="3220234" cy="3220234"/>
            <a:chOff x="0" y="0"/>
            <a:chExt cx="3220232" cy="3220232"/>
          </a:xfrm>
        </p:grpSpPr>
        <p:sp>
          <p:nvSpPr>
            <p:cNvPr id="1541" name="Circle"/>
            <p:cNvSpPr/>
            <p:nvPr/>
          </p:nvSpPr>
          <p:spPr>
            <a:xfrm>
              <a:off x="0" y="0"/>
              <a:ext cx="3220233" cy="3220233"/>
            </a:xfrm>
            <a:prstGeom prst="ellipse">
              <a:avLst/>
            </a:prstGeom>
            <a:solidFill>
              <a:srgbClr val="D5D5D5"/>
            </a:solidFill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542" name="Circle"/>
            <p:cNvSpPr/>
            <p:nvPr/>
          </p:nvSpPr>
          <p:spPr>
            <a:xfrm>
              <a:off x="685267" y="685267"/>
              <a:ext cx="1849700" cy="18497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</p:grpSp>
      <p:sp>
        <p:nvSpPr>
          <p:cNvPr id="1544" name="Line"/>
          <p:cNvSpPr/>
          <p:nvPr/>
        </p:nvSpPr>
        <p:spPr>
          <a:xfrm>
            <a:off x="6603332" y="7262002"/>
            <a:ext cx="2013026" cy="1"/>
          </a:xfrm>
          <a:prstGeom prst="line">
            <a:avLst/>
          </a:prstGeom>
          <a:ln w="1016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545" name="write…"/>
          <p:cNvSpPr txBox="1"/>
          <p:nvPr/>
        </p:nvSpPr>
        <p:spPr>
          <a:xfrm>
            <a:off x="2128669" y="4419001"/>
            <a:ext cx="1545337" cy="1181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600" b="0"/>
            </a:pPr>
            <a:r>
              <a:t>write </a:t>
            </a:r>
          </a:p>
          <a:p>
            <a:pPr>
              <a:defRPr sz="3600" b="0"/>
            </a:pPr>
            <a:r>
              <a:t>pointer</a:t>
            </a:r>
          </a:p>
        </p:txBody>
      </p:sp>
      <p:sp>
        <p:nvSpPr>
          <p:cNvPr id="1546" name="input…"/>
          <p:cNvSpPr txBox="1"/>
          <p:nvPr/>
        </p:nvSpPr>
        <p:spPr>
          <a:xfrm>
            <a:off x="1886671" y="6671503"/>
            <a:ext cx="1301192" cy="1180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600" b="0"/>
            </a:pPr>
            <a:r>
              <a:t>input</a:t>
            </a:r>
          </a:p>
          <a:p>
            <a:pPr>
              <a:defRPr sz="3600" b="0"/>
            </a:pPr>
            <a:r>
              <a:t>buffer</a:t>
            </a:r>
          </a:p>
        </p:txBody>
      </p:sp>
      <p:sp>
        <p:nvSpPr>
          <p:cNvPr id="1547" name="Line"/>
          <p:cNvSpPr/>
          <p:nvPr/>
        </p:nvSpPr>
        <p:spPr>
          <a:xfrm>
            <a:off x="3847757" y="4126459"/>
            <a:ext cx="1" cy="1766084"/>
          </a:xfrm>
          <a:prstGeom prst="line">
            <a:avLst/>
          </a:prstGeom>
          <a:ln w="1016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548" name="Line"/>
          <p:cNvSpPr/>
          <p:nvPr/>
        </p:nvSpPr>
        <p:spPr>
          <a:xfrm>
            <a:off x="7684533" y="9512813"/>
            <a:ext cx="1" cy="988926"/>
          </a:xfrm>
          <a:prstGeom prst="line">
            <a:avLst/>
          </a:prstGeom>
          <a:ln w="1143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549" name="Block-based…"/>
          <p:cNvSpPr txBox="1"/>
          <p:nvPr/>
        </p:nvSpPr>
        <p:spPr>
          <a:xfrm>
            <a:off x="12702596" y="6553480"/>
            <a:ext cx="3147214" cy="1356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4200" b="0"/>
            </a:pPr>
            <a:r>
              <a:t>Block-based</a:t>
            </a:r>
          </a:p>
          <a:p>
            <a:pPr>
              <a:defRPr sz="4200" b="0"/>
            </a:pPr>
            <a:r>
              <a:t>processing</a:t>
            </a:r>
          </a:p>
        </p:txBody>
      </p:sp>
      <p:sp>
        <p:nvSpPr>
          <p:cNvPr id="1550" name="Rounded Rectangle"/>
          <p:cNvSpPr/>
          <p:nvPr/>
        </p:nvSpPr>
        <p:spPr>
          <a:xfrm>
            <a:off x="12576098" y="6378125"/>
            <a:ext cx="3400210" cy="1707375"/>
          </a:xfrm>
          <a:prstGeom prst="roundRect">
            <a:avLst>
              <a:gd name="adj" fmla="val 15000"/>
            </a:avLst>
          </a:prstGeom>
          <a:ln w="381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551" name="Apply…"/>
          <p:cNvSpPr txBox="1"/>
          <p:nvPr/>
        </p:nvSpPr>
        <p:spPr>
          <a:xfrm>
            <a:off x="9049376" y="6549945"/>
            <a:ext cx="1960399" cy="1356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4200" b="0"/>
            </a:pPr>
            <a:r>
              <a:t>Apply</a:t>
            </a:r>
          </a:p>
          <a:p>
            <a:pPr>
              <a:defRPr sz="4200" b="0"/>
            </a:pPr>
            <a:r>
              <a:t>window</a:t>
            </a:r>
          </a:p>
        </p:txBody>
      </p:sp>
      <p:sp>
        <p:nvSpPr>
          <p:cNvPr id="1552" name="Rounded Rectangle"/>
          <p:cNvSpPr/>
          <p:nvPr/>
        </p:nvSpPr>
        <p:spPr>
          <a:xfrm>
            <a:off x="8650216" y="6374590"/>
            <a:ext cx="2758719" cy="1707376"/>
          </a:xfrm>
          <a:prstGeom prst="roundRect">
            <a:avLst>
              <a:gd name="adj" fmla="val 15000"/>
            </a:avLst>
          </a:prstGeom>
          <a:ln w="381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553" name="Line"/>
          <p:cNvSpPr/>
          <p:nvPr/>
        </p:nvSpPr>
        <p:spPr>
          <a:xfrm>
            <a:off x="11448559" y="7231812"/>
            <a:ext cx="1108521" cy="1"/>
          </a:xfrm>
          <a:prstGeom prst="line">
            <a:avLst/>
          </a:prstGeom>
          <a:ln w="1143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554" name="Line"/>
          <p:cNvSpPr/>
          <p:nvPr/>
        </p:nvSpPr>
        <p:spPr>
          <a:xfrm>
            <a:off x="15969925" y="7231812"/>
            <a:ext cx="1943920" cy="1"/>
          </a:xfrm>
          <a:prstGeom prst="line">
            <a:avLst/>
          </a:prstGeom>
          <a:ln w="1143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555" name="output…"/>
          <p:cNvSpPr txBox="1"/>
          <p:nvPr/>
        </p:nvSpPr>
        <p:spPr>
          <a:xfrm>
            <a:off x="21262977" y="6699949"/>
            <a:ext cx="1571398" cy="1181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600" b="0"/>
            </a:pPr>
            <a:r>
              <a:t>output </a:t>
            </a:r>
          </a:p>
          <a:p>
            <a:pPr>
              <a:defRPr sz="3600" b="0"/>
            </a:pPr>
            <a:r>
              <a:t>buffer</a:t>
            </a:r>
          </a:p>
        </p:txBody>
      </p:sp>
      <p:sp>
        <p:nvSpPr>
          <p:cNvPr id="1556" name="add…"/>
          <p:cNvSpPr txBox="1"/>
          <p:nvPr/>
        </p:nvSpPr>
        <p:spPr>
          <a:xfrm>
            <a:off x="16293300" y="5842953"/>
            <a:ext cx="1232155" cy="1181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600" b="0"/>
            </a:pPr>
            <a:r>
              <a:t>add</a:t>
            </a:r>
          </a:p>
          <a:p>
            <a:pPr>
              <a:defRPr sz="3600" b="0"/>
            </a:pPr>
            <a:r>
              <a:t>result</a:t>
            </a:r>
          </a:p>
        </p:txBody>
      </p:sp>
      <p:sp>
        <p:nvSpPr>
          <p:cNvPr id="1557" name="at write…"/>
          <p:cNvSpPr txBox="1"/>
          <p:nvPr/>
        </p:nvSpPr>
        <p:spPr>
          <a:xfrm>
            <a:off x="16161217" y="7464157"/>
            <a:ext cx="1620775" cy="1180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600" b="0"/>
            </a:pPr>
            <a:r>
              <a:t>at write</a:t>
            </a:r>
          </a:p>
          <a:p>
            <a:pPr>
              <a:defRPr sz="3600" b="0"/>
            </a:pPr>
            <a:r>
              <a:t>pointer</a:t>
            </a:r>
          </a:p>
        </p:txBody>
      </p:sp>
      <p:sp>
        <p:nvSpPr>
          <p:cNvPr id="1558" name="Line"/>
          <p:cNvSpPr/>
          <p:nvPr/>
        </p:nvSpPr>
        <p:spPr>
          <a:xfrm>
            <a:off x="7671833" y="9589013"/>
            <a:ext cx="11868138" cy="1"/>
          </a:xfrm>
          <a:prstGeom prst="line">
            <a:avLst/>
          </a:prstGeom>
          <a:ln w="1143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559" name="Line"/>
          <p:cNvSpPr/>
          <p:nvPr/>
        </p:nvSpPr>
        <p:spPr>
          <a:xfrm>
            <a:off x="19498529" y="8856159"/>
            <a:ext cx="1" cy="790005"/>
          </a:xfrm>
          <a:prstGeom prst="line">
            <a:avLst/>
          </a:prstGeom>
          <a:ln w="1143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560" name="most…"/>
          <p:cNvSpPr txBox="1"/>
          <p:nvPr/>
        </p:nvSpPr>
        <p:spPr>
          <a:xfrm>
            <a:off x="6574566" y="5301839"/>
            <a:ext cx="1943559" cy="17270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600" b="0"/>
            </a:pPr>
            <a:r>
              <a:t>most</a:t>
            </a:r>
          </a:p>
          <a:p>
            <a:pPr>
              <a:defRPr sz="3600" b="0"/>
            </a:pPr>
            <a:r>
              <a:t>recent W</a:t>
            </a:r>
          </a:p>
          <a:p>
            <a:pPr>
              <a:defRPr sz="3600" b="0"/>
            </a:pPr>
            <a:r>
              <a:t>samples</a:t>
            </a:r>
          </a:p>
        </p:txBody>
      </p:sp>
      <p:sp>
        <p:nvSpPr>
          <p:cNvPr id="1561" name="read pointer"/>
          <p:cNvSpPr txBox="1"/>
          <p:nvPr/>
        </p:nvSpPr>
        <p:spPr>
          <a:xfrm>
            <a:off x="13293998" y="8860123"/>
            <a:ext cx="2578609" cy="6348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 b="0"/>
            </a:lvl1pPr>
          </a:lstStyle>
          <a:p>
            <a:r>
              <a:t>read pointer</a:t>
            </a:r>
          </a:p>
        </p:txBody>
      </p:sp>
      <p:grpSp>
        <p:nvGrpSpPr>
          <p:cNvPr id="1564" name="Group"/>
          <p:cNvGrpSpPr/>
          <p:nvPr/>
        </p:nvGrpSpPr>
        <p:grpSpPr>
          <a:xfrm>
            <a:off x="7132403" y="4324940"/>
            <a:ext cx="11778280" cy="4956353"/>
            <a:chOff x="0" y="0"/>
            <a:chExt cx="11778278" cy="4956351"/>
          </a:xfrm>
        </p:grpSpPr>
        <p:sp>
          <p:nvSpPr>
            <p:cNvPr id="1562" name="Line"/>
            <p:cNvSpPr/>
            <p:nvPr/>
          </p:nvSpPr>
          <p:spPr>
            <a:xfrm>
              <a:off x="0" y="83490"/>
              <a:ext cx="414701" cy="4872862"/>
            </a:xfrm>
            <a:prstGeom prst="line">
              <a:avLst/>
            </a:prstGeom>
            <a:noFill/>
            <a:ln w="127000" cap="flat">
              <a:solidFill>
                <a:schemeClr val="accent3">
                  <a:hueOff val="362282"/>
                  <a:satOff val="31803"/>
                  <a:lumOff val="-18242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563" name="How long do the FFT and IFFT have to run?"/>
            <p:cNvSpPr txBox="1"/>
            <p:nvPr/>
          </p:nvSpPr>
          <p:spPr>
            <a:xfrm>
              <a:off x="206343" y="0"/>
              <a:ext cx="11571936" cy="7711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400">
                  <a:solidFill>
                    <a:schemeClr val="accent3">
                      <a:hueOff val="362282"/>
                      <a:satOff val="31803"/>
                      <a:lumOff val="-18242"/>
                    </a:schemeClr>
                  </a:solidFill>
                </a:defRPr>
              </a:lvl1pPr>
            </a:lstStyle>
            <a:p>
              <a:r>
                <a:t>How long do the FFT and IFFT have to run?</a:t>
              </a:r>
            </a:p>
          </p:txBody>
        </p:sp>
      </p:grpSp>
      <p:sp>
        <p:nvSpPr>
          <p:cNvPr id="1565" name="1 sample. Why might this be a problem?"/>
          <p:cNvSpPr txBox="1"/>
          <p:nvPr/>
        </p:nvSpPr>
        <p:spPr>
          <a:xfrm>
            <a:off x="8660882" y="5079210"/>
            <a:ext cx="10187788" cy="7463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4400" b="0"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defRPr>
            </a:pP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1 sample. </a:t>
            </a:r>
            <a:r>
              <a:t>Why might this be a problem?</a:t>
            </a:r>
          </a:p>
        </p:txBody>
      </p:sp>
      <p:sp>
        <p:nvSpPr>
          <p:cNvPr id="1566" name="ECS7012P Music and Audio Programming • Week 10a"/>
          <p:cNvSpPr txBox="1"/>
          <p:nvPr/>
        </p:nvSpPr>
        <p:spPr>
          <a:xfrm>
            <a:off x="4293541" y="12630898"/>
            <a:ext cx="16905886" cy="9889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spcBef>
                <a:spcPts val="5900"/>
              </a:spcBef>
              <a:defRPr sz="4000" b="0"/>
            </a:lvl1pPr>
          </a:lstStyle>
          <a:p>
            <a:r>
              <a:t>ECS7012P Music and Audio Programming • Week 10a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4" grpId="1" animBg="1" advAuto="0"/>
      <p:bldP spid="1565" grpId="2" animBg="1" advAuto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8" name="We've been assuming the CPU load is roughly constant over time…"/>
          <p:cNvSpPr txBox="1">
            <a:spLocks noGrp="1"/>
          </p:cNvSpPr>
          <p:nvPr>
            <p:ph type="body" idx="1"/>
          </p:nvPr>
        </p:nvSpPr>
        <p:spPr>
          <a:xfrm>
            <a:off x="533499" y="1778000"/>
            <a:ext cx="23583801" cy="9627333"/>
          </a:xfrm>
          <a:prstGeom prst="rect">
            <a:avLst/>
          </a:prstGeom>
        </p:spPr>
        <p:txBody>
          <a:bodyPr anchor="t">
            <a:normAutofit lnSpcReduction="10000"/>
          </a:bodyPr>
          <a:lstStyle/>
          <a:p>
            <a:pPr marL="457199" indent="-457199" defTabSz="742950">
              <a:spcBef>
                <a:spcPts val="900"/>
              </a:spcBef>
              <a:defRPr sz="4680"/>
            </a:pPr>
            <a:r>
              <a:t>We've been assuming the CPU load is roughly </a:t>
            </a:r>
            <a:r>
              <a:rPr>
                <a:solidFill>
                  <a:srgbClr val="3D46A6"/>
                </a:solidFill>
              </a:rPr>
              <a:t>constant</a:t>
            </a:r>
            <a:r>
              <a:t> over time</a:t>
            </a:r>
          </a:p>
          <a:p>
            <a:pPr marL="1071562" lvl="1" indent="-500062" defTabSz="742950">
              <a:spcBef>
                <a:spcPts val="900"/>
              </a:spcBef>
              <a:defRPr sz="3959"/>
            </a:pPr>
            <a:r>
              <a:t>Even if the </a:t>
            </a:r>
            <a:r>
              <a:rPr>
                <a:solidFill>
                  <a:srgbClr val="3D46A6"/>
                </a:solidFill>
              </a:rPr>
              <a:t>average load</a:t>
            </a:r>
            <a:r>
              <a:t> is within limits, the </a:t>
            </a:r>
            <a:r>
              <a:rPr>
                <a:solidFill>
                  <a:srgbClr val="3D46A6"/>
                </a:solidFill>
              </a:rPr>
              <a:t>instantaneous load </a:t>
            </a:r>
            <a:r>
              <a:t>might not be!</a:t>
            </a:r>
          </a:p>
          <a:p>
            <a:pPr marL="457199" indent="-457199" defTabSz="742950">
              <a:spcBef>
                <a:spcPts val="900"/>
              </a:spcBef>
              <a:defRPr sz="4680"/>
            </a:pPr>
            <a:r>
              <a:t>Example: say we do an FFT every 10 samples</a:t>
            </a:r>
          </a:p>
          <a:p>
            <a:pPr marL="1071562" lvl="1" indent="-500062" defTabSz="742950">
              <a:spcBef>
                <a:spcPts val="900"/>
              </a:spcBef>
              <a:defRPr sz="3959"/>
            </a:pPr>
            <a:r>
              <a:t>Let's assume only the</a:t>
            </a:r>
            <a:br/>
            <a:r>
              <a:t>FFT takes any time</a:t>
            </a:r>
          </a:p>
          <a:p>
            <a:pPr marL="1071562" lvl="1" indent="-500062" defTabSz="742950">
              <a:spcBef>
                <a:spcPts val="900"/>
              </a:spcBef>
              <a:defRPr sz="3959"/>
            </a:pPr>
            <a:r>
              <a:t>With a buffer size of 8, </a:t>
            </a:r>
            <a:br/>
            <a:r>
              <a:t>we're fine:</a:t>
            </a:r>
          </a:p>
          <a:p>
            <a:pPr marL="1071562" lvl="1" indent="-500062" defTabSz="742950">
              <a:spcBef>
                <a:spcPts val="900"/>
              </a:spcBef>
              <a:defRPr sz="3959"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defRPr>
            </a:pPr>
            <a:r>
              <a:t>Calculation takes less</a:t>
            </a:r>
            <a:br/>
            <a:r>
              <a:t>than one buffer length</a:t>
            </a:r>
          </a:p>
          <a:p>
            <a:pPr marL="1071562" lvl="1" indent="-500062" defTabSz="742950">
              <a:spcBef>
                <a:spcPts val="900"/>
              </a:spcBef>
              <a:defRPr sz="3959"/>
            </a:pPr>
            <a:endParaRPr/>
          </a:p>
          <a:p>
            <a:pPr marL="1071562" lvl="1" indent="-500062" defTabSz="742950">
              <a:spcBef>
                <a:spcPts val="900"/>
              </a:spcBef>
              <a:defRPr sz="3959"/>
            </a:pPr>
            <a:r>
              <a:t>But with a buffer size </a:t>
            </a:r>
            <a:br/>
            <a:r>
              <a:t>of 4, we're not...</a:t>
            </a:r>
          </a:p>
          <a:p>
            <a:pPr marL="1071562" lvl="1" indent="-500062" defTabSz="742950">
              <a:spcBef>
                <a:spcPts val="900"/>
              </a:spcBef>
              <a:defRPr sz="3959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Calculation takes longer</a:t>
            </a:r>
            <a:br/>
            <a:r>
              <a:t>than a call to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render()</a:t>
            </a:r>
          </a:p>
        </p:txBody>
      </p:sp>
      <p:sp>
        <p:nvSpPr>
          <p:cNvPr id="1569" name="Intermittent CPU load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Intermittent CPU load</a:t>
            </a:r>
          </a:p>
        </p:txBody>
      </p:sp>
      <p:grpSp>
        <p:nvGrpSpPr>
          <p:cNvPr id="1624" name="Group"/>
          <p:cNvGrpSpPr/>
          <p:nvPr/>
        </p:nvGrpSpPr>
        <p:grpSpPr>
          <a:xfrm>
            <a:off x="7267031" y="4236470"/>
            <a:ext cx="17479917" cy="2088638"/>
            <a:chOff x="0" y="-451362"/>
            <a:chExt cx="17479915" cy="2088637"/>
          </a:xfrm>
        </p:grpSpPr>
        <p:grpSp>
          <p:nvGrpSpPr>
            <p:cNvPr id="1587" name="Group"/>
            <p:cNvGrpSpPr/>
            <p:nvPr/>
          </p:nvGrpSpPr>
          <p:grpSpPr>
            <a:xfrm>
              <a:off x="0" y="-451363"/>
              <a:ext cx="6151516" cy="2088639"/>
              <a:chOff x="0" y="-451362"/>
              <a:chExt cx="6151516" cy="2088637"/>
            </a:xfrm>
          </p:grpSpPr>
          <p:sp>
            <p:nvSpPr>
              <p:cNvPr id="1570" name="Rectangle"/>
              <p:cNvSpPr/>
              <p:nvPr/>
            </p:nvSpPr>
            <p:spPr>
              <a:xfrm>
                <a:off x="0" y="0"/>
                <a:ext cx="5354238" cy="1637276"/>
              </a:xfrm>
              <a:prstGeom prst="rect">
                <a:avLst/>
              </a:prstGeom>
              <a:solidFill>
                <a:srgbClr val="D5D5D5"/>
              </a:solidFill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571" name="Rectangle"/>
              <p:cNvSpPr/>
              <p:nvPr/>
            </p:nvSpPr>
            <p:spPr>
              <a:xfrm>
                <a:off x="127000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572" name="S0"/>
              <p:cNvSpPr/>
              <p:nvPr/>
            </p:nvSpPr>
            <p:spPr>
              <a:xfrm flipV="1">
                <a:off x="422016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S0</a:t>
                </a:r>
              </a:p>
            </p:txBody>
          </p:sp>
          <p:sp>
            <p:nvSpPr>
              <p:cNvPr id="1573" name="Rectangle"/>
              <p:cNvSpPr/>
              <p:nvPr/>
            </p:nvSpPr>
            <p:spPr>
              <a:xfrm>
                <a:off x="761987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574" name="S1"/>
              <p:cNvSpPr/>
              <p:nvPr/>
            </p:nvSpPr>
            <p:spPr>
              <a:xfrm flipV="1">
                <a:off x="1057003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</a:t>
                </a:r>
              </a:p>
            </p:txBody>
          </p:sp>
          <p:sp>
            <p:nvSpPr>
              <p:cNvPr id="1575" name="Rectangle"/>
              <p:cNvSpPr/>
              <p:nvPr/>
            </p:nvSpPr>
            <p:spPr>
              <a:xfrm>
                <a:off x="1399877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576" name="S2"/>
              <p:cNvSpPr/>
              <p:nvPr/>
            </p:nvSpPr>
            <p:spPr>
              <a:xfrm flipV="1">
                <a:off x="1694893" y="-447085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S2</a:t>
                </a:r>
              </a:p>
            </p:txBody>
          </p:sp>
          <p:sp>
            <p:nvSpPr>
              <p:cNvPr id="1577" name="Rectangle"/>
              <p:cNvSpPr/>
              <p:nvPr/>
            </p:nvSpPr>
            <p:spPr>
              <a:xfrm>
                <a:off x="2034864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578" name="S3"/>
              <p:cNvSpPr/>
              <p:nvPr/>
            </p:nvSpPr>
            <p:spPr>
              <a:xfrm flipV="1">
                <a:off x="2329881" y="-447085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S3</a:t>
                </a:r>
              </a:p>
            </p:txBody>
          </p:sp>
          <p:sp>
            <p:nvSpPr>
              <p:cNvPr id="1579" name="Rectangle"/>
              <p:cNvSpPr/>
              <p:nvPr/>
            </p:nvSpPr>
            <p:spPr>
              <a:xfrm>
                <a:off x="2668837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580" name="S4"/>
              <p:cNvSpPr/>
              <p:nvPr/>
            </p:nvSpPr>
            <p:spPr>
              <a:xfrm flipV="1">
                <a:off x="2963853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S4</a:t>
                </a:r>
              </a:p>
            </p:txBody>
          </p:sp>
          <p:sp>
            <p:nvSpPr>
              <p:cNvPr id="1581" name="Rectangle"/>
              <p:cNvSpPr/>
              <p:nvPr/>
            </p:nvSpPr>
            <p:spPr>
              <a:xfrm>
                <a:off x="3303824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582" name="S5"/>
              <p:cNvSpPr/>
              <p:nvPr/>
            </p:nvSpPr>
            <p:spPr>
              <a:xfrm flipV="1">
                <a:off x="3598840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S5</a:t>
                </a:r>
              </a:p>
            </p:txBody>
          </p:sp>
          <p:sp>
            <p:nvSpPr>
              <p:cNvPr id="1583" name="Rectangle"/>
              <p:cNvSpPr/>
              <p:nvPr/>
            </p:nvSpPr>
            <p:spPr>
              <a:xfrm>
                <a:off x="3951512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584" name="S6"/>
              <p:cNvSpPr/>
              <p:nvPr/>
            </p:nvSpPr>
            <p:spPr>
              <a:xfrm flipV="1">
                <a:off x="4246528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S6</a:t>
                </a:r>
              </a:p>
            </p:txBody>
          </p:sp>
          <p:sp>
            <p:nvSpPr>
              <p:cNvPr id="1585" name="Rectangle"/>
              <p:cNvSpPr/>
              <p:nvPr/>
            </p:nvSpPr>
            <p:spPr>
              <a:xfrm>
                <a:off x="4586499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586" name="S7"/>
              <p:cNvSpPr/>
              <p:nvPr/>
            </p:nvSpPr>
            <p:spPr>
              <a:xfrm flipV="1">
                <a:off x="4881516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S7</a:t>
                </a:r>
              </a:p>
            </p:txBody>
          </p:sp>
        </p:grpSp>
        <p:grpSp>
          <p:nvGrpSpPr>
            <p:cNvPr id="1605" name="Group"/>
            <p:cNvGrpSpPr/>
            <p:nvPr/>
          </p:nvGrpSpPr>
          <p:grpSpPr>
            <a:xfrm>
              <a:off x="5664199" y="-451363"/>
              <a:ext cx="6151517" cy="2088639"/>
              <a:chOff x="0" y="-451362"/>
              <a:chExt cx="6151515" cy="2088637"/>
            </a:xfrm>
          </p:grpSpPr>
          <p:sp>
            <p:nvSpPr>
              <p:cNvPr id="1588" name="Rectangle"/>
              <p:cNvSpPr/>
              <p:nvPr/>
            </p:nvSpPr>
            <p:spPr>
              <a:xfrm>
                <a:off x="0" y="0"/>
                <a:ext cx="5354238" cy="1637276"/>
              </a:xfrm>
              <a:prstGeom prst="rect">
                <a:avLst/>
              </a:prstGeom>
              <a:solidFill>
                <a:srgbClr val="D5D5D5"/>
              </a:solidFill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589" name="Rectangle"/>
              <p:cNvSpPr/>
              <p:nvPr/>
            </p:nvSpPr>
            <p:spPr>
              <a:xfrm>
                <a:off x="127000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590" name="S8"/>
              <p:cNvSpPr/>
              <p:nvPr/>
            </p:nvSpPr>
            <p:spPr>
              <a:xfrm flipV="1">
                <a:off x="422016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S8</a:t>
                </a:r>
              </a:p>
            </p:txBody>
          </p:sp>
          <p:sp>
            <p:nvSpPr>
              <p:cNvPr id="1591" name="Rectangle"/>
              <p:cNvSpPr/>
              <p:nvPr/>
            </p:nvSpPr>
            <p:spPr>
              <a:xfrm>
                <a:off x="761987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592" name="S9"/>
              <p:cNvSpPr/>
              <p:nvPr/>
            </p:nvSpPr>
            <p:spPr>
              <a:xfrm flipV="1">
                <a:off x="1057003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S9</a:t>
                </a:r>
              </a:p>
            </p:txBody>
          </p:sp>
          <p:sp>
            <p:nvSpPr>
              <p:cNvPr id="1593" name="Rectangle"/>
              <p:cNvSpPr/>
              <p:nvPr/>
            </p:nvSpPr>
            <p:spPr>
              <a:xfrm>
                <a:off x="1399877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594" name="S10"/>
              <p:cNvSpPr/>
              <p:nvPr/>
            </p:nvSpPr>
            <p:spPr>
              <a:xfrm flipV="1">
                <a:off x="1694893" y="-447085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S10</a:t>
                </a:r>
              </a:p>
            </p:txBody>
          </p:sp>
          <p:sp>
            <p:nvSpPr>
              <p:cNvPr id="1595" name="Rectangle"/>
              <p:cNvSpPr/>
              <p:nvPr/>
            </p:nvSpPr>
            <p:spPr>
              <a:xfrm>
                <a:off x="2034864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596" name="S11"/>
              <p:cNvSpPr/>
              <p:nvPr/>
            </p:nvSpPr>
            <p:spPr>
              <a:xfrm flipV="1">
                <a:off x="2329881" y="-447085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S11</a:t>
                </a:r>
              </a:p>
            </p:txBody>
          </p:sp>
          <p:sp>
            <p:nvSpPr>
              <p:cNvPr id="1597" name="Rectangle"/>
              <p:cNvSpPr/>
              <p:nvPr/>
            </p:nvSpPr>
            <p:spPr>
              <a:xfrm>
                <a:off x="2668837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598" name="S12"/>
              <p:cNvSpPr/>
              <p:nvPr/>
            </p:nvSpPr>
            <p:spPr>
              <a:xfrm flipV="1">
                <a:off x="2963853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S12</a:t>
                </a:r>
              </a:p>
            </p:txBody>
          </p:sp>
          <p:sp>
            <p:nvSpPr>
              <p:cNvPr id="1599" name="Rectangle"/>
              <p:cNvSpPr/>
              <p:nvPr/>
            </p:nvSpPr>
            <p:spPr>
              <a:xfrm>
                <a:off x="3303824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600" name="S13"/>
              <p:cNvSpPr/>
              <p:nvPr/>
            </p:nvSpPr>
            <p:spPr>
              <a:xfrm flipV="1">
                <a:off x="3598840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S13</a:t>
                </a:r>
              </a:p>
            </p:txBody>
          </p:sp>
          <p:sp>
            <p:nvSpPr>
              <p:cNvPr id="1601" name="Rectangle"/>
              <p:cNvSpPr/>
              <p:nvPr/>
            </p:nvSpPr>
            <p:spPr>
              <a:xfrm>
                <a:off x="3951512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602" name="S14"/>
              <p:cNvSpPr/>
              <p:nvPr/>
            </p:nvSpPr>
            <p:spPr>
              <a:xfrm flipV="1">
                <a:off x="4246528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S14</a:t>
                </a:r>
              </a:p>
            </p:txBody>
          </p:sp>
          <p:sp>
            <p:nvSpPr>
              <p:cNvPr id="1603" name="Rectangle"/>
              <p:cNvSpPr/>
              <p:nvPr/>
            </p:nvSpPr>
            <p:spPr>
              <a:xfrm>
                <a:off x="4586499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604" name="S15"/>
              <p:cNvSpPr/>
              <p:nvPr/>
            </p:nvSpPr>
            <p:spPr>
              <a:xfrm flipV="1">
                <a:off x="4881515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S15</a:t>
                </a:r>
              </a:p>
            </p:txBody>
          </p:sp>
        </p:grpSp>
        <p:grpSp>
          <p:nvGrpSpPr>
            <p:cNvPr id="1623" name="Group"/>
            <p:cNvGrpSpPr/>
            <p:nvPr/>
          </p:nvGrpSpPr>
          <p:grpSpPr>
            <a:xfrm>
              <a:off x="11328399" y="-451363"/>
              <a:ext cx="6151517" cy="2088639"/>
              <a:chOff x="0" y="-451362"/>
              <a:chExt cx="6151515" cy="2088637"/>
            </a:xfrm>
          </p:grpSpPr>
          <p:sp>
            <p:nvSpPr>
              <p:cNvPr id="1606" name="Rectangle"/>
              <p:cNvSpPr/>
              <p:nvPr/>
            </p:nvSpPr>
            <p:spPr>
              <a:xfrm>
                <a:off x="0" y="0"/>
                <a:ext cx="5354238" cy="1637276"/>
              </a:xfrm>
              <a:prstGeom prst="rect">
                <a:avLst/>
              </a:prstGeom>
              <a:solidFill>
                <a:srgbClr val="D5D5D5"/>
              </a:solidFill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607" name="Rectangle"/>
              <p:cNvSpPr/>
              <p:nvPr/>
            </p:nvSpPr>
            <p:spPr>
              <a:xfrm>
                <a:off x="127000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608" name="S16"/>
              <p:cNvSpPr/>
              <p:nvPr/>
            </p:nvSpPr>
            <p:spPr>
              <a:xfrm flipV="1">
                <a:off x="422016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S16</a:t>
                </a:r>
              </a:p>
            </p:txBody>
          </p:sp>
          <p:sp>
            <p:nvSpPr>
              <p:cNvPr id="1609" name="Rectangle"/>
              <p:cNvSpPr/>
              <p:nvPr/>
            </p:nvSpPr>
            <p:spPr>
              <a:xfrm>
                <a:off x="761987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610" name="S17"/>
              <p:cNvSpPr/>
              <p:nvPr/>
            </p:nvSpPr>
            <p:spPr>
              <a:xfrm flipV="1">
                <a:off x="1057003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S17</a:t>
                </a:r>
              </a:p>
            </p:txBody>
          </p:sp>
          <p:sp>
            <p:nvSpPr>
              <p:cNvPr id="1611" name="Rectangle"/>
              <p:cNvSpPr/>
              <p:nvPr/>
            </p:nvSpPr>
            <p:spPr>
              <a:xfrm>
                <a:off x="1399877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612" name="S18"/>
              <p:cNvSpPr/>
              <p:nvPr/>
            </p:nvSpPr>
            <p:spPr>
              <a:xfrm flipV="1">
                <a:off x="1694893" y="-447085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S18</a:t>
                </a:r>
              </a:p>
            </p:txBody>
          </p:sp>
          <p:sp>
            <p:nvSpPr>
              <p:cNvPr id="1613" name="Rectangle"/>
              <p:cNvSpPr/>
              <p:nvPr/>
            </p:nvSpPr>
            <p:spPr>
              <a:xfrm>
                <a:off x="2034864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614" name="S19"/>
              <p:cNvSpPr/>
              <p:nvPr/>
            </p:nvSpPr>
            <p:spPr>
              <a:xfrm flipV="1">
                <a:off x="2329881" y="-447085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S19</a:t>
                </a:r>
              </a:p>
            </p:txBody>
          </p:sp>
          <p:sp>
            <p:nvSpPr>
              <p:cNvPr id="1615" name="Rectangle"/>
              <p:cNvSpPr/>
              <p:nvPr/>
            </p:nvSpPr>
            <p:spPr>
              <a:xfrm>
                <a:off x="2668837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616" name="S20"/>
              <p:cNvSpPr/>
              <p:nvPr/>
            </p:nvSpPr>
            <p:spPr>
              <a:xfrm flipV="1">
                <a:off x="2963853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S20</a:t>
                </a:r>
              </a:p>
            </p:txBody>
          </p:sp>
          <p:sp>
            <p:nvSpPr>
              <p:cNvPr id="1617" name="Rectangle"/>
              <p:cNvSpPr/>
              <p:nvPr/>
            </p:nvSpPr>
            <p:spPr>
              <a:xfrm>
                <a:off x="3303824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618" name="S21"/>
              <p:cNvSpPr/>
              <p:nvPr/>
            </p:nvSpPr>
            <p:spPr>
              <a:xfrm flipV="1">
                <a:off x="3598840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S21</a:t>
                </a:r>
              </a:p>
            </p:txBody>
          </p:sp>
          <p:sp>
            <p:nvSpPr>
              <p:cNvPr id="1619" name="Rectangle"/>
              <p:cNvSpPr/>
              <p:nvPr/>
            </p:nvSpPr>
            <p:spPr>
              <a:xfrm>
                <a:off x="3951512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620" name="S22"/>
              <p:cNvSpPr/>
              <p:nvPr/>
            </p:nvSpPr>
            <p:spPr>
              <a:xfrm flipV="1">
                <a:off x="4246528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S22</a:t>
                </a:r>
              </a:p>
            </p:txBody>
          </p:sp>
          <p:sp>
            <p:nvSpPr>
              <p:cNvPr id="1621" name="Rectangle"/>
              <p:cNvSpPr/>
              <p:nvPr/>
            </p:nvSpPr>
            <p:spPr>
              <a:xfrm>
                <a:off x="4586499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622" name="S23"/>
              <p:cNvSpPr/>
              <p:nvPr/>
            </p:nvSpPr>
            <p:spPr>
              <a:xfrm flipV="1">
                <a:off x="4881515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S23</a:t>
                </a:r>
              </a:p>
            </p:txBody>
          </p:sp>
        </p:grpSp>
      </p:grpSp>
      <p:grpSp>
        <p:nvGrpSpPr>
          <p:cNvPr id="1633" name="Group"/>
          <p:cNvGrpSpPr/>
          <p:nvPr/>
        </p:nvGrpSpPr>
        <p:grpSpPr>
          <a:xfrm>
            <a:off x="12905136" y="6409378"/>
            <a:ext cx="9828203" cy="1760844"/>
            <a:chOff x="0" y="0"/>
            <a:chExt cx="9828202" cy="1760842"/>
          </a:xfrm>
        </p:grpSpPr>
        <p:grpSp>
          <p:nvGrpSpPr>
            <p:cNvPr id="1627" name="Group"/>
            <p:cNvGrpSpPr/>
            <p:nvPr/>
          </p:nvGrpSpPr>
          <p:grpSpPr>
            <a:xfrm>
              <a:off x="0" y="964088"/>
              <a:ext cx="4081223" cy="796755"/>
              <a:chOff x="0" y="0"/>
              <a:chExt cx="4081222" cy="796753"/>
            </a:xfrm>
          </p:grpSpPr>
          <p:sp>
            <p:nvSpPr>
              <p:cNvPr id="1625" name="Rectangle"/>
              <p:cNvSpPr/>
              <p:nvPr/>
            </p:nvSpPr>
            <p:spPr>
              <a:xfrm>
                <a:off x="0" y="0"/>
                <a:ext cx="4081223" cy="796754"/>
              </a:xfrm>
              <a:prstGeom prst="rect">
                <a:avLst/>
              </a:prstGeom>
              <a:solidFill>
                <a:srgbClr val="C8250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584200">
                  <a:defRPr sz="4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1626" name="FFT"/>
              <p:cNvSpPr txBox="1"/>
              <p:nvPr/>
            </p:nvSpPr>
            <p:spPr>
              <a:xfrm>
                <a:off x="852431" y="0"/>
                <a:ext cx="2376361" cy="79675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584200">
                  <a:defRPr sz="3600">
                    <a:solidFill>
                      <a:srgbClr val="FFFFFF"/>
                    </a:solidFill>
                  </a:defRPr>
                </a:lvl1pPr>
              </a:lstStyle>
              <a:p>
                <a:r>
                  <a:t>FFT</a:t>
                </a:r>
              </a:p>
            </p:txBody>
          </p:sp>
        </p:grpSp>
        <p:grpSp>
          <p:nvGrpSpPr>
            <p:cNvPr id="1630" name="Group"/>
            <p:cNvGrpSpPr/>
            <p:nvPr/>
          </p:nvGrpSpPr>
          <p:grpSpPr>
            <a:xfrm>
              <a:off x="5746979" y="964088"/>
              <a:ext cx="4081224" cy="796755"/>
              <a:chOff x="0" y="0"/>
              <a:chExt cx="4081222" cy="796753"/>
            </a:xfrm>
          </p:grpSpPr>
          <p:sp>
            <p:nvSpPr>
              <p:cNvPr id="1628" name="Rectangle"/>
              <p:cNvSpPr/>
              <p:nvPr/>
            </p:nvSpPr>
            <p:spPr>
              <a:xfrm>
                <a:off x="0" y="0"/>
                <a:ext cx="4081223" cy="796754"/>
              </a:xfrm>
              <a:prstGeom prst="rect">
                <a:avLst/>
              </a:prstGeom>
              <a:solidFill>
                <a:srgbClr val="C8250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584200">
                  <a:defRPr sz="4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1629" name="FFT"/>
              <p:cNvSpPr txBox="1"/>
              <p:nvPr/>
            </p:nvSpPr>
            <p:spPr>
              <a:xfrm>
                <a:off x="852431" y="0"/>
                <a:ext cx="2376361" cy="79675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584200">
                  <a:defRPr sz="3600">
                    <a:solidFill>
                      <a:srgbClr val="FFFFFF"/>
                    </a:solidFill>
                  </a:defRPr>
                </a:lvl1pPr>
              </a:lstStyle>
              <a:p>
                <a:r>
                  <a:t>FFT</a:t>
                </a:r>
              </a:p>
            </p:txBody>
          </p:sp>
        </p:grpSp>
        <p:sp>
          <p:nvSpPr>
            <p:cNvPr id="1631" name="Line"/>
            <p:cNvSpPr/>
            <p:nvPr/>
          </p:nvSpPr>
          <p:spPr>
            <a:xfrm flipV="1">
              <a:off x="1715618" y="-1"/>
              <a:ext cx="1" cy="796755"/>
            </a:xfrm>
            <a:prstGeom prst="line">
              <a:avLst/>
            </a:prstGeom>
            <a:noFill/>
            <a:ln w="127000" cap="flat">
              <a:solidFill>
                <a:srgbClr val="C82605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632" name="Line"/>
            <p:cNvSpPr/>
            <p:nvPr/>
          </p:nvSpPr>
          <p:spPr>
            <a:xfrm flipV="1">
              <a:off x="8664354" y="-1"/>
              <a:ext cx="1" cy="796755"/>
            </a:xfrm>
            <a:prstGeom prst="line">
              <a:avLst/>
            </a:prstGeom>
            <a:noFill/>
            <a:ln w="127000" cap="flat">
              <a:solidFill>
                <a:srgbClr val="C82605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</p:grpSp>
      <p:sp>
        <p:nvSpPr>
          <p:cNvPr id="1634" name="..."/>
          <p:cNvSpPr txBox="1"/>
          <p:nvPr/>
        </p:nvSpPr>
        <p:spPr>
          <a:xfrm>
            <a:off x="24234230" y="9750306"/>
            <a:ext cx="463831" cy="5974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300"/>
            </a:lvl1pPr>
          </a:lstStyle>
          <a:p>
            <a:r>
              <a:t>...</a:t>
            </a:r>
          </a:p>
        </p:txBody>
      </p:sp>
      <p:grpSp>
        <p:nvGrpSpPr>
          <p:cNvPr id="1695" name="Group"/>
          <p:cNvGrpSpPr/>
          <p:nvPr/>
        </p:nvGrpSpPr>
        <p:grpSpPr>
          <a:xfrm>
            <a:off x="7317831" y="8658890"/>
            <a:ext cx="16998505" cy="1637277"/>
            <a:chOff x="0" y="0"/>
            <a:chExt cx="16998503" cy="1637275"/>
          </a:xfrm>
        </p:grpSpPr>
        <p:grpSp>
          <p:nvGrpSpPr>
            <p:cNvPr id="1644" name="Group"/>
            <p:cNvGrpSpPr/>
            <p:nvPr/>
          </p:nvGrpSpPr>
          <p:grpSpPr>
            <a:xfrm>
              <a:off x="0" y="0"/>
              <a:ext cx="2728212" cy="1637276"/>
              <a:chOff x="0" y="0"/>
              <a:chExt cx="2728211" cy="1637275"/>
            </a:xfrm>
          </p:grpSpPr>
          <p:sp>
            <p:nvSpPr>
              <p:cNvPr id="1635" name="Rectangle"/>
              <p:cNvSpPr/>
              <p:nvPr/>
            </p:nvSpPr>
            <p:spPr>
              <a:xfrm>
                <a:off x="0" y="0"/>
                <a:ext cx="2728212" cy="1637276"/>
              </a:xfrm>
              <a:prstGeom prst="rect">
                <a:avLst/>
              </a:prstGeom>
              <a:solidFill>
                <a:srgbClr val="D5D5D5"/>
              </a:solidFill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636" name="Rectangle"/>
              <p:cNvSpPr/>
              <p:nvPr/>
            </p:nvSpPr>
            <p:spPr>
              <a:xfrm>
                <a:off x="127000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637" name="S0"/>
              <p:cNvSpPr txBox="1"/>
              <p:nvPr/>
            </p:nvSpPr>
            <p:spPr>
              <a:xfrm rot="16200000">
                <a:off x="112567" y="526055"/>
                <a:ext cx="618898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S0</a:t>
                </a:r>
              </a:p>
            </p:txBody>
          </p:sp>
          <p:sp>
            <p:nvSpPr>
              <p:cNvPr id="1638" name="Rectangle"/>
              <p:cNvSpPr/>
              <p:nvPr/>
            </p:nvSpPr>
            <p:spPr>
              <a:xfrm>
                <a:off x="761987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639" name="S1"/>
              <p:cNvSpPr txBox="1"/>
              <p:nvPr/>
            </p:nvSpPr>
            <p:spPr>
              <a:xfrm rot="16200000">
                <a:off x="747555" y="526055"/>
                <a:ext cx="618897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</a:t>
                </a:r>
              </a:p>
            </p:txBody>
          </p:sp>
          <p:sp>
            <p:nvSpPr>
              <p:cNvPr id="1640" name="Rectangle"/>
              <p:cNvSpPr/>
              <p:nvPr/>
            </p:nvSpPr>
            <p:spPr>
              <a:xfrm>
                <a:off x="1399877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641" name="S2"/>
              <p:cNvSpPr txBox="1"/>
              <p:nvPr/>
            </p:nvSpPr>
            <p:spPr>
              <a:xfrm rot="16200000">
                <a:off x="1385445" y="530333"/>
                <a:ext cx="618897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S2</a:t>
                </a:r>
              </a:p>
            </p:txBody>
          </p:sp>
          <p:sp>
            <p:nvSpPr>
              <p:cNvPr id="1642" name="Rectangle"/>
              <p:cNvSpPr/>
              <p:nvPr/>
            </p:nvSpPr>
            <p:spPr>
              <a:xfrm>
                <a:off x="2034864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643" name="S3"/>
              <p:cNvSpPr txBox="1"/>
              <p:nvPr/>
            </p:nvSpPr>
            <p:spPr>
              <a:xfrm rot="16200000">
                <a:off x="2020432" y="530333"/>
                <a:ext cx="618898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S3</a:t>
                </a:r>
              </a:p>
            </p:txBody>
          </p:sp>
        </p:grpSp>
        <p:grpSp>
          <p:nvGrpSpPr>
            <p:cNvPr id="1654" name="Group"/>
            <p:cNvGrpSpPr/>
            <p:nvPr/>
          </p:nvGrpSpPr>
          <p:grpSpPr>
            <a:xfrm>
              <a:off x="2853930" y="0"/>
              <a:ext cx="2728213" cy="1637276"/>
              <a:chOff x="0" y="0"/>
              <a:chExt cx="2728211" cy="1637275"/>
            </a:xfrm>
          </p:grpSpPr>
          <p:sp>
            <p:nvSpPr>
              <p:cNvPr id="1645" name="Rectangle"/>
              <p:cNvSpPr/>
              <p:nvPr/>
            </p:nvSpPr>
            <p:spPr>
              <a:xfrm>
                <a:off x="0" y="0"/>
                <a:ext cx="2728212" cy="1637276"/>
              </a:xfrm>
              <a:prstGeom prst="rect">
                <a:avLst/>
              </a:prstGeom>
              <a:solidFill>
                <a:srgbClr val="D5D5D5"/>
              </a:solidFill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646" name="Rectangle"/>
              <p:cNvSpPr/>
              <p:nvPr/>
            </p:nvSpPr>
            <p:spPr>
              <a:xfrm>
                <a:off x="127000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647" name="S4"/>
              <p:cNvSpPr txBox="1"/>
              <p:nvPr/>
            </p:nvSpPr>
            <p:spPr>
              <a:xfrm rot="16200000">
                <a:off x="112567" y="526055"/>
                <a:ext cx="618898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S4</a:t>
                </a:r>
              </a:p>
            </p:txBody>
          </p:sp>
          <p:sp>
            <p:nvSpPr>
              <p:cNvPr id="1648" name="Rectangle"/>
              <p:cNvSpPr/>
              <p:nvPr/>
            </p:nvSpPr>
            <p:spPr>
              <a:xfrm>
                <a:off x="761987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649" name="S5"/>
              <p:cNvSpPr txBox="1"/>
              <p:nvPr/>
            </p:nvSpPr>
            <p:spPr>
              <a:xfrm rot="16200000">
                <a:off x="747555" y="526055"/>
                <a:ext cx="618897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S5</a:t>
                </a:r>
              </a:p>
            </p:txBody>
          </p:sp>
          <p:sp>
            <p:nvSpPr>
              <p:cNvPr id="1650" name="Rectangle"/>
              <p:cNvSpPr/>
              <p:nvPr/>
            </p:nvSpPr>
            <p:spPr>
              <a:xfrm>
                <a:off x="1399877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651" name="S6"/>
              <p:cNvSpPr txBox="1"/>
              <p:nvPr/>
            </p:nvSpPr>
            <p:spPr>
              <a:xfrm rot="16200000">
                <a:off x="1385445" y="530333"/>
                <a:ext cx="618897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S6</a:t>
                </a:r>
              </a:p>
            </p:txBody>
          </p:sp>
          <p:sp>
            <p:nvSpPr>
              <p:cNvPr id="1652" name="Rectangle"/>
              <p:cNvSpPr/>
              <p:nvPr/>
            </p:nvSpPr>
            <p:spPr>
              <a:xfrm>
                <a:off x="2034864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653" name="S7"/>
              <p:cNvSpPr txBox="1"/>
              <p:nvPr/>
            </p:nvSpPr>
            <p:spPr>
              <a:xfrm rot="16200000">
                <a:off x="2020432" y="530333"/>
                <a:ext cx="618898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S7</a:t>
                </a:r>
              </a:p>
            </p:txBody>
          </p:sp>
        </p:grpSp>
        <p:grpSp>
          <p:nvGrpSpPr>
            <p:cNvPr id="1664" name="Group"/>
            <p:cNvGrpSpPr/>
            <p:nvPr/>
          </p:nvGrpSpPr>
          <p:grpSpPr>
            <a:xfrm>
              <a:off x="5707861" y="0"/>
              <a:ext cx="2728213" cy="1637276"/>
              <a:chOff x="0" y="0"/>
              <a:chExt cx="2728211" cy="1637275"/>
            </a:xfrm>
          </p:grpSpPr>
          <p:sp>
            <p:nvSpPr>
              <p:cNvPr id="1655" name="Rectangle"/>
              <p:cNvSpPr/>
              <p:nvPr/>
            </p:nvSpPr>
            <p:spPr>
              <a:xfrm>
                <a:off x="0" y="0"/>
                <a:ext cx="2728212" cy="1637276"/>
              </a:xfrm>
              <a:prstGeom prst="rect">
                <a:avLst/>
              </a:prstGeom>
              <a:solidFill>
                <a:srgbClr val="D5D5D5"/>
              </a:solidFill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656" name="Rectangle"/>
              <p:cNvSpPr/>
              <p:nvPr/>
            </p:nvSpPr>
            <p:spPr>
              <a:xfrm>
                <a:off x="127000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657" name="S8"/>
              <p:cNvSpPr txBox="1"/>
              <p:nvPr/>
            </p:nvSpPr>
            <p:spPr>
              <a:xfrm rot="16200000">
                <a:off x="112567" y="526055"/>
                <a:ext cx="618898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S8</a:t>
                </a:r>
              </a:p>
            </p:txBody>
          </p:sp>
          <p:sp>
            <p:nvSpPr>
              <p:cNvPr id="1658" name="Rectangle"/>
              <p:cNvSpPr/>
              <p:nvPr/>
            </p:nvSpPr>
            <p:spPr>
              <a:xfrm>
                <a:off x="761987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659" name="S9"/>
              <p:cNvSpPr txBox="1"/>
              <p:nvPr/>
            </p:nvSpPr>
            <p:spPr>
              <a:xfrm rot="16200000">
                <a:off x="747555" y="526055"/>
                <a:ext cx="618897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S9</a:t>
                </a:r>
              </a:p>
            </p:txBody>
          </p:sp>
          <p:sp>
            <p:nvSpPr>
              <p:cNvPr id="1660" name="Rectangle"/>
              <p:cNvSpPr/>
              <p:nvPr/>
            </p:nvSpPr>
            <p:spPr>
              <a:xfrm>
                <a:off x="1399877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661" name="S10"/>
              <p:cNvSpPr txBox="1"/>
              <p:nvPr/>
            </p:nvSpPr>
            <p:spPr>
              <a:xfrm rot="16200000">
                <a:off x="1268935" y="530333"/>
                <a:ext cx="851917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S10</a:t>
                </a:r>
              </a:p>
            </p:txBody>
          </p:sp>
          <p:sp>
            <p:nvSpPr>
              <p:cNvPr id="1662" name="Rectangle"/>
              <p:cNvSpPr/>
              <p:nvPr/>
            </p:nvSpPr>
            <p:spPr>
              <a:xfrm>
                <a:off x="2034864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663" name="S11"/>
              <p:cNvSpPr txBox="1"/>
              <p:nvPr/>
            </p:nvSpPr>
            <p:spPr>
              <a:xfrm rot="16200000">
                <a:off x="1903923" y="530333"/>
                <a:ext cx="851917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S11</a:t>
                </a:r>
              </a:p>
            </p:txBody>
          </p:sp>
        </p:grpSp>
        <p:grpSp>
          <p:nvGrpSpPr>
            <p:cNvPr id="1674" name="Group"/>
            <p:cNvGrpSpPr/>
            <p:nvPr/>
          </p:nvGrpSpPr>
          <p:grpSpPr>
            <a:xfrm>
              <a:off x="8562431" y="0"/>
              <a:ext cx="2728213" cy="1637276"/>
              <a:chOff x="0" y="0"/>
              <a:chExt cx="2728211" cy="1637275"/>
            </a:xfrm>
          </p:grpSpPr>
          <p:sp>
            <p:nvSpPr>
              <p:cNvPr id="1665" name="Rectangle"/>
              <p:cNvSpPr/>
              <p:nvPr/>
            </p:nvSpPr>
            <p:spPr>
              <a:xfrm>
                <a:off x="0" y="0"/>
                <a:ext cx="2728212" cy="1637276"/>
              </a:xfrm>
              <a:prstGeom prst="rect">
                <a:avLst/>
              </a:prstGeom>
              <a:solidFill>
                <a:srgbClr val="D5D5D5"/>
              </a:solidFill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666" name="Rectangle"/>
              <p:cNvSpPr/>
              <p:nvPr/>
            </p:nvSpPr>
            <p:spPr>
              <a:xfrm>
                <a:off x="127000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667" name="S12"/>
              <p:cNvSpPr txBox="1"/>
              <p:nvPr/>
            </p:nvSpPr>
            <p:spPr>
              <a:xfrm rot="16200000">
                <a:off x="-3942" y="526054"/>
                <a:ext cx="851917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S12</a:t>
                </a:r>
              </a:p>
            </p:txBody>
          </p:sp>
          <p:sp>
            <p:nvSpPr>
              <p:cNvPr id="1668" name="Rectangle"/>
              <p:cNvSpPr/>
              <p:nvPr/>
            </p:nvSpPr>
            <p:spPr>
              <a:xfrm>
                <a:off x="761987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669" name="S13"/>
              <p:cNvSpPr txBox="1"/>
              <p:nvPr/>
            </p:nvSpPr>
            <p:spPr>
              <a:xfrm rot="16200000">
                <a:off x="631045" y="526054"/>
                <a:ext cx="851917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S13</a:t>
                </a:r>
              </a:p>
            </p:txBody>
          </p:sp>
          <p:sp>
            <p:nvSpPr>
              <p:cNvPr id="1670" name="Rectangle"/>
              <p:cNvSpPr/>
              <p:nvPr/>
            </p:nvSpPr>
            <p:spPr>
              <a:xfrm>
                <a:off x="1399877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671" name="S14"/>
              <p:cNvSpPr txBox="1"/>
              <p:nvPr/>
            </p:nvSpPr>
            <p:spPr>
              <a:xfrm rot="16200000">
                <a:off x="1268935" y="530333"/>
                <a:ext cx="851917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S14</a:t>
                </a:r>
              </a:p>
            </p:txBody>
          </p:sp>
          <p:sp>
            <p:nvSpPr>
              <p:cNvPr id="1672" name="Rectangle"/>
              <p:cNvSpPr/>
              <p:nvPr/>
            </p:nvSpPr>
            <p:spPr>
              <a:xfrm>
                <a:off x="2034864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673" name="S15"/>
              <p:cNvSpPr txBox="1"/>
              <p:nvPr/>
            </p:nvSpPr>
            <p:spPr>
              <a:xfrm rot="16200000">
                <a:off x="1903923" y="530333"/>
                <a:ext cx="851917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S15</a:t>
                </a:r>
              </a:p>
            </p:txBody>
          </p:sp>
        </p:grpSp>
        <p:grpSp>
          <p:nvGrpSpPr>
            <p:cNvPr id="1684" name="Group"/>
            <p:cNvGrpSpPr/>
            <p:nvPr/>
          </p:nvGrpSpPr>
          <p:grpSpPr>
            <a:xfrm>
              <a:off x="11415722" y="0"/>
              <a:ext cx="2728213" cy="1637276"/>
              <a:chOff x="0" y="0"/>
              <a:chExt cx="2728211" cy="1637275"/>
            </a:xfrm>
          </p:grpSpPr>
          <p:sp>
            <p:nvSpPr>
              <p:cNvPr id="1675" name="Rectangle"/>
              <p:cNvSpPr/>
              <p:nvPr/>
            </p:nvSpPr>
            <p:spPr>
              <a:xfrm>
                <a:off x="0" y="0"/>
                <a:ext cx="2728212" cy="1637276"/>
              </a:xfrm>
              <a:prstGeom prst="rect">
                <a:avLst/>
              </a:prstGeom>
              <a:solidFill>
                <a:srgbClr val="D5D5D5"/>
              </a:solidFill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676" name="Rectangle"/>
              <p:cNvSpPr/>
              <p:nvPr/>
            </p:nvSpPr>
            <p:spPr>
              <a:xfrm>
                <a:off x="127000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677" name="S16"/>
              <p:cNvSpPr txBox="1"/>
              <p:nvPr/>
            </p:nvSpPr>
            <p:spPr>
              <a:xfrm rot="16200000">
                <a:off x="-3942" y="526054"/>
                <a:ext cx="851917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S16</a:t>
                </a:r>
              </a:p>
            </p:txBody>
          </p:sp>
          <p:sp>
            <p:nvSpPr>
              <p:cNvPr id="1678" name="Rectangle"/>
              <p:cNvSpPr/>
              <p:nvPr/>
            </p:nvSpPr>
            <p:spPr>
              <a:xfrm>
                <a:off x="761987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679" name="S17"/>
              <p:cNvSpPr txBox="1"/>
              <p:nvPr/>
            </p:nvSpPr>
            <p:spPr>
              <a:xfrm rot="16200000">
                <a:off x="631045" y="526054"/>
                <a:ext cx="851917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S17</a:t>
                </a:r>
              </a:p>
            </p:txBody>
          </p:sp>
          <p:sp>
            <p:nvSpPr>
              <p:cNvPr id="1680" name="Rectangle"/>
              <p:cNvSpPr/>
              <p:nvPr/>
            </p:nvSpPr>
            <p:spPr>
              <a:xfrm>
                <a:off x="1399877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681" name="S18"/>
              <p:cNvSpPr txBox="1"/>
              <p:nvPr/>
            </p:nvSpPr>
            <p:spPr>
              <a:xfrm rot="16200000">
                <a:off x="1268935" y="530333"/>
                <a:ext cx="851917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S18</a:t>
                </a:r>
              </a:p>
            </p:txBody>
          </p:sp>
          <p:sp>
            <p:nvSpPr>
              <p:cNvPr id="1682" name="Rectangle"/>
              <p:cNvSpPr/>
              <p:nvPr/>
            </p:nvSpPr>
            <p:spPr>
              <a:xfrm>
                <a:off x="2034864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683" name="S19"/>
              <p:cNvSpPr txBox="1"/>
              <p:nvPr/>
            </p:nvSpPr>
            <p:spPr>
              <a:xfrm rot="16200000">
                <a:off x="1903923" y="530333"/>
                <a:ext cx="851917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S19</a:t>
                </a:r>
              </a:p>
            </p:txBody>
          </p:sp>
        </p:grpSp>
        <p:grpSp>
          <p:nvGrpSpPr>
            <p:cNvPr id="1694" name="Group"/>
            <p:cNvGrpSpPr/>
            <p:nvPr/>
          </p:nvGrpSpPr>
          <p:grpSpPr>
            <a:xfrm>
              <a:off x="14270291" y="0"/>
              <a:ext cx="2728213" cy="1637276"/>
              <a:chOff x="0" y="0"/>
              <a:chExt cx="2728211" cy="1637275"/>
            </a:xfrm>
          </p:grpSpPr>
          <p:sp>
            <p:nvSpPr>
              <p:cNvPr id="1685" name="Rectangle"/>
              <p:cNvSpPr/>
              <p:nvPr/>
            </p:nvSpPr>
            <p:spPr>
              <a:xfrm>
                <a:off x="0" y="0"/>
                <a:ext cx="2728212" cy="1637276"/>
              </a:xfrm>
              <a:prstGeom prst="rect">
                <a:avLst/>
              </a:prstGeom>
              <a:solidFill>
                <a:srgbClr val="D5D5D5"/>
              </a:solidFill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686" name="Rectangle"/>
              <p:cNvSpPr/>
              <p:nvPr/>
            </p:nvSpPr>
            <p:spPr>
              <a:xfrm>
                <a:off x="127000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687" name="S20"/>
              <p:cNvSpPr txBox="1"/>
              <p:nvPr/>
            </p:nvSpPr>
            <p:spPr>
              <a:xfrm rot="16200000">
                <a:off x="-3942" y="526054"/>
                <a:ext cx="851917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S20</a:t>
                </a:r>
              </a:p>
            </p:txBody>
          </p:sp>
          <p:sp>
            <p:nvSpPr>
              <p:cNvPr id="1688" name="Rectangle"/>
              <p:cNvSpPr/>
              <p:nvPr/>
            </p:nvSpPr>
            <p:spPr>
              <a:xfrm>
                <a:off x="761987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689" name="S21"/>
              <p:cNvSpPr txBox="1"/>
              <p:nvPr/>
            </p:nvSpPr>
            <p:spPr>
              <a:xfrm rot="16200000">
                <a:off x="631045" y="526054"/>
                <a:ext cx="851917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S21</a:t>
                </a:r>
              </a:p>
            </p:txBody>
          </p:sp>
          <p:sp>
            <p:nvSpPr>
              <p:cNvPr id="1690" name="Rectangle"/>
              <p:cNvSpPr/>
              <p:nvPr/>
            </p:nvSpPr>
            <p:spPr>
              <a:xfrm>
                <a:off x="1399877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691" name="S22"/>
              <p:cNvSpPr txBox="1"/>
              <p:nvPr/>
            </p:nvSpPr>
            <p:spPr>
              <a:xfrm rot="16200000">
                <a:off x="1268935" y="530333"/>
                <a:ext cx="851917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S22</a:t>
                </a:r>
              </a:p>
            </p:txBody>
          </p:sp>
          <p:sp>
            <p:nvSpPr>
              <p:cNvPr id="1692" name="Rectangle"/>
              <p:cNvSpPr/>
              <p:nvPr/>
            </p:nvSpPr>
            <p:spPr>
              <a:xfrm>
                <a:off x="2034864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693" name="S23"/>
              <p:cNvSpPr txBox="1"/>
              <p:nvPr/>
            </p:nvSpPr>
            <p:spPr>
              <a:xfrm rot="16200000">
                <a:off x="1903923" y="530333"/>
                <a:ext cx="851917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S23</a:t>
                </a:r>
              </a:p>
            </p:txBody>
          </p:sp>
        </p:grpSp>
      </p:grpSp>
      <p:grpSp>
        <p:nvGrpSpPr>
          <p:cNvPr id="1704" name="Group"/>
          <p:cNvGrpSpPr/>
          <p:nvPr/>
        </p:nvGrpSpPr>
        <p:grpSpPr>
          <a:xfrm>
            <a:off x="13006736" y="10427988"/>
            <a:ext cx="11269423" cy="1780834"/>
            <a:chOff x="0" y="0"/>
            <a:chExt cx="11269422" cy="1780832"/>
          </a:xfrm>
        </p:grpSpPr>
        <p:grpSp>
          <p:nvGrpSpPr>
            <p:cNvPr id="1698" name="Group"/>
            <p:cNvGrpSpPr/>
            <p:nvPr/>
          </p:nvGrpSpPr>
          <p:grpSpPr>
            <a:xfrm>
              <a:off x="0" y="984079"/>
              <a:ext cx="4081223" cy="796754"/>
              <a:chOff x="0" y="0"/>
              <a:chExt cx="4081222" cy="796753"/>
            </a:xfrm>
          </p:grpSpPr>
          <p:sp>
            <p:nvSpPr>
              <p:cNvPr id="1696" name="Rectangle"/>
              <p:cNvSpPr/>
              <p:nvPr/>
            </p:nvSpPr>
            <p:spPr>
              <a:xfrm>
                <a:off x="0" y="0"/>
                <a:ext cx="4081223" cy="796754"/>
              </a:xfrm>
              <a:prstGeom prst="rect">
                <a:avLst/>
              </a:prstGeom>
              <a:solidFill>
                <a:srgbClr val="C8250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584200">
                  <a:defRPr sz="4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1697" name="FFT"/>
              <p:cNvSpPr txBox="1"/>
              <p:nvPr/>
            </p:nvSpPr>
            <p:spPr>
              <a:xfrm>
                <a:off x="852431" y="0"/>
                <a:ext cx="2376361" cy="79675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584200">
                  <a:defRPr sz="3600">
                    <a:solidFill>
                      <a:srgbClr val="FFFFFF"/>
                    </a:solidFill>
                  </a:defRPr>
                </a:lvl1pPr>
              </a:lstStyle>
              <a:p>
                <a:r>
                  <a:t>FFT</a:t>
                </a:r>
              </a:p>
            </p:txBody>
          </p:sp>
        </p:grpSp>
        <p:sp>
          <p:nvSpPr>
            <p:cNvPr id="1699" name="Line"/>
            <p:cNvSpPr/>
            <p:nvPr/>
          </p:nvSpPr>
          <p:spPr>
            <a:xfrm flipV="1">
              <a:off x="1715618" y="19990"/>
              <a:ext cx="1" cy="796754"/>
            </a:xfrm>
            <a:prstGeom prst="line">
              <a:avLst/>
            </a:prstGeom>
            <a:noFill/>
            <a:ln w="127000" cap="flat">
              <a:solidFill>
                <a:srgbClr val="C82605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grpSp>
          <p:nvGrpSpPr>
            <p:cNvPr id="1702" name="Group"/>
            <p:cNvGrpSpPr/>
            <p:nvPr/>
          </p:nvGrpSpPr>
          <p:grpSpPr>
            <a:xfrm>
              <a:off x="7188200" y="928577"/>
              <a:ext cx="4081223" cy="796754"/>
              <a:chOff x="0" y="0"/>
              <a:chExt cx="4081222" cy="796753"/>
            </a:xfrm>
          </p:grpSpPr>
          <p:sp>
            <p:nvSpPr>
              <p:cNvPr id="1700" name="Rectangle"/>
              <p:cNvSpPr/>
              <p:nvPr/>
            </p:nvSpPr>
            <p:spPr>
              <a:xfrm>
                <a:off x="0" y="0"/>
                <a:ext cx="4081223" cy="796754"/>
              </a:xfrm>
              <a:prstGeom prst="rect">
                <a:avLst/>
              </a:prstGeom>
              <a:solidFill>
                <a:srgbClr val="C8250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584200">
                  <a:defRPr sz="4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1701" name="FFT"/>
              <p:cNvSpPr txBox="1"/>
              <p:nvPr/>
            </p:nvSpPr>
            <p:spPr>
              <a:xfrm>
                <a:off x="852431" y="0"/>
                <a:ext cx="2376361" cy="79675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584200">
                  <a:defRPr sz="3600">
                    <a:solidFill>
                      <a:srgbClr val="FFFFFF"/>
                    </a:solidFill>
                  </a:defRPr>
                </a:lvl1pPr>
              </a:lstStyle>
              <a:p>
                <a:r>
                  <a:t>FFT</a:t>
                </a:r>
              </a:p>
            </p:txBody>
          </p:sp>
        </p:grpSp>
        <p:sp>
          <p:nvSpPr>
            <p:cNvPr id="1703" name="Line"/>
            <p:cNvSpPr/>
            <p:nvPr/>
          </p:nvSpPr>
          <p:spPr>
            <a:xfrm flipV="1">
              <a:off x="8878418" y="-1"/>
              <a:ext cx="1" cy="796755"/>
            </a:xfrm>
            <a:prstGeom prst="line">
              <a:avLst/>
            </a:prstGeom>
            <a:noFill/>
            <a:ln w="127000" cap="flat">
              <a:solidFill>
                <a:srgbClr val="C82605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</p:grpSp>
      <p:sp>
        <p:nvSpPr>
          <p:cNvPr id="1705" name="ECS7012P Music and Audio Programming • Week 10a"/>
          <p:cNvSpPr txBox="1"/>
          <p:nvPr/>
        </p:nvSpPr>
        <p:spPr>
          <a:xfrm>
            <a:off x="4293541" y="12630898"/>
            <a:ext cx="16905886" cy="9889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spcBef>
                <a:spcPts val="5900"/>
              </a:spcBef>
              <a:defRPr sz="4000" b="0"/>
            </a:lvl1pPr>
          </a:lstStyle>
          <a:p>
            <a:r>
              <a:t>ECS7012P Music and Audio Programming • Week 10a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6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5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5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5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15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5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1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1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1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5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15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15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1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1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15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8" grpId="1" build="p" bldLvl="5" animBg="1" advAuto="0"/>
      <p:bldP spid="1624" grpId="2" animBg="1" advAuto="0"/>
      <p:bldP spid="1633" grpId="3" animBg="1" advAuto="0"/>
      <p:bldP spid="1695" grpId="4" animBg="1" advAuto="0"/>
      <p:bldP spid="1704" grpId="5" animBg="1" advAuto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7" name="What can we do about occasional, heavy load?…"/>
          <p:cNvSpPr txBox="1">
            <a:spLocks noGrp="1"/>
          </p:cNvSpPr>
          <p:nvPr>
            <p:ph type="body" idx="1"/>
          </p:nvPr>
        </p:nvSpPr>
        <p:spPr>
          <a:xfrm>
            <a:off x="533499" y="5879376"/>
            <a:ext cx="23583801" cy="6425900"/>
          </a:xfrm>
          <a:prstGeom prst="rect">
            <a:avLst/>
          </a:prstGeom>
        </p:spPr>
        <p:txBody>
          <a:bodyPr anchor="t"/>
          <a:lstStyle/>
          <a:p>
            <a:r>
              <a:t>What can we do about </a:t>
            </a:r>
            <a:r>
              <a:rPr>
                <a:solidFill>
                  <a:srgbClr val="3D46A6"/>
                </a:solidFill>
              </a:rPr>
              <a:t>occasional, heavy load?</a:t>
            </a:r>
          </a:p>
          <a:p>
            <a:pPr lvl="1"/>
            <a:r>
              <a:t>Most calls to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render()</a:t>
            </a:r>
            <a:r>
              <a:t> do almost nothing; some calls can't finish on time...</a:t>
            </a:r>
          </a:p>
          <a:p>
            <a:r>
              <a:t>We should</a:t>
            </a:r>
            <a:r>
              <a:rPr>
                <a:solidFill>
                  <a:srgbClr val="3D46A6"/>
                </a:solidFill>
              </a:rPr>
              <a:t> add latency</a:t>
            </a:r>
            <a:r>
              <a:t> so the result doesn’t need to be ready in 1 sample</a:t>
            </a:r>
          </a:p>
          <a:p>
            <a:pPr lvl="1"/>
            <a:r>
              <a:t>But that still doesn’t solve the problem if a calculation spans multiple calls to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render()</a:t>
            </a:r>
          </a:p>
          <a:p>
            <a:pPr>
              <a:defRPr>
                <a:solidFill>
                  <a:srgbClr val="9B1200"/>
                </a:solidFill>
              </a:defRPr>
            </a:pPr>
            <a:r>
              <a:t>Solution: move the expensive process to another thread</a:t>
            </a:r>
          </a:p>
          <a:p>
            <a:pPr lvl="1"/>
            <a:r>
              <a:t>Run the FFT on a thread with lower priority than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render()</a:t>
            </a:r>
          </a:p>
          <a:p>
            <a:pPr lvl="1"/>
            <a:r>
              <a:t>The FFT thread will use whatever processing is left over when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render()</a:t>
            </a:r>
            <a:r>
              <a:t> is not running</a:t>
            </a:r>
          </a:p>
        </p:txBody>
      </p:sp>
      <p:sp>
        <p:nvSpPr>
          <p:cNvPr id="1708" name="Handling intermittent load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Handling intermittent load</a:t>
            </a:r>
          </a:p>
        </p:txBody>
      </p:sp>
      <p:grpSp>
        <p:nvGrpSpPr>
          <p:cNvPr id="1718" name="Group"/>
          <p:cNvGrpSpPr/>
          <p:nvPr/>
        </p:nvGrpSpPr>
        <p:grpSpPr>
          <a:xfrm>
            <a:off x="3826147" y="2080290"/>
            <a:ext cx="2728213" cy="1637277"/>
            <a:chOff x="0" y="0"/>
            <a:chExt cx="2728211" cy="1637275"/>
          </a:xfrm>
        </p:grpSpPr>
        <p:sp>
          <p:nvSpPr>
            <p:cNvPr id="1709" name="Rectangle"/>
            <p:cNvSpPr/>
            <p:nvPr/>
          </p:nvSpPr>
          <p:spPr>
            <a:xfrm>
              <a:off x="0" y="0"/>
              <a:ext cx="2728212" cy="1637276"/>
            </a:xfrm>
            <a:prstGeom prst="rect">
              <a:avLst/>
            </a:prstGeom>
            <a:solidFill>
              <a:srgbClr val="D5D5D5"/>
            </a:solidFill>
            <a:ln w="508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710" name="Rectangle"/>
            <p:cNvSpPr/>
            <p:nvPr/>
          </p:nvSpPr>
          <p:spPr>
            <a:xfrm>
              <a:off x="127000" y="127000"/>
              <a:ext cx="590031" cy="138327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711" name="S0"/>
            <p:cNvSpPr txBox="1"/>
            <p:nvPr/>
          </p:nvSpPr>
          <p:spPr>
            <a:xfrm rot="16200000">
              <a:off x="112567" y="526055"/>
              <a:ext cx="618898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S0</a:t>
              </a:r>
            </a:p>
          </p:txBody>
        </p:sp>
        <p:sp>
          <p:nvSpPr>
            <p:cNvPr id="1712" name="Rectangle"/>
            <p:cNvSpPr/>
            <p:nvPr/>
          </p:nvSpPr>
          <p:spPr>
            <a:xfrm>
              <a:off x="761987" y="127000"/>
              <a:ext cx="590032" cy="138327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713" name="S1"/>
            <p:cNvSpPr txBox="1"/>
            <p:nvPr/>
          </p:nvSpPr>
          <p:spPr>
            <a:xfrm rot="16200000">
              <a:off x="747555" y="526055"/>
              <a:ext cx="61889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S1</a:t>
              </a:r>
            </a:p>
          </p:txBody>
        </p:sp>
        <p:sp>
          <p:nvSpPr>
            <p:cNvPr id="1714" name="Rectangle"/>
            <p:cNvSpPr/>
            <p:nvPr/>
          </p:nvSpPr>
          <p:spPr>
            <a:xfrm>
              <a:off x="1399877" y="131278"/>
              <a:ext cx="590032" cy="138327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715" name="S2"/>
            <p:cNvSpPr txBox="1"/>
            <p:nvPr/>
          </p:nvSpPr>
          <p:spPr>
            <a:xfrm rot="16200000">
              <a:off x="1385445" y="530333"/>
              <a:ext cx="61889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S2</a:t>
              </a:r>
            </a:p>
          </p:txBody>
        </p:sp>
        <p:sp>
          <p:nvSpPr>
            <p:cNvPr id="1716" name="Rectangle"/>
            <p:cNvSpPr/>
            <p:nvPr/>
          </p:nvSpPr>
          <p:spPr>
            <a:xfrm>
              <a:off x="2034864" y="131278"/>
              <a:ext cx="590032" cy="138327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717" name="S3"/>
            <p:cNvSpPr txBox="1"/>
            <p:nvPr/>
          </p:nvSpPr>
          <p:spPr>
            <a:xfrm rot="16200000">
              <a:off x="2020432" y="530333"/>
              <a:ext cx="618898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S3</a:t>
              </a:r>
            </a:p>
          </p:txBody>
        </p:sp>
      </p:grpSp>
      <p:grpSp>
        <p:nvGrpSpPr>
          <p:cNvPr id="1728" name="Group"/>
          <p:cNvGrpSpPr/>
          <p:nvPr/>
        </p:nvGrpSpPr>
        <p:grpSpPr>
          <a:xfrm>
            <a:off x="6680078" y="2080290"/>
            <a:ext cx="2728212" cy="1637277"/>
            <a:chOff x="0" y="0"/>
            <a:chExt cx="2728211" cy="1637275"/>
          </a:xfrm>
        </p:grpSpPr>
        <p:sp>
          <p:nvSpPr>
            <p:cNvPr id="1719" name="Rectangle"/>
            <p:cNvSpPr/>
            <p:nvPr/>
          </p:nvSpPr>
          <p:spPr>
            <a:xfrm>
              <a:off x="0" y="0"/>
              <a:ext cx="2728212" cy="1637276"/>
            </a:xfrm>
            <a:prstGeom prst="rect">
              <a:avLst/>
            </a:prstGeom>
            <a:solidFill>
              <a:srgbClr val="D5D5D5"/>
            </a:solidFill>
            <a:ln w="508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720" name="Rectangle"/>
            <p:cNvSpPr/>
            <p:nvPr/>
          </p:nvSpPr>
          <p:spPr>
            <a:xfrm>
              <a:off x="127000" y="127000"/>
              <a:ext cx="590031" cy="138327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721" name="S4"/>
            <p:cNvSpPr txBox="1"/>
            <p:nvPr/>
          </p:nvSpPr>
          <p:spPr>
            <a:xfrm rot="16200000">
              <a:off x="112567" y="526055"/>
              <a:ext cx="618898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S4</a:t>
              </a:r>
            </a:p>
          </p:txBody>
        </p:sp>
        <p:sp>
          <p:nvSpPr>
            <p:cNvPr id="1722" name="Rectangle"/>
            <p:cNvSpPr/>
            <p:nvPr/>
          </p:nvSpPr>
          <p:spPr>
            <a:xfrm>
              <a:off x="761987" y="127000"/>
              <a:ext cx="590032" cy="138327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723" name="S5"/>
            <p:cNvSpPr txBox="1"/>
            <p:nvPr/>
          </p:nvSpPr>
          <p:spPr>
            <a:xfrm rot="16200000">
              <a:off x="747555" y="526055"/>
              <a:ext cx="61889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S5</a:t>
              </a:r>
            </a:p>
          </p:txBody>
        </p:sp>
        <p:sp>
          <p:nvSpPr>
            <p:cNvPr id="1724" name="Rectangle"/>
            <p:cNvSpPr/>
            <p:nvPr/>
          </p:nvSpPr>
          <p:spPr>
            <a:xfrm>
              <a:off x="1399877" y="131278"/>
              <a:ext cx="590032" cy="138327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725" name="S6"/>
            <p:cNvSpPr txBox="1"/>
            <p:nvPr/>
          </p:nvSpPr>
          <p:spPr>
            <a:xfrm rot="16200000">
              <a:off x="1385445" y="530333"/>
              <a:ext cx="61889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S6</a:t>
              </a:r>
            </a:p>
          </p:txBody>
        </p:sp>
        <p:sp>
          <p:nvSpPr>
            <p:cNvPr id="1726" name="Rectangle"/>
            <p:cNvSpPr/>
            <p:nvPr/>
          </p:nvSpPr>
          <p:spPr>
            <a:xfrm>
              <a:off x="2034864" y="131278"/>
              <a:ext cx="590032" cy="138327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727" name="S7"/>
            <p:cNvSpPr txBox="1"/>
            <p:nvPr/>
          </p:nvSpPr>
          <p:spPr>
            <a:xfrm rot="16200000">
              <a:off x="2020432" y="530333"/>
              <a:ext cx="618898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S7</a:t>
              </a:r>
            </a:p>
          </p:txBody>
        </p:sp>
      </p:grpSp>
      <p:grpSp>
        <p:nvGrpSpPr>
          <p:cNvPr id="1738" name="Group"/>
          <p:cNvGrpSpPr/>
          <p:nvPr/>
        </p:nvGrpSpPr>
        <p:grpSpPr>
          <a:xfrm>
            <a:off x="9534009" y="2080290"/>
            <a:ext cx="2728213" cy="1637277"/>
            <a:chOff x="0" y="0"/>
            <a:chExt cx="2728211" cy="1637275"/>
          </a:xfrm>
        </p:grpSpPr>
        <p:sp>
          <p:nvSpPr>
            <p:cNvPr id="1729" name="Rectangle"/>
            <p:cNvSpPr/>
            <p:nvPr/>
          </p:nvSpPr>
          <p:spPr>
            <a:xfrm>
              <a:off x="0" y="0"/>
              <a:ext cx="2728212" cy="1637276"/>
            </a:xfrm>
            <a:prstGeom prst="rect">
              <a:avLst/>
            </a:prstGeom>
            <a:solidFill>
              <a:srgbClr val="D5D5D5"/>
            </a:solidFill>
            <a:ln w="508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730" name="Rectangle"/>
            <p:cNvSpPr/>
            <p:nvPr/>
          </p:nvSpPr>
          <p:spPr>
            <a:xfrm>
              <a:off x="127000" y="127000"/>
              <a:ext cx="590031" cy="138327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731" name="S8"/>
            <p:cNvSpPr txBox="1"/>
            <p:nvPr/>
          </p:nvSpPr>
          <p:spPr>
            <a:xfrm rot="16200000">
              <a:off x="112567" y="526055"/>
              <a:ext cx="618898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S8</a:t>
              </a:r>
            </a:p>
          </p:txBody>
        </p:sp>
        <p:sp>
          <p:nvSpPr>
            <p:cNvPr id="1732" name="Rectangle"/>
            <p:cNvSpPr/>
            <p:nvPr/>
          </p:nvSpPr>
          <p:spPr>
            <a:xfrm>
              <a:off x="761987" y="127000"/>
              <a:ext cx="590032" cy="138327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733" name="S9"/>
            <p:cNvSpPr txBox="1"/>
            <p:nvPr/>
          </p:nvSpPr>
          <p:spPr>
            <a:xfrm rot="16200000">
              <a:off x="747555" y="526055"/>
              <a:ext cx="61889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S9</a:t>
              </a:r>
            </a:p>
          </p:txBody>
        </p:sp>
        <p:sp>
          <p:nvSpPr>
            <p:cNvPr id="1734" name="Rectangle"/>
            <p:cNvSpPr/>
            <p:nvPr/>
          </p:nvSpPr>
          <p:spPr>
            <a:xfrm>
              <a:off x="1399877" y="131278"/>
              <a:ext cx="590032" cy="138327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735" name="S10"/>
            <p:cNvSpPr txBox="1"/>
            <p:nvPr/>
          </p:nvSpPr>
          <p:spPr>
            <a:xfrm rot="16200000">
              <a:off x="1268935" y="530333"/>
              <a:ext cx="85191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S10</a:t>
              </a:r>
            </a:p>
          </p:txBody>
        </p:sp>
        <p:sp>
          <p:nvSpPr>
            <p:cNvPr id="1736" name="Rectangle"/>
            <p:cNvSpPr/>
            <p:nvPr/>
          </p:nvSpPr>
          <p:spPr>
            <a:xfrm>
              <a:off x="2034864" y="131278"/>
              <a:ext cx="590032" cy="138327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737" name="S11"/>
            <p:cNvSpPr txBox="1"/>
            <p:nvPr/>
          </p:nvSpPr>
          <p:spPr>
            <a:xfrm rot="16200000">
              <a:off x="1903923" y="530333"/>
              <a:ext cx="85191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S11</a:t>
              </a:r>
            </a:p>
          </p:txBody>
        </p:sp>
      </p:grpSp>
      <p:grpSp>
        <p:nvGrpSpPr>
          <p:cNvPr id="1748" name="Group"/>
          <p:cNvGrpSpPr/>
          <p:nvPr/>
        </p:nvGrpSpPr>
        <p:grpSpPr>
          <a:xfrm>
            <a:off x="12388579" y="2080290"/>
            <a:ext cx="2728213" cy="1637277"/>
            <a:chOff x="0" y="0"/>
            <a:chExt cx="2728211" cy="1637275"/>
          </a:xfrm>
        </p:grpSpPr>
        <p:sp>
          <p:nvSpPr>
            <p:cNvPr id="1739" name="Rectangle"/>
            <p:cNvSpPr/>
            <p:nvPr/>
          </p:nvSpPr>
          <p:spPr>
            <a:xfrm>
              <a:off x="0" y="0"/>
              <a:ext cx="2728212" cy="1637276"/>
            </a:xfrm>
            <a:prstGeom prst="rect">
              <a:avLst/>
            </a:prstGeom>
            <a:solidFill>
              <a:srgbClr val="D5D5D5"/>
            </a:solidFill>
            <a:ln w="508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740" name="Rectangle"/>
            <p:cNvSpPr/>
            <p:nvPr/>
          </p:nvSpPr>
          <p:spPr>
            <a:xfrm>
              <a:off x="127000" y="127000"/>
              <a:ext cx="590031" cy="138327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741" name="S12"/>
            <p:cNvSpPr txBox="1"/>
            <p:nvPr/>
          </p:nvSpPr>
          <p:spPr>
            <a:xfrm rot="16200000">
              <a:off x="-3942" y="526054"/>
              <a:ext cx="851917" cy="5851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S12</a:t>
              </a:r>
            </a:p>
          </p:txBody>
        </p:sp>
        <p:sp>
          <p:nvSpPr>
            <p:cNvPr id="1742" name="Rectangle"/>
            <p:cNvSpPr/>
            <p:nvPr/>
          </p:nvSpPr>
          <p:spPr>
            <a:xfrm>
              <a:off x="761987" y="127000"/>
              <a:ext cx="590032" cy="138327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743" name="S13"/>
            <p:cNvSpPr txBox="1"/>
            <p:nvPr/>
          </p:nvSpPr>
          <p:spPr>
            <a:xfrm rot="16200000">
              <a:off x="631045" y="526054"/>
              <a:ext cx="851917" cy="5851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S13</a:t>
              </a:r>
            </a:p>
          </p:txBody>
        </p:sp>
        <p:sp>
          <p:nvSpPr>
            <p:cNvPr id="1744" name="Rectangle"/>
            <p:cNvSpPr/>
            <p:nvPr/>
          </p:nvSpPr>
          <p:spPr>
            <a:xfrm>
              <a:off x="1399877" y="131278"/>
              <a:ext cx="590032" cy="138327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745" name="S14"/>
            <p:cNvSpPr txBox="1"/>
            <p:nvPr/>
          </p:nvSpPr>
          <p:spPr>
            <a:xfrm rot="16200000">
              <a:off x="1268935" y="530333"/>
              <a:ext cx="85191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S14</a:t>
              </a:r>
            </a:p>
          </p:txBody>
        </p:sp>
        <p:sp>
          <p:nvSpPr>
            <p:cNvPr id="1746" name="Rectangle"/>
            <p:cNvSpPr/>
            <p:nvPr/>
          </p:nvSpPr>
          <p:spPr>
            <a:xfrm>
              <a:off x="2034864" y="131278"/>
              <a:ext cx="590032" cy="138327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747" name="S15"/>
            <p:cNvSpPr txBox="1"/>
            <p:nvPr/>
          </p:nvSpPr>
          <p:spPr>
            <a:xfrm rot="16200000">
              <a:off x="1903923" y="530333"/>
              <a:ext cx="85191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S15</a:t>
              </a:r>
            </a:p>
          </p:txBody>
        </p:sp>
      </p:grpSp>
      <p:grpSp>
        <p:nvGrpSpPr>
          <p:cNvPr id="1758" name="Group"/>
          <p:cNvGrpSpPr/>
          <p:nvPr/>
        </p:nvGrpSpPr>
        <p:grpSpPr>
          <a:xfrm>
            <a:off x="15241869" y="2080290"/>
            <a:ext cx="2728213" cy="1637277"/>
            <a:chOff x="0" y="0"/>
            <a:chExt cx="2728211" cy="1637275"/>
          </a:xfrm>
        </p:grpSpPr>
        <p:sp>
          <p:nvSpPr>
            <p:cNvPr id="1749" name="Rectangle"/>
            <p:cNvSpPr/>
            <p:nvPr/>
          </p:nvSpPr>
          <p:spPr>
            <a:xfrm>
              <a:off x="0" y="0"/>
              <a:ext cx="2728212" cy="1637276"/>
            </a:xfrm>
            <a:prstGeom prst="rect">
              <a:avLst/>
            </a:prstGeom>
            <a:solidFill>
              <a:srgbClr val="D5D5D5"/>
            </a:solidFill>
            <a:ln w="508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750" name="Rectangle"/>
            <p:cNvSpPr/>
            <p:nvPr/>
          </p:nvSpPr>
          <p:spPr>
            <a:xfrm>
              <a:off x="127000" y="127000"/>
              <a:ext cx="590031" cy="138327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751" name="S16"/>
            <p:cNvSpPr txBox="1"/>
            <p:nvPr/>
          </p:nvSpPr>
          <p:spPr>
            <a:xfrm rot="16200000">
              <a:off x="-3942" y="526054"/>
              <a:ext cx="851917" cy="5851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S16</a:t>
              </a:r>
            </a:p>
          </p:txBody>
        </p:sp>
        <p:sp>
          <p:nvSpPr>
            <p:cNvPr id="1752" name="Rectangle"/>
            <p:cNvSpPr/>
            <p:nvPr/>
          </p:nvSpPr>
          <p:spPr>
            <a:xfrm>
              <a:off x="761987" y="127000"/>
              <a:ext cx="590032" cy="138327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753" name="S17"/>
            <p:cNvSpPr txBox="1"/>
            <p:nvPr/>
          </p:nvSpPr>
          <p:spPr>
            <a:xfrm rot="16200000">
              <a:off x="631045" y="526054"/>
              <a:ext cx="851917" cy="5851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S17</a:t>
              </a:r>
            </a:p>
          </p:txBody>
        </p:sp>
        <p:sp>
          <p:nvSpPr>
            <p:cNvPr id="1754" name="Rectangle"/>
            <p:cNvSpPr/>
            <p:nvPr/>
          </p:nvSpPr>
          <p:spPr>
            <a:xfrm>
              <a:off x="1399877" y="131278"/>
              <a:ext cx="590032" cy="138327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755" name="S18"/>
            <p:cNvSpPr txBox="1"/>
            <p:nvPr/>
          </p:nvSpPr>
          <p:spPr>
            <a:xfrm rot="16200000">
              <a:off x="1268935" y="530333"/>
              <a:ext cx="85191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S18</a:t>
              </a:r>
            </a:p>
          </p:txBody>
        </p:sp>
        <p:sp>
          <p:nvSpPr>
            <p:cNvPr id="1756" name="Rectangle"/>
            <p:cNvSpPr/>
            <p:nvPr/>
          </p:nvSpPr>
          <p:spPr>
            <a:xfrm>
              <a:off x="2034864" y="131278"/>
              <a:ext cx="590032" cy="138327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757" name="S19"/>
            <p:cNvSpPr txBox="1"/>
            <p:nvPr/>
          </p:nvSpPr>
          <p:spPr>
            <a:xfrm rot="16200000">
              <a:off x="1903923" y="530333"/>
              <a:ext cx="85191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S19</a:t>
              </a:r>
            </a:p>
          </p:txBody>
        </p:sp>
      </p:grpSp>
      <p:grpSp>
        <p:nvGrpSpPr>
          <p:cNvPr id="1768" name="Group"/>
          <p:cNvGrpSpPr/>
          <p:nvPr/>
        </p:nvGrpSpPr>
        <p:grpSpPr>
          <a:xfrm>
            <a:off x="18096439" y="2080290"/>
            <a:ext cx="2728213" cy="1637277"/>
            <a:chOff x="0" y="0"/>
            <a:chExt cx="2728211" cy="1637275"/>
          </a:xfrm>
        </p:grpSpPr>
        <p:sp>
          <p:nvSpPr>
            <p:cNvPr id="1759" name="Rectangle"/>
            <p:cNvSpPr/>
            <p:nvPr/>
          </p:nvSpPr>
          <p:spPr>
            <a:xfrm>
              <a:off x="0" y="0"/>
              <a:ext cx="2728212" cy="1637276"/>
            </a:xfrm>
            <a:prstGeom prst="rect">
              <a:avLst/>
            </a:prstGeom>
            <a:solidFill>
              <a:srgbClr val="D5D5D5"/>
            </a:solidFill>
            <a:ln w="508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760" name="Rectangle"/>
            <p:cNvSpPr/>
            <p:nvPr/>
          </p:nvSpPr>
          <p:spPr>
            <a:xfrm>
              <a:off x="127000" y="127000"/>
              <a:ext cx="590031" cy="138327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761" name="S20"/>
            <p:cNvSpPr txBox="1"/>
            <p:nvPr/>
          </p:nvSpPr>
          <p:spPr>
            <a:xfrm rot="16200000">
              <a:off x="-3942" y="526054"/>
              <a:ext cx="851917" cy="5851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S20</a:t>
              </a:r>
            </a:p>
          </p:txBody>
        </p:sp>
        <p:sp>
          <p:nvSpPr>
            <p:cNvPr id="1762" name="Rectangle"/>
            <p:cNvSpPr/>
            <p:nvPr/>
          </p:nvSpPr>
          <p:spPr>
            <a:xfrm>
              <a:off x="761987" y="127000"/>
              <a:ext cx="590032" cy="138327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763" name="S21"/>
            <p:cNvSpPr txBox="1"/>
            <p:nvPr/>
          </p:nvSpPr>
          <p:spPr>
            <a:xfrm rot="16200000">
              <a:off x="631045" y="526054"/>
              <a:ext cx="851917" cy="5851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S21</a:t>
              </a:r>
            </a:p>
          </p:txBody>
        </p:sp>
        <p:sp>
          <p:nvSpPr>
            <p:cNvPr id="1764" name="Rectangle"/>
            <p:cNvSpPr/>
            <p:nvPr/>
          </p:nvSpPr>
          <p:spPr>
            <a:xfrm>
              <a:off x="1399877" y="131278"/>
              <a:ext cx="590032" cy="138327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765" name="S22"/>
            <p:cNvSpPr txBox="1"/>
            <p:nvPr/>
          </p:nvSpPr>
          <p:spPr>
            <a:xfrm rot="16200000">
              <a:off x="1268935" y="530333"/>
              <a:ext cx="85191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S22</a:t>
              </a:r>
            </a:p>
          </p:txBody>
        </p:sp>
        <p:sp>
          <p:nvSpPr>
            <p:cNvPr id="1766" name="Rectangle"/>
            <p:cNvSpPr/>
            <p:nvPr/>
          </p:nvSpPr>
          <p:spPr>
            <a:xfrm>
              <a:off x="2034864" y="131278"/>
              <a:ext cx="590032" cy="138327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767" name="S23"/>
            <p:cNvSpPr txBox="1"/>
            <p:nvPr/>
          </p:nvSpPr>
          <p:spPr>
            <a:xfrm rot="16200000">
              <a:off x="1903923" y="530333"/>
              <a:ext cx="85191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S23</a:t>
              </a:r>
            </a:p>
          </p:txBody>
        </p:sp>
      </p:grpSp>
      <p:grpSp>
        <p:nvGrpSpPr>
          <p:cNvPr id="1771" name="Group"/>
          <p:cNvGrpSpPr/>
          <p:nvPr/>
        </p:nvGrpSpPr>
        <p:grpSpPr>
          <a:xfrm>
            <a:off x="9515052" y="4833467"/>
            <a:ext cx="4081224" cy="796755"/>
            <a:chOff x="0" y="0"/>
            <a:chExt cx="4081222" cy="796753"/>
          </a:xfrm>
        </p:grpSpPr>
        <p:sp>
          <p:nvSpPr>
            <p:cNvPr id="1769" name="Rectangle"/>
            <p:cNvSpPr/>
            <p:nvPr/>
          </p:nvSpPr>
          <p:spPr>
            <a:xfrm>
              <a:off x="0" y="0"/>
              <a:ext cx="4081223" cy="796754"/>
            </a:xfrm>
            <a:prstGeom prst="rect">
              <a:avLst/>
            </a:prstGeom>
            <a:solidFill>
              <a:srgbClr val="C82506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4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770" name="FFT"/>
            <p:cNvSpPr txBox="1"/>
            <p:nvPr/>
          </p:nvSpPr>
          <p:spPr>
            <a:xfrm>
              <a:off x="852431" y="0"/>
              <a:ext cx="2376361" cy="79675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584200">
                <a:defRPr sz="3600">
                  <a:solidFill>
                    <a:srgbClr val="FFFFFF"/>
                  </a:solidFill>
                </a:defRPr>
              </a:lvl1pPr>
            </a:lstStyle>
            <a:p>
              <a:r>
                <a:t>FFT</a:t>
              </a:r>
            </a:p>
          </p:txBody>
        </p:sp>
      </p:grpSp>
      <p:sp>
        <p:nvSpPr>
          <p:cNvPr id="1772" name="Line"/>
          <p:cNvSpPr/>
          <p:nvPr/>
        </p:nvSpPr>
        <p:spPr>
          <a:xfrm flipV="1">
            <a:off x="11230671" y="3869378"/>
            <a:ext cx="1" cy="796755"/>
          </a:xfrm>
          <a:prstGeom prst="line">
            <a:avLst/>
          </a:prstGeom>
          <a:ln w="127000">
            <a:solidFill>
              <a:srgbClr val="C82605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grpSp>
        <p:nvGrpSpPr>
          <p:cNvPr id="1775" name="Group"/>
          <p:cNvGrpSpPr/>
          <p:nvPr/>
        </p:nvGrpSpPr>
        <p:grpSpPr>
          <a:xfrm>
            <a:off x="16703251" y="4777965"/>
            <a:ext cx="4081224" cy="796755"/>
            <a:chOff x="0" y="0"/>
            <a:chExt cx="4081222" cy="796753"/>
          </a:xfrm>
        </p:grpSpPr>
        <p:sp>
          <p:nvSpPr>
            <p:cNvPr id="1773" name="Rectangle"/>
            <p:cNvSpPr/>
            <p:nvPr/>
          </p:nvSpPr>
          <p:spPr>
            <a:xfrm>
              <a:off x="0" y="0"/>
              <a:ext cx="4081223" cy="796754"/>
            </a:xfrm>
            <a:prstGeom prst="rect">
              <a:avLst/>
            </a:prstGeom>
            <a:solidFill>
              <a:srgbClr val="C82506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4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774" name="FFT"/>
            <p:cNvSpPr txBox="1"/>
            <p:nvPr/>
          </p:nvSpPr>
          <p:spPr>
            <a:xfrm>
              <a:off x="852431" y="0"/>
              <a:ext cx="2376361" cy="79675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584200">
                <a:defRPr sz="3600">
                  <a:solidFill>
                    <a:srgbClr val="FFFFFF"/>
                  </a:solidFill>
                </a:defRPr>
              </a:lvl1pPr>
            </a:lstStyle>
            <a:p>
              <a:r>
                <a:t>FFT</a:t>
              </a:r>
            </a:p>
          </p:txBody>
        </p:sp>
      </p:grpSp>
      <p:sp>
        <p:nvSpPr>
          <p:cNvPr id="1776" name="Line"/>
          <p:cNvSpPr/>
          <p:nvPr/>
        </p:nvSpPr>
        <p:spPr>
          <a:xfrm flipV="1">
            <a:off x="18393470" y="3849388"/>
            <a:ext cx="1" cy="796755"/>
          </a:xfrm>
          <a:prstGeom prst="line">
            <a:avLst/>
          </a:prstGeom>
          <a:ln w="127000">
            <a:solidFill>
              <a:srgbClr val="C82605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777" name="ECS7012P Music and Audio Programming • Week 10a"/>
          <p:cNvSpPr txBox="1"/>
          <p:nvPr/>
        </p:nvSpPr>
        <p:spPr>
          <a:xfrm>
            <a:off x="4293541" y="12630898"/>
            <a:ext cx="16905886" cy="9889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spcBef>
                <a:spcPts val="5900"/>
              </a:spcBef>
              <a:defRPr sz="4000" b="0"/>
            </a:lvl1pPr>
          </a:lstStyle>
          <a:p>
            <a:r>
              <a:t>ECS7012P Music and Audio Programming • Week 10a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0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7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7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07" grpId="1" build="p" animBg="1" advAuto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ometimes audio calculations need to run on a block of samples simultaneously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>
              <a:defRPr sz="5000"/>
            </a:pPr>
            <a:r>
              <a:rPr dirty="0"/>
              <a:t>Sometimes audio calculations need to run on </a:t>
            </a:r>
            <a:r>
              <a:rPr dirty="0">
                <a:solidFill>
                  <a:srgbClr val="3D46A6"/>
                </a:solidFill>
              </a:rPr>
              <a:t>block</a:t>
            </a:r>
            <a:r>
              <a:rPr dirty="0"/>
              <a:t> of samples</a:t>
            </a:r>
          </a:p>
          <a:p>
            <a:pPr lvl="1">
              <a:defRPr sz="4200"/>
            </a:pPr>
            <a:r>
              <a:rPr dirty="0"/>
              <a:t>For example: wait until 512 samples arrive, then do something with </a:t>
            </a:r>
            <a:r>
              <a:rPr dirty="0">
                <a:solidFill>
                  <a:srgbClr val="3D46A6"/>
                </a:solidFill>
              </a:rPr>
              <a:t>all of them at once</a:t>
            </a:r>
          </a:p>
          <a:p>
            <a:pPr lvl="1">
              <a:defRPr sz="4200"/>
            </a:pPr>
            <a:endParaRPr dirty="0">
              <a:solidFill>
                <a:srgbClr val="3D46A6"/>
              </a:solidFill>
            </a:endParaRPr>
          </a:p>
          <a:p>
            <a:pPr lvl="1">
              <a:defRPr sz="4200"/>
            </a:pPr>
            <a:endParaRPr dirty="0">
              <a:solidFill>
                <a:srgbClr val="3D46A6"/>
              </a:solidFill>
            </a:endParaRPr>
          </a:p>
          <a:p>
            <a:pPr lvl="1">
              <a:defRPr sz="4200"/>
            </a:pPr>
            <a:endParaRPr dirty="0">
              <a:solidFill>
                <a:srgbClr val="3D46A6"/>
              </a:solidFill>
            </a:endParaRPr>
          </a:p>
          <a:p>
            <a:pPr lvl="1">
              <a:defRPr sz="4200"/>
            </a:pPr>
            <a:endParaRPr dirty="0">
              <a:solidFill>
                <a:srgbClr val="3D46A6"/>
              </a:solidFill>
            </a:endParaRPr>
          </a:p>
          <a:p>
            <a:pPr lvl="1">
              <a:defRPr sz="4200"/>
            </a:pPr>
            <a:endParaRPr dirty="0">
              <a:solidFill>
                <a:srgbClr val="3D46A6"/>
              </a:solidFill>
            </a:endParaRPr>
          </a:p>
          <a:p>
            <a:pPr lvl="1">
              <a:defRPr sz="4200"/>
            </a:pPr>
            <a:endParaRPr dirty="0">
              <a:solidFill>
                <a:srgbClr val="3D46A6"/>
              </a:solidFill>
            </a:endParaRPr>
          </a:p>
          <a:p>
            <a:pPr lvl="1">
              <a:defRPr sz="4200"/>
            </a:pPr>
            <a:endParaRPr dirty="0">
              <a:solidFill>
                <a:srgbClr val="3D46A6"/>
              </a:solidFill>
            </a:endParaRPr>
          </a:p>
          <a:p>
            <a:pPr lvl="1">
              <a:defRPr sz="4200"/>
            </a:pPr>
            <a:endParaRPr dirty="0">
              <a:solidFill>
                <a:srgbClr val="3D46A6"/>
              </a:solidFill>
            </a:endParaRPr>
          </a:p>
          <a:p>
            <a:pPr>
              <a:defRPr sz="5000"/>
            </a:pPr>
            <a:endParaRPr dirty="0">
              <a:solidFill>
                <a:srgbClr val="3D46A6"/>
              </a:solidFill>
            </a:endParaRPr>
          </a:p>
          <a:p>
            <a:pPr>
              <a:defRPr sz="5000"/>
            </a:pPr>
            <a:r>
              <a:rPr dirty="0"/>
              <a:t>Compare this to </a:t>
            </a:r>
            <a:r>
              <a:rPr dirty="0">
                <a:solidFill>
                  <a:srgbClr val="3D46A6"/>
                </a:solidFill>
              </a:rPr>
              <a:t>filters</a:t>
            </a:r>
            <a:r>
              <a:rPr dirty="0"/>
              <a:t>, where we calculate new output </a:t>
            </a:r>
            <a:r>
              <a:rPr dirty="0">
                <a:solidFill>
                  <a:srgbClr val="3D46A6"/>
                </a:solidFill>
              </a:rPr>
              <a:t>every sample</a:t>
            </a:r>
          </a:p>
          <a:p>
            <a:pPr lvl="1">
              <a:defRPr sz="4200"/>
            </a:pPr>
            <a:r>
              <a:rPr dirty="0"/>
              <a:t>With block-based processing, we typically run calculation </a:t>
            </a:r>
            <a:r>
              <a:rPr dirty="0">
                <a:solidFill>
                  <a:srgbClr val="3D46A6"/>
                </a:solidFill>
              </a:rPr>
              <a:t>periodically</a:t>
            </a:r>
            <a:r>
              <a:rPr dirty="0"/>
              <a:t>, not every sample</a:t>
            </a:r>
          </a:p>
        </p:txBody>
      </p:sp>
      <p:sp>
        <p:nvSpPr>
          <p:cNvPr id="110" name="Block-based processing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Block-based processing</a:t>
            </a:r>
          </a:p>
        </p:txBody>
      </p:sp>
      <p:pic>
        <p:nvPicPr>
          <p:cNvPr id="111" name="droppedImage.pdf" descr="droppedImage.pdf"/>
          <p:cNvPicPr>
            <a:picLocks noChangeAspect="1"/>
          </p:cNvPicPr>
          <p:nvPr/>
        </p:nvPicPr>
        <p:blipFill>
          <a:blip r:embed="rId2"/>
          <a:srcRect t="6215" b="6215"/>
          <a:stretch>
            <a:fillRect/>
          </a:stretch>
        </p:blipFill>
        <p:spPr>
          <a:xfrm>
            <a:off x="2591435" y="3714086"/>
            <a:ext cx="18097620" cy="5336788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15" name="Group"/>
          <p:cNvGrpSpPr/>
          <p:nvPr/>
        </p:nvGrpSpPr>
        <p:grpSpPr>
          <a:xfrm>
            <a:off x="3178797" y="3740242"/>
            <a:ext cx="4048859" cy="7521606"/>
            <a:chOff x="0" y="0"/>
            <a:chExt cx="4048857" cy="7521604"/>
          </a:xfrm>
        </p:grpSpPr>
        <p:sp>
          <p:nvSpPr>
            <p:cNvPr id="112" name="Rectangle"/>
            <p:cNvSpPr/>
            <p:nvPr/>
          </p:nvSpPr>
          <p:spPr>
            <a:xfrm>
              <a:off x="0" y="0"/>
              <a:ext cx="4048858" cy="5297431"/>
            </a:xfrm>
            <a:prstGeom prst="rect">
              <a:avLst/>
            </a:prstGeom>
            <a:noFill/>
            <a:ln w="88900" cap="flat">
              <a:solidFill>
                <a:srgbClr val="0433FF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13" name="run calculation"/>
            <p:cNvSpPr/>
            <p:nvPr/>
          </p:nvSpPr>
          <p:spPr>
            <a:xfrm>
              <a:off x="348142" y="6251604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defRPr sz="3900" b="0">
                  <a:solidFill>
                    <a:srgbClr val="0433FF"/>
                  </a:solidFill>
                </a:defRPr>
              </a:lvl1pPr>
            </a:lstStyle>
            <a:p>
              <a:r>
                <a:t>run calculation</a:t>
              </a:r>
            </a:p>
          </p:txBody>
        </p:sp>
        <p:sp>
          <p:nvSpPr>
            <p:cNvPr id="114" name="Line"/>
            <p:cNvSpPr/>
            <p:nvPr/>
          </p:nvSpPr>
          <p:spPr>
            <a:xfrm>
              <a:off x="2024428" y="5296820"/>
              <a:ext cx="1" cy="694305"/>
            </a:xfrm>
            <a:prstGeom prst="line">
              <a:avLst/>
            </a:prstGeom>
            <a:noFill/>
            <a:ln w="88900" cap="flat">
              <a:solidFill>
                <a:srgbClr val="0433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166111 0.000496" pathEditMode="relative">
                                      <p:cBhvr>
                                        <p:cTn id="19" dur="3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6111 0.000496 L 0.332733 0.000526" pathEditMode="relative">
                                      <p:cBhvr>
                                        <p:cTn id="23" dur="3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32733 0.000526 L 0.498933 0.000300" pathEditMode="relative">
                                      <p:cBhvr>
                                        <p:cTn id="27" dur="3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10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10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" grpId="1" build="p" animBg="1" advAuto="0"/>
      <p:bldP spid="115" grpId="2" animBg="1" advAuto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37" name="Group"/>
          <p:cNvGrpSpPr/>
          <p:nvPr/>
        </p:nvGrpSpPr>
        <p:grpSpPr>
          <a:xfrm>
            <a:off x="3457656" y="1828614"/>
            <a:ext cx="17050030" cy="2290619"/>
            <a:chOff x="0" y="0"/>
            <a:chExt cx="17050029" cy="2290617"/>
          </a:xfrm>
        </p:grpSpPr>
        <p:grpSp>
          <p:nvGrpSpPr>
            <p:cNvPr id="1796" name="Group"/>
            <p:cNvGrpSpPr/>
            <p:nvPr/>
          </p:nvGrpSpPr>
          <p:grpSpPr>
            <a:xfrm>
              <a:off x="0" y="653342"/>
              <a:ext cx="5354238" cy="1637276"/>
              <a:chOff x="0" y="0"/>
              <a:chExt cx="5354237" cy="1637275"/>
            </a:xfrm>
          </p:grpSpPr>
          <p:sp>
            <p:nvSpPr>
              <p:cNvPr id="1779" name="Rectangle"/>
              <p:cNvSpPr/>
              <p:nvPr/>
            </p:nvSpPr>
            <p:spPr>
              <a:xfrm>
                <a:off x="0" y="0"/>
                <a:ext cx="5354238" cy="1637276"/>
              </a:xfrm>
              <a:prstGeom prst="rect">
                <a:avLst/>
              </a:prstGeom>
              <a:solidFill>
                <a:srgbClr val="D5D5D5"/>
              </a:solidFill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780" name="Rectangle"/>
              <p:cNvSpPr/>
              <p:nvPr/>
            </p:nvSpPr>
            <p:spPr>
              <a:xfrm>
                <a:off x="127000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781" name="S0"/>
              <p:cNvSpPr txBox="1"/>
              <p:nvPr/>
            </p:nvSpPr>
            <p:spPr>
              <a:xfrm rot="16200000">
                <a:off x="112567" y="526055"/>
                <a:ext cx="618898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S0</a:t>
                </a:r>
              </a:p>
            </p:txBody>
          </p:sp>
          <p:sp>
            <p:nvSpPr>
              <p:cNvPr id="1782" name="Rectangle"/>
              <p:cNvSpPr/>
              <p:nvPr/>
            </p:nvSpPr>
            <p:spPr>
              <a:xfrm>
                <a:off x="761987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783" name="S1"/>
              <p:cNvSpPr txBox="1"/>
              <p:nvPr/>
            </p:nvSpPr>
            <p:spPr>
              <a:xfrm rot="16200000">
                <a:off x="747555" y="526055"/>
                <a:ext cx="618897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</a:t>
                </a:r>
              </a:p>
            </p:txBody>
          </p:sp>
          <p:sp>
            <p:nvSpPr>
              <p:cNvPr id="1784" name="Rectangle"/>
              <p:cNvSpPr/>
              <p:nvPr/>
            </p:nvSpPr>
            <p:spPr>
              <a:xfrm>
                <a:off x="1399877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785" name="S2"/>
              <p:cNvSpPr txBox="1"/>
              <p:nvPr/>
            </p:nvSpPr>
            <p:spPr>
              <a:xfrm rot="16200000">
                <a:off x="1385445" y="530333"/>
                <a:ext cx="618897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S2</a:t>
                </a:r>
              </a:p>
            </p:txBody>
          </p:sp>
          <p:sp>
            <p:nvSpPr>
              <p:cNvPr id="1786" name="Rectangle"/>
              <p:cNvSpPr/>
              <p:nvPr/>
            </p:nvSpPr>
            <p:spPr>
              <a:xfrm>
                <a:off x="2034864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787" name="S3"/>
              <p:cNvSpPr txBox="1"/>
              <p:nvPr/>
            </p:nvSpPr>
            <p:spPr>
              <a:xfrm rot="16200000">
                <a:off x="2020432" y="530333"/>
                <a:ext cx="618898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S3</a:t>
                </a:r>
              </a:p>
            </p:txBody>
          </p:sp>
          <p:sp>
            <p:nvSpPr>
              <p:cNvPr id="1788" name="Rectangle"/>
              <p:cNvSpPr/>
              <p:nvPr/>
            </p:nvSpPr>
            <p:spPr>
              <a:xfrm>
                <a:off x="2668837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789" name="S4"/>
              <p:cNvSpPr txBox="1"/>
              <p:nvPr/>
            </p:nvSpPr>
            <p:spPr>
              <a:xfrm rot="16200000">
                <a:off x="2654405" y="526055"/>
                <a:ext cx="618897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S4</a:t>
                </a:r>
              </a:p>
            </p:txBody>
          </p:sp>
          <p:sp>
            <p:nvSpPr>
              <p:cNvPr id="1790" name="Rectangle"/>
              <p:cNvSpPr/>
              <p:nvPr/>
            </p:nvSpPr>
            <p:spPr>
              <a:xfrm>
                <a:off x="3303824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791" name="S5"/>
              <p:cNvSpPr txBox="1"/>
              <p:nvPr/>
            </p:nvSpPr>
            <p:spPr>
              <a:xfrm rot="16200000">
                <a:off x="3289392" y="526055"/>
                <a:ext cx="618898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S5</a:t>
                </a:r>
              </a:p>
            </p:txBody>
          </p:sp>
          <p:sp>
            <p:nvSpPr>
              <p:cNvPr id="1792" name="Rectangle"/>
              <p:cNvSpPr/>
              <p:nvPr/>
            </p:nvSpPr>
            <p:spPr>
              <a:xfrm>
                <a:off x="3951512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793" name="S6"/>
              <p:cNvSpPr txBox="1"/>
              <p:nvPr/>
            </p:nvSpPr>
            <p:spPr>
              <a:xfrm rot="16200000">
                <a:off x="3937080" y="526055"/>
                <a:ext cx="618897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S6</a:t>
                </a:r>
              </a:p>
            </p:txBody>
          </p:sp>
          <p:sp>
            <p:nvSpPr>
              <p:cNvPr id="1794" name="Rectangle"/>
              <p:cNvSpPr/>
              <p:nvPr/>
            </p:nvSpPr>
            <p:spPr>
              <a:xfrm>
                <a:off x="4586499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795" name="S7"/>
              <p:cNvSpPr txBox="1"/>
              <p:nvPr/>
            </p:nvSpPr>
            <p:spPr>
              <a:xfrm rot="16200000">
                <a:off x="4572067" y="526055"/>
                <a:ext cx="618898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S7</a:t>
                </a:r>
              </a:p>
            </p:txBody>
          </p:sp>
        </p:grpSp>
        <p:grpSp>
          <p:nvGrpSpPr>
            <p:cNvPr id="1814" name="Group"/>
            <p:cNvGrpSpPr/>
            <p:nvPr/>
          </p:nvGrpSpPr>
          <p:grpSpPr>
            <a:xfrm>
              <a:off x="5461000" y="653342"/>
              <a:ext cx="5354238" cy="1637276"/>
              <a:chOff x="0" y="0"/>
              <a:chExt cx="5354237" cy="1637275"/>
            </a:xfrm>
          </p:grpSpPr>
          <p:sp>
            <p:nvSpPr>
              <p:cNvPr id="1797" name="Rectangle"/>
              <p:cNvSpPr/>
              <p:nvPr/>
            </p:nvSpPr>
            <p:spPr>
              <a:xfrm>
                <a:off x="0" y="0"/>
                <a:ext cx="5354238" cy="1637276"/>
              </a:xfrm>
              <a:prstGeom prst="rect">
                <a:avLst/>
              </a:prstGeom>
              <a:solidFill>
                <a:srgbClr val="D5D5D5"/>
              </a:solidFill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798" name="Rectangle"/>
              <p:cNvSpPr/>
              <p:nvPr/>
            </p:nvSpPr>
            <p:spPr>
              <a:xfrm>
                <a:off x="127000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799" name="S8"/>
              <p:cNvSpPr txBox="1"/>
              <p:nvPr/>
            </p:nvSpPr>
            <p:spPr>
              <a:xfrm rot="16200000">
                <a:off x="112567" y="526055"/>
                <a:ext cx="618898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S8</a:t>
                </a:r>
              </a:p>
            </p:txBody>
          </p:sp>
          <p:sp>
            <p:nvSpPr>
              <p:cNvPr id="1800" name="Rectangle"/>
              <p:cNvSpPr/>
              <p:nvPr/>
            </p:nvSpPr>
            <p:spPr>
              <a:xfrm>
                <a:off x="761987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801" name="S9"/>
              <p:cNvSpPr txBox="1"/>
              <p:nvPr/>
            </p:nvSpPr>
            <p:spPr>
              <a:xfrm rot="16200000">
                <a:off x="747555" y="526055"/>
                <a:ext cx="618897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S9</a:t>
                </a:r>
              </a:p>
            </p:txBody>
          </p:sp>
          <p:sp>
            <p:nvSpPr>
              <p:cNvPr id="1802" name="Rectangle"/>
              <p:cNvSpPr/>
              <p:nvPr/>
            </p:nvSpPr>
            <p:spPr>
              <a:xfrm>
                <a:off x="1399877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803" name="S10"/>
              <p:cNvSpPr txBox="1"/>
              <p:nvPr/>
            </p:nvSpPr>
            <p:spPr>
              <a:xfrm rot="16200000">
                <a:off x="1268935" y="530333"/>
                <a:ext cx="851917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S10</a:t>
                </a:r>
              </a:p>
            </p:txBody>
          </p:sp>
          <p:sp>
            <p:nvSpPr>
              <p:cNvPr id="1804" name="Rectangle"/>
              <p:cNvSpPr/>
              <p:nvPr/>
            </p:nvSpPr>
            <p:spPr>
              <a:xfrm>
                <a:off x="2034864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805" name="S11"/>
              <p:cNvSpPr txBox="1"/>
              <p:nvPr/>
            </p:nvSpPr>
            <p:spPr>
              <a:xfrm rot="16200000">
                <a:off x="1903923" y="530333"/>
                <a:ext cx="851917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S11</a:t>
                </a:r>
              </a:p>
            </p:txBody>
          </p:sp>
          <p:sp>
            <p:nvSpPr>
              <p:cNvPr id="1806" name="Rectangle"/>
              <p:cNvSpPr/>
              <p:nvPr/>
            </p:nvSpPr>
            <p:spPr>
              <a:xfrm>
                <a:off x="2668837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807" name="S12"/>
              <p:cNvSpPr txBox="1"/>
              <p:nvPr/>
            </p:nvSpPr>
            <p:spPr>
              <a:xfrm rot="16200000">
                <a:off x="2537895" y="526054"/>
                <a:ext cx="851917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S12</a:t>
                </a:r>
              </a:p>
            </p:txBody>
          </p:sp>
          <p:sp>
            <p:nvSpPr>
              <p:cNvPr id="1808" name="Rectangle"/>
              <p:cNvSpPr/>
              <p:nvPr/>
            </p:nvSpPr>
            <p:spPr>
              <a:xfrm>
                <a:off x="3303824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809" name="S13"/>
              <p:cNvSpPr txBox="1"/>
              <p:nvPr/>
            </p:nvSpPr>
            <p:spPr>
              <a:xfrm rot="16200000">
                <a:off x="3172882" y="526054"/>
                <a:ext cx="851917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S13</a:t>
                </a:r>
              </a:p>
            </p:txBody>
          </p:sp>
          <p:sp>
            <p:nvSpPr>
              <p:cNvPr id="1810" name="Rectangle"/>
              <p:cNvSpPr/>
              <p:nvPr/>
            </p:nvSpPr>
            <p:spPr>
              <a:xfrm>
                <a:off x="3951512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811" name="S14"/>
              <p:cNvSpPr txBox="1"/>
              <p:nvPr/>
            </p:nvSpPr>
            <p:spPr>
              <a:xfrm rot="16200000">
                <a:off x="3820570" y="526054"/>
                <a:ext cx="851917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S14</a:t>
                </a:r>
              </a:p>
            </p:txBody>
          </p:sp>
          <p:sp>
            <p:nvSpPr>
              <p:cNvPr id="1812" name="Rectangle"/>
              <p:cNvSpPr/>
              <p:nvPr/>
            </p:nvSpPr>
            <p:spPr>
              <a:xfrm>
                <a:off x="4586499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813" name="S15"/>
              <p:cNvSpPr txBox="1"/>
              <p:nvPr/>
            </p:nvSpPr>
            <p:spPr>
              <a:xfrm rot="16200000">
                <a:off x="4455557" y="526054"/>
                <a:ext cx="851917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S15</a:t>
                </a:r>
              </a:p>
            </p:txBody>
          </p:sp>
        </p:grpSp>
        <p:grpSp>
          <p:nvGrpSpPr>
            <p:cNvPr id="1832" name="Group"/>
            <p:cNvGrpSpPr/>
            <p:nvPr/>
          </p:nvGrpSpPr>
          <p:grpSpPr>
            <a:xfrm>
              <a:off x="10922000" y="653342"/>
              <a:ext cx="5354238" cy="1637276"/>
              <a:chOff x="0" y="0"/>
              <a:chExt cx="5354237" cy="1637275"/>
            </a:xfrm>
          </p:grpSpPr>
          <p:sp>
            <p:nvSpPr>
              <p:cNvPr id="1815" name="Rectangle"/>
              <p:cNvSpPr/>
              <p:nvPr/>
            </p:nvSpPr>
            <p:spPr>
              <a:xfrm>
                <a:off x="0" y="0"/>
                <a:ext cx="5354238" cy="1637276"/>
              </a:xfrm>
              <a:prstGeom prst="rect">
                <a:avLst/>
              </a:prstGeom>
              <a:solidFill>
                <a:srgbClr val="D5D5D5"/>
              </a:solidFill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816" name="Rectangle"/>
              <p:cNvSpPr/>
              <p:nvPr/>
            </p:nvSpPr>
            <p:spPr>
              <a:xfrm>
                <a:off x="127000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817" name="S16"/>
              <p:cNvSpPr txBox="1"/>
              <p:nvPr/>
            </p:nvSpPr>
            <p:spPr>
              <a:xfrm rot="16200000">
                <a:off x="-3942" y="526054"/>
                <a:ext cx="851917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S16</a:t>
                </a:r>
              </a:p>
            </p:txBody>
          </p:sp>
          <p:sp>
            <p:nvSpPr>
              <p:cNvPr id="1818" name="Rectangle"/>
              <p:cNvSpPr/>
              <p:nvPr/>
            </p:nvSpPr>
            <p:spPr>
              <a:xfrm>
                <a:off x="761987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819" name="S17"/>
              <p:cNvSpPr txBox="1"/>
              <p:nvPr/>
            </p:nvSpPr>
            <p:spPr>
              <a:xfrm rot="16200000">
                <a:off x="631045" y="526054"/>
                <a:ext cx="851917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S17</a:t>
                </a:r>
              </a:p>
            </p:txBody>
          </p:sp>
          <p:sp>
            <p:nvSpPr>
              <p:cNvPr id="1820" name="Rectangle"/>
              <p:cNvSpPr/>
              <p:nvPr/>
            </p:nvSpPr>
            <p:spPr>
              <a:xfrm>
                <a:off x="1399877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821" name="S18"/>
              <p:cNvSpPr txBox="1"/>
              <p:nvPr/>
            </p:nvSpPr>
            <p:spPr>
              <a:xfrm rot="16200000">
                <a:off x="1268935" y="530333"/>
                <a:ext cx="851917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S18</a:t>
                </a:r>
              </a:p>
            </p:txBody>
          </p:sp>
          <p:sp>
            <p:nvSpPr>
              <p:cNvPr id="1822" name="Rectangle"/>
              <p:cNvSpPr/>
              <p:nvPr/>
            </p:nvSpPr>
            <p:spPr>
              <a:xfrm>
                <a:off x="2034864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823" name="S19"/>
              <p:cNvSpPr txBox="1"/>
              <p:nvPr/>
            </p:nvSpPr>
            <p:spPr>
              <a:xfrm rot="16200000">
                <a:off x="1903923" y="530333"/>
                <a:ext cx="851917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S19</a:t>
                </a:r>
              </a:p>
            </p:txBody>
          </p:sp>
          <p:sp>
            <p:nvSpPr>
              <p:cNvPr id="1824" name="Rectangle"/>
              <p:cNvSpPr/>
              <p:nvPr/>
            </p:nvSpPr>
            <p:spPr>
              <a:xfrm>
                <a:off x="2668837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825" name="S20"/>
              <p:cNvSpPr txBox="1"/>
              <p:nvPr/>
            </p:nvSpPr>
            <p:spPr>
              <a:xfrm rot="16200000">
                <a:off x="2537895" y="526054"/>
                <a:ext cx="851917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S20</a:t>
                </a:r>
              </a:p>
            </p:txBody>
          </p:sp>
          <p:sp>
            <p:nvSpPr>
              <p:cNvPr id="1826" name="Rectangle"/>
              <p:cNvSpPr/>
              <p:nvPr/>
            </p:nvSpPr>
            <p:spPr>
              <a:xfrm>
                <a:off x="3303824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827" name="S21"/>
              <p:cNvSpPr txBox="1"/>
              <p:nvPr/>
            </p:nvSpPr>
            <p:spPr>
              <a:xfrm rot="16200000">
                <a:off x="3172882" y="526054"/>
                <a:ext cx="851917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S21</a:t>
                </a:r>
              </a:p>
            </p:txBody>
          </p:sp>
          <p:sp>
            <p:nvSpPr>
              <p:cNvPr id="1828" name="Rectangle"/>
              <p:cNvSpPr/>
              <p:nvPr/>
            </p:nvSpPr>
            <p:spPr>
              <a:xfrm>
                <a:off x="3951512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829" name="S22"/>
              <p:cNvSpPr txBox="1"/>
              <p:nvPr/>
            </p:nvSpPr>
            <p:spPr>
              <a:xfrm rot="16200000">
                <a:off x="3820570" y="526054"/>
                <a:ext cx="851917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S22</a:t>
                </a:r>
              </a:p>
            </p:txBody>
          </p:sp>
          <p:sp>
            <p:nvSpPr>
              <p:cNvPr id="1830" name="Rectangle"/>
              <p:cNvSpPr/>
              <p:nvPr/>
            </p:nvSpPr>
            <p:spPr>
              <a:xfrm>
                <a:off x="4586499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831" name="S23"/>
              <p:cNvSpPr txBox="1"/>
              <p:nvPr/>
            </p:nvSpPr>
            <p:spPr>
              <a:xfrm rot="16200000">
                <a:off x="4455557" y="526054"/>
                <a:ext cx="851917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S23</a:t>
                </a:r>
              </a:p>
            </p:txBody>
          </p:sp>
        </p:grpSp>
        <p:sp>
          <p:nvSpPr>
            <p:cNvPr id="1833" name="Block 0"/>
            <p:cNvSpPr txBox="1"/>
            <p:nvPr/>
          </p:nvSpPr>
          <p:spPr>
            <a:xfrm>
              <a:off x="2080551" y="0"/>
              <a:ext cx="152708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Block 0</a:t>
              </a:r>
            </a:p>
          </p:txBody>
        </p:sp>
        <p:sp>
          <p:nvSpPr>
            <p:cNvPr id="1834" name="Block 1"/>
            <p:cNvSpPr txBox="1"/>
            <p:nvPr/>
          </p:nvSpPr>
          <p:spPr>
            <a:xfrm>
              <a:off x="7374575" y="0"/>
              <a:ext cx="152708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Block 1</a:t>
              </a:r>
            </a:p>
          </p:txBody>
        </p:sp>
        <p:sp>
          <p:nvSpPr>
            <p:cNvPr id="1835" name="Block 2"/>
            <p:cNvSpPr txBox="1"/>
            <p:nvPr/>
          </p:nvSpPr>
          <p:spPr>
            <a:xfrm>
              <a:off x="12835575" y="0"/>
              <a:ext cx="152708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Block 2</a:t>
              </a:r>
            </a:p>
          </p:txBody>
        </p:sp>
        <p:sp>
          <p:nvSpPr>
            <p:cNvPr id="1836" name="..."/>
            <p:cNvSpPr txBox="1"/>
            <p:nvPr/>
          </p:nvSpPr>
          <p:spPr>
            <a:xfrm>
              <a:off x="16586199" y="1287558"/>
              <a:ext cx="463831" cy="597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/>
              </a:lvl1pPr>
            </a:lstStyle>
            <a:p>
              <a:r>
                <a:t>...</a:t>
              </a:r>
            </a:p>
          </p:txBody>
        </p:sp>
      </p:grpSp>
      <p:sp>
        <p:nvSpPr>
          <p:cNvPr id="1838" name="The full signal chain: added latency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The full signal chain: added latency</a:t>
            </a:r>
          </a:p>
        </p:txBody>
      </p:sp>
      <p:sp>
        <p:nvSpPr>
          <p:cNvPr id="1839" name="x[n]"/>
          <p:cNvSpPr txBox="1"/>
          <p:nvPr/>
        </p:nvSpPr>
        <p:spPr>
          <a:xfrm>
            <a:off x="2502049" y="2921741"/>
            <a:ext cx="798577" cy="56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x[n]</a:t>
            </a:r>
          </a:p>
        </p:txBody>
      </p:sp>
      <p:grpSp>
        <p:nvGrpSpPr>
          <p:cNvPr id="1845" name="Group"/>
          <p:cNvGrpSpPr/>
          <p:nvPr/>
        </p:nvGrpSpPr>
        <p:grpSpPr>
          <a:xfrm>
            <a:off x="3580438" y="2595219"/>
            <a:ext cx="14732307" cy="1402784"/>
            <a:chOff x="0" y="0"/>
            <a:chExt cx="14732305" cy="1402782"/>
          </a:xfrm>
        </p:grpSpPr>
        <p:sp>
          <p:nvSpPr>
            <p:cNvPr id="1840" name="Rectangle"/>
            <p:cNvSpPr/>
            <p:nvPr/>
          </p:nvSpPr>
          <p:spPr>
            <a:xfrm>
              <a:off x="0" y="0"/>
              <a:ext cx="3772191" cy="1402783"/>
            </a:xfrm>
            <a:prstGeom prst="rect">
              <a:avLst/>
            </a:prstGeom>
            <a:solidFill>
              <a:srgbClr val="0365C0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4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841" name="Rectangle"/>
            <p:cNvSpPr/>
            <p:nvPr/>
          </p:nvSpPr>
          <p:spPr>
            <a:xfrm>
              <a:off x="2533690" y="19134"/>
              <a:ext cx="4132518" cy="1364515"/>
            </a:xfrm>
            <a:prstGeom prst="rect">
              <a:avLst/>
            </a:prstGeom>
            <a:solidFill>
              <a:srgbClr val="773F9B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4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842" name="Rectangle"/>
            <p:cNvSpPr/>
            <p:nvPr/>
          </p:nvSpPr>
          <p:spPr>
            <a:xfrm>
              <a:off x="5480058" y="19134"/>
              <a:ext cx="3772191" cy="1364515"/>
            </a:xfrm>
            <a:prstGeom prst="rect">
              <a:avLst/>
            </a:prstGeom>
            <a:solidFill>
              <a:srgbClr val="C82506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4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843" name="Rectangle"/>
            <p:cNvSpPr/>
            <p:nvPr/>
          </p:nvSpPr>
          <p:spPr>
            <a:xfrm>
              <a:off x="8006984" y="28151"/>
              <a:ext cx="4132517" cy="1346481"/>
            </a:xfrm>
            <a:prstGeom prst="rect">
              <a:avLst/>
            </a:prstGeom>
            <a:solidFill>
              <a:srgbClr val="DE6A10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4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844" name="Rectangle"/>
            <p:cNvSpPr/>
            <p:nvPr/>
          </p:nvSpPr>
          <p:spPr>
            <a:xfrm>
              <a:off x="10960115" y="28151"/>
              <a:ext cx="3772191" cy="1346481"/>
            </a:xfrm>
            <a:prstGeom prst="rect">
              <a:avLst/>
            </a:prstGeom>
            <a:solidFill>
              <a:schemeClr val="accent4">
                <a:hueOff val="-461056"/>
                <a:satOff val="4338"/>
                <a:lumOff val="-10225"/>
                <a:alpha val="5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4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</p:grpSp>
      <p:grpSp>
        <p:nvGrpSpPr>
          <p:cNvPr id="1901" name="Group"/>
          <p:cNvGrpSpPr/>
          <p:nvPr/>
        </p:nvGrpSpPr>
        <p:grpSpPr>
          <a:xfrm>
            <a:off x="3460346" y="10150667"/>
            <a:ext cx="18088116" cy="2654301"/>
            <a:chOff x="0" y="-451362"/>
            <a:chExt cx="18088114" cy="2654300"/>
          </a:xfrm>
        </p:grpSpPr>
        <p:grpSp>
          <p:nvGrpSpPr>
            <p:cNvPr id="1863" name="Group"/>
            <p:cNvGrpSpPr/>
            <p:nvPr/>
          </p:nvGrpSpPr>
          <p:grpSpPr>
            <a:xfrm>
              <a:off x="0" y="-451363"/>
              <a:ext cx="6151516" cy="2088639"/>
              <a:chOff x="0" y="-451362"/>
              <a:chExt cx="6151516" cy="2088637"/>
            </a:xfrm>
          </p:grpSpPr>
          <p:sp>
            <p:nvSpPr>
              <p:cNvPr id="1846" name="Rectangle"/>
              <p:cNvSpPr/>
              <p:nvPr/>
            </p:nvSpPr>
            <p:spPr>
              <a:xfrm>
                <a:off x="0" y="0"/>
                <a:ext cx="5354238" cy="1637276"/>
              </a:xfrm>
              <a:prstGeom prst="rect">
                <a:avLst/>
              </a:prstGeom>
              <a:solidFill>
                <a:srgbClr val="D5D5D5"/>
              </a:solidFill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847" name="Rectangle"/>
              <p:cNvSpPr/>
              <p:nvPr/>
            </p:nvSpPr>
            <p:spPr>
              <a:xfrm>
                <a:off x="127000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848" name="S0"/>
              <p:cNvSpPr/>
              <p:nvPr/>
            </p:nvSpPr>
            <p:spPr>
              <a:xfrm flipV="1">
                <a:off x="422016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S0</a:t>
                </a:r>
              </a:p>
            </p:txBody>
          </p:sp>
          <p:sp>
            <p:nvSpPr>
              <p:cNvPr id="1849" name="Rectangle"/>
              <p:cNvSpPr/>
              <p:nvPr/>
            </p:nvSpPr>
            <p:spPr>
              <a:xfrm>
                <a:off x="761987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850" name="S1"/>
              <p:cNvSpPr/>
              <p:nvPr/>
            </p:nvSpPr>
            <p:spPr>
              <a:xfrm flipV="1">
                <a:off x="1057003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</a:t>
                </a:r>
              </a:p>
            </p:txBody>
          </p:sp>
          <p:sp>
            <p:nvSpPr>
              <p:cNvPr id="1851" name="Rectangle"/>
              <p:cNvSpPr/>
              <p:nvPr/>
            </p:nvSpPr>
            <p:spPr>
              <a:xfrm>
                <a:off x="1399877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852" name="S2"/>
              <p:cNvSpPr/>
              <p:nvPr/>
            </p:nvSpPr>
            <p:spPr>
              <a:xfrm flipV="1">
                <a:off x="1694893" y="-447085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S2</a:t>
                </a:r>
              </a:p>
            </p:txBody>
          </p:sp>
          <p:sp>
            <p:nvSpPr>
              <p:cNvPr id="1853" name="Rectangle"/>
              <p:cNvSpPr/>
              <p:nvPr/>
            </p:nvSpPr>
            <p:spPr>
              <a:xfrm>
                <a:off x="2034864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854" name="S3"/>
              <p:cNvSpPr/>
              <p:nvPr/>
            </p:nvSpPr>
            <p:spPr>
              <a:xfrm flipV="1">
                <a:off x="2329881" y="-447085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S3</a:t>
                </a:r>
              </a:p>
            </p:txBody>
          </p:sp>
          <p:sp>
            <p:nvSpPr>
              <p:cNvPr id="1855" name="Rectangle"/>
              <p:cNvSpPr/>
              <p:nvPr/>
            </p:nvSpPr>
            <p:spPr>
              <a:xfrm>
                <a:off x="2668837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856" name="S4"/>
              <p:cNvSpPr/>
              <p:nvPr/>
            </p:nvSpPr>
            <p:spPr>
              <a:xfrm flipV="1">
                <a:off x="2963853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S4</a:t>
                </a:r>
              </a:p>
            </p:txBody>
          </p:sp>
          <p:sp>
            <p:nvSpPr>
              <p:cNvPr id="1857" name="Rectangle"/>
              <p:cNvSpPr/>
              <p:nvPr/>
            </p:nvSpPr>
            <p:spPr>
              <a:xfrm>
                <a:off x="3303824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858" name="S5"/>
              <p:cNvSpPr/>
              <p:nvPr/>
            </p:nvSpPr>
            <p:spPr>
              <a:xfrm flipV="1">
                <a:off x="3598840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S5</a:t>
                </a:r>
              </a:p>
            </p:txBody>
          </p:sp>
          <p:sp>
            <p:nvSpPr>
              <p:cNvPr id="1859" name="Rectangle"/>
              <p:cNvSpPr/>
              <p:nvPr/>
            </p:nvSpPr>
            <p:spPr>
              <a:xfrm>
                <a:off x="3951512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860" name="S6"/>
              <p:cNvSpPr/>
              <p:nvPr/>
            </p:nvSpPr>
            <p:spPr>
              <a:xfrm flipV="1">
                <a:off x="4246528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S6</a:t>
                </a:r>
              </a:p>
            </p:txBody>
          </p:sp>
          <p:sp>
            <p:nvSpPr>
              <p:cNvPr id="1861" name="Rectangle"/>
              <p:cNvSpPr/>
              <p:nvPr/>
            </p:nvSpPr>
            <p:spPr>
              <a:xfrm>
                <a:off x="4586499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862" name="S7"/>
              <p:cNvSpPr/>
              <p:nvPr/>
            </p:nvSpPr>
            <p:spPr>
              <a:xfrm flipV="1">
                <a:off x="4881516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S7</a:t>
                </a:r>
              </a:p>
            </p:txBody>
          </p:sp>
        </p:grpSp>
        <p:grpSp>
          <p:nvGrpSpPr>
            <p:cNvPr id="1881" name="Group"/>
            <p:cNvGrpSpPr/>
            <p:nvPr/>
          </p:nvGrpSpPr>
          <p:grpSpPr>
            <a:xfrm>
              <a:off x="5460999" y="-451363"/>
              <a:ext cx="6151517" cy="2088639"/>
              <a:chOff x="0" y="-451362"/>
              <a:chExt cx="6151515" cy="2088637"/>
            </a:xfrm>
          </p:grpSpPr>
          <p:sp>
            <p:nvSpPr>
              <p:cNvPr id="1864" name="Rectangle"/>
              <p:cNvSpPr/>
              <p:nvPr/>
            </p:nvSpPr>
            <p:spPr>
              <a:xfrm>
                <a:off x="0" y="0"/>
                <a:ext cx="5354238" cy="1637276"/>
              </a:xfrm>
              <a:prstGeom prst="rect">
                <a:avLst/>
              </a:prstGeom>
              <a:solidFill>
                <a:srgbClr val="D5D5D5"/>
              </a:solidFill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865" name="Rectangle"/>
              <p:cNvSpPr/>
              <p:nvPr/>
            </p:nvSpPr>
            <p:spPr>
              <a:xfrm>
                <a:off x="127000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866" name="S8"/>
              <p:cNvSpPr/>
              <p:nvPr/>
            </p:nvSpPr>
            <p:spPr>
              <a:xfrm flipV="1">
                <a:off x="422016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S8</a:t>
                </a:r>
              </a:p>
            </p:txBody>
          </p:sp>
          <p:sp>
            <p:nvSpPr>
              <p:cNvPr id="1867" name="Rectangle"/>
              <p:cNvSpPr/>
              <p:nvPr/>
            </p:nvSpPr>
            <p:spPr>
              <a:xfrm>
                <a:off x="761987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868" name="S9"/>
              <p:cNvSpPr/>
              <p:nvPr/>
            </p:nvSpPr>
            <p:spPr>
              <a:xfrm flipV="1">
                <a:off x="1057003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S9</a:t>
                </a:r>
              </a:p>
            </p:txBody>
          </p:sp>
          <p:sp>
            <p:nvSpPr>
              <p:cNvPr id="1869" name="Rectangle"/>
              <p:cNvSpPr/>
              <p:nvPr/>
            </p:nvSpPr>
            <p:spPr>
              <a:xfrm>
                <a:off x="1399877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870" name="S10"/>
              <p:cNvSpPr/>
              <p:nvPr/>
            </p:nvSpPr>
            <p:spPr>
              <a:xfrm flipV="1">
                <a:off x="1694893" y="-447085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S10</a:t>
                </a:r>
              </a:p>
            </p:txBody>
          </p:sp>
          <p:sp>
            <p:nvSpPr>
              <p:cNvPr id="1871" name="Rectangle"/>
              <p:cNvSpPr/>
              <p:nvPr/>
            </p:nvSpPr>
            <p:spPr>
              <a:xfrm>
                <a:off x="2034864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872" name="S11"/>
              <p:cNvSpPr/>
              <p:nvPr/>
            </p:nvSpPr>
            <p:spPr>
              <a:xfrm flipV="1">
                <a:off x="2329881" y="-447085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S11</a:t>
                </a:r>
              </a:p>
            </p:txBody>
          </p:sp>
          <p:sp>
            <p:nvSpPr>
              <p:cNvPr id="1873" name="Rectangle"/>
              <p:cNvSpPr/>
              <p:nvPr/>
            </p:nvSpPr>
            <p:spPr>
              <a:xfrm>
                <a:off x="2668837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874" name="S12"/>
              <p:cNvSpPr/>
              <p:nvPr/>
            </p:nvSpPr>
            <p:spPr>
              <a:xfrm flipV="1">
                <a:off x="2963853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S12</a:t>
                </a:r>
              </a:p>
            </p:txBody>
          </p:sp>
          <p:sp>
            <p:nvSpPr>
              <p:cNvPr id="1875" name="Rectangle"/>
              <p:cNvSpPr/>
              <p:nvPr/>
            </p:nvSpPr>
            <p:spPr>
              <a:xfrm>
                <a:off x="3303824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876" name="S13"/>
              <p:cNvSpPr/>
              <p:nvPr/>
            </p:nvSpPr>
            <p:spPr>
              <a:xfrm flipV="1">
                <a:off x="3598840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S13</a:t>
                </a:r>
              </a:p>
            </p:txBody>
          </p:sp>
          <p:sp>
            <p:nvSpPr>
              <p:cNvPr id="1877" name="Rectangle"/>
              <p:cNvSpPr/>
              <p:nvPr/>
            </p:nvSpPr>
            <p:spPr>
              <a:xfrm>
                <a:off x="3951512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878" name="S14"/>
              <p:cNvSpPr/>
              <p:nvPr/>
            </p:nvSpPr>
            <p:spPr>
              <a:xfrm flipV="1">
                <a:off x="4246528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S14</a:t>
                </a:r>
              </a:p>
            </p:txBody>
          </p:sp>
          <p:sp>
            <p:nvSpPr>
              <p:cNvPr id="1879" name="Rectangle"/>
              <p:cNvSpPr/>
              <p:nvPr/>
            </p:nvSpPr>
            <p:spPr>
              <a:xfrm>
                <a:off x="4586499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880" name="S15"/>
              <p:cNvSpPr/>
              <p:nvPr/>
            </p:nvSpPr>
            <p:spPr>
              <a:xfrm flipV="1">
                <a:off x="4881515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S15</a:t>
                </a:r>
              </a:p>
            </p:txBody>
          </p:sp>
        </p:grpSp>
        <p:grpSp>
          <p:nvGrpSpPr>
            <p:cNvPr id="1899" name="Group"/>
            <p:cNvGrpSpPr/>
            <p:nvPr/>
          </p:nvGrpSpPr>
          <p:grpSpPr>
            <a:xfrm>
              <a:off x="10921999" y="-451363"/>
              <a:ext cx="6151517" cy="2088639"/>
              <a:chOff x="0" y="-451362"/>
              <a:chExt cx="6151515" cy="2088637"/>
            </a:xfrm>
          </p:grpSpPr>
          <p:sp>
            <p:nvSpPr>
              <p:cNvPr id="1882" name="Rectangle"/>
              <p:cNvSpPr/>
              <p:nvPr/>
            </p:nvSpPr>
            <p:spPr>
              <a:xfrm>
                <a:off x="0" y="0"/>
                <a:ext cx="5354238" cy="1637276"/>
              </a:xfrm>
              <a:prstGeom prst="rect">
                <a:avLst/>
              </a:prstGeom>
              <a:solidFill>
                <a:srgbClr val="D5D5D5"/>
              </a:solidFill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883" name="Rectangle"/>
              <p:cNvSpPr/>
              <p:nvPr/>
            </p:nvSpPr>
            <p:spPr>
              <a:xfrm>
                <a:off x="127000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884" name="S16"/>
              <p:cNvSpPr/>
              <p:nvPr/>
            </p:nvSpPr>
            <p:spPr>
              <a:xfrm flipV="1">
                <a:off x="422016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S16</a:t>
                </a:r>
              </a:p>
            </p:txBody>
          </p:sp>
          <p:sp>
            <p:nvSpPr>
              <p:cNvPr id="1885" name="Rectangle"/>
              <p:cNvSpPr/>
              <p:nvPr/>
            </p:nvSpPr>
            <p:spPr>
              <a:xfrm>
                <a:off x="761987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886" name="S17"/>
              <p:cNvSpPr/>
              <p:nvPr/>
            </p:nvSpPr>
            <p:spPr>
              <a:xfrm flipV="1">
                <a:off x="1057003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S17</a:t>
                </a:r>
              </a:p>
            </p:txBody>
          </p:sp>
          <p:sp>
            <p:nvSpPr>
              <p:cNvPr id="1887" name="Rectangle"/>
              <p:cNvSpPr/>
              <p:nvPr/>
            </p:nvSpPr>
            <p:spPr>
              <a:xfrm>
                <a:off x="1399877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888" name="S18"/>
              <p:cNvSpPr/>
              <p:nvPr/>
            </p:nvSpPr>
            <p:spPr>
              <a:xfrm flipV="1">
                <a:off x="1694893" y="-447085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S18</a:t>
                </a:r>
              </a:p>
            </p:txBody>
          </p:sp>
          <p:sp>
            <p:nvSpPr>
              <p:cNvPr id="1889" name="Rectangle"/>
              <p:cNvSpPr/>
              <p:nvPr/>
            </p:nvSpPr>
            <p:spPr>
              <a:xfrm>
                <a:off x="2034864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890" name="S19"/>
              <p:cNvSpPr/>
              <p:nvPr/>
            </p:nvSpPr>
            <p:spPr>
              <a:xfrm flipV="1">
                <a:off x="2329881" y="-447085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S19</a:t>
                </a:r>
              </a:p>
            </p:txBody>
          </p:sp>
          <p:sp>
            <p:nvSpPr>
              <p:cNvPr id="1891" name="Rectangle"/>
              <p:cNvSpPr/>
              <p:nvPr/>
            </p:nvSpPr>
            <p:spPr>
              <a:xfrm>
                <a:off x="2668837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892" name="S20"/>
              <p:cNvSpPr/>
              <p:nvPr/>
            </p:nvSpPr>
            <p:spPr>
              <a:xfrm flipV="1">
                <a:off x="2963853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S20</a:t>
                </a:r>
              </a:p>
            </p:txBody>
          </p:sp>
          <p:sp>
            <p:nvSpPr>
              <p:cNvPr id="1893" name="Rectangle"/>
              <p:cNvSpPr/>
              <p:nvPr/>
            </p:nvSpPr>
            <p:spPr>
              <a:xfrm>
                <a:off x="3303824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894" name="S21"/>
              <p:cNvSpPr/>
              <p:nvPr/>
            </p:nvSpPr>
            <p:spPr>
              <a:xfrm flipV="1">
                <a:off x="3598840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S21</a:t>
                </a:r>
              </a:p>
            </p:txBody>
          </p:sp>
          <p:sp>
            <p:nvSpPr>
              <p:cNvPr id="1895" name="Rectangle"/>
              <p:cNvSpPr/>
              <p:nvPr/>
            </p:nvSpPr>
            <p:spPr>
              <a:xfrm>
                <a:off x="3951512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896" name="S22"/>
              <p:cNvSpPr/>
              <p:nvPr/>
            </p:nvSpPr>
            <p:spPr>
              <a:xfrm flipV="1">
                <a:off x="4246528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S22</a:t>
                </a:r>
              </a:p>
            </p:txBody>
          </p:sp>
          <p:sp>
            <p:nvSpPr>
              <p:cNvPr id="1897" name="Rectangle"/>
              <p:cNvSpPr/>
              <p:nvPr/>
            </p:nvSpPr>
            <p:spPr>
              <a:xfrm>
                <a:off x="4586499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898" name="S23"/>
              <p:cNvSpPr/>
              <p:nvPr/>
            </p:nvSpPr>
            <p:spPr>
              <a:xfrm flipV="1">
                <a:off x="4881515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S23</a:t>
                </a:r>
              </a:p>
            </p:txBody>
          </p:sp>
        </p:grpSp>
        <p:sp>
          <p:nvSpPr>
            <p:cNvPr id="1900" name="..."/>
            <p:cNvSpPr/>
            <p:nvPr/>
          </p:nvSpPr>
          <p:spPr>
            <a:xfrm>
              <a:off x="16818114" y="932937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/>
              </a:lvl1pPr>
            </a:lstStyle>
            <a:p>
              <a:r>
                <a:t>...</a:t>
              </a:r>
            </a:p>
          </p:txBody>
        </p:sp>
      </p:grpSp>
      <p:sp>
        <p:nvSpPr>
          <p:cNvPr id="1902" name="y[n]"/>
          <p:cNvSpPr txBox="1"/>
          <p:nvPr/>
        </p:nvSpPr>
        <p:spPr>
          <a:xfrm>
            <a:off x="2508169" y="11041814"/>
            <a:ext cx="79171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y[n]</a:t>
            </a:r>
          </a:p>
        </p:txBody>
      </p:sp>
      <p:grpSp>
        <p:nvGrpSpPr>
          <p:cNvPr id="1907" name="Group"/>
          <p:cNvGrpSpPr/>
          <p:nvPr/>
        </p:nvGrpSpPr>
        <p:grpSpPr>
          <a:xfrm>
            <a:off x="10323778" y="10727844"/>
            <a:ext cx="11750811" cy="1402784"/>
            <a:chOff x="0" y="0"/>
            <a:chExt cx="11750809" cy="1402782"/>
          </a:xfrm>
        </p:grpSpPr>
        <p:sp>
          <p:nvSpPr>
            <p:cNvPr id="1903" name="Rectangle"/>
            <p:cNvSpPr/>
            <p:nvPr/>
          </p:nvSpPr>
          <p:spPr>
            <a:xfrm>
              <a:off x="0" y="0"/>
              <a:ext cx="3901713" cy="1402783"/>
            </a:xfrm>
            <a:prstGeom prst="rect">
              <a:avLst/>
            </a:prstGeom>
            <a:solidFill>
              <a:srgbClr val="0365C0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4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904" name="Rectangle"/>
            <p:cNvSpPr/>
            <p:nvPr/>
          </p:nvSpPr>
          <p:spPr>
            <a:xfrm>
              <a:off x="2531185" y="19134"/>
              <a:ext cx="4197366" cy="1364515"/>
            </a:xfrm>
            <a:prstGeom prst="rect">
              <a:avLst/>
            </a:prstGeom>
            <a:solidFill>
              <a:srgbClr val="773F9B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4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905" name="Rectangle"/>
            <p:cNvSpPr/>
            <p:nvPr/>
          </p:nvSpPr>
          <p:spPr>
            <a:xfrm>
              <a:off x="5502910" y="19134"/>
              <a:ext cx="3814648" cy="1364515"/>
            </a:xfrm>
            <a:prstGeom prst="rect">
              <a:avLst/>
            </a:prstGeom>
            <a:solidFill>
              <a:srgbClr val="C82506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4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906" name="Rectangle"/>
            <p:cNvSpPr/>
            <p:nvPr/>
          </p:nvSpPr>
          <p:spPr>
            <a:xfrm>
              <a:off x="7978619" y="28151"/>
              <a:ext cx="3772191" cy="1346481"/>
            </a:xfrm>
            <a:prstGeom prst="rect">
              <a:avLst/>
            </a:prstGeom>
            <a:solidFill>
              <a:srgbClr val="DE6A10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4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</p:grpSp>
      <p:grpSp>
        <p:nvGrpSpPr>
          <p:cNvPr id="1910" name="Group"/>
          <p:cNvGrpSpPr/>
          <p:nvPr/>
        </p:nvGrpSpPr>
        <p:grpSpPr>
          <a:xfrm>
            <a:off x="3368292" y="5680332"/>
            <a:ext cx="3220233" cy="3220234"/>
            <a:chOff x="0" y="0"/>
            <a:chExt cx="3220232" cy="3220232"/>
          </a:xfrm>
        </p:grpSpPr>
        <p:sp>
          <p:nvSpPr>
            <p:cNvPr id="1908" name="Circle"/>
            <p:cNvSpPr/>
            <p:nvPr/>
          </p:nvSpPr>
          <p:spPr>
            <a:xfrm>
              <a:off x="0" y="0"/>
              <a:ext cx="3220233" cy="3220233"/>
            </a:xfrm>
            <a:prstGeom prst="ellipse">
              <a:avLst/>
            </a:prstGeom>
            <a:solidFill>
              <a:srgbClr val="D5D5D5"/>
            </a:solidFill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909" name="Circle"/>
            <p:cNvSpPr/>
            <p:nvPr/>
          </p:nvSpPr>
          <p:spPr>
            <a:xfrm>
              <a:off x="685267" y="685267"/>
              <a:ext cx="1849700" cy="18497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1913" name="Group"/>
          <p:cNvGrpSpPr/>
          <p:nvPr/>
        </p:nvGrpSpPr>
        <p:grpSpPr>
          <a:xfrm>
            <a:off x="17888413" y="5680332"/>
            <a:ext cx="3220234" cy="3220234"/>
            <a:chOff x="0" y="0"/>
            <a:chExt cx="3220232" cy="3220232"/>
          </a:xfrm>
        </p:grpSpPr>
        <p:sp>
          <p:nvSpPr>
            <p:cNvPr id="1911" name="Circle"/>
            <p:cNvSpPr/>
            <p:nvPr/>
          </p:nvSpPr>
          <p:spPr>
            <a:xfrm>
              <a:off x="0" y="0"/>
              <a:ext cx="3220233" cy="3220233"/>
            </a:xfrm>
            <a:prstGeom prst="ellipse">
              <a:avLst/>
            </a:prstGeom>
            <a:solidFill>
              <a:srgbClr val="D5D5D5"/>
            </a:solidFill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912" name="Circle"/>
            <p:cNvSpPr/>
            <p:nvPr/>
          </p:nvSpPr>
          <p:spPr>
            <a:xfrm>
              <a:off x="685267" y="685267"/>
              <a:ext cx="1849700" cy="18497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</p:grpSp>
      <p:sp>
        <p:nvSpPr>
          <p:cNvPr id="1914" name="Line"/>
          <p:cNvSpPr/>
          <p:nvPr/>
        </p:nvSpPr>
        <p:spPr>
          <a:xfrm>
            <a:off x="6603332" y="7262002"/>
            <a:ext cx="2013026" cy="1"/>
          </a:xfrm>
          <a:prstGeom prst="line">
            <a:avLst/>
          </a:prstGeom>
          <a:ln w="1016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915" name="write…"/>
          <p:cNvSpPr txBox="1"/>
          <p:nvPr/>
        </p:nvSpPr>
        <p:spPr>
          <a:xfrm>
            <a:off x="2128669" y="4419001"/>
            <a:ext cx="1545337" cy="1181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600" b="0"/>
            </a:pPr>
            <a:r>
              <a:t>write </a:t>
            </a:r>
          </a:p>
          <a:p>
            <a:pPr>
              <a:defRPr sz="3600" b="0"/>
            </a:pPr>
            <a:r>
              <a:t>pointer</a:t>
            </a:r>
          </a:p>
        </p:txBody>
      </p:sp>
      <p:sp>
        <p:nvSpPr>
          <p:cNvPr id="1916" name="input…"/>
          <p:cNvSpPr txBox="1"/>
          <p:nvPr/>
        </p:nvSpPr>
        <p:spPr>
          <a:xfrm>
            <a:off x="1886671" y="6671503"/>
            <a:ext cx="1301192" cy="1180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600" b="0"/>
            </a:pPr>
            <a:r>
              <a:t>input</a:t>
            </a:r>
          </a:p>
          <a:p>
            <a:pPr>
              <a:defRPr sz="3600" b="0"/>
            </a:pPr>
            <a:r>
              <a:t>buffer</a:t>
            </a:r>
          </a:p>
        </p:txBody>
      </p:sp>
      <p:sp>
        <p:nvSpPr>
          <p:cNvPr id="1917" name="Line"/>
          <p:cNvSpPr/>
          <p:nvPr/>
        </p:nvSpPr>
        <p:spPr>
          <a:xfrm>
            <a:off x="3847757" y="4126459"/>
            <a:ext cx="1" cy="1766084"/>
          </a:xfrm>
          <a:prstGeom prst="line">
            <a:avLst/>
          </a:prstGeom>
          <a:ln w="1016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918" name="Line"/>
          <p:cNvSpPr/>
          <p:nvPr/>
        </p:nvSpPr>
        <p:spPr>
          <a:xfrm>
            <a:off x="7684533" y="9512813"/>
            <a:ext cx="1" cy="988926"/>
          </a:xfrm>
          <a:prstGeom prst="line">
            <a:avLst/>
          </a:prstGeom>
          <a:ln w="1143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919" name="Block-based…"/>
          <p:cNvSpPr txBox="1"/>
          <p:nvPr/>
        </p:nvSpPr>
        <p:spPr>
          <a:xfrm>
            <a:off x="12702596" y="6553480"/>
            <a:ext cx="3147214" cy="1356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4200" b="0"/>
            </a:pPr>
            <a:r>
              <a:t>Block-based</a:t>
            </a:r>
          </a:p>
          <a:p>
            <a:pPr>
              <a:defRPr sz="4200" b="0"/>
            </a:pPr>
            <a:r>
              <a:t>processing</a:t>
            </a:r>
          </a:p>
        </p:txBody>
      </p:sp>
      <p:sp>
        <p:nvSpPr>
          <p:cNvPr id="1920" name="Rounded Rectangle"/>
          <p:cNvSpPr/>
          <p:nvPr/>
        </p:nvSpPr>
        <p:spPr>
          <a:xfrm>
            <a:off x="12576098" y="6378125"/>
            <a:ext cx="3400210" cy="1707375"/>
          </a:xfrm>
          <a:prstGeom prst="roundRect">
            <a:avLst>
              <a:gd name="adj" fmla="val 15000"/>
            </a:avLst>
          </a:prstGeom>
          <a:ln w="381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921" name="Apply…"/>
          <p:cNvSpPr txBox="1"/>
          <p:nvPr/>
        </p:nvSpPr>
        <p:spPr>
          <a:xfrm>
            <a:off x="9049376" y="6549945"/>
            <a:ext cx="1960399" cy="1356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4200" b="0"/>
            </a:pPr>
            <a:r>
              <a:t>Apply</a:t>
            </a:r>
          </a:p>
          <a:p>
            <a:pPr>
              <a:defRPr sz="4200" b="0"/>
            </a:pPr>
            <a:r>
              <a:t>window</a:t>
            </a:r>
          </a:p>
        </p:txBody>
      </p:sp>
      <p:sp>
        <p:nvSpPr>
          <p:cNvPr id="1922" name="Rounded Rectangle"/>
          <p:cNvSpPr/>
          <p:nvPr/>
        </p:nvSpPr>
        <p:spPr>
          <a:xfrm>
            <a:off x="8650216" y="6374590"/>
            <a:ext cx="2758719" cy="1707376"/>
          </a:xfrm>
          <a:prstGeom prst="roundRect">
            <a:avLst>
              <a:gd name="adj" fmla="val 15000"/>
            </a:avLst>
          </a:prstGeom>
          <a:ln w="381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923" name="Line"/>
          <p:cNvSpPr/>
          <p:nvPr/>
        </p:nvSpPr>
        <p:spPr>
          <a:xfrm>
            <a:off x="11448559" y="7231812"/>
            <a:ext cx="1108521" cy="1"/>
          </a:xfrm>
          <a:prstGeom prst="line">
            <a:avLst/>
          </a:prstGeom>
          <a:ln w="1143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924" name="Line"/>
          <p:cNvSpPr/>
          <p:nvPr/>
        </p:nvSpPr>
        <p:spPr>
          <a:xfrm>
            <a:off x="15969925" y="7231812"/>
            <a:ext cx="1943920" cy="1"/>
          </a:xfrm>
          <a:prstGeom prst="line">
            <a:avLst/>
          </a:prstGeom>
          <a:ln w="1143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925" name="output…"/>
          <p:cNvSpPr txBox="1"/>
          <p:nvPr/>
        </p:nvSpPr>
        <p:spPr>
          <a:xfrm>
            <a:off x="21262977" y="6699949"/>
            <a:ext cx="1571398" cy="1181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600" b="0"/>
            </a:pPr>
            <a:r>
              <a:t>output </a:t>
            </a:r>
          </a:p>
          <a:p>
            <a:pPr>
              <a:defRPr sz="3600" b="0"/>
            </a:pPr>
            <a:r>
              <a:t>buffer</a:t>
            </a:r>
          </a:p>
        </p:txBody>
      </p:sp>
      <p:sp>
        <p:nvSpPr>
          <p:cNvPr id="1926" name="add…"/>
          <p:cNvSpPr txBox="1"/>
          <p:nvPr/>
        </p:nvSpPr>
        <p:spPr>
          <a:xfrm>
            <a:off x="16293300" y="5842953"/>
            <a:ext cx="1232155" cy="1181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600" b="0"/>
            </a:pPr>
            <a:r>
              <a:t>add</a:t>
            </a:r>
          </a:p>
          <a:p>
            <a:pPr>
              <a:defRPr sz="3600" b="0"/>
            </a:pPr>
            <a:r>
              <a:t>result</a:t>
            </a:r>
          </a:p>
        </p:txBody>
      </p:sp>
      <p:sp>
        <p:nvSpPr>
          <p:cNvPr id="1927" name="at write…"/>
          <p:cNvSpPr txBox="1"/>
          <p:nvPr/>
        </p:nvSpPr>
        <p:spPr>
          <a:xfrm>
            <a:off x="16161217" y="7464157"/>
            <a:ext cx="1620775" cy="1180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600" b="0"/>
            </a:pPr>
            <a:r>
              <a:t>at write</a:t>
            </a:r>
          </a:p>
          <a:p>
            <a:pPr>
              <a:defRPr sz="3600" b="0"/>
            </a:pPr>
            <a:r>
              <a:t>pointer</a:t>
            </a:r>
          </a:p>
        </p:txBody>
      </p:sp>
      <p:sp>
        <p:nvSpPr>
          <p:cNvPr id="1928" name="Line"/>
          <p:cNvSpPr/>
          <p:nvPr/>
        </p:nvSpPr>
        <p:spPr>
          <a:xfrm>
            <a:off x="7671833" y="9589013"/>
            <a:ext cx="11868138" cy="1"/>
          </a:xfrm>
          <a:prstGeom prst="line">
            <a:avLst/>
          </a:prstGeom>
          <a:ln w="1143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929" name="Line"/>
          <p:cNvSpPr/>
          <p:nvPr/>
        </p:nvSpPr>
        <p:spPr>
          <a:xfrm>
            <a:off x="19498529" y="8856159"/>
            <a:ext cx="1" cy="790005"/>
          </a:xfrm>
          <a:prstGeom prst="line">
            <a:avLst/>
          </a:prstGeom>
          <a:ln w="1143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930" name="most…"/>
          <p:cNvSpPr txBox="1"/>
          <p:nvPr/>
        </p:nvSpPr>
        <p:spPr>
          <a:xfrm>
            <a:off x="6574566" y="5301839"/>
            <a:ext cx="1943559" cy="17270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600" b="0"/>
            </a:pPr>
            <a:r>
              <a:t>most</a:t>
            </a:r>
          </a:p>
          <a:p>
            <a:pPr>
              <a:defRPr sz="3600" b="0"/>
            </a:pPr>
            <a:r>
              <a:t>recent W</a:t>
            </a:r>
          </a:p>
          <a:p>
            <a:pPr>
              <a:defRPr sz="3600" b="0"/>
            </a:pPr>
            <a:r>
              <a:t>samples</a:t>
            </a:r>
          </a:p>
        </p:txBody>
      </p:sp>
      <p:sp>
        <p:nvSpPr>
          <p:cNvPr id="1931" name="read pointer"/>
          <p:cNvSpPr txBox="1"/>
          <p:nvPr/>
        </p:nvSpPr>
        <p:spPr>
          <a:xfrm>
            <a:off x="13293998" y="8860123"/>
            <a:ext cx="2578609" cy="6348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 b="0"/>
            </a:lvl1pPr>
          </a:lstStyle>
          <a:p>
            <a:r>
              <a:t>read pointer</a:t>
            </a:r>
          </a:p>
        </p:txBody>
      </p:sp>
      <p:grpSp>
        <p:nvGrpSpPr>
          <p:cNvPr id="1934" name="Group"/>
          <p:cNvGrpSpPr/>
          <p:nvPr/>
        </p:nvGrpSpPr>
        <p:grpSpPr>
          <a:xfrm>
            <a:off x="7132403" y="4408430"/>
            <a:ext cx="6320926" cy="5966641"/>
            <a:chOff x="0" y="149511"/>
            <a:chExt cx="6320924" cy="5966640"/>
          </a:xfrm>
        </p:grpSpPr>
        <p:sp>
          <p:nvSpPr>
            <p:cNvPr id="1932" name="Line"/>
            <p:cNvSpPr/>
            <p:nvPr/>
          </p:nvSpPr>
          <p:spPr>
            <a:xfrm>
              <a:off x="-1" y="149511"/>
              <a:ext cx="3075871" cy="5966641"/>
            </a:xfrm>
            <a:prstGeom prst="line">
              <a:avLst/>
            </a:prstGeom>
            <a:noFill/>
            <a:ln w="127000" cap="flat">
              <a:solidFill>
                <a:schemeClr val="accent3">
                  <a:hueOff val="362282"/>
                  <a:satOff val="31803"/>
                  <a:lumOff val="-18242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933" name="Now we have 1 full hop to finish…"/>
            <p:cNvSpPr/>
            <p:nvPr/>
          </p:nvSpPr>
          <p:spPr>
            <a:xfrm>
              <a:off x="5050924" y="728495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4400">
                  <a:solidFill>
                    <a:schemeClr val="accent3">
                      <a:hueOff val="362282"/>
                      <a:satOff val="31803"/>
                      <a:lumOff val="-18242"/>
                    </a:schemeClr>
                  </a:solidFill>
                </a:defRPr>
              </a:pPr>
              <a:r>
                <a:t>Now we have 1 full hop to finish</a:t>
              </a:r>
            </a:p>
            <a:p>
              <a:pPr>
                <a:defRPr sz="4400">
                  <a:solidFill>
                    <a:schemeClr val="accent3">
                      <a:hueOff val="362282"/>
                      <a:satOff val="31803"/>
                      <a:lumOff val="-18242"/>
                    </a:schemeClr>
                  </a:solidFill>
                </a:defRPr>
              </a:pPr>
              <a:r>
                <a:t>the FFT calculations</a:t>
              </a:r>
            </a:p>
          </p:txBody>
        </p:sp>
      </p:grpSp>
      <p:sp>
        <p:nvSpPr>
          <p:cNvPr id="1935" name="ECS7012P Music and Audio Programming • Week 10a"/>
          <p:cNvSpPr txBox="1"/>
          <p:nvPr/>
        </p:nvSpPr>
        <p:spPr>
          <a:xfrm>
            <a:off x="4293541" y="12630898"/>
            <a:ext cx="16905886" cy="9889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spcBef>
                <a:spcPts val="5900"/>
              </a:spcBef>
              <a:defRPr sz="4000" b="0"/>
            </a:lvl1pPr>
          </a:lstStyle>
          <a:p>
            <a:r>
              <a:t>ECS7012P Music and Audio Programming • Week 10a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4" grpId="1" animBg="1" advAuto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1" name="With 2 threads, render() always runs first…"/>
          <p:cNvSpPr txBox="1">
            <a:spLocks noGrp="1"/>
          </p:cNvSpPr>
          <p:nvPr>
            <p:ph type="body" idx="1"/>
          </p:nvPr>
        </p:nvSpPr>
        <p:spPr>
          <a:xfrm>
            <a:off x="0" y="1528846"/>
            <a:ext cx="24205579" cy="11826488"/>
          </a:xfrm>
          <a:prstGeom prst="rect">
            <a:avLst/>
          </a:prstGeom>
        </p:spPr>
        <p:txBody>
          <a:bodyPr anchor="t">
            <a:normAutofit fontScale="92500" lnSpcReduction="20000"/>
          </a:bodyPr>
          <a:lstStyle/>
          <a:p>
            <a:r>
              <a:rPr lang="en-GB" dirty="0">
                <a:solidFill>
                  <a:srgbClr val="3D46A6"/>
                </a:solidFill>
              </a:rPr>
              <a:t>use two threads</a:t>
            </a:r>
          </a:p>
          <a:p>
            <a:pPr lvl="1"/>
            <a:r>
              <a:rPr lang="en-GB" dirty="0">
                <a:latin typeface="Courier"/>
                <a:ea typeface="Courier"/>
                <a:cs typeface="Courier"/>
                <a:sym typeface="Courier"/>
              </a:rPr>
              <a:t>render()</a:t>
            </a:r>
            <a:r>
              <a:rPr lang="en-GB" dirty="0"/>
              <a:t>: </a:t>
            </a:r>
            <a:r>
              <a:rPr lang="en-GB" dirty="0">
                <a:solidFill>
                  <a:srgbClr val="3D46A6"/>
                </a:solidFill>
              </a:rPr>
              <a:t>high priority</a:t>
            </a:r>
            <a:r>
              <a:rPr lang="en-GB" dirty="0"/>
              <a:t>, runs </a:t>
            </a:r>
            <a:r>
              <a:rPr lang="en-GB" dirty="0">
                <a:solidFill>
                  <a:srgbClr val="3D46A6"/>
                </a:solidFill>
              </a:rPr>
              <a:t>every callback</a:t>
            </a:r>
            <a:r>
              <a:rPr lang="en-GB" dirty="0"/>
              <a:t>, </a:t>
            </a:r>
            <a:r>
              <a:rPr lang="en-GB" dirty="0">
                <a:solidFill>
                  <a:srgbClr val="3D46A6"/>
                </a:solidFill>
              </a:rPr>
              <a:t>finishes quickly</a:t>
            </a:r>
          </a:p>
          <a:p>
            <a:pPr lvl="1"/>
            <a:r>
              <a:rPr lang="en-GB" dirty="0" err="1">
                <a:latin typeface="Courier"/>
                <a:ea typeface="Courier"/>
                <a:cs typeface="Courier"/>
                <a:sym typeface="Courier"/>
              </a:rPr>
              <a:t>process_fft</a:t>
            </a:r>
            <a:r>
              <a:rPr lang="en-GB" dirty="0">
                <a:latin typeface="Courier"/>
                <a:ea typeface="Courier"/>
                <a:cs typeface="Courier"/>
                <a:sym typeface="Courier"/>
              </a:rPr>
              <a:t>()</a:t>
            </a:r>
            <a:r>
              <a:rPr lang="en-GB" dirty="0"/>
              <a:t>: </a:t>
            </a:r>
            <a:r>
              <a:rPr lang="en-GB" dirty="0">
                <a:solidFill>
                  <a:srgbClr val="3D46A6"/>
                </a:solidFill>
              </a:rPr>
              <a:t>lower priority</a:t>
            </a:r>
            <a:r>
              <a:rPr lang="en-GB" dirty="0"/>
              <a:t>, runs </a:t>
            </a:r>
            <a:r>
              <a:rPr lang="en-GB" dirty="0">
                <a:solidFill>
                  <a:srgbClr val="3D46A6"/>
                </a:solidFill>
              </a:rPr>
              <a:t>occasionally</a:t>
            </a:r>
            <a:r>
              <a:rPr lang="en-GB" dirty="0"/>
              <a:t>, </a:t>
            </a:r>
            <a:r>
              <a:rPr lang="en-GB" dirty="0">
                <a:solidFill>
                  <a:srgbClr val="3D46A6"/>
                </a:solidFill>
              </a:rPr>
              <a:t>takes longer</a:t>
            </a:r>
            <a:r>
              <a:rPr lang="en-GB" dirty="0"/>
              <a:t> to finish</a:t>
            </a:r>
          </a:p>
          <a:p>
            <a:pPr lvl="2"/>
            <a:r>
              <a:rPr lang="en-GB" dirty="0"/>
              <a:t>This will run whenever </a:t>
            </a:r>
            <a:r>
              <a:rPr lang="en-GB" dirty="0">
                <a:latin typeface="Courier"/>
                <a:ea typeface="Courier"/>
                <a:cs typeface="Courier"/>
                <a:sym typeface="Courier"/>
              </a:rPr>
              <a:t>render()</a:t>
            </a:r>
            <a:r>
              <a:rPr lang="en-GB" dirty="0"/>
              <a:t> is not running</a:t>
            </a:r>
          </a:p>
          <a:p>
            <a:pPr lvl="2"/>
            <a:r>
              <a:rPr lang="en-GB" dirty="0"/>
              <a:t>Still higher priority than the rest of Linux</a:t>
            </a:r>
          </a:p>
          <a:p>
            <a:r>
              <a:rPr dirty="0"/>
              <a:t>With 2 threads, </a:t>
            </a:r>
            <a:r>
              <a:rPr dirty="0">
                <a:solidFill>
                  <a:srgbClr val="3D46A6"/>
                </a:solidFill>
                <a:latin typeface="Courier"/>
                <a:ea typeface="Courier"/>
                <a:cs typeface="Courier"/>
                <a:sym typeface="Courier"/>
              </a:rPr>
              <a:t>render()</a:t>
            </a:r>
            <a:r>
              <a:rPr dirty="0">
                <a:solidFill>
                  <a:srgbClr val="3D46A6"/>
                </a:solidFill>
              </a:rPr>
              <a:t> always runs first</a:t>
            </a:r>
          </a:p>
          <a:p>
            <a:pPr lvl="1"/>
            <a:r>
              <a:rPr dirty="0"/>
              <a:t>The rest of the time is spent on the FFT, which could span multiple callbacks</a:t>
            </a:r>
          </a:p>
          <a:p>
            <a:pPr lvl="1"/>
            <a:endParaRPr dirty="0"/>
          </a:p>
          <a:p>
            <a:pPr lvl="1"/>
            <a:endParaRPr lang="en-GB" dirty="0"/>
          </a:p>
          <a:p>
            <a:pPr lvl="1"/>
            <a:endParaRPr dirty="0"/>
          </a:p>
          <a:p>
            <a:pPr lvl="1"/>
            <a:endParaRPr dirty="0"/>
          </a:p>
          <a:p>
            <a:pPr lvl="1"/>
            <a:endParaRPr dirty="0"/>
          </a:p>
          <a:p>
            <a:pPr lvl="1"/>
            <a:endParaRPr dirty="0"/>
          </a:p>
          <a:p>
            <a:endParaRPr dirty="0"/>
          </a:p>
          <a:p>
            <a:r>
              <a:rPr dirty="0"/>
              <a:t>FFT thread should </a:t>
            </a:r>
            <a:r>
              <a:rPr dirty="0">
                <a:solidFill>
                  <a:srgbClr val="3D46A6"/>
                </a:solidFill>
              </a:rPr>
              <a:t>sleep</a:t>
            </a:r>
            <a:r>
              <a:rPr dirty="0"/>
              <a:t> and wait for a </a:t>
            </a:r>
            <a:r>
              <a:rPr dirty="0">
                <a:solidFill>
                  <a:srgbClr val="3D46A6"/>
                </a:solidFill>
              </a:rPr>
              <a:t>signal</a:t>
            </a:r>
            <a:r>
              <a:rPr dirty="0"/>
              <a:t> to run</a:t>
            </a:r>
          </a:p>
          <a:p>
            <a:pPr lvl="1"/>
            <a:r>
              <a:rPr dirty="0">
                <a:latin typeface="Courier"/>
                <a:ea typeface="Courier"/>
                <a:cs typeface="Courier"/>
                <a:sym typeface="Courier"/>
              </a:rPr>
              <a:t>render()</a:t>
            </a:r>
            <a:r>
              <a:rPr dirty="0"/>
              <a:t> should send the signal when a new hop has elapsed</a:t>
            </a:r>
          </a:p>
          <a:p>
            <a:pPr lvl="1"/>
            <a:r>
              <a:rPr dirty="0">
                <a:latin typeface="Courier"/>
                <a:ea typeface="Courier"/>
                <a:cs typeface="Courier"/>
                <a:sym typeface="Courier"/>
              </a:rPr>
              <a:t>render()</a:t>
            </a:r>
            <a:r>
              <a:rPr dirty="0"/>
              <a:t> also needs to tell FFT thread </a:t>
            </a:r>
            <a:r>
              <a:rPr dirty="0">
                <a:solidFill>
                  <a:srgbClr val="3D46A6"/>
                </a:solidFill>
              </a:rPr>
              <a:t>where to find data</a:t>
            </a:r>
            <a:r>
              <a:rPr dirty="0"/>
              <a:t> (locations of </a:t>
            </a:r>
            <a:r>
              <a:rPr dirty="0">
                <a:solidFill>
                  <a:srgbClr val="3D46A6"/>
                </a:solidFill>
              </a:rPr>
              <a:t>buffers</a:t>
            </a:r>
            <a:r>
              <a:rPr dirty="0"/>
              <a:t> </a:t>
            </a:r>
            <a:r>
              <a:rPr lang="en-GB" dirty="0"/>
              <a:t>&amp;</a:t>
            </a:r>
            <a:r>
              <a:rPr dirty="0"/>
              <a:t> </a:t>
            </a:r>
            <a:r>
              <a:rPr dirty="0">
                <a:solidFill>
                  <a:srgbClr val="3D46A6"/>
                </a:solidFill>
              </a:rPr>
              <a:t>pointers</a:t>
            </a:r>
            <a:r>
              <a:rPr dirty="0"/>
              <a:t> it needs)</a:t>
            </a:r>
          </a:p>
          <a:p>
            <a:pPr lvl="1"/>
            <a:r>
              <a:rPr dirty="0"/>
              <a:t>FFT thread should run calculation, store the output in the buffer, then return</a:t>
            </a:r>
          </a:p>
        </p:txBody>
      </p:sp>
      <p:sp>
        <p:nvSpPr>
          <p:cNvPr id="1942" name="Multi-threaded processing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Multi-threaded processing</a:t>
            </a:r>
          </a:p>
        </p:txBody>
      </p:sp>
      <p:grpSp>
        <p:nvGrpSpPr>
          <p:cNvPr id="1952" name="Group"/>
          <p:cNvGrpSpPr/>
          <p:nvPr/>
        </p:nvGrpSpPr>
        <p:grpSpPr>
          <a:xfrm>
            <a:off x="3826147" y="6122156"/>
            <a:ext cx="2728213" cy="1637276"/>
            <a:chOff x="0" y="0"/>
            <a:chExt cx="2728211" cy="1637275"/>
          </a:xfrm>
        </p:grpSpPr>
        <p:sp>
          <p:nvSpPr>
            <p:cNvPr id="1943" name="Rectangle"/>
            <p:cNvSpPr/>
            <p:nvPr/>
          </p:nvSpPr>
          <p:spPr>
            <a:xfrm>
              <a:off x="0" y="0"/>
              <a:ext cx="2728212" cy="1637276"/>
            </a:xfrm>
            <a:prstGeom prst="rect">
              <a:avLst/>
            </a:prstGeom>
            <a:solidFill>
              <a:srgbClr val="D5D5D5"/>
            </a:solidFill>
            <a:ln w="508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944" name="Rectangle"/>
            <p:cNvSpPr/>
            <p:nvPr/>
          </p:nvSpPr>
          <p:spPr>
            <a:xfrm>
              <a:off x="127000" y="127000"/>
              <a:ext cx="590031" cy="138327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945" name="S0"/>
            <p:cNvSpPr txBox="1"/>
            <p:nvPr/>
          </p:nvSpPr>
          <p:spPr>
            <a:xfrm rot="16200000">
              <a:off x="112567" y="526055"/>
              <a:ext cx="618898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S0</a:t>
              </a:r>
            </a:p>
          </p:txBody>
        </p:sp>
        <p:sp>
          <p:nvSpPr>
            <p:cNvPr id="1946" name="Rectangle"/>
            <p:cNvSpPr/>
            <p:nvPr/>
          </p:nvSpPr>
          <p:spPr>
            <a:xfrm>
              <a:off x="761987" y="127000"/>
              <a:ext cx="590032" cy="138327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947" name="S1"/>
            <p:cNvSpPr txBox="1"/>
            <p:nvPr/>
          </p:nvSpPr>
          <p:spPr>
            <a:xfrm rot="16200000">
              <a:off x="747555" y="526055"/>
              <a:ext cx="61889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S1</a:t>
              </a:r>
            </a:p>
          </p:txBody>
        </p:sp>
        <p:sp>
          <p:nvSpPr>
            <p:cNvPr id="1948" name="Rectangle"/>
            <p:cNvSpPr/>
            <p:nvPr/>
          </p:nvSpPr>
          <p:spPr>
            <a:xfrm>
              <a:off x="1399877" y="131278"/>
              <a:ext cx="590032" cy="138327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949" name="S2"/>
            <p:cNvSpPr txBox="1"/>
            <p:nvPr/>
          </p:nvSpPr>
          <p:spPr>
            <a:xfrm rot="16200000">
              <a:off x="1385445" y="530333"/>
              <a:ext cx="61889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S2</a:t>
              </a:r>
            </a:p>
          </p:txBody>
        </p:sp>
        <p:sp>
          <p:nvSpPr>
            <p:cNvPr id="1950" name="Rectangle"/>
            <p:cNvSpPr/>
            <p:nvPr/>
          </p:nvSpPr>
          <p:spPr>
            <a:xfrm>
              <a:off x="2034864" y="131278"/>
              <a:ext cx="590032" cy="138327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951" name="S3"/>
            <p:cNvSpPr txBox="1"/>
            <p:nvPr/>
          </p:nvSpPr>
          <p:spPr>
            <a:xfrm rot="16200000">
              <a:off x="2020432" y="530333"/>
              <a:ext cx="618898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S3</a:t>
              </a:r>
            </a:p>
          </p:txBody>
        </p:sp>
      </p:grpSp>
      <p:grpSp>
        <p:nvGrpSpPr>
          <p:cNvPr id="1962" name="Group"/>
          <p:cNvGrpSpPr/>
          <p:nvPr/>
        </p:nvGrpSpPr>
        <p:grpSpPr>
          <a:xfrm>
            <a:off x="6680078" y="6122156"/>
            <a:ext cx="2728212" cy="1637276"/>
            <a:chOff x="0" y="0"/>
            <a:chExt cx="2728211" cy="1637275"/>
          </a:xfrm>
        </p:grpSpPr>
        <p:sp>
          <p:nvSpPr>
            <p:cNvPr id="1953" name="Rectangle"/>
            <p:cNvSpPr/>
            <p:nvPr/>
          </p:nvSpPr>
          <p:spPr>
            <a:xfrm>
              <a:off x="0" y="0"/>
              <a:ext cx="2728212" cy="1637276"/>
            </a:xfrm>
            <a:prstGeom prst="rect">
              <a:avLst/>
            </a:prstGeom>
            <a:solidFill>
              <a:srgbClr val="D5D5D5"/>
            </a:solidFill>
            <a:ln w="508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954" name="Rectangle"/>
            <p:cNvSpPr/>
            <p:nvPr/>
          </p:nvSpPr>
          <p:spPr>
            <a:xfrm>
              <a:off x="127000" y="127000"/>
              <a:ext cx="590031" cy="138327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955" name="S4"/>
            <p:cNvSpPr txBox="1"/>
            <p:nvPr/>
          </p:nvSpPr>
          <p:spPr>
            <a:xfrm rot="16200000">
              <a:off x="112567" y="526055"/>
              <a:ext cx="618898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S4</a:t>
              </a:r>
            </a:p>
          </p:txBody>
        </p:sp>
        <p:sp>
          <p:nvSpPr>
            <p:cNvPr id="1956" name="Rectangle"/>
            <p:cNvSpPr/>
            <p:nvPr/>
          </p:nvSpPr>
          <p:spPr>
            <a:xfrm>
              <a:off x="761987" y="127000"/>
              <a:ext cx="590032" cy="138327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957" name="S5"/>
            <p:cNvSpPr txBox="1"/>
            <p:nvPr/>
          </p:nvSpPr>
          <p:spPr>
            <a:xfrm rot="16200000">
              <a:off x="747555" y="526055"/>
              <a:ext cx="61889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S5</a:t>
              </a:r>
            </a:p>
          </p:txBody>
        </p:sp>
        <p:sp>
          <p:nvSpPr>
            <p:cNvPr id="1958" name="Rectangle"/>
            <p:cNvSpPr/>
            <p:nvPr/>
          </p:nvSpPr>
          <p:spPr>
            <a:xfrm>
              <a:off x="1399877" y="131278"/>
              <a:ext cx="590032" cy="138327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959" name="S6"/>
            <p:cNvSpPr txBox="1"/>
            <p:nvPr/>
          </p:nvSpPr>
          <p:spPr>
            <a:xfrm rot="16200000">
              <a:off x="1385445" y="530333"/>
              <a:ext cx="61889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S6</a:t>
              </a:r>
            </a:p>
          </p:txBody>
        </p:sp>
        <p:sp>
          <p:nvSpPr>
            <p:cNvPr id="1960" name="Rectangle"/>
            <p:cNvSpPr/>
            <p:nvPr/>
          </p:nvSpPr>
          <p:spPr>
            <a:xfrm>
              <a:off x="2034864" y="131278"/>
              <a:ext cx="590032" cy="138327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961" name="S7"/>
            <p:cNvSpPr txBox="1"/>
            <p:nvPr/>
          </p:nvSpPr>
          <p:spPr>
            <a:xfrm rot="16200000">
              <a:off x="2020432" y="530333"/>
              <a:ext cx="618898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S7</a:t>
              </a:r>
            </a:p>
          </p:txBody>
        </p:sp>
      </p:grpSp>
      <p:grpSp>
        <p:nvGrpSpPr>
          <p:cNvPr id="1972" name="Group"/>
          <p:cNvGrpSpPr/>
          <p:nvPr/>
        </p:nvGrpSpPr>
        <p:grpSpPr>
          <a:xfrm>
            <a:off x="9534009" y="6122156"/>
            <a:ext cx="2728213" cy="1637276"/>
            <a:chOff x="0" y="0"/>
            <a:chExt cx="2728211" cy="1637275"/>
          </a:xfrm>
        </p:grpSpPr>
        <p:sp>
          <p:nvSpPr>
            <p:cNvPr id="1963" name="Rectangle"/>
            <p:cNvSpPr/>
            <p:nvPr/>
          </p:nvSpPr>
          <p:spPr>
            <a:xfrm>
              <a:off x="0" y="0"/>
              <a:ext cx="2728212" cy="1637276"/>
            </a:xfrm>
            <a:prstGeom prst="rect">
              <a:avLst/>
            </a:prstGeom>
            <a:solidFill>
              <a:srgbClr val="D5D5D5"/>
            </a:solidFill>
            <a:ln w="508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964" name="Rectangle"/>
            <p:cNvSpPr/>
            <p:nvPr/>
          </p:nvSpPr>
          <p:spPr>
            <a:xfrm>
              <a:off x="127000" y="127000"/>
              <a:ext cx="590031" cy="138327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965" name="S8"/>
            <p:cNvSpPr txBox="1"/>
            <p:nvPr/>
          </p:nvSpPr>
          <p:spPr>
            <a:xfrm rot="16200000">
              <a:off x="112567" y="526055"/>
              <a:ext cx="618898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S8</a:t>
              </a:r>
            </a:p>
          </p:txBody>
        </p:sp>
        <p:sp>
          <p:nvSpPr>
            <p:cNvPr id="1966" name="Rectangle"/>
            <p:cNvSpPr/>
            <p:nvPr/>
          </p:nvSpPr>
          <p:spPr>
            <a:xfrm>
              <a:off x="761987" y="127000"/>
              <a:ext cx="590032" cy="138327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967" name="S9"/>
            <p:cNvSpPr txBox="1"/>
            <p:nvPr/>
          </p:nvSpPr>
          <p:spPr>
            <a:xfrm rot="16200000">
              <a:off x="747555" y="526055"/>
              <a:ext cx="61889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S9</a:t>
              </a:r>
            </a:p>
          </p:txBody>
        </p:sp>
        <p:sp>
          <p:nvSpPr>
            <p:cNvPr id="1968" name="Rectangle"/>
            <p:cNvSpPr/>
            <p:nvPr/>
          </p:nvSpPr>
          <p:spPr>
            <a:xfrm>
              <a:off x="1399877" y="131278"/>
              <a:ext cx="590032" cy="138327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969" name="S10"/>
            <p:cNvSpPr txBox="1"/>
            <p:nvPr/>
          </p:nvSpPr>
          <p:spPr>
            <a:xfrm rot="16200000">
              <a:off x="1268935" y="530333"/>
              <a:ext cx="85191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S10</a:t>
              </a:r>
            </a:p>
          </p:txBody>
        </p:sp>
        <p:sp>
          <p:nvSpPr>
            <p:cNvPr id="1970" name="Rectangle"/>
            <p:cNvSpPr/>
            <p:nvPr/>
          </p:nvSpPr>
          <p:spPr>
            <a:xfrm>
              <a:off x="2034864" y="131278"/>
              <a:ext cx="590032" cy="138327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971" name="S11"/>
            <p:cNvSpPr txBox="1"/>
            <p:nvPr/>
          </p:nvSpPr>
          <p:spPr>
            <a:xfrm rot="16200000">
              <a:off x="1903923" y="530333"/>
              <a:ext cx="85191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S11</a:t>
              </a:r>
            </a:p>
          </p:txBody>
        </p:sp>
      </p:grpSp>
      <p:grpSp>
        <p:nvGrpSpPr>
          <p:cNvPr id="1982" name="Group"/>
          <p:cNvGrpSpPr/>
          <p:nvPr/>
        </p:nvGrpSpPr>
        <p:grpSpPr>
          <a:xfrm>
            <a:off x="12388579" y="6122156"/>
            <a:ext cx="2728213" cy="1637276"/>
            <a:chOff x="0" y="0"/>
            <a:chExt cx="2728211" cy="1637275"/>
          </a:xfrm>
        </p:grpSpPr>
        <p:sp>
          <p:nvSpPr>
            <p:cNvPr id="1973" name="Rectangle"/>
            <p:cNvSpPr/>
            <p:nvPr/>
          </p:nvSpPr>
          <p:spPr>
            <a:xfrm>
              <a:off x="0" y="0"/>
              <a:ext cx="2728212" cy="1637276"/>
            </a:xfrm>
            <a:prstGeom prst="rect">
              <a:avLst/>
            </a:prstGeom>
            <a:solidFill>
              <a:srgbClr val="D5D5D5"/>
            </a:solidFill>
            <a:ln w="508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974" name="Rectangle"/>
            <p:cNvSpPr/>
            <p:nvPr/>
          </p:nvSpPr>
          <p:spPr>
            <a:xfrm>
              <a:off x="127000" y="127000"/>
              <a:ext cx="590031" cy="138327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975" name="S12"/>
            <p:cNvSpPr txBox="1"/>
            <p:nvPr/>
          </p:nvSpPr>
          <p:spPr>
            <a:xfrm rot="16200000">
              <a:off x="-3942" y="526054"/>
              <a:ext cx="851917" cy="5851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S12</a:t>
              </a:r>
            </a:p>
          </p:txBody>
        </p:sp>
        <p:sp>
          <p:nvSpPr>
            <p:cNvPr id="1976" name="Rectangle"/>
            <p:cNvSpPr/>
            <p:nvPr/>
          </p:nvSpPr>
          <p:spPr>
            <a:xfrm>
              <a:off x="761987" y="127000"/>
              <a:ext cx="590032" cy="138327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977" name="S13"/>
            <p:cNvSpPr txBox="1"/>
            <p:nvPr/>
          </p:nvSpPr>
          <p:spPr>
            <a:xfrm rot="16200000">
              <a:off x="631045" y="526054"/>
              <a:ext cx="851917" cy="5851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S13</a:t>
              </a:r>
            </a:p>
          </p:txBody>
        </p:sp>
        <p:sp>
          <p:nvSpPr>
            <p:cNvPr id="1978" name="Rectangle"/>
            <p:cNvSpPr/>
            <p:nvPr/>
          </p:nvSpPr>
          <p:spPr>
            <a:xfrm>
              <a:off x="1399877" y="131278"/>
              <a:ext cx="590032" cy="138327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979" name="S14"/>
            <p:cNvSpPr txBox="1"/>
            <p:nvPr/>
          </p:nvSpPr>
          <p:spPr>
            <a:xfrm rot="16200000">
              <a:off x="1268935" y="530333"/>
              <a:ext cx="85191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S14</a:t>
              </a:r>
            </a:p>
          </p:txBody>
        </p:sp>
        <p:sp>
          <p:nvSpPr>
            <p:cNvPr id="1980" name="Rectangle"/>
            <p:cNvSpPr/>
            <p:nvPr/>
          </p:nvSpPr>
          <p:spPr>
            <a:xfrm>
              <a:off x="2034864" y="131278"/>
              <a:ext cx="590032" cy="138327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981" name="S15"/>
            <p:cNvSpPr txBox="1"/>
            <p:nvPr/>
          </p:nvSpPr>
          <p:spPr>
            <a:xfrm rot="16200000">
              <a:off x="1903923" y="530333"/>
              <a:ext cx="85191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S15</a:t>
              </a:r>
            </a:p>
          </p:txBody>
        </p:sp>
      </p:grpSp>
      <p:grpSp>
        <p:nvGrpSpPr>
          <p:cNvPr id="1992" name="Group"/>
          <p:cNvGrpSpPr/>
          <p:nvPr/>
        </p:nvGrpSpPr>
        <p:grpSpPr>
          <a:xfrm>
            <a:off x="15241869" y="6122156"/>
            <a:ext cx="2728213" cy="1637276"/>
            <a:chOff x="0" y="0"/>
            <a:chExt cx="2728211" cy="1637275"/>
          </a:xfrm>
        </p:grpSpPr>
        <p:sp>
          <p:nvSpPr>
            <p:cNvPr id="1983" name="Rectangle"/>
            <p:cNvSpPr/>
            <p:nvPr/>
          </p:nvSpPr>
          <p:spPr>
            <a:xfrm>
              <a:off x="0" y="0"/>
              <a:ext cx="2728212" cy="1637276"/>
            </a:xfrm>
            <a:prstGeom prst="rect">
              <a:avLst/>
            </a:prstGeom>
            <a:solidFill>
              <a:srgbClr val="D5D5D5"/>
            </a:solidFill>
            <a:ln w="508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984" name="Rectangle"/>
            <p:cNvSpPr/>
            <p:nvPr/>
          </p:nvSpPr>
          <p:spPr>
            <a:xfrm>
              <a:off x="127000" y="127000"/>
              <a:ext cx="590031" cy="138327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985" name="S16"/>
            <p:cNvSpPr txBox="1"/>
            <p:nvPr/>
          </p:nvSpPr>
          <p:spPr>
            <a:xfrm rot="16200000">
              <a:off x="-3942" y="526054"/>
              <a:ext cx="851917" cy="5851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S16</a:t>
              </a:r>
            </a:p>
          </p:txBody>
        </p:sp>
        <p:sp>
          <p:nvSpPr>
            <p:cNvPr id="1986" name="Rectangle"/>
            <p:cNvSpPr/>
            <p:nvPr/>
          </p:nvSpPr>
          <p:spPr>
            <a:xfrm>
              <a:off x="761987" y="127000"/>
              <a:ext cx="590032" cy="138327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987" name="S17"/>
            <p:cNvSpPr txBox="1"/>
            <p:nvPr/>
          </p:nvSpPr>
          <p:spPr>
            <a:xfrm rot="16200000">
              <a:off x="631045" y="526054"/>
              <a:ext cx="851917" cy="5851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S17</a:t>
              </a:r>
            </a:p>
          </p:txBody>
        </p:sp>
        <p:sp>
          <p:nvSpPr>
            <p:cNvPr id="1988" name="Rectangle"/>
            <p:cNvSpPr/>
            <p:nvPr/>
          </p:nvSpPr>
          <p:spPr>
            <a:xfrm>
              <a:off x="1399877" y="131278"/>
              <a:ext cx="590032" cy="138327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989" name="S18"/>
            <p:cNvSpPr txBox="1"/>
            <p:nvPr/>
          </p:nvSpPr>
          <p:spPr>
            <a:xfrm rot="16200000">
              <a:off x="1268935" y="530333"/>
              <a:ext cx="85191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S18</a:t>
              </a:r>
            </a:p>
          </p:txBody>
        </p:sp>
        <p:sp>
          <p:nvSpPr>
            <p:cNvPr id="1990" name="Rectangle"/>
            <p:cNvSpPr/>
            <p:nvPr/>
          </p:nvSpPr>
          <p:spPr>
            <a:xfrm>
              <a:off x="2034864" y="131278"/>
              <a:ext cx="590032" cy="138327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991" name="S19"/>
            <p:cNvSpPr txBox="1"/>
            <p:nvPr/>
          </p:nvSpPr>
          <p:spPr>
            <a:xfrm rot="16200000">
              <a:off x="1903923" y="530333"/>
              <a:ext cx="85191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S19</a:t>
              </a:r>
            </a:p>
          </p:txBody>
        </p:sp>
      </p:grpSp>
      <p:grpSp>
        <p:nvGrpSpPr>
          <p:cNvPr id="2002" name="Group"/>
          <p:cNvGrpSpPr/>
          <p:nvPr/>
        </p:nvGrpSpPr>
        <p:grpSpPr>
          <a:xfrm>
            <a:off x="18096439" y="6122156"/>
            <a:ext cx="2728213" cy="1637276"/>
            <a:chOff x="0" y="0"/>
            <a:chExt cx="2728211" cy="1637275"/>
          </a:xfrm>
        </p:grpSpPr>
        <p:sp>
          <p:nvSpPr>
            <p:cNvPr id="1993" name="Rectangle"/>
            <p:cNvSpPr/>
            <p:nvPr/>
          </p:nvSpPr>
          <p:spPr>
            <a:xfrm>
              <a:off x="0" y="0"/>
              <a:ext cx="2728212" cy="1637276"/>
            </a:xfrm>
            <a:prstGeom prst="rect">
              <a:avLst/>
            </a:prstGeom>
            <a:solidFill>
              <a:srgbClr val="D5D5D5"/>
            </a:solidFill>
            <a:ln w="508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994" name="Rectangle"/>
            <p:cNvSpPr/>
            <p:nvPr/>
          </p:nvSpPr>
          <p:spPr>
            <a:xfrm>
              <a:off x="127000" y="127000"/>
              <a:ext cx="590031" cy="138327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995" name="S20"/>
            <p:cNvSpPr txBox="1"/>
            <p:nvPr/>
          </p:nvSpPr>
          <p:spPr>
            <a:xfrm rot="16200000">
              <a:off x="-3942" y="526054"/>
              <a:ext cx="851917" cy="5851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S20</a:t>
              </a:r>
            </a:p>
          </p:txBody>
        </p:sp>
        <p:sp>
          <p:nvSpPr>
            <p:cNvPr id="1996" name="Rectangle"/>
            <p:cNvSpPr/>
            <p:nvPr/>
          </p:nvSpPr>
          <p:spPr>
            <a:xfrm>
              <a:off x="761987" y="127000"/>
              <a:ext cx="590032" cy="138327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997" name="S21"/>
            <p:cNvSpPr txBox="1"/>
            <p:nvPr/>
          </p:nvSpPr>
          <p:spPr>
            <a:xfrm rot="16200000">
              <a:off x="631045" y="526054"/>
              <a:ext cx="851917" cy="5851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S21</a:t>
              </a:r>
            </a:p>
          </p:txBody>
        </p:sp>
        <p:sp>
          <p:nvSpPr>
            <p:cNvPr id="1998" name="Rectangle"/>
            <p:cNvSpPr/>
            <p:nvPr/>
          </p:nvSpPr>
          <p:spPr>
            <a:xfrm>
              <a:off x="1399877" y="131278"/>
              <a:ext cx="590032" cy="138327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999" name="S22"/>
            <p:cNvSpPr txBox="1"/>
            <p:nvPr/>
          </p:nvSpPr>
          <p:spPr>
            <a:xfrm rot="16200000">
              <a:off x="1268935" y="530333"/>
              <a:ext cx="85191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S22</a:t>
              </a:r>
            </a:p>
          </p:txBody>
        </p:sp>
        <p:sp>
          <p:nvSpPr>
            <p:cNvPr id="2000" name="Rectangle"/>
            <p:cNvSpPr/>
            <p:nvPr/>
          </p:nvSpPr>
          <p:spPr>
            <a:xfrm>
              <a:off x="2034864" y="131278"/>
              <a:ext cx="590032" cy="138327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001" name="S23"/>
            <p:cNvSpPr txBox="1"/>
            <p:nvPr/>
          </p:nvSpPr>
          <p:spPr>
            <a:xfrm rot="16200000">
              <a:off x="1903923" y="530333"/>
              <a:ext cx="85191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S23</a:t>
              </a:r>
            </a:p>
          </p:txBody>
        </p:sp>
      </p:grpSp>
      <p:grpSp>
        <p:nvGrpSpPr>
          <p:cNvPr id="2010" name="Group"/>
          <p:cNvGrpSpPr/>
          <p:nvPr/>
        </p:nvGrpSpPr>
        <p:grpSpPr>
          <a:xfrm>
            <a:off x="1593701" y="7927317"/>
            <a:ext cx="17239731" cy="819632"/>
            <a:chOff x="0" y="0"/>
            <a:chExt cx="17239730" cy="819631"/>
          </a:xfrm>
        </p:grpSpPr>
        <p:sp>
          <p:nvSpPr>
            <p:cNvPr id="2003" name="Rectangle"/>
            <p:cNvSpPr/>
            <p:nvPr/>
          </p:nvSpPr>
          <p:spPr>
            <a:xfrm>
              <a:off x="2344654" y="22878"/>
              <a:ext cx="554593" cy="796754"/>
            </a:xfrm>
            <a:prstGeom prst="rect">
              <a:avLst/>
            </a:prstGeom>
            <a:solidFill>
              <a:schemeClr val="accent1">
                <a:lumOff val="-1357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4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2004" name="Rectangle"/>
            <p:cNvSpPr/>
            <p:nvPr/>
          </p:nvSpPr>
          <p:spPr>
            <a:xfrm>
              <a:off x="5157375" y="22878"/>
              <a:ext cx="554593" cy="796754"/>
            </a:xfrm>
            <a:prstGeom prst="rect">
              <a:avLst/>
            </a:prstGeom>
            <a:solidFill>
              <a:schemeClr val="accent1">
                <a:lumOff val="-1357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4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2005" name="Rectangle"/>
            <p:cNvSpPr/>
            <p:nvPr/>
          </p:nvSpPr>
          <p:spPr>
            <a:xfrm>
              <a:off x="7970097" y="22878"/>
              <a:ext cx="554592" cy="796754"/>
            </a:xfrm>
            <a:prstGeom prst="rect">
              <a:avLst/>
            </a:prstGeom>
            <a:solidFill>
              <a:schemeClr val="accent1">
                <a:lumOff val="-1357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4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2006" name="Rectangle"/>
            <p:cNvSpPr/>
            <p:nvPr/>
          </p:nvSpPr>
          <p:spPr>
            <a:xfrm>
              <a:off x="10921257" y="11439"/>
              <a:ext cx="554592" cy="796754"/>
            </a:xfrm>
            <a:prstGeom prst="rect">
              <a:avLst/>
            </a:prstGeom>
            <a:solidFill>
              <a:schemeClr val="accent1">
                <a:lumOff val="-1357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4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2007" name="Rectangle"/>
            <p:cNvSpPr/>
            <p:nvPr/>
          </p:nvSpPr>
          <p:spPr>
            <a:xfrm>
              <a:off x="13789355" y="0"/>
              <a:ext cx="554592" cy="796754"/>
            </a:xfrm>
            <a:prstGeom prst="rect">
              <a:avLst/>
            </a:prstGeom>
            <a:solidFill>
              <a:schemeClr val="accent1">
                <a:lumOff val="-1357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4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2008" name="Rectangle"/>
            <p:cNvSpPr/>
            <p:nvPr/>
          </p:nvSpPr>
          <p:spPr>
            <a:xfrm>
              <a:off x="16685139" y="22878"/>
              <a:ext cx="554592" cy="796754"/>
            </a:xfrm>
            <a:prstGeom prst="rect">
              <a:avLst/>
            </a:prstGeom>
            <a:solidFill>
              <a:schemeClr val="accent1">
                <a:lumOff val="-1357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4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2009" name="render()"/>
            <p:cNvSpPr txBox="1"/>
            <p:nvPr/>
          </p:nvSpPr>
          <p:spPr>
            <a:xfrm>
              <a:off x="0" y="118977"/>
              <a:ext cx="1943398" cy="558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0"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r>
                <a:t>render()</a:t>
              </a:r>
            </a:p>
          </p:txBody>
        </p:sp>
      </p:grpSp>
      <p:grpSp>
        <p:nvGrpSpPr>
          <p:cNvPr id="2017" name="Group"/>
          <p:cNvGrpSpPr/>
          <p:nvPr/>
        </p:nvGrpSpPr>
        <p:grpSpPr>
          <a:xfrm>
            <a:off x="615947" y="7902454"/>
            <a:ext cx="13253395" cy="1928702"/>
            <a:chOff x="0" y="0"/>
            <a:chExt cx="13253394" cy="1928701"/>
          </a:xfrm>
        </p:grpSpPr>
        <p:grpSp>
          <p:nvGrpSpPr>
            <p:cNvPr id="2013" name="Group"/>
            <p:cNvGrpSpPr/>
            <p:nvPr/>
          </p:nvGrpSpPr>
          <p:grpSpPr>
            <a:xfrm>
              <a:off x="9535441" y="1131947"/>
              <a:ext cx="2343163" cy="796755"/>
              <a:chOff x="0" y="0"/>
              <a:chExt cx="2343161" cy="796753"/>
            </a:xfrm>
          </p:grpSpPr>
          <p:sp>
            <p:nvSpPr>
              <p:cNvPr id="2011" name="Rectangle"/>
              <p:cNvSpPr/>
              <p:nvPr/>
            </p:nvSpPr>
            <p:spPr>
              <a:xfrm>
                <a:off x="0" y="0"/>
                <a:ext cx="2343162" cy="796754"/>
              </a:xfrm>
              <a:prstGeom prst="rect">
                <a:avLst/>
              </a:prstGeom>
              <a:solidFill>
                <a:srgbClr val="C8250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584200">
                  <a:defRPr sz="4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2012" name="FFT"/>
              <p:cNvSpPr txBox="1"/>
              <p:nvPr/>
            </p:nvSpPr>
            <p:spPr>
              <a:xfrm>
                <a:off x="489408" y="0"/>
                <a:ext cx="1364345" cy="79675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584200">
                  <a:defRPr sz="3600">
                    <a:solidFill>
                      <a:srgbClr val="FFFFFF"/>
                    </a:solidFill>
                  </a:defRPr>
                </a:lvl1pPr>
              </a:lstStyle>
              <a:p>
                <a:r>
                  <a:t>FFT</a:t>
                </a:r>
              </a:p>
            </p:txBody>
          </p:sp>
        </p:grpSp>
        <p:sp>
          <p:nvSpPr>
            <p:cNvPr id="2014" name="Line"/>
            <p:cNvSpPr/>
            <p:nvPr/>
          </p:nvSpPr>
          <p:spPr>
            <a:xfrm>
              <a:off x="10700726" y="0"/>
              <a:ext cx="1" cy="988925"/>
            </a:xfrm>
            <a:prstGeom prst="line">
              <a:avLst/>
            </a:prstGeom>
            <a:noFill/>
            <a:ln w="127000" cap="flat">
              <a:solidFill>
                <a:srgbClr val="C82605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015" name="Group"/>
            <p:cNvSpPr/>
            <p:nvPr/>
          </p:nvSpPr>
          <p:spPr>
            <a:xfrm>
              <a:off x="12486602" y="1131947"/>
              <a:ext cx="766793" cy="796755"/>
            </a:xfrm>
            <a:prstGeom prst="rect">
              <a:avLst/>
            </a:prstGeom>
            <a:solidFill>
              <a:srgbClr val="C82506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4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2016" name="process_fft()"/>
            <p:cNvSpPr txBox="1"/>
            <p:nvPr/>
          </p:nvSpPr>
          <p:spPr>
            <a:xfrm>
              <a:off x="0" y="1250924"/>
              <a:ext cx="3086584" cy="558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0"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r>
                <a:t>process_fft()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4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9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9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9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19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9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19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9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2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2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2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1000"/>
                                        <p:tgtEl>
                                          <p:spTgt spid="2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194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" fill="hold"/>
                                        <p:tgtEl>
                                          <p:spTgt spid="194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7" fill="hold"/>
                                        <p:tgtEl>
                                          <p:spTgt spid="194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194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1" grpId="1" build="p" bldLvl="5" animBg="1" advAuto="0"/>
      <p:bldP spid="2010" grpId="2" animBg="1" advAuto="0"/>
      <p:bldP spid="2017" grpId="3" animBg="1" advAuto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0" name="With 2 threads, render() always runs first…"/>
          <p:cNvSpPr txBox="1">
            <a:spLocks noGrp="1"/>
          </p:cNvSpPr>
          <p:nvPr>
            <p:ph type="body" idx="1"/>
          </p:nvPr>
        </p:nvSpPr>
        <p:spPr>
          <a:xfrm>
            <a:off x="533499" y="1778000"/>
            <a:ext cx="23583801" cy="10879176"/>
          </a:xfrm>
          <a:prstGeom prst="rect">
            <a:avLst/>
          </a:prstGeom>
        </p:spPr>
        <p:txBody>
          <a:bodyPr anchor="t"/>
          <a:lstStyle/>
          <a:p>
            <a:pPr marL="472439" indent="-472439" defTabSz="767715">
              <a:spcBef>
                <a:spcPts val="900"/>
              </a:spcBef>
              <a:defRPr sz="4836"/>
            </a:pPr>
            <a:r>
              <a:t>With 2 threads, </a:t>
            </a:r>
            <a:r>
              <a:rPr>
                <a:solidFill>
                  <a:srgbClr val="3D46A6"/>
                </a:solidFill>
                <a:latin typeface="Courier"/>
                <a:ea typeface="Courier"/>
                <a:cs typeface="Courier"/>
                <a:sym typeface="Courier"/>
              </a:rPr>
              <a:t>render()</a:t>
            </a:r>
            <a:r>
              <a:rPr>
                <a:solidFill>
                  <a:srgbClr val="3D46A6"/>
                </a:solidFill>
              </a:rPr>
              <a:t> always runs first</a:t>
            </a:r>
          </a:p>
          <a:p>
            <a:pPr marL="1107281" lvl="1" indent="-516731" defTabSz="767715">
              <a:spcBef>
                <a:spcPts val="900"/>
              </a:spcBef>
              <a:defRPr sz="4092"/>
            </a:pPr>
            <a:r>
              <a:t>The rest of the time is spent on the FFT, which could span multiple callbacks</a:t>
            </a:r>
          </a:p>
          <a:p>
            <a:pPr marL="1107281" lvl="1" indent="-516731" defTabSz="767715">
              <a:spcBef>
                <a:spcPts val="900"/>
              </a:spcBef>
              <a:defRPr sz="4092"/>
            </a:pPr>
            <a:endParaRPr/>
          </a:p>
          <a:p>
            <a:pPr marL="1107281" lvl="1" indent="-516731" defTabSz="767715">
              <a:spcBef>
                <a:spcPts val="900"/>
              </a:spcBef>
              <a:defRPr sz="4092"/>
            </a:pPr>
            <a:endParaRPr/>
          </a:p>
          <a:p>
            <a:pPr marL="1107281" lvl="1" indent="-516731" defTabSz="767715">
              <a:spcBef>
                <a:spcPts val="900"/>
              </a:spcBef>
              <a:defRPr sz="4092"/>
            </a:pPr>
            <a:endParaRPr/>
          </a:p>
          <a:p>
            <a:pPr marL="1107281" lvl="1" indent="-516731" defTabSz="767715">
              <a:spcBef>
                <a:spcPts val="900"/>
              </a:spcBef>
              <a:defRPr sz="4092"/>
            </a:pPr>
            <a:endParaRPr/>
          </a:p>
          <a:p>
            <a:pPr marL="1107281" lvl="1" indent="-516731" defTabSz="767715">
              <a:spcBef>
                <a:spcPts val="900"/>
              </a:spcBef>
              <a:defRPr sz="4092"/>
            </a:pPr>
            <a:endParaRPr/>
          </a:p>
          <a:p>
            <a:pPr marL="1107281" lvl="1" indent="-516731" defTabSz="767715">
              <a:spcBef>
                <a:spcPts val="900"/>
              </a:spcBef>
              <a:defRPr sz="4092"/>
            </a:pPr>
            <a:endParaRPr/>
          </a:p>
          <a:p>
            <a:pPr marL="472439" indent="-472439" defTabSz="767715">
              <a:spcBef>
                <a:spcPts val="900"/>
              </a:spcBef>
              <a:defRPr sz="4836"/>
            </a:pPr>
            <a:r>
              <a:rPr>
                <a:latin typeface="Courier"/>
                <a:ea typeface="Courier"/>
                <a:cs typeface="Courier"/>
                <a:sym typeface="Courier"/>
              </a:rPr>
              <a:t>process_fft()</a:t>
            </a:r>
            <a:r>
              <a:t> is allowed to be </a:t>
            </a:r>
            <a:r>
              <a:rPr>
                <a:solidFill>
                  <a:srgbClr val="3D46A6"/>
                </a:solidFill>
              </a:rPr>
              <a:t>interrupted</a:t>
            </a:r>
            <a:r>
              <a:t> by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render()</a:t>
            </a:r>
          </a:p>
          <a:p>
            <a:pPr marL="1107281" lvl="1" indent="-516731" defTabSz="767715">
              <a:spcBef>
                <a:spcPts val="900"/>
              </a:spcBef>
              <a:defRPr sz="4092"/>
            </a:pPr>
            <a:r>
              <a:t>That means we need to</a:t>
            </a:r>
            <a:r>
              <a:rPr>
                <a:solidFill>
                  <a:srgbClr val="9B1200"/>
                </a:solidFill>
              </a:rPr>
              <a:t> be careful</a:t>
            </a:r>
            <a:r>
              <a:t> not to let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render()</a:t>
            </a:r>
            <a:r>
              <a:t> modify any variables </a:t>
            </a:r>
            <a:br/>
            <a:r>
              <a:rPr>
                <a:latin typeface="Courier"/>
                <a:ea typeface="Courier"/>
                <a:cs typeface="Courier"/>
                <a:sym typeface="Courier"/>
              </a:rPr>
              <a:t>process_fft()</a:t>
            </a:r>
            <a:r>
              <a:t> was using</a:t>
            </a:r>
          </a:p>
          <a:p>
            <a:pPr marL="1107281" lvl="1" indent="-516731" defTabSz="767715">
              <a:spcBef>
                <a:spcPts val="900"/>
              </a:spcBef>
              <a:defRPr sz="4092"/>
            </a:pPr>
            <a:r>
              <a:t>Main concern here is the </a:t>
            </a:r>
            <a:r>
              <a:rPr>
                <a:solidFill>
                  <a:srgbClr val="3D46A6"/>
                </a:solidFill>
              </a:rPr>
              <a:t>input buffer pointer</a:t>
            </a:r>
            <a:r>
              <a:t>, which will keep changing before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process_fft()</a:t>
            </a:r>
            <a:r>
              <a:t> is even allowed to run. Need to </a:t>
            </a:r>
            <a:r>
              <a:rPr>
                <a:solidFill>
                  <a:srgbClr val="3D46A6"/>
                </a:solidFill>
              </a:rPr>
              <a:t>cache</a:t>
            </a:r>
            <a:r>
              <a:t> this value (save a copy that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render()</a:t>
            </a:r>
            <a:r>
              <a:t> won’t change).</a:t>
            </a:r>
          </a:p>
          <a:p>
            <a:pPr marL="1107281" lvl="1" indent="-516731" defTabSz="767715">
              <a:spcBef>
                <a:spcPts val="900"/>
              </a:spcBef>
              <a:defRPr sz="4092"/>
            </a:pPr>
            <a:r>
              <a:t>Reverse isn’t true: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render()</a:t>
            </a:r>
            <a:r>
              <a:t> won’t be interrupted because it has higher priority</a:t>
            </a:r>
          </a:p>
        </p:txBody>
      </p:sp>
      <p:sp>
        <p:nvSpPr>
          <p:cNvPr id="2021" name="Multi-threaded processing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Multi-threaded processing</a:t>
            </a:r>
          </a:p>
        </p:txBody>
      </p:sp>
      <p:grpSp>
        <p:nvGrpSpPr>
          <p:cNvPr id="2031" name="Group"/>
          <p:cNvGrpSpPr/>
          <p:nvPr/>
        </p:nvGrpSpPr>
        <p:grpSpPr>
          <a:xfrm>
            <a:off x="3826147" y="3769249"/>
            <a:ext cx="2728213" cy="1637276"/>
            <a:chOff x="0" y="0"/>
            <a:chExt cx="2728211" cy="1637275"/>
          </a:xfrm>
        </p:grpSpPr>
        <p:sp>
          <p:nvSpPr>
            <p:cNvPr id="2022" name="Rectangle"/>
            <p:cNvSpPr/>
            <p:nvPr/>
          </p:nvSpPr>
          <p:spPr>
            <a:xfrm>
              <a:off x="0" y="0"/>
              <a:ext cx="2728212" cy="1637276"/>
            </a:xfrm>
            <a:prstGeom prst="rect">
              <a:avLst/>
            </a:prstGeom>
            <a:solidFill>
              <a:srgbClr val="D5D5D5"/>
            </a:solidFill>
            <a:ln w="508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023" name="Rectangle"/>
            <p:cNvSpPr/>
            <p:nvPr/>
          </p:nvSpPr>
          <p:spPr>
            <a:xfrm>
              <a:off x="127000" y="127000"/>
              <a:ext cx="590031" cy="138327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024" name="S0"/>
            <p:cNvSpPr txBox="1"/>
            <p:nvPr/>
          </p:nvSpPr>
          <p:spPr>
            <a:xfrm rot="16200000">
              <a:off x="112567" y="526055"/>
              <a:ext cx="618898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S0</a:t>
              </a:r>
            </a:p>
          </p:txBody>
        </p:sp>
        <p:sp>
          <p:nvSpPr>
            <p:cNvPr id="2025" name="Rectangle"/>
            <p:cNvSpPr/>
            <p:nvPr/>
          </p:nvSpPr>
          <p:spPr>
            <a:xfrm>
              <a:off x="761987" y="127000"/>
              <a:ext cx="590032" cy="138327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026" name="S1"/>
            <p:cNvSpPr txBox="1"/>
            <p:nvPr/>
          </p:nvSpPr>
          <p:spPr>
            <a:xfrm rot="16200000">
              <a:off x="747555" y="526055"/>
              <a:ext cx="61889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S1</a:t>
              </a:r>
            </a:p>
          </p:txBody>
        </p:sp>
        <p:sp>
          <p:nvSpPr>
            <p:cNvPr id="2027" name="Rectangle"/>
            <p:cNvSpPr/>
            <p:nvPr/>
          </p:nvSpPr>
          <p:spPr>
            <a:xfrm>
              <a:off x="1399877" y="131278"/>
              <a:ext cx="590032" cy="138327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028" name="S2"/>
            <p:cNvSpPr txBox="1"/>
            <p:nvPr/>
          </p:nvSpPr>
          <p:spPr>
            <a:xfrm rot="16200000">
              <a:off x="1385445" y="530333"/>
              <a:ext cx="61889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S2</a:t>
              </a:r>
            </a:p>
          </p:txBody>
        </p:sp>
        <p:sp>
          <p:nvSpPr>
            <p:cNvPr id="2029" name="Rectangle"/>
            <p:cNvSpPr/>
            <p:nvPr/>
          </p:nvSpPr>
          <p:spPr>
            <a:xfrm>
              <a:off x="2034864" y="131278"/>
              <a:ext cx="590032" cy="138327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030" name="S3"/>
            <p:cNvSpPr txBox="1"/>
            <p:nvPr/>
          </p:nvSpPr>
          <p:spPr>
            <a:xfrm rot="16200000">
              <a:off x="2020432" y="530333"/>
              <a:ext cx="618898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S3</a:t>
              </a:r>
            </a:p>
          </p:txBody>
        </p:sp>
      </p:grpSp>
      <p:grpSp>
        <p:nvGrpSpPr>
          <p:cNvPr id="2041" name="Group"/>
          <p:cNvGrpSpPr/>
          <p:nvPr/>
        </p:nvGrpSpPr>
        <p:grpSpPr>
          <a:xfrm>
            <a:off x="6680078" y="3769249"/>
            <a:ext cx="2728212" cy="1637276"/>
            <a:chOff x="0" y="0"/>
            <a:chExt cx="2728211" cy="1637275"/>
          </a:xfrm>
        </p:grpSpPr>
        <p:sp>
          <p:nvSpPr>
            <p:cNvPr id="2032" name="Rectangle"/>
            <p:cNvSpPr/>
            <p:nvPr/>
          </p:nvSpPr>
          <p:spPr>
            <a:xfrm>
              <a:off x="0" y="0"/>
              <a:ext cx="2728212" cy="1637276"/>
            </a:xfrm>
            <a:prstGeom prst="rect">
              <a:avLst/>
            </a:prstGeom>
            <a:solidFill>
              <a:srgbClr val="D5D5D5"/>
            </a:solidFill>
            <a:ln w="508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033" name="Rectangle"/>
            <p:cNvSpPr/>
            <p:nvPr/>
          </p:nvSpPr>
          <p:spPr>
            <a:xfrm>
              <a:off x="127000" y="127000"/>
              <a:ext cx="590031" cy="138327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034" name="S4"/>
            <p:cNvSpPr txBox="1"/>
            <p:nvPr/>
          </p:nvSpPr>
          <p:spPr>
            <a:xfrm rot="16200000">
              <a:off x="112567" y="526055"/>
              <a:ext cx="618898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S4</a:t>
              </a:r>
            </a:p>
          </p:txBody>
        </p:sp>
        <p:sp>
          <p:nvSpPr>
            <p:cNvPr id="2035" name="Rectangle"/>
            <p:cNvSpPr/>
            <p:nvPr/>
          </p:nvSpPr>
          <p:spPr>
            <a:xfrm>
              <a:off x="761987" y="127000"/>
              <a:ext cx="590032" cy="138327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036" name="S5"/>
            <p:cNvSpPr txBox="1"/>
            <p:nvPr/>
          </p:nvSpPr>
          <p:spPr>
            <a:xfrm rot="16200000">
              <a:off x="747555" y="526055"/>
              <a:ext cx="61889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S5</a:t>
              </a:r>
            </a:p>
          </p:txBody>
        </p:sp>
        <p:sp>
          <p:nvSpPr>
            <p:cNvPr id="2037" name="Rectangle"/>
            <p:cNvSpPr/>
            <p:nvPr/>
          </p:nvSpPr>
          <p:spPr>
            <a:xfrm>
              <a:off x="1399877" y="131278"/>
              <a:ext cx="590032" cy="138327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038" name="S6"/>
            <p:cNvSpPr txBox="1"/>
            <p:nvPr/>
          </p:nvSpPr>
          <p:spPr>
            <a:xfrm rot="16200000">
              <a:off x="1385445" y="530333"/>
              <a:ext cx="61889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S6</a:t>
              </a:r>
            </a:p>
          </p:txBody>
        </p:sp>
        <p:sp>
          <p:nvSpPr>
            <p:cNvPr id="2039" name="Rectangle"/>
            <p:cNvSpPr/>
            <p:nvPr/>
          </p:nvSpPr>
          <p:spPr>
            <a:xfrm>
              <a:off x="2034864" y="131278"/>
              <a:ext cx="590032" cy="138327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040" name="S7"/>
            <p:cNvSpPr txBox="1"/>
            <p:nvPr/>
          </p:nvSpPr>
          <p:spPr>
            <a:xfrm rot="16200000">
              <a:off x="2020432" y="530333"/>
              <a:ext cx="618898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S7</a:t>
              </a:r>
            </a:p>
          </p:txBody>
        </p:sp>
      </p:grpSp>
      <p:grpSp>
        <p:nvGrpSpPr>
          <p:cNvPr id="2051" name="Group"/>
          <p:cNvGrpSpPr/>
          <p:nvPr/>
        </p:nvGrpSpPr>
        <p:grpSpPr>
          <a:xfrm>
            <a:off x="9534009" y="3769249"/>
            <a:ext cx="2728213" cy="1637276"/>
            <a:chOff x="0" y="0"/>
            <a:chExt cx="2728211" cy="1637275"/>
          </a:xfrm>
        </p:grpSpPr>
        <p:sp>
          <p:nvSpPr>
            <p:cNvPr id="2042" name="Rectangle"/>
            <p:cNvSpPr/>
            <p:nvPr/>
          </p:nvSpPr>
          <p:spPr>
            <a:xfrm>
              <a:off x="0" y="0"/>
              <a:ext cx="2728212" cy="1637276"/>
            </a:xfrm>
            <a:prstGeom prst="rect">
              <a:avLst/>
            </a:prstGeom>
            <a:solidFill>
              <a:srgbClr val="D5D5D5"/>
            </a:solidFill>
            <a:ln w="508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043" name="Rectangle"/>
            <p:cNvSpPr/>
            <p:nvPr/>
          </p:nvSpPr>
          <p:spPr>
            <a:xfrm>
              <a:off x="127000" y="127000"/>
              <a:ext cx="590031" cy="138327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044" name="S8"/>
            <p:cNvSpPr txBox="1"/>
            <p:nvPr/>
          </p:nvSpPr>
          <p:spPr>
            <a:xfrm rot="16200000">
              <a:off x="112567" y="526055"/>
              <a:ext cx="618898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S8</a:t>
              </a:r>
            </a:p>
          </p:txBody>
        </p:sp>
        <p:sp>
          <p:nvSpPr>
            <p:cNvPr id="2045" name="Rectangle"/>
            <p:cNvSpPr/>
            <p:nvPr/>
          </p:nvSpPr>
          <p:spPr>
            <a:xfrm>
              <a:off x="761987" y="127000"/>
              <a:ext cx="590032" cy="138327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046" name="S9"/>
            <p:cNvSpPr txBox="1"/>
            <p:nvPr/>
          </p:nvSpPr>
          <p:spPr>
            <a:xfrm rot="16200000">
              <a:off x="747555" y="526055"/>
              <a:ext cx="61889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S9</a:t>
              </a:r>
            </a:p>
          </p:txBody>
        </p:sp>
        <p:sp>
          <p:nvSpPr>
            <p:cNvPr id="2047" name="Rectangle"/>
            <p:cNvSpPr/>
            <p:nvPr/>
          </p:nvSpPr>
          <p:spPr>
            <a:xfrm>
              <a:off x="1399877" y="131278"/>
              <a:ext cx="590032" cy="138327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048" name="S10"/>
            <p:cNvSpPr txBox="1"/>
            <p:nvPr/>
          </p:nvSpPr>
          <p:spPr>
            <a:xfrm rot="16200000">
              <a:off x="1268935" y="530333"/>
              <a:ext cx="85191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S10</a:t>
              </a:r>
            </a:p>
          </p:txBody>
        </p:sp>
        <p:sp>
          <p:nvSpPr>
            <p:cNvPr id="2049" name="Rectangle"/>
            <p:cNvSpPr/>
            <p:nvPr/>
          </p:nvSpPr>
          <p:spPr>
            <a:xfrm>
              <a:off x="2034864" y="131278"/>
              <a:ext cx="590032" cy="138327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050" name="S11"/>
            <p:cNvSpPr txBox="1"/>
            <p:nvPr/>
          </p:nvSpPr>
          <p:spPr>
            <a:xfrm rot="16200000">
              <a:off x="1903923" y="530333"/>
              <a:ext cx="85191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S11</a:t>
              </a:r>
            </a:p>
          </p:txBody>
        </p:sp>
      </p:grpSp>
      <p:grpSp>
        <p:nvGrpSpPr>
          <p:cNvPr id="2061" name="Group"/>
          <p:cNvGrpSpPr/>
          <p:nvPr/>
        </p:nvGrpSpPr>
        <p:grpSpPr>
          <a:xfrm>
            <a:off x="12388579" y="3769249"/>
            <a:ext cx="2728213" cy="1637276"/>
            <a:chOff x="0" y="0"/>
            <a:chExt cx="2728211" cy="1637275"/>
          </a:xfrm>
        </p:grpSpPr>
        <p:sp>
          <p:nvSpPr>
            <p:cNvPr id="2052" name="Rectangle"/>
            <p:cNvSpPr/>
            <p:nvPr/>
          </p:nvSpPr>
          <p:spPr>
            <a:xfrm>
              <a:off x="0" y="0"/>
              <a:ext cx="2728212" cy="1637276"/>
            </a:xfrm>
            <a:prstGeom prst="rect">
              <a:avLst/>
            </a:prstGeom>
            <a:solidFill>
              <a:srgbClr val="D5D5D5"/>
            </a:solidFill>
            <a:ln w="508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053" name="Rectangle"/>
            <p:cNvSpPr/>
            <p:nvPr/>
          </p:nvSpPr>
          <p:spPr>
            <a:xfrm>
              <a:off x="127000" y="127000"/>
              <a:ext cx="590031" cy="138327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054" name="S12"/>
            <p:cNvSpPr txBox="1"/>
            <p:nvPr/>
          </p:nvSpPr>
          <p:spPr>
            <a:xfrm rot="16200000">
              <a:off x="-3942" y="526054"/>
              <a:ext cx="851917" cy="5851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S12</a:t>
              </a:r>
            </a:p>
          </p:txBody>
        </p:sp>
        <p:sp>
          <p:nvSpPr>
            <p:cNvPr id="2055" name="Rectangle"/>
            <p:cNvSpPr/>
            <p:nvPr/>
          </p:nvSpPr>
          <p:spPr>
            <a:xfrm>
              <a:off x="761987" y="127000"/>
              <a:ext cx="590032" cy="138327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056" name="S13"/>
            <p:cNvSpPr txBox="1"/>
            <p:nvPr/>
          </p:nvSpPr>
          <p:spPr>
            <a:xfrm rot="16200000">
              <a:off x="631045" y="526054"/>
              <a:ext cx="851917" cy="5851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S13</a:t>
              </a:r>
            </a:p>
          </p:txBody>
        </p:sp>
        <p:sp>
          <p:nvSpPr>
            <p:cNvPr id="2057" name="Rectangle"/>
            <p:cNvSpPr/>
            <p:nvPr/>
          </p:nvSpPr>
          <p:spPr>
            <a:xfrm>
              <a:off x="1399877" y="131278"/>
              <a:ext cx="590032" cy="138327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058" name="S14"/>
            <p:cNvSpPr txBox="1"/>
            <p:nvPr/>
          </p:nvSpPr>
          <p:spPr>
            <a:xfrm rot="16200000">
              <a:off x="1268935" y="530333"/>
              <a:ext cx="85191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S14</a:t>
              </a:r>
            </a:p>
          </p:txBody>
        </p:sp>
        <p:sp>
          <p:nvSpPr>
            <p:cNvPr id="2059" name="Rectangle"/>
            <p:cNvSpPr/>
            <p:nvPr/>
          </p:nvSpPr>
          <p:spPr>
            <a:xfrm>
              <a:off x="2034864" y="131278"/>
              <a:ext cx="590032" cy="138327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060" name="S15"/>
            <p:cNvSpPr txBox="1"/>
            <p:nvPr/>
          </p:nvSpPr>
          <p:spPr>
            <a:xfrm rot="16200000">
              <a:off x="1903923" y="530333"/>
              <a:ext cx="85191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S15</a:t>
              </a:r>
            </a:p>
          </p:txBody>
        </p:sp>
      </p:grpSp>
      <p:grpSp>
        <p:nvGrpSpPr>
          <p:cNvPr id="2071" name="Group"/>
          <p:cNvGrpSpPr/>
          <p:nvPr/>
        </p:nvGrpSpPr>
        <p:grpSpPr>
          <a:xfrm>
            <a:off x="15241869" y="3769249"/>
            <a:ext cx="2728213" cy="1637276"/>
            <a:chOff x="0" y="0"/>
            <a:chExt cx="2728211" cy="1637275"/>
          </a:xfrm>
        </p:grpSpPr>
        <p:sp>
          <p:nvSpPr>
            <p:cNvPr id="2062" name="Rectangle"/>
            <p:cNvSpPr/>
            <p:nvPr/>
          </p:nvSpPr>
          <p:spPr>
            <a:xfrm>
              <a:off x="0" y="0"/>
              <a:ext cx="2728212" cy="1637276"/>
            </a:xfrm>
            <a:prstGeom prst="rect">
              <a:avLst/>
            </a:prstGeom>
            <a:solidFill>
              <a:srgbClr val="D5D5D5"/>
            </a:solidFill>
            <a:ln w="508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063" name="Rectangle"/>
            <p:cNvSpPr/>
            <p:nvPr/>
          </p:nvSpPr>
          <p:spPr>
            <a:xfrm>
              <a:off x="127000" y="127000"/>
              <a:ext cx="590031" cy="138327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064" name="S16"/>
            <p:cNvSpPr txBox="1"/>
            <p:nvPr/>
          </p:nvSpPr>
          <p:spPr>
            <a:xfrm rot="16200000">
              <a:off x="-3942" y="526054"/>
              <a:ext cx="851917" cy="5851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S16</a:t>
              </a:r>
            </a:p>
          </p:txBody>
        </p:sp>
        <p:sp>
          <p:nvSpPr>
            <p:cNvPr id="2065" name="Rectangle"/>
            <p:cNvSpPr/>
            <p:nvPr/>
          </p:nvSpPr>
          <p:spPr>
            <a:xfrm>
              <a:off x="761987" y="127000"/>
              <a:ext cx="590032" cy="138327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066" name="S17"/>
            <p:cNvSpPr txBox="1"/>
            <p:nvPr/>
          </p:nvSpPr>
          <p:spPr>
            <a:xfrm rot="16200000">
              <a:off x="631045" y="526054"/>
              <a:ext cx="851917" cy="5851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S17</a:t>
              </a:r>
            </a:p>
          </p:txBody>
        </p:sp>
        <p:sp>
          <p:nvSpPr>
            <p:cNvPr id="2067" name="Rectangle"/>
            <p:cNvSpPr/>
            <p:nvPr/>
          </p:nvSpPr>
          <p:spPr>
            <a:xfrm>
              <a:off x="1399877" y="131278"/>
              <a:ext cx="590032" cy="138327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068" name="S18"/>
            <p:cNvSpPr txBox="1"/>
            <p:nvPr/>
          </p:nvSpPr>
          <p:spPr>
            <a:xfrm rot="16200000">
              <a:off x="1268935" y="530333"/>
              <a:ext cx="85191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S18</a:t>
              </a:r>
            </a:p>
          </p:txBody>
        </p:sp>
        <p:sp>
          <p:nvSpPr>
            <p:cNvPr id="2069" name="Rectangle"/>
            <p:cNvSpPr/>
            <p:nvPr/>
          </p:nvSpPr>
          <p:spPr>
            <a:xfrm>
              <a:off x="2034864" y="131278"/>
              <a:ext cx="590032" cy="138327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070" name="S19"/>
            <p:cNvSpPr txBox="1"/>
            <p:nvPr/>
          </p:nvSpPr>
          <p:spPr>
            <a:xfrm rot="16200000">
              <a:off x="1903923" y="530333"/>
              <a:ext cx="85191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S19</a:t>
              </a:r>
            </a:p>
          </p:txBody>
        </p:sp>
      </p:grpSp>
      <p:grpSp>
        <p:nvGrpSpPr>
          <p:cNvPr id="2081" name="Group"/>
          <p:cNvGrpSpPr/>
          <p:nvPr/>
        </p:nvGrpSpPr>
        <p:grpSpPr>
          <a:xfrm>
            <a:off x="18096439" y="3769249"/>
            <a:ext cx="2728213" cy="1637276"/>
            <a:chOff x="0" y="0"/>
            <a:chExt cx="2728211" cy="1637275"/>
          </a:xfrm>
        </p:grpSpPr>
        <p:sp>
          <p:nvSpPr>
            <p:cNvPr id="2072" name="Rectangle"/>
            <p:cNvSpPr/>
            <p:nvPr/>
          </p:nvSpPr>
          <p:spPr>
            <a:xfrm>
              <a:off x="0" y="0"/>
              <a:ext cx="2728212" cy="1637276"/>
            </a:xfrm>
            <a:prstGeom prst="rect">
              <a:avLst/>
            </a:prstGeom>
            <a:solidFill>
              <a:srgbClr val="D5D5D5"/>
            </a:solidFill>
            <a:ln w="508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073" name="Rectangle"/>
            <p:cNvSpPr/>
            <p:nvPr/>
          </p:nvSpPr>
          <p:spPr>
            <a:xfrm>
              <a:off x="127000" y="127000"/>
              <a:ext cx="590031" cy="138327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074" name="S20"/>
            <p:cNvSpPr txBox="1"/>
            <p:nvPr/>
          </p:nvSpPr>
          <p:spPr>
            <a:xfrm rot="16200000">
              <a:off x="-3942" y="526054"/>
              <a:ext cx="851917" cy="5851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S20</a:t>
              </a:r>
            </a:p>
          </p:txBody>
        </p:sp>
        <p:sp>
          <p:nvSpPr>
            <p:cNvPr id="2075" name="Rectangle"/>
            <p:cNvSpPr/>
            <p:nvPr/>
          </p:nvSpPr>
          <p:spPr>
            <a:xfrm>
              <a:off x="761987" y="127000"/>
              <a:ext cx="590032" cy="138327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076" name="S21"/>
            <p:cNvSpPr txBox="1"/>
            <p:nvPr/>
          </p:nvSpPr>
          <p:spPr>
            <a:xfrm rot="16200000">
              <a:off x="631045" y="526054"/>
              <a:ext cx="851917" cy="5851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S21</a:t>
              </a:r>
            </a:p>
          </p:txBody>
        </p:sp>
        <p:sp>
          <p:nvSpPr>
            <p:cNvPr id="2077" name="Rectangle"/>
            <p:cNvSpPr/>
            <p:nvPr/>
          </p:nvSpPr>
          <p:spPr>
            <a:xfrm>
              <a:off x="1399877" y="131278"/>
              <a:ext cx="590032" cy="138327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078" name="S22"/>
            <p:cNvSpPr txBox="1"/>
            <p:nvPr/>
          </p:nvSpPr>
          <p:spPr>
            <a:xfrm rot="16200000">
              <a:off x="1268935" y="530333"/>
              <a:ext cx="85191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S22</a:t>
              </a:r>
            </a:p>
          </p:txBody>
        </p:sp>
        <p:sp>
          <p:nvSpPr>
            <p:cNvPr id="2079" name="Rectangle"/>
            <p:cNvSpPr/>
            <p:nvPr/>
          </p:nvSpPr>
          <p:spPr>
            <a:xfrm>
              <a:off x="2034864" y="131278"/>
              <a:ext cx="590032" cy="138327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080" name="S23"/>
            <p:cNvSpPr txBox="1"/>
            <p:nvPr/>
          </p:nvSpPr>
          <p:spPr>
            <a:xfrm rot="16200000">
              <a:off x="1903923" y="530333"/>
              <a:ext cx="85191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S23</a:t>
              </a:r>
            </a:p>
          </p:txBody>
        </p:sp>
      </p:grpSp>
      <p:grpSp>
        <p:nvGrpSpPr>
          <p:cNvPr id="2084" name="Group"/>
          <p:cNvGrpSpPr/>
          <p:nvPr/>
        </p:nvGrpSpPr>
        <p:grpSpPr>
          <a:xfrm>
            <a:off x="10151388" y="6681495"/>
            <a:ext cx="2343162" cy="796755"/>
            <a:chOff x="0" y="0"/>
            <a:chExt cx="2343161" cy="796753"/>
          </a:xfrm>
        </p:grpSpPr>
        <p:sp>
          <p:nvSpPr>
            <p:cNvPr id="2082" name="Rectangle"/>
            <p:cNvSpPr/>
            <p:nvPr/>
          </p:nvSpPr>
          <p:spPr>
            <a:xfrm>
              <a:off x="0" y="0"/>
              <a:ext cx="2343162" cy="796754"/>
            </a:xfrm>
            <a:prstGeom prst="rect">
              <a:avLst/>
            </a:prstGeom>
            <a:solidFill>
              <a:srgbClr val="C82506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4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2083" name="FFT"/>
            <p:cNvSpPr txBox="1"/>
            <p:nvPr/>
          </p:nvSpPr>
          <p:spPr>
            <a:xfrm>
              <a:off x="489408" y="0"/>
              <a:ext cx="1364345" cy="79675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584200">
                <a:defRPr sz="3600">
                  <a:solidFill>
                    <a:srgbClr val="FFFFFF"/>
                  </a:solidFill>
                </a:defRPr>
              </a:lvl1pPr>
            </a:lstStyle>
            <a:p>
              <a:r>
                <a:t>FFT</a:t>
              </a:r>
            </a:p>
          </p:txBody>
        </p:sp>
      </p:grpSp>
      <p:sp>
        <p:nvSpPr>
          <p:cNvPr id="2085" name="Line"/>
          <p:cNvSpPr/>
          <p:nvPr/>
        </p:nvSpPr>
        <p:spPr>
          <a:xfrm>
            <a:off x="11316673" y="5549547"/>
            <a:ext cx="1" cy="988926"/>
          </a:xfrm>
          <a:prstGeom prst="line">
            <a:avLst/>
          </a:prstGeom>
          <a:ln w="127000">
            <a:solidFill>
              <a:srgbClr val="C82605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086" name="Rectangle"/>
          <p:cNvSpPr/>
          <p:nvPr/>
        </p:nvSpPr>
        <p:spPr>
          <a:xfrm>
            <a:off x="3938356" y="5597288"/>
            <a:ext cx="554592" cy="796754"/>
          </a:xfrm>
          <a:prstGeom prst="rect">
            <a:avLst/>
          </a:prstGeom>
          <a:solidFill>
            <a:schemeClr val="accent1">
              <a:lumOff val="-135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584200">
              <a:defRPr sz="4000"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2087" name="Rectangle"/>
          <p:cNvSpPr/>
          <p:nvPr/>
        </p:nvSpPr>
        <p:spPr>
          <a:xfrm>
            <a:off x="6751077" y="5597288"/>
            <a:ext cx="554592" cy="796754"/>
          </a:xfrm>
          <a:prstGeom prst="rect">
            <a:avLst/>
          </a:prstGeom>
          <a:solidFill>
            <a:schemeClr val="accent1">
              <a:lumOff val="-135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584200">
              <a:defRPr sz="4000"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2088" name="Rectangle"/>
          <p:cNvSpPr/>
          <p:nvPr/>
        </p:nvSpPr>
        <p:spPr>
          <a:xfrm>
            <a:off x="9563798" y="5597288"/>
            <a:ext cx="554592" cy="796754"/>
          </a:xfrm>
          <a:prstGeom prst="rect">
            <a:avLst/>
          </a:prstGeom>
          <a:solidFill>
            <a:schemeClr val="accent1">
              <a:lumOff val="-135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584200">
              <a:defRPr sz="4000"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2089" name="Rectangle"/>
          <p:cNvSpPr/>
          <p:nvPr/>
        </p:nvSpPr>
        <p:spPr>
          <a:xfrm>
            <a:off x="12514958" y="5585849"/>
            <a:ext cx="554592" cy="796755"/>
          </a:xfrm>
          <a:prstGeom prst="rect">
            <a:avLst/>
          </a:prstGeom>
          <a:solidFill>
            <a:schemeClr val="accent1">
              <a:lumOff val="-135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584200">
              <a:defRPr sz="4000"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2090" name="Rectangle"/>
          <p:cNvSpPr/>
          <p:nvPr/>
        </p:nvSpPr>
        <p:spPr>
          <a:xfrm>
            <a:off x="15383056" y="5574410"/>
            <a:ext cx="554592" cy="796754"/>
          </a:xfrm>
          <a:prstGeom prst="rect">
            <a:avLst/>
          </a:prstGeom>
          <a:solidFill>
            <a:schemeClr val="accent1">
              <a:lumOff val="-135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584200">
              <a:defRPr sz="4000"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2091" name="Rectangle"/>
          <p:cNvSpPr/>
          <p:nvPr/>
        </p:nvSpPr>
        <p:spPr>
          <a:xfrm>
            <a:off x="18278840" y="5597288"/>
            <a:ext cx="554593" cy="796754"/>
          </a:xfrm>
          <a:prstGeom prst="rect">
            <a:avLst/>
          </a:prstGeom>
          <a:solidFill>
            <a:schemeClr val="accent1">
              <a:lumOff val="-135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584200">
              <a:defRPr sz="4000"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2092" name="Group"/>
          <p:cNvSpPr/>
          <p:nvPr/>
        </p:nvSpPr>
        <p:spPr>
          <a:xfrm>
            <a:off x="13102549" y="6681495"/>
            <a:ext cx="766793" cy="796755"/>
          </a:xfrm>
          <a:prstGeom prst="rect">
            <a:avLst/>
          </a:prstGeom>
          <a:solidFill>
            <a:srgbClr val="C8250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584200">
              <a:defRPr sz="4000"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2093" name="render()"/>
          <p:cNvSpPr txBox="1"/>
          <p:nvPr/>
        </p:nvSpPr>
        <p:spPr>
          <a:xfrm>
            <a:off x="1593701" y="5693387"/>
            <a:ext cx="1943398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render()</a:t>
            </a:r>
          </a:p>
        </p:txBody>
      </p:sp>
      <p:sp>
        <p:nvSpPr>
          <p:cNvPr id="2094" name="process_fft()"/>
          <p:cNvSpPr txBox="1"/>
          <p:nvPr/>
        </p:nvSpPr>
        <p:spPr>
          <a:xfrm>
            <a:off x="615947" y="6800472"/>
            <a:ext cx="3086584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process_fft()</a:t>
            </a:r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1" name="Task: using the fft-overlap-add-threads project…"/>
          <p:cNvSpPr txBox="1">
            <a:spLocks noGrp="1"/>
          </p:cNvSpPr>
          <p:nvPr>
            <p:ph type="body" idx="1"/>
          </p:nvPr>
        </p:nvSpPr>
        <p:spPr>
          <a:xfrm>
            <a:off x="533499" y="5922261"/>
            <a:ext cx="23583801" cy="6383015"/>
          </a:xfrm>
          <a:prstGeom prst="rect">
            <a:avLst/>
          </a:prstGeom>
        </p:spPr>
        <p:txBody>
          <a:bodyPr/>
          <a:lstStyle/>
          <a:p>
            <a:r>
              <a:rPr dirty="0">
                <a:solidFill>
                  <a:srgbClr val="9B1200"/>
                </a:solidFill>
              </a:rPr>
              <a:t>Task:</a:t>
            </a:r>
            <a:r>
              <a:rPr dirty="0"/>
              <a:t> using the </a:t>
            </a:r>
            <a:r>
              <a:rPr dirty="0" err="1">
                <a:solidFill>
                  <a:srgbClr val="3D46A6"/>
                </a:solidFill>
              </a:rPr>
              <a:t>fft</a:t>
            </a:r>
            <a:r>
              <a:rPr dirty="0">
                <a:solidFill>
                  <a:srgbClr val="3D46A6"/>
                </a:solidFill>
              </a:rPr>
              <a:t>-overlap-add-threads</a:t>
            </a:r>
            <a:r>
              <a:rPr dirty="0"/>
              <a:t> project</a:t>
            </a:r>
          </a:p>
          <a:p>
            <a:pPr lvl="1"/>
            <a:r>
              <a:rPr dirty="0"/>
              <a:t>Convert the code to run the FFT in a second thread</a:t>
            </a:r>
          </a:p>
          <a:p>
            <a:pPr lvl="1"/>
            <a:r>
              <a:rPr dirty="0"/>
              <a:t>Use </a:t>
            </a:r>
            <a:r>
              <a:rPr lang="en-GB" dirty="0"/>
              <a:t>JUCE</a:t>
            </a:r>
            <a:endParaRPr dirty="0"/>
          </a:p>
          <a:p>
            <a:pPr lvl="1"/>
            <a:r>
              <a:rPr dirty="0"/>
              <a:t>Also finish implementing </a:t>
            </a:r>
            <a:r>
              <a:rPr dirty="0" err="1">
                <a:solidFill>
                  <a:srgbClr val="3D46A6"/>
                </a:solidFill>
                <a:latin typeface="Courier"/>
                <a:ea typeface="Courier"/>
                <a:cs typeface="Courier"/>
                <a:sym typeface="Courier"/>
              </a:rPr>
              <a:t>process_fft_background</a:t>
            </a:r>
            <a:r>
              <a:rPr dirty="0">
                <a:solidFill>
                  <a:srgbClr val="3D46A6"/>
                </a:solidFill>
                <a:latin typeface="Courier"/>
                <a:ea typeface="Courier"/>
                <a:cs typeface="Courier"/>
                <a:sym typeface="Courier"/>
              </a:rPr>
              <a:t>()</a:t>
            </a:r>
          </a:p>
        </p:txBody>
      </p:sp>
      <p:sp>
        <p:nvSpPr>
          <p:cNvPr id="2102" name="Threading task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Threading task</a:t>
            </a:r>
          </a:p>
        </p:txBody>
      </p:sp>
      <p:grpSp>
        <p:nvGrpSpPr>
          <p:cNvPr id="2112" name="Group"/>
          <p:cNvGrpSpPr/>
          <p:nvPr/>
        </p:nvGrpSpPr>
        <p:grpSpPr>
          <a:xfrm>
            <a:off x="3887944" y="2193425"/>
            <a:ext cx="2728213" cy="1637276"/>
            <a:chOff x="0" y="0"/>
            <a:chExt cx="2728211" cy="1637275"/>
          </a:xfrm>
        </p:grpSpPr>
        <p:sp>
          <p:nvSpPr>
            <p:cNvPr id="2103" name="Rectangle"/>
            <p:cNvSpPr/>
            <p:nvPr/>
          </p:nvSpPr>
          <p:spPr>
            <a:xfrm>
              <a:off x="0" y="0"/>
              <a:ext cx="2728212" cy="1637276"/>
            </a:xfrm>
            <a:prstGeom prst="rect">
              <a:avLst/>
            </a:prstGeom>
            <a:solidFill>
              <a:srgbClr val="D5D5D5"/>
            </a:solidFill>
            <a:ln w="508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104" name="Rectangle"/>
            <p:cNvSpPr/>
            <p:nvPr/>
          </p:nvSpPr>
          <p:spPr>
            <a:xfrm>
              <a:off x="127000" y="127000"/>
              <a:ext cx="590031" cy="138327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105" name="S0"/>
            <p:cNvSpPr txBox="1"/>
            <p:nvPr/>
          </p:nvSpPr>
          <p:spPr>
            <a:xfrm rot="16200000">
              <a:off x="112567" y="526055"/>
              <a:ext cx="618898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S0</a:t>
              </a:r>
            </a:p>
          </p:txBody>
        </p:sp>
        <p:sp>
          <p:nvSpPr>
            <p:cNvPr id="2106" name="Rectangle"/>
            <p:cNvSpPr/>
            <p:nvPr/>
          </p:nvSpPr>
          <p:spPr>
            <a:xfrm>
              <a:off x="761987" y="127000"/>
              <a:ext cx="590032" cy="138327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107" name="S1"/>
            <p:cNvSpPr txBox="1"/>
            <p:nvPr/>
          </p:nvSpPr>
          <p:spPr>
            <a:xfrm rot="16200000">
              <a:off x="747555" y="526055"/>
              <a:ext cx="61889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S1</a:t>
              </a:r>
            </a:p>
          </p:txBody>
        </p:sp>
        <p:sp>
          <p:nvSpPr>
            <p:cNvPr id="2108" name="Rectangle"/>
            <p:cNvSpPr/>
            <p:nvPr/>
          </p:nvSpPr>
          <p:spPr>
            <a:xfrm>
              <a:off x="1399877" y="131278"/>
              <a:ext cx="590032" cy="138327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109" name="S2"/>
            <p:cNvSpPr txBox="1"/>
            <p:nvPr/>
          </p:nvSpPr>
          <p:spPr>
            <a:xfrm rot="16200000">
              <a:off x="1385445" y="530333"/>
              <a:ext cx="61889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S2</a:t>
              </a:r>
            </a:p>
          </p:txBody>
        </p:sp>
        <p:sp>
          <p:nvSpPr>
            <p:cNvPr id="2110" name="Rectangle"/>
            <p:cNvSpPr/>
            <p:nvPr/>
          </p:nvSpPr>
          <p:spPr>
            <a:xfrm>
              <a:off x="2034864" y="131278"/>
              <a:ext cx="590032" cy="138327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111" name="S3"/>
            <p:cNvSpPr txBox="1"/>
            <p:nvPr/>
          </p:nvSpPr>
          <p:spPr>
            <a:xfrm rot="16200000">
              <a:off x="2020432" y="530333"/>
              <a:ext cx="618898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S3</a:t>
              </a:r>
            </a:p>
          </p:txBody>
        </p:sp>
      </p:grpSp>
      <p:grpSp>
        <p:nvGrpSpPr>
          <p:cNvPr id="2122" name="Group"/>
          <p:cNvGrpSpPr/>
          <p:nvPr/>
        </p:nvGrpSpPr>
        <p:grpSpPr>
          <a:xfrm>
            <a:off x="6741875" y="2193425"/>
            <a:ext cx="2728212" cy="1637276"/>
            <a:chOff x="0" y="0"/>
            <a:chExt cx="2728211" cy="1637275"/>
          </a:xfrm>
        </p:grpSpPr>
        <p:sp>
          <p:nvSpPr>
            <p:cNvPr id="2113" name="Rectangle"/>
            <p:cNvSpPr/>
            <p:nvPr/>
          </p:nvSpPr>
          <p:spPr>
            <a:xfrm>
              <a:off x="0" y="0"/>
              <a:ext cx="2728212" cy="1637276"/>
            </a:xfrm>
            <a:prstGeom prst="rect">
              <a:avLst/>
            </a:prstGeom>
            <a:solidFill>
              <a:srgbClr val="D5D5D5"/>
            </a:solidFill>
            <a:ln w="508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114" name="Rectangle"/>
            <p:cNvSpPr/>
            <p:nvPr/>
          </p:nvSpPr>
          <p:spPr>
            <a:xfrm>
              <a:off x="127000" y="127000"/>
              <a:ext cx="590031" cy="138327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115" name="S4"/>
            <p:cNvSpPr txBox="1"/>
            <p:nvPr/>
          </p:nvSpPr>
          <p:spPr>
            <a:xfrm rot="16200000">
              <a:off x="112567" y="526055"/>
              <a:ext cx="618898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S4</a:t>
              </a:r>
            </a:p>
          </p:txBody>
        </p:sp>
        <p:sp>
          <p:nvSpPr>
            <p:cNvPr id="2116" name="Rectangle"/>
            <p:cNvSpPr/>
            <p:nvPr/>
          </p:nvSpPr>
          <p:spPr>
            <a:xfrm>
              <a:off x="761987" y="127000"/>
              <a:ext cx="590032" cy="138327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117" name="S5"/>
            <p:cNvSpPr txBox="1"/>
            <p:nvPr/>
          </p:nvSpPr>
          <p:spPr>
            <a:xfrm rot="16200000">
              <a:off x="747555" y="526055"/>
              <a:ext cx="61889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S5</a:t>
              </a:r>
            </a:p>
          </p:txBody>
        </p:sp>
        <p:sp>
          <p:nvSpPr>
            <p:cNvPr id="2118" name="Rectangle"/>
            <p:cNvSpPr/>
            <p:nvPr/>
          </p:nvSpPr>
          <p:spPr>
            <a:xfrm>
              <a:off x="1399877" y="131278"/>
              <a:ext cx="590032" cy="138327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119" name="S6"/>
            <p:cNvSpPr txBox="1"/>
            <p:nvPr/>
          </p:nvSpPr>
          <p:spPr>
            <a:xfrm rot="16200000">
              <a:off x="1385445" y="530333"/>
              <a:ext cx="61889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S6</a:t>
              </a:r>
            </a:p>
          </p:txBody>
        </p:sp>
        <p:sp>
          <p:nvSpPr>
            <p:cNvPr id="2120" name="Rectangle"/>
            <p:cNvSpPr/>
            <p:nvPr/>
          </p:nvSpPr>
          <p:spPr>
            <a:xfrm>
              <a:off x="2034864" y="131278"/>
              <a:ext cx="590032" cy="138327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121" name="S7"/>
            <p:cNvSpPr txBox="1"/>
            <p:nvPr/>
          </p:nvSpPr>
          <p:spPr>
            <a:xfrm rot="16200000">
              <a:off x="2020432" y="530333"/>
              <a:ext cx="618898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S7</a:t>
              </a:r>
            </a:p>
          </p:txBody>
        </p:sp>
      </p:grpSp>
      <p:grpSp>
        <p:nvGrpSpPr>
          <p:cNvPr id="2132" name="Group"/>
          <p:cNvGrpSpPr/>
          <p:nvPr/>
        </p:nvGrpSpPr>
        <p:grpSpPr>
          <a:xfrm>
            <a:off x="9595806" y="2193425"/>
            <a:ext cx="2728213" cy="1637276"/>
            <a:chOff x="0" y="0"/>
            <a:chExt cx="2728211" cy="1637275"/>
          </a:xfrm>
        </p:grpSpPr>
        <p:sp>
          <p:nvSpPr>
            <p:cNvPr id="2123" name="Rectangle"/>
            <p:cNvSpPr/>
            <p:nvPr/>
          </p:nvSpPr>
          <p:spPr>
            <a:xfrm>
              <a:off x="0" y="0"/>
              <a:ext cx="2728212" cy="1637276"/>
            </a:xfrm>
            <a:prstGeom prst="rect">
              <a:avLst/>
            </a:prstGeom>
            <a:solidFill>
              <a:srgbClr val="D5D5D5"/>
            </a:solidFill>
            <a:ln w="508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124" name="Rectangle"/>
            <p:cNvSpPr/>
            <p:nvPr/>
          </p:nvSpPr>
          <p:spPr>
            <a:xfrm>
              <a:off x="127000" y="127000"/>
              <a:ext cx="590031" cy="138327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125" name="S8"/>
            <p:cNvSpPr txBox="1"/>
            <p:nvPr/>
          </p:nvSpPr>
          <p:spPr>
            <a:xfrm rot="16200000">
              <a:off x="112567" y="526055"/>
              <a:ext cx="618898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S8</a:t>
              </a:r>
            </a:p>
          </p:txBody>
        </p:sp>
        <p:sp>
          <p:nvSpPr>
            <p:cNvPr id="2126" name="Rectangle"/>
            <p:cNvSpPr/>
            <p:nvPr/>
          </p:nvSpPr>
          <p:spPr>
            <a:xfrm>
              <a:off x="761987" y="127000"/>
              <a:ext cx="590032" cy="138327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127" name="S9"/>
            <p:cNvSpPr txBox="1"/>
            <p:nvPr/>
          </p:nvSpPr>
          <p:spPr>
            <a:xfrm rot="16200000">
              <a:off x="747555" y="526055"/>
              <a:ext cx="61889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S9</a:t>
              </a:r>
            </a:p>
          </p:txBody>
        </p:sp>
        <p:sp>
          <p:nvSpPr>
            <p:cNvPr id="2128" name="Rectangle"/>
            <p:cNvSpPr/>
            <p:nvPr/>
          </p:nvSpPr>
          <p:spPr>
            <a:xfrm>
              <a:off x="1399877" y="131278"/>
              <a:ext cx="590032" cy="138327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129" name="S10"/>
            <p:cNvSpPr txBox="1"/>
            <p:nvPr/>
          </p:nvSpPr>
          <p:spPr>
            <a:xfrm rot="16200000">
              <a:off x="1268935" y="530333"/>
              <a:ext cx="85191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S10</a:t>
              </a:r>
            </a:p>
          </p:txBody>
        </p:sp>
        <p:sp>
          <p:nvSpPr>
            <p:cNvPr id="2130" name="Rectangle"/>
            <p:cNvSpPr/>
            <p:nvPr/>
          </p:nvSpPr>
          <p:spPr>
            <a:xfrm>
              <a:off x="2034864" y="131278"/>
              <a:ext cx="590032" cy="138327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131" name="S11"/>
            <p:cNvSpPr txBox="1"/>
            <p:nvPr/>
          </p:nvSpPr>
          <p:spPr>
            <a:xfrm rot="16200000">
              <a:off x="1903923" y="530333"/>
              <a:ext cx="85191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S11</a:t>
              </a:r>
            </a:p>
          </p:txBody>
        </p:sp>
      </p:grpSp>
      <p:grpSp>
        <p:nvGrpSpPr>
          <p:cNvPr id="2142" name="Group"/>
          <p:cNvGrpSpPr/>
          <p:nvPr/>
        </p:nvGrpSpPr>
        <p:grpSpPr>
          <a:xfrm>
            <a:off x="12450376" y="2193425"/>
            <a:ext cx="2728213" cy="1637276"/>
            <a:chOff x="0" y="0"/>
            <a:chExt cx="2728211" cy="1637275"/>
          </a:xfrm>
        </p:grpSpPr>
        <p:sp>
          <p:nvSpPr>
            <p:cNvPr id="2133" name="Rectangle"/>
            <p:cNvSpPr/>
            <p:nvPr/>
          </p:nvSpPr>
          <p:spPr>
            <a:xfrm>
              <a:off x="0" y="0"/>
              <a:ext cx="2728212" cy="1637276"/>
            </a:xfrm>
            <a:prstGeom prst="rect">
              <a:avLst/>
            </a:prstGeom>
            <a:solidFill>
              <a:srgbClr val="D5D5D5"/>
            </a:solidFill>
            <a:ln w="508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134" name="Rectangle"/>
            <p:cNvSpPr/>
            <p:nvPr/>
          </p:nvSpPr>
          <p:spPr>
            <a:xfrm>
              <a:off x="127000" y="127000"/>
              <a:ext cx="590031" cy="138327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135" name="S12"/>
            <p:cNvSpPr txBox="1"/>
            <p:nvPr/>
          </p:nvSpPr>
          <p:spPr>
            <a:xfrm rot="16200000">
              <a:off x="-3942" y="526054"/>
              <a:ext cx="851917" cy="5851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S12</a:t>
              </a:r>
            </a:p>
          </p:txBody>
        </p:sp>
        <p:sp>
          <p:nvSpPr>
            <p:cNvPr id="2136" name="Rectangle"/>
            <p:cNvSpPr/>
            <p:nvPr/>
          </p:nvSpPr>
          <p:spPr>
            <a:xfrm>
              <a:off x="761987" y="127000"/>
              <a:ext cx="590032" cy="138327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137" name="S13"/>
            <p:cNvSpPr txBox="1"/>
            <p:nvPr/>
          </p:nvSpPr>
          <p:spPr>
            <a:xfrm rot="16200000">
              <a:off x="631045" y="526054"/>
              <a:ext cx="851917" cy="5851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S13</a:t>
              </a:r>
            </a:p>
          </p:txBody>
        </p:sp>
        <p:sp>
          <p:nvSpPr>
            <p:cNvPr id="2138" name="Rectangle"/>
            <p:cNvSpPr/>
            <p:nvPr/>
          </p:nvSpPr>
          <p:spPr>
            <a:xfrm>
              <a:off x="1399877" y="131278"/>
              <a:ext cx="590032" cy="138327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139" name="S14"/>
            <p:cNvSpPr txBox="1"/>
            <p:nvPr/>
          </p:nvSpPr>
          <p:spPr>
            <a:xfrm rot="16200000">
              <a:off x="1268935" y="530333"/>
              <a:ext cx="85191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S14</a:t>
              </a:r>
            </a:p>
          </p:txBody>
        </p:sp>
        <p:sp>
          <p:nvSpPr>
            <p:cNvPr id="2140" name="Rectangle"/>
            <p:cNvSpPr/>
            <p:nvPr/>
          </p:nvSpPr>
          <p:spPr>
            <a:xfrm>
              <a:off x="2034864" y="131278"/>
              <a:ext cx="590032" cy="138327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141" name="S15"/>
            <p:cNvSpPr txBox="1"/>
            <p:nvPr/>
          </p:nvSpPr>
          <p:spPr>
            <a:xfrm rot="16200000">
              <a:off x="1903923" y="530333"/>
              <a:ext cx="85191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S15</a:t>
              </a:r>
            </a:p>
          </p:txBody>
        </p:sp>
      </p:grpSp>
      <p:grpSp>
        <p:nvGrpSpPr>
          <p:cNvPr id="2152" name="Group"/>
          <p:cNvGrpSpPr/>
          <p:nvPr/>
        </p:nvGrpSpPr>
        <p:grpSpPr>
          <a:xfrm>
            <a:off x="15303667" y="2193425"/>
            <a:ext cx="2728213" cy="1637276"/>
            <a:chOff x="0" y="0"/>
            <a:chExt cx="2728211" cy="1637275"/>
          </a:xfrm>
        </p:grpSpPr>
        <p:sp>
          <p:nvSpPr>
            <p:cNvPr id="2143" name="Rectangle"/>
            <p:cNvSpPr/>
            <p:nvPr/>
          </p:nvSpPr>
          <p:spPr>
            <a:xfrm>
              <a:off x="0" y="0"/>
              <a:ext cx="2728212" cy="1637276"/>
            </a:xfrm>
            <a:prstGeom prst="rect">
              <a:avLst/>
            </a:prstGeom>
            <a:solidFill>
              <a:srgbClr val="D5D5D5"/>
            </a:solidFill>
            <a:ln w="508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144" name="Rectangle"/>
            <p:cNvSpPr/>
            <p:nvPr/>
          </p:nvSpPr>
          <p:spPr>
            <a:xfrm>
              <a:off x="127000" y="127000"/>
              <a:ext cx="590031" cy="138327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145" name="S16"/>
            <p:cNvSpPr txBox="1"/>
            <p:nvPr/>
          </p:nvSpPr>
          <p:spPr>
            <a:xfrm rot="16200000">
              <a:off x="-3942" y="526054"/>
              <a:ext cx="851917" cy="5851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S16</a:t>
              </a:r>
            </a:p>
          </p:txBody>
        </p:sp>
        <p:sp>
          <p:nvSpPr>
            <p:cNvPr id="2146" name="Rectangle"/>
            <p:cNvSpPr/>
            <p:nvPr/>
          </p:nvSpPr>
          <p:spPr>
            <a:xfrm>
              <a:off x="761987" y="127000"/>
              <a:ext cx="590032" cy="138327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147" name="S17"/>
            <p:cNvSpPr txBox="1"/>
            <p:nvPr/>
          </p:nvSpPr>
          <p:spPr>
            <a:xfrm rot="16200000">
              <a:off x="631045" y="526054"/>
              <a:ext cx="851917" cy="5851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S17</a:t>
              </a:r>
            </a:p>
          </p:txBody>
        </p:sp>
        <p:sp>
          <p:nvSpPr>
            <p:cNvPr id="2148" name="Rectangle"/>
            <p:cNvSpPr/>
            <p:nvPr/>
          </p:nvSpPr>
          <p:spPr>
            <a:xfrm>
              <a:off x="1399877" y="131278"/>
              <a:ext cx="590032" cy="138327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149" name="S18"/>
            <p:cNvSpPr txBox="1"/>
            <p:nvPr/>
          </p:nvSpPr>
          <p:spPr>
            <a:xfrm rot="16200000">
              <a:off x="1268935" y="530333"/>
              <a:ext cx="85191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S18</a:t>
              </a:r>
            </a:p>
          </p:txBody>
        </p:sp>
        <p:sp>
          <p:nvSpPr>
            <p:cNvPr id="2150" name="Rectangle"/>
            <p:cNvSpPr/>
            <p:nvPr/>
          </p:nvSpPr>
          <p:spPr>
            <a:xfrm>
              <a:off x="2034864" y="131278"/>
              <a:ext cx="590032" cy="138327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151" name="S19"/>
            <p:cNvSpPr txBox="1"/>
            <p:nvPr/>
          </p:nvSpPr>
          <p:spPr>
            <a:xfrm rot="16200000">
              <a:off x="1903923" y="530333"/>
              <a:ext cx="85191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S19</a:t>
              </a:r>
            </a:p>
          </p:txBody>
        </p:sp>
      </p:grpSp>
      <p:grpSp>
        <p:nvGrpSpPr>
          <p:cNvPr id="2162" name="Group"/>
          <p:cNvGrpSpPr/>
          <p:nvPr/>
        </p:nvGrpSpPr>
        <p:grpSpPr>
          <a:xfrm>
            <a:off x="18158237" y="2193425"/>
            <a:ext cx="2728212" cy="1637276"/>
            <a:chOff x="0" y="0"/>
            <a:chExt cx="2728211" cy="1637275"/>
          </a:xfrm>
        </p:grpSpPr>
        <p:sp>
          <p:nvSpPr>
            <p:cNvPr id="2153" name="Rectangle"/>
            <p:cNvSpPr/>
            <p:nvPr/>
          </p:nvSpPr>
          <p:spPr>
            <a:xfrm>
              <a:off x="0" y="0"/>
              <a:ext cx="2728212" cy="1637276"/>
            </a:xfrm>
            <a:prstGeom prst="rect">
              <a:avLst/>
            </a:prstGeom>
            <a:solidFill>
              <a:srgbClr val="D5D5D5"/>
            </a:solidFill>
            <a:ln w="508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154" name="Rectangle"/>
            <p:cNvSpPr/>
            <p:nvPr/>
          </p:nvSpPr>
          <p:spPr>
            <a:xfrm>
              <a:off x="127000" y="127000"/>
              <a:ext cx="590031" cy="138327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155" name="S20"/>
            <p:cNvSpPr txBox="1"/>
            <p:nvPr/>
          </p:nvSpPr>
          <p:spPr>
            <a:xfrm rot="16200000">
              <a:off x="-3942" y="526054"/>
              <a:ext cx="851917" cy="5851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S20</a:t>
              </a:r>
            </a:p>
          </p:txBody>
        </p:sp>
        <p:sp>
          <p:nvSpPr>
            <p:cNvPr id="2156" name="Rectangle"/>
            <p:cNvSpPr/>
            <p:nvPr/>
          </p:nvSpPr>
          <p:spPr>
            <a:xfrm>
              <a:off x="761987" y="127000"/>
              <a:ext cx="590032" cy="138327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157" name="S21"/>
            <p:cNvSpPr txBox="1"/>
            <p:nvPr/>
          </p:nvSpPr>
          <p:spPr>
            <a:xfrm rot="16200000">
              <a:off x="631045" y="526054"/>
              <a:ext cx="851917" cy="5851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S21</a:t>
              </a:r>
            </a:p>
          </p:txBody>
        </p:sp>
        <p:sp>
          <p:nvSpPr>
            <p:cNvPr id="2158" name="Rectangle"/>
            <p:cNvSpPr/>
            <p:nvPr/>
          </p:nvSpPr>
          <p:spPr>
            <a:xfrm>
              <a:off x="1399877" y="131278"/>
              <a:ext cx="590032" cy="138327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159" name="S22"/>
            <p:cNvSpPr txBox="1"/>
            <p:nvPr/>
          </p:nvSpPr>
          <p:spPr>
            <a:xfrm rot="16200000">
              <a:off x="1268935" y="530333"/>
              <a:ext cx="85191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S22</a:t>
              </a:r>
            </a:p>
          </p:txBody>
        </p:sp>
        <p:sp>
          <p:nvSpPr>
            <p:cNvPr id="2160" name="Rectangle"/>
            <p:cNvSpPr/>
            <p:nvPr/>
          </p:nvSpPr>
          <p:spPr>
            <a:xfrm>
              <a:off x="2034864" y="131278"/>
              <a:ext cx="590032" cy="138327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161" name="S23"/>
            <p:cNvSpPr txBox="1"/>
            <p:nvPr/>
          </p:nvSpPr>
          <p:spPr>
            <a:xfrm rot="16200000">
              <a:off x="1903923" y="530333"/>
              <a:ext cx="85191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S23</a:t>
              </a:r>
            </a:p>
          </p:txBody>
        </p:sp>
      </p:grpSp>
      <p:grpSp>
        <p:nvGrpSpPr>
          <p:cNvPr id="2165" name="Group"/>
          <p:cNvGrpSpPr/>
          <p:nvPr/>
        </p:nvGrpSpPr>
        <p:grpSpPr>
          <a:xfrm>
            <a:off x="10213185" y="5105671"/>
            <a:ext cx="2343162" cy="796755"/>
            <a:chOff x="0" y="0"/>
            <a:chExt cx="2343161" cy="796753"/>
          </a:xfrm>
        </p:grpSpPr>
        <p:sp>
          <p:nvSpPr>
            <p:cNvPr id="2163" name="Rectangle"/>
            <p:cNvSpPr/>
            <p:nvPr/>
          </p:nvSpPr>
          <p:spPr>
            <a:xfrm>
              <a:off x="0" y="0"/>
              <a:ext cx="2343162" cy="796754"/>
            </a:xfrm>
            <a:prstGeom prst="rect">
              <a:avLst/>
            </a:prstGeom>
            <a:solidFill>
              <a:srgbClr val="C82506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4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2164" name="FFT"/>
            <p:cNvSpPr txBox="1"/>
            <p:nvPr/>
          </p:nvSpPr>
          <p:spPr>
            <a:xfrm>
              <a:off x="489408" y="0"/>
              <a:ext cx="1364345" cy="79675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584200">
                <a:defRPr sz="3600">
                  <a:solidFill>
                    <a:srgbClr val="FFFFFF"/>
                  </a:solidFill>
                </a:defRPr>
              </a:lvl1pPr>
            </a:lstStyle>
            <a:p>
              <a:r>
                <a:t>FFT</a:t>
              </a:r>
            </a:p>
          </p:txBody>
        </p:sp>
      </p:grpSp>
      <p:sp>
        <p:nvSpPr>
          <p:cNvPr id="2166" name="Line"/>
          <p:cNvSpPr/>
          <p:nvPr/>
        </p:nvSpPr>
        <p:spPr>
          <a:xfrm>
            <a:off x="11378470" y="3973724"/>
            <a:ext cx="1" cy="988925"/>
          </a:xfrm>
          <a:prstGeom prst="line">
            <a:avLst/>
          </a:prstGeom>
          <a:ln w="127000">
            <a:solidFill>
              <a:srgbClr val="C82605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167" name="Rectangle"/>
          <p:cNvSpPr/>
          <p:nvPr/>
        </p:nvSpPr>
        <p:spPr>
          <a:xfrm>
            <a:off x="4000153" y="4021464"/>
            <a:ext cx="554592" cy="796755"/>
          </a:xfrm>
          <a:prstGeom prst="rect">
            <a:avLst/>
          </a:prstGeom>
          <a:solidFill>
            <a:schemeClr val="accent1">
              <a:lumOff val="-135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584200">
              <a:defRPr sz="4000"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2168" name="Rectangle"/>
          <p:cNvSpPr/>
          <p:nvPr/>
        </p:nvSpPr>
        <p:spPr>
          <a:xfrm>
            <a:off x="6812874" y="4021464"/>
            <a:ext cx="554592" cy="796755"/>
          </a:xfrm>
          <a:prstGeom prst="rect">
            <a:avLst/>
          </a:prstGeom>
          <a:solidFill>
            <a:schemeClr val="accent1">
              <a:lumOff val="-135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584200">
              <a:defRPr sz="4000"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2169" name="Rectangle"/>
          <p:cNvSpPr/>
          <p:nvPr/>
        </p:nvSpPr>
        <p:spPr>
          <a:xfrm>
            <a:off x="9625595" y="4021464"/>
            <a:ext cx="554592" cy="796755"/>
          </a:xfrm>
          <a:prstGeom prst="rect">
            <a:avLst/>
          </a:prstGeom>
          <a:solidFill>
            <a:schemeClr val="accent1">
              <a:lumOff val="-135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584200">
              <a:defRPr sz="4000"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2170" name="Rectangle"/>
          <p:cNvSpPr/>
          <p:nvPr/>
        </p:nvSpPr>
        <p:spPr>
          <a:xfrm>
            <a:off x="12576755" y="4010025"/>
            <a:ext cx="554592" cy="796755"/>
          </a:xfrm>
          <a:prstGeom prst="rect">
            <a:avLst/>
          </a:prstGeom>
          <a:solidFill>
            <a:schemeClr val="accent1">
              <a:lumOff val="-135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584200">
              <a:defRPr sz="4000"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2171" name="Rectangle"/>
          <p:cNvSpPr/>
          <p:nvPr/>
        </p:nvSpPr>
        <p:spPr>
          <a:xfrm>
            <a:off x="15444854" y="3998586"/>
            <a:ext cx="554592" cy="796755"/>
          </a:xfrm>
          <a:prstGeom prst="rect">
            <a:avLst/>
          </a:prstGeom>
          <a:solidFill>
            <a:schemeClr val="accent1">
              <a:lumOff val="-135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584200">
              <a:defRPr sz="4000"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2172" name="Group"/>
          <p:cNvSpPr/>
          <p:nvPr/>
        </p:nvSpPr>
        <p:spPr>
          <a:xfrm>
            <a:off x="13164346" y="5105671"/>
            <a:ext cx="766794" cy="796755"/>
          </a:xfrm>
          <a:prstGeom prst="rect">
            <a:avLst/>
          </a:prstGeom>
          <a:solidFill>
            <a:srgbClr val="C8250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584200">
              <a:defRPr sz="4000"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2173" name="render()"/>
          <p:cNvSpPr txBox="1"/>
          <p:nvPr/>
        </p:nvSpPr>
        <p:spPr>
          <a:xfrm>
            <a:off x="1655498" y="4117563"/>
            <a:ext cx="1943398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render()</a:t>
            </a:r>
          </a:p>
        </p:txBody>
      </p:sp>
      <p:sp>
        <p:nvSpPr>
          <p:cNvPr id="2174" name="process_fft()"/>
          <p:cNvSpPr txBox="1"/>
          <p:nvPr/>
        </p:nvSpPr>
        <p:spPr>
          <a:xfrm>
            <a:off x="677744" y="5224648"/>
            <a:ext cx="3086584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process_fft()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Group"/>
          <p:cNvGrpSpPr/>
          <p:nvPr/>
        </p:nvGrpSpPr>
        <p:grpSpPr>
          <a:xfrm>
            <a:off x="6540250" y="6771150"/>
            <a:ext cx="5469929" cy="1637276"/>
            <a:chOff x="0" y="0"/>
            <a:chExt cx="5469927" cy="1637275"/>
          </a:xfrm>
        </p:grpSpPr>
        <p:grpSp>
          <p:nvGrpSpPr>
            <p:cNvPr id="125" name="Group"/>
            <p:cNvGrpSpPr/>
            <p:nvPr/>
          </p:nvGrpSpPr>
          <p:grpSpPr>
            <a:xfrm>
              <a:off x="1411070" y="0"/>
              <a:ext cx="4058858" cy="1637276"/>
              <a:chOff x="0" y="0"/>
              <a:chExt cx="4058856" cy="1637275"/>
            </a:xfrm>
          </p:grpSpPr>
          <p:sp>
            <p:nvSpPr>
              <p:cNvPr id="118" name="Rectangle"/>
              <p:cNvSpPr/>
              <p:nvPr/>
            </p:nvSpPr>
            <p:spPr>
              <a:xfrm>
                <a:off x="0" y="0"/>
                <a:ext cx="4058857" cy="1637276"/>
              </a:xfrm>
              <a:prstGeom prst="rect">
                <a:avLst/>
              </a:prstGeom>
              <a:solidFill>
                <a:srgbClr val="D5D5D5"/>
              </a:solidFill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19" name="Rectangle"/>
              <p:cNvSpPr/>
              <p:nvPr/>
            </p:nvSpPr>
            <p:spPr>
              <a:xfrm>
                <a:off x="127000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20" name="Rectangle"/>
              <p:cNvSpPr/>
              <p:nvPr/>
            </p:nvSpPr>
            <p:spPr>
              <a:xfrm>
                <a:off x="761987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21" name="Rectangle"/>
              <p:cNvSpPr/>
              <p:nvPr/>
            </p:nvSpPr>
            <p:spPr>
              <a:xfrm>
                <a:off x="1399877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22" name="Rectangle"/>
              <p:cNvSpPr/>
              <p:nvPr/>
            </p:nvSpPr>
            <p:spPr>
              <a:xfrm>
                <a:off x="2034864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23" name="Rectangle"/>
              <p:cNvSpPr/>
              <p:nvPr/>
            </p:nvSpPr>
            <p:spPr>
              <a:xfrm>
                <a:off x="2668837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24" name="Rectangle"/>
              <p:cNvSpPr/>
              <p:nvPr/>
            </p:nvSpPr>
            <p:spPr>
              <a:xfrm>
                <a:off x="3303824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</p:grpSp>
        <p:sp>
          <p:nvSpPr>
            <p:cNvPr id="126" name="input…"/>
            <p:cNvSpPr txBox="1"/>
            <p:nvPr/>
          </p:nvSpPr>
          <p:spPr>
            <a:xfrm>
              <a:off x="-1" y="228138"/>
              <a:ext cx="1301193" cy="11809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3600" b="0"/>
              </a:pPr>
              <a:r>
                <a:t>input</a:t>
              </a:r>
            </a:p>
            <a:p>
              <a:pPr>
                <a:defRPr sz="3600" b="0"/>
              </a:pPr>
              <a:r>
                <a:t>buffer</a:t>
              </a:r>
            </a:p>
          </p:txBody>
        </p:sp>
      </p:grpSp>
      <p:sp>
        <p:nvSpPr>
          <p:cNvPr id="128" name="Start with a buffer of fixed size…"/>
          <p:cNvSpPr txBox="1">
            <a:spLocks noGrp="1"/>
          </p:cNvSpPr>
          <p:nvPr>
            <p:ph type="body" sz="quarter" idx="1"/>
          </p:nvPr>
        </p:nvSpPr>
        <p:spPr>
          <a:xfrm>
            <a:off x="533499" y="9800874"/>
            <a:ext cx="23583801" cy="250440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82599" indent="-482599" defTabSz="784225">
              <a:spcBef>
                <a:spcPts val="900"/>
              </a:spcBef>
              <a:defRPr sz="4940"/>
            </a:pPr>
            <a:r>
              <a:rPr dirty="0"/>
              <a:t>Start with </a:t>
            </a:r>
            <a:r>
              <a:rPr lang="en-GB" dirty="0"/>
              <a:t>fixed size</a:t>
            </a:r>
            <a:r>
              <a:rPr dirty="0"/>
              <a:t> buffer</a:t>
            </a:r>
          </a:p>
          <a:p>
            <a:pPr marL="1131093" lvl="1" indent="-527843" defTabSz="784225">
              <a:spcBef>
                <a:spcPts val="900"/>
              </a:spcBef>
              <a:defRPr sz="4180"/>
            </a:pPr>
            <a:r>
              <a:rPr dirty="0"/>
              <a:t>Fill it up sample by sample</a:t>
            </a:r>
          </a:p>
          <a:p>
            <a:pPr marL="1131093" lvl="1" indent="-527843" defTabSz="784225">
              <a:spcBef>
                <a:spcPts val="900"/>
              </a:spcBef>
              <a:defRPr sz="4180"/>
            </a:pPr>
            <a:r>
              <a:rPr dirty="0"/>
              <a:t>When it’s full, apply window function and pass it to </a:t>
            </a:r>
            <a:r>
              <a:rPr lang="en-GB" dirty="0"/>
              <a:t>block-based process (like</a:t>
            </a:r>
            <a:r>
              <a:rPr dirty="0"/>
              <a:t> FFT)</a:t>
            </a:r>
          </a:p>
        </p:txBody>
      </p:sp>
      <p:sp>
        <p:nvSpPr>
          <p:cNvPr id="129" name="Block-based inpu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Block-based input</a:t>
            </a:r>
          </a:p>
        </p:txBody>
      </p:sp>
      <p:grpSp>
        <p:nvGrpSpPr>
          <p:cNvPr id="188" name="Group"/>
          <p:cNvGrpSpPr/>
          <p:nvPr/>
        </p:nvGrpSpPr>
        <p:grpSpPr>
          <a:xfrm>
            <a:off x="3595237" y="1605032"/>
            <a:ext cx="17050031" cy="2290618"/>
            <a:chOff x="0" y="0"/>
            <a:chExt cx="17050029" cy="2290617"/>
          </a:xfrm>
        </p:grpSpPr>
        <p:grpSp>
          <p:nvGrpSpPr>
            <p:cNvPr id="147" name="Group"/>
            <p:cNvGrpSpPr/>
            <p:nvPr/>
          </p:nvGrpSpPr>
          <p:grpSpPr>
            <a:xfrm>
              <a:off x="0" y="653342"/>
              <a:ext cx="5354238" cy="1637276"/>
              <a:chOff x="0" y="0"/>
              <a:chExt cx="5354237" cy="1637275"/>
            </a:xfrm>
          </p:grpSpPr>
          <p:sp>
            <p:nvSpPr>
              <p:cNvPr id="130" name="Rectangle"/>
              <p:cNvSpPr/>
              <p:nvPr/>
            </p:nvSpPr>
            <p:spPr>
              <a:xfrm>
                <a:off x="0" y="0"/>
                <a:ext cx="5354238" cy="1637276"/>
              </a:xfrm>
              <a:prstGeom prst="rect">
                <a:avLst/>
              </a:prstGeom>
              <a:solidFill>
                <a:srgbClr val="D5D5D5"/>
              </a:solidFill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31" name="Rectangle"/>
              <p:cNvSpPr/>
              <p:nvPr/>
            </p:nvSpPr>
            <p:spPr>
              <a:xfrm>
                <a:off x="127000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32" name="S0"/>
              <p:cNvSpPr txBox="1"/>
              <p:nvPr/>
            </p:nvSpPr>
            <p:spPr>
              <a:xfrm rot="16200000">
                <a:off x="112567" y="526055"/>
                <a:ext cx="618898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S0</a:t>
                </a:r>
              </a:p>
            </p:txBody>
          </p:sp>
          <p:sp>
            <p:nvSpPr>
              <p:cNvPr id="133" name="Rectangle"/>
              <p:cNvSpPr/>
              <p:nvPr/>
            </p:nvSpPr>
            <p:spPr>
              <a:xfrm>
                <a:off x="761987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34" name="S1"/>
              <p:cNvSpPr txBox="1"/>
              <p:nvPr/>
            </p:nvSpPr>
            <p:spPr>
              <a:xfrm rot="16200000">
                <a:off x="747555" y="526055"/>
                <a:ext cx="618897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</a:t>
                </a:r>
              </a:p>
            </p:txBody>
          </p:sp>
          <p:sp>
            <p:nvSpPr>
              <p:cNvPr id="135" name="Rectangle"/>
              <p:cNvSpPr/>
              <p:nvPr/>
            </p:nvSpPr>
            <p:spPr>
              <a:xfrm>
                <a:off x="1399877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36" name="S2"/>
              <p:cNvSpPr txBox="1"/>
              <p:nvPr/>
            </p:nvSpPr>
            <p:spPr>
              <a:xfrm rot="16200000">
                <a:off x="1385445" y="530333"/>
                <a:ext cx="618897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S2</a:t>
                </a:r>
              </a:p>
            </p:txBody>
          </p:sp>
          <p:sp>
            <p:nvSpPr>
              <p:cNvPr id="137" name="Rectangle"/>
              <p:cNvSpPr/>
              <p:nvPr/>
            </p:nvSpPr>
            <p:spPr>
              <a:xfrm>
                <a:off x="2034864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38" name="S3"/>
              <p:cNvSpPr txBox="1"/>
              <p:nvPr/>
            </p:nvSpPr>
            <p:spPr>
              <a:xfrm rot="16200000">
                <a:off x="2020432" y="530333"/>
                <a:ext cx="618898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S3</a:t>
                </a:r>
              </a:p>
            </p:txBody>
          </p:sp>
          <p:sp>
            <p:nvSpPr>
              <p:cNvPr id="139" name="Rectangle"/>
              <p:cNvSpPr/>
              <p:nvPr/>
            </p:nvSpPr>
            <p:spPr>
              <a:xfrm>
                <a:off x="2668837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40" name="S4"/>
              <p:cNvSpPr txBox="1"/>
              <p:nvPr/>
            </p:nvSpPr>
            <p:spPr>
              <a:xfrm rot="16200000">
                <a:off x="2654405" y="526055"/>
                <a:ext cx="618897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S4</a:t>
                </a:r>
              </a:p>
            </p:txBody>
          </p:sp>
          <p:sp>
            <p:nvSpPr>
              <p:cNvPr id="141" name="Rectangle"/>
              <p:cNvSpPr/>
              <p:nvPr/>
            </p:nvSpPr>
            <p:spPr>
              <a:xfrm>
                <a:off x="3303824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42" name="S5"/>
              <p:cNvSpPr txBox="1"/>
              <p:nvPr/>
            </p:nvSpPr>
            <p:spPr>
              <a:xfrm rot="16200000">
                <a:off x="3289392" y="526055"/>
                <a:ext cx="618898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S5</a:t>
                </a:r>
              </a:p>
            </p:txBody>
          </p:sp>
          <p:sp>
            <p:nvSpPr>
              <p:cNvPr id="143" name="Rectangle"/>
              <p:cNvSpPr/>
              <p:nvPr/>
            </p:nvSpPr>
            <p:spPr>
              <a:xfrm>
                <a:off x="3951512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44" name="S6"/>
              <p:cNvSpPr txBox="1"/>
              <p:nvPr/>
            </p:nvSpPr>
            <p:spPr>
              <a:xfrm rot="16200000">
                <a:off x="3937080" y="526055"/>
                <a:ext cx="618897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S6</a:t>
                </a:r>
              </a:p>
            </p:txBody>
          </p:sp>
          <p:sp>
            <p:nvSpPr>
              <p:cNvPr id="145" name="Rectangle"/>
              <p:cNvSpPr/>
              <p:nvPr/>
            </p:nvSpPr>
            <p:spPr>
              <a:xfrm>
                <a:off x="4586499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46" name="S7"/>
              <p:cNvSpPr txBox="1"/>
              <p:nvPr/>
            </p:nvSpPr>
            <p:spPr>
              <a:xfrm rot="16200000">
                <a:off x="4572067" y="526055"/>
                <a:ext cx="618898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S7</a:t>
                </a:r>
              </a:p>
            </p:txBody>
          </p:sp>
        </p:grpSp>
        <p:grpSp>
          <p:nvGrpSpPr>
            <p:cNvPr id="165" name="Group"/>
            <p:cNvGrpSpPr/>
            <p:nvPr/>
          </p:nvGrpSpPr>
          <p:grpSpPr>
            <a:xfrm>
              <a:off x="5461000" y="653342"/>
              <a:ext cx="5354238" cy="1637276"/>
              <a:chOff x="0" y="0"/>
              <a:chExt cx="5354237" cy="1637275"/>
            </a:xfrm>
          </p:grpSpPr>
          <p:sp>
            <p:nvSpPr>
              <p:cNvPr id="148" name="Rectangle"/>
              <p:cNvSpPr/>
              <p:nvPr/>
            </p:nvSpPr>
            <p:spPr>
              <a:xfrm>
                <a:off x="0" y="0"/>
                <a:ext cx="5354238" cy="1637276"/>
              </a:xfrm>
              <a:prstGeom prst="rect">
                <a:avLst/>
              </a:prstGeom>
              <a:solidFill>
                <a:srgbClr val="D5D5D5"/>
              </a:solidFill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49" name="Rectangle"/>
              <p:cNvSpPr/>
              <p:nvPr/>
            </p:nvSpPr>
            <p:spPr>
              <a:xfrm>
                <a:off x="127000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50" name="S8"/>
              <p:cNvSpPr txBox="1"/>
              <p:nvPr/>
            </p:nvSpPr>
            <p:spPr>
              <a:xfrm rot="16200000">
                <a:off x="112567" y="526055"/>
                <a:ext cx="618898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S8</a:t>
                </a:r>
              </a:p>
            </p:txBody>
          </p:sp>
          <p:sp>
            <p:nvSpPr>
              <p:cNvPr id="151" name="Rectangle"/>
              <p:cNvSpPr/>
              <p:nvPr/>
            </p:nvSpPr>
            <p:spPr>
              <a:xfrm>
                <a:off x="761987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52" name="S9"/>
              <p:cNvSpPr txBox="1"/>
              <p:nvPr/>
            </p:nvSpPr>
            <p:spPr>
              <a:xfrm rot="16200000">
                <a:off x="747555" y="526055"/>
                <a:ext cx="618897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S9</a:t>
                </a:r>
              </a:p>
            </p:txBody>
          </p:sp>
          <p:sp>
            <p:nvSpPr>
              <p:cNvPr id="153" name="Rectangle"/>
              <p:cNvSpPr/>
              <p:nvPr/>
            </p:nvSpPr>
            <p:spPr>
              <a:xfrm>
                <a:off x="1399877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54" name="S10"/>
              <p:cNvSpPr txBox="1"/>
              <p:nvPr/>
            </p:nvSpPr>
            <p:spPr>
              <a:xfrm rot="16200000">
                <a:off x="1268935" y="530333"/>
                <a:ext cx="851917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S10</a:t>
                </a:r>
              </a:p>
            </p:txBody>
          </p:sp>
          <p:sp>
            <p:nvSpPr>
              <p:cNvPr id="155" name="Rectangle"/>
              <p:cNvSpPr/>
              <p:nvPr/>
            </p:nvSpPr>
            <p:spPr>
              <a:xfrm>
                <a:off x="2034864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56" name="S11"/>
              <p:cNvSpPr txBox="1"/>
              <p:nvPr/>
            </p:nvSpPr>
            <p:spPr>
              <a:xfrm rot="16200000">
                <a:off x="1903923" y="530333"/>
                <a:ext cx="851917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S11</a:t>
                </a:r>
              </a:p>
            </p:txBody>
          </p:sp>
          <p:sp>
            <p:nvSpPr>
              <p:cNvPr id="157" name="Rectangle"/>
              <p:cNvSpPr/>
              <p:nvPr/>
            </p:nvSpPr>
            <p:spPr>
              <a:xfrm>
                <a:off x="2668837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58" name="S12"/>
              <p:cNvSpPr txBox="1"/>
              <p:nvPr/>
            </p:nvSpPr>
            <p:spPr>
              <a:xfrm rot="16200000">
                <a:off x="2537895" y="526054"/>
                <a:ext cx="851917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S12</a:t>
                </a:r>
              </a:p>
            </p:txBody>
          </p:sp>
          <p:sp>
            <p:nvSpPr>
              <p:cNvPr id="159" name="Rectangle"/>
              <p:cNvSpPr/>
              <p:nvPr/>
            </p:nvSpPr>
            <p:spPr>
              <a:xfrm>
                <a:off x="3303824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60" name="S13"/>
              <p:cNvSpPr txBox="1"/>
              <p:nvPr/>
            </p:nvSpPr>
            <p:spPr>
              <a:xfrm rot="16200000">
                <a:off x="3172882" y="526054"/>
                <a:ext cx="851917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S13</a:t>
                </a:r>
              </a:p>
            </p:txBody>
          </p:sp>
          <p:sp>
            <p:nvSpPr>
              <p:cNvPr id="161" name="Rectangle"/>
              <p:cNvSpPr/>
              <p:nvPr/>
            </p:nvSpPr>
            <p:spPr>
              <a:xfrm>
                <a:off x="3951512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62" name="S14"/>
              <p:cNvSpPr txBox="1"/>
              <p:nvPr/>
            </p:nvSpPr>
            <p:spPr>
              <a:xfrm rot="16200000">
                <a:off x="3820570" y="526054"/>
                <a:ext cx="851917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S14</a:t>
                </a:r>
              </a:p>
            </p:txBody>
          </p:sp>
          <p:sp>
            <p:nvSpPr>
              <p:cNvPr id="163" name="Rectangle"/>
              <p:cNvSpPr/>
              <p:nvPr/>
            </p:nvSpPr>
            <p:spPr>
              <a:xfrm>
                <a:off x="4586499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64" name="S15"/>
              <p:cNvSpPr txBox="1"/>
              <p:nvPr/>
            </p:nvSpPr>
            <p:spPr>
              <a:xfrm rot="16200000">
                <a:off x="4455557" y="526054"/>
                <a:ext cx="851917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S15</a:t>
                </a:r>
              </a:p>
            </p:txBody>
          </p:sp>
        </p:grpSp>
        <p:grpSp>
          <p:nvGrpSpPr>
            <p:cNvPr id="183" name="Group"/>
            <p:cNvGrpSpPr/>
            <p:nvPr/>
          </p:nvGrpSpPr>
          <p:grpSpPr>
            <a:xfrm>
              <a:off x="10922000" y="653342"/>
              <a:ext cx="5354238" cy="1637276"/>
              <a:chOff x="0" y="0"/>
              <a:chExt cx="5354237" cy="1637275"/>
            </a:xfrm>
          </p:grpSpPr>
          <p:sp>
            <p:nvSpPr>
              <p:cNvPr id="166" name="Rectangle"/>
              <p:cNvSpPr/>
              <p:nvPr/>
            </p:nvSpPr>
            <p:spPr>
              <a:xfrm>
                <a:off x="0" y="0"/>
                <a:ext cx="5354238" cy="1637276"/>
              </a:xfrm>
              <a:prstGeom prst="rect">
                <a:avLst/>
              </a:prstGeom>
              <a:solidFill>
                <a:srgbClr val="D5D5D5"/>
              </a:solidFill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67" name="Rectangle"/>
              <p:cNvSpPr/>
              <p:nvPr/>
            </p:nvSpPr>
            <p:spPr>
              <a:xfrm>
                <a:off x="127000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68" name="S16"/>
              <p:cNvSpPr txBox="1"/>
              <p:nvPr/>
            </p:nvSpPr>
            <p:spPr>
              <a:xfrm rot="16200000">
                <a:off x="-3942" y="526054"/>
                <a:ext cx="851917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S16</a:t>
                </a:r>
              </a:p>
            </p:txBody>
          </p:sp>
          <p:sp>
            <p:nvSpPr>
              <p:cNvPr id="169" name="Rectangle"/>
              <p:cNvSpPr/>
              <p:nvPr/>
            </p:nvSpPr>
            <p:spPr>
              <a:xfrm>
                <a:off x="761987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70" name="S17"/>
              <p:cNvSpPr txBox="1"/>
              <p:nvPr/>
            </p:nvSpPr>
            <p:spPr>
              <a:xfrm rot="16200000">
                <a:off x="631045" y="526054"/>
                <a:ext cx="851917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S17</a:t>
                </a:r>
              </a:p>
            </p:txBody>
          </p:sp>
          <p:sp>
            <p:nvSpPr>
              <p:cNvPr id="171" name="Rectangle"/>
              <p:cNvSpPr/>
              <p:nvPr/>
            </p:nvSpPr>
            <p:spPr>
              <a:xfrm>
                <a:off x="1399877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72" name="S18"/>
              <p:cNvSpPr txBox="1"/>
              <p:nvPr/>
            </p:nvSpPr>
            <p:spPr>
              <a:xfrm rot="16200000">
                <a:off x="1268935" y="530333"/>
                <a:ext cx="851917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S18</a:t>
                </a:r>
              </a:p>
            </p:txBody>
          </p:sp>
          <p:sp>
            <p:nvSpPr>
              <p:cNvPr id="173" name="Rectangle"/>
              <p:cNvSpPr/>
              <p:nvPr/>
            </p:nvSpPr>
            <p:spPr>
              <a:xfrm>
                <a:off x="2034864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74" name="S19"/>
              <p:cNvSpPr txBox="1"/>
              <p:nvPr/>
            </p:nvSpPr>
            <p:spPr>
              <a:xfrm rot="16200000">
                <a:off x="1903923" y="530333"/>
                <a:ext cx="851917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S19</a:t>
                </a:r>
              </a:p>
            </p:txBody>
          </p:sp>
          <p:sp>
            <p:nvSpPr>
              <p:cNvPr id="175" name="Rectangle"/>
              <p:cNvSpPr/>
              <p:nvPr/>
            </p:nvSpPr>
            <p:spPr>
              <a:xfrm>
                <a:off x="2668837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76" name="S20"/>
              <p:cNvSpPr txBox="1"/>
              <p:nvPr/>
            </p:nvSpPr>
            <p:spPr>
              <a:xfrm rot="16200000">
                <a:off x="2537895" y="526054"/>
                <a:ext cx="851917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S20</a:t>
                </a:r>
              </a:p>
            </p:txBody>
          </p:sp>
          <p:sp>
            <p:nvSpPr>
              <p:cNvPr id="177" name="Rectangle"/>
              <p:cNvSpPr/>
              <p:nvPr/>
            </p:nvSpPr>
            <p:spPr>
              <a:xfrm>
                <a:off x="3303824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78" name="S21"/>
              <p:cNvSpPr txBox="1"/>
              <p:nvPr/>
            </p:nvSpPr>
            <p:spPr>
              <a:xfrm rot="16200000">
                <a:off x="3172882" y="526054"/>
                <a:ext cx="851917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S21</a:t>
                </a:r>
              </a:p>
            </p:txBody>
          </p:sp>
          <p:sp>
            <p:nvSpPr>
              <p:cNvPr id="179" name="Rectangle"/>
              <p:cNvSpPr/>
              <p:nvPr/>
            </p:nvSpPr>
            <p:spPr>
              <a:xfrm>
                <a:off x="3951512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80" name="S22"/>
              <p:cNvSpPr txBox="1"/>
              <p:nvPr/>
            </p:nvSpPr>
            <p:spPr>
              <a:xfrm rot="16200000">
                <a:off x="3820570" y="526054"/>
                <a:ext cx="851917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S22</a:t>
                </a:r>
              </a:p>
            </p:txBody>
          </p:sp>
          <p:sp>
            <p:nvSpPr>
              <p:cNvPr id="181" name="Rectangle"/>
              <p:cNvSpPr/>
              <p:nvPr/>
            </p:nvSpPr>
            <p:spPr>
              <a:xfrm>
                <a:off x="4586499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82" name="S23"/>
              <p:cNvSpPr txBox="1"/>
              <p:nvPr/>
            </p:nvSpPr>
            <p:spPr>
              <a:xfrm rot="16200000">
                <a:off x="4455557" y="526054"/>
                <a:ext cx="851917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S23</a:t>
                </a:r>
              </a:p>
            </p:txBody>
          </p:sp>
        </p:grpSp>
        <p:sp>
          <p:nvSpPr>
            <p:cNvPr id="184" name="Block 0"/>
            <p:cNvSpPr txBox="1"/>
            <p:nvPr/>
          </p:nvSpPr>
          <p:spPr>
            <a:xfrm>
              <a:off x="2080551" y="0"/>
              <a:ext cx="152708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Block 0</a:t>
              </a:r>
            </a:p>
          </p:txBody>
        </p:sp>
        <p:sp>
          <p:nvSpPr>
            <p:cNvPr id="185" name="Block 1"/>
            <p:cNvSpPr txBox="1"/>
            <p:nvPr/>
          </p:nvSpPr>
          <p:spPr>
            <a:xfrm>
              <a:off x="7374575" y="0"/>
              <a:ext cx="152708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Block 1</a:t>
              </a:r>
            </a:p>
          </p:txBody>
        </p:sp>
        <p:sp>
          <p:nvSpPr>
            <p:cNvPr id="186" name="Block 2"/>
            <p:cNvSpPr txBox="1"/>
            <p:nvPr/>
          </p:nvSpPr>
          <p:spPr>
            <a:xfrm>
              <a:off x="12835575" y="0"/>
              <a:ext cx="152708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Block 2</a:t>
              </a:r>
            </a:p>
          </p:txBody>
        </p:sp>
        <p:sp>
          <p:nvSpPr>
            <p:cNvPr id="187" name="..."/>
            <p:cNvSpPr txBox="1"/>
            <p:nvPr/>
          </p:nvSpPr>
          <p:spPr>
            <a:xfrm>
              <a:off x="16586199" y="1287558"/>
              <a:ext cx="463831" cy="597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/>
              </a:lvl1pPr>
            </a:lstStyle>
            <a:p>
              <a:r>
                <a:t>...</a:t>
              </a:r>
            </a:p>
          </p:txBody>
        </p:sp>
      </p:grpSp>
      <p:sp>
        <p:nvSpPr>
          <p:cNvPr id="189" name="Line"/>
          <p:cNvSpPr/>
          <p:nvPr/>
        </p:nvSpPr>
        <p:spPr>
          <a:xfrm>
            <a:off x="8367716" y="5451193"/>
            <a:ext cx="1" cy="1164695"/>
          </a:xfrm>
          <a:prstGeom prst="line">
            <a:avLst/>
          </a:prstGeom>
          <a:ln w="152400">
            <a:solidFill>
              <a:schemeClr val="accent3">
                <a:hueOff val="362282"/>
                <a:satOff val="31803"/>
                <a:lumOff val="-18242"/>
              </a:schemeClr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90" name="write…"/>
          <p:cNvSpPr txBox="1"/>
          <p:nvPr/>
        </p:nvSpPr>
        <p:spPr>
          <a:xfrm>
            <a:off x="6298925" y="5307574"/>
            <a:ext cx="1783843" cy="1356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4200" b="0"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defRPr>
            </a:pPr>
            <a:r>
              <a:t>write </a:t>
            </a:r>
          </a:p>
          <a:p>
            <a:pPr>
              <a:defRPr sz="4200" b="0"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defRPr>
            </a:pPr>
            <a:r>
              <a:t>pointer</a:t>
            </a:r>
          </a:p>
        </p:txBody>
      </p:sp>
      <p:sp>
        <p:nvSpPr>
          <p:cNvPr id="191" name="Circle"/>
          <p:cNvSpPr/>
          <p:nvPr/>
        </p:nvSpPr>
        <p:spPr>
          <a:xfrm>
            <a:off x="3808360" y="4086827"/>
            <a:ext cx="459042" cy="459042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92" name="current…"/>
          <p:cNvSpPr txBox="1"/>
          <p:nvPr/>
        </p:nvSpPr>
        <p:spPr>
          <a:xfrm>
            <a:off x="1673308" y="3638015"/>
            <a:ext cx="1843584" cy="1356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4200" b="0">
                <a:solidFill>
                  <a:schemeClr val="accent1"/>
                </a:solidFill>
              </a:defRPr>
            </a:pPr>
            <a:r>
              <a:t>current</a:t>
            </a:r>
          </a:p>
          <a:p>
            <a:pPr>
              <a:defRPr sz="4200" b="0">
                <a:solidFill>
                  <a:schemeClr val="accent1"/>
                </a:solidFill>
              </a:defRPr>
            </a:pPr>
            <a:r>
              <a:t>sample</a:t>
            </a:r>
          </a:p>
        </p:txBody>
      </p:sp>
      <p:grpSp>
        <p:nvGrpSpPr>
          <p:cNvPr id="199" name="Group"/>
          <p:cNvGrpSpPr/>
          <p:nvPr/>
        </p:nvGrpSpPr>
        <p:grpSpPr>
          <a:xfrm>
            <a:off x="8075134" y="7280339"/>
            <a:ext cx="3761791" cy="618897"/>
            <a:chOff x="0" y="0"/>
            <a:chExt cx="3761790" cy="618896"/>
          </a:xfrm>
        </p:grpSpPr>
        <p:sp>
          <p:nvSpPr>
            <p:cNvPr id="193" name="S0"/>
            <p:cNvSpPr txBox="1"/>
            <p:nvPr/>
          </p:nvSpPr>
          <p:spPr>
            <a:xfrm rot="16200000">
              <a:off x="-16866" y="16865"/>
              <a:ext cx="61889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S0</a:t>
              </a:r>
            </a:p>
          </p:txBody>
        </p:sp>
        <p:sp>
          <p:nvSpPr>
            <p:cNvPr id="194" name="S1"/>
            <p:cNvSpPr txBox="1"/>
            <p:nvPr/>
          </p:nvSpPr>
          <p:spPr>
            <a:xfrm rot="16200000">
              <a:off x="618639" y="16865"/>
              <a:ext cx="61889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S1</a:t>
              </a:r>
            </a:p>
          </p:txBody>
        </p:sp>
        <p:sp>
          <p:nvSpPr>
            <p:cNvPr id="195" name="S2"/>
            <p:cNvSpPr txBox="1"/>
            <p:nvPr/>
          </p:nvSpPr>
          <p:spPr>
            <a:xfrm rot="16200000">
              <a:off x="1254143" y="16865"/>
              <a:ext cx="61889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S2</a:t>
              </a:r>
            </a:p>
          </p:txBody>
        </p:sp>
        <p:sp>
          <p:nvSpPr>
            <p:cNvPr id="196" name="S3"/>
            <p:cNvSpPr txBox="1"/>
            <p:nvPr/>
          </p:nvSpPr>
          <p:spPr>
            <a:xfrm rot="16200000">
              <a:off x="1888750" y="16865"/>
              <a:ext cx="61889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S3</a:t>
              </a:r>
            </a:p>
          </p:txBody>
        </p:sp>
        <p:sp>
          <p:nvSpPr>
            <p:cNvPr id="197" name="S4"/>
            <p:cNvSpPr txBox="1"/>
            <p:nvPr/>
          </p:nvSpPr>
          <p:spPr>
            <a:xfrm rot="16200000">
              <a:off x="2525152" y="16865"/>
              <a:ext cx="61889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S4</a:t>
              </a:r>
            </a:p>
          </p:txBody>
        </p:sp>
        <p:sp>
          <p:nvSpPr>
            <p:cNvPr id="198" name="S5"/>
            <p:cNvSpPr txBox="1"/>
            <p:nvPr/>
          </p:nvSpPr>
          <p:spPr>
            <a:xfrm rot="16200000">
              <a:off x="3159759" y="16865"/>
              <a:ext cx="618898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S5</a:t>
              </a:r>
            </a:p>
          </p:txBody>
        </p:sp>
      </p:grpSp>
      <p:grpSp>
        <p:nvGrpSpPr>
          <p:cNvPr id="206" name="Group"/>
          <p:cNvGrpSpPr/>
          <p:nvPr/>
        </p:nvGrpSpPr>
        <p:grpSpPr>
          <a:xfrm>
            <a:off x="8075134" y="7163829"/>
            <a:ext cx="3761791" cy="851917"/>
            <a:chOff x="0" y="-116509"/>
            <a:chExt cx="3761790" cy="851916"/>
          </a:xfrm>
        </p:grpSpPr>
        <p:sp>
          <p:nvSpPr>
            <p:cNvPr id="200" name="S6"/>
            <p:cNvSpPr txBox="1"/>
            <p:nvPr/>
          </p:nvSpPr>
          <p:spPr>
            <a:xfrm rot="16200000">
              <a:off x="-16866" y="16865"/>
              <a:ext cx="61889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S6</a:t>
              </a:r>
            </a:p>
          </p:txBody>
        </p:sp>
        <p:sp>
          <p:nvSpPr>
            <p:cNvPr id="201" name="S7"/>
            <p:cNvSpPr txBox="1"/>
            <p:nvPr/>
          </p:nvSpPr>
          <p:spPr>
            <a:xfrm rot="16200000">
              <a:off x="618639" y="16865"/>
              <a:ext cx="61889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S7</a:t>
              </a:r>
            </a:p>
          </p:txBody>
        </p:sp>
        <p:sp>
          <p:nvSpPr>
            <p:cNvPr id="202" name="S8"/>
            <p:cNvSpPr txBox="1"/>
            <p:nvPr/>
          </p:nvSpPr>
          <p:spPr>
            <a:xfrm rot="16200000">
              <a:off x="1254143" y="16865"/>
              <a:ext cx="61889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S8</a:t>
              </a:r>
            </a:p>
          </p:txBody>
        </p:sp>
        <p:sp>
          <p:nvSpPr>
            <p:cNvPr id="203" name="S9"/>
            <p:cNvSpPr txBox="1"/>
            <p:nvPr/>
          </p:nvSpPr>
          <p:spPr>
            <a:xfrm rot="16200000">
              <a:off x="1888750" y="16865"/>
              <a:ext cx="61889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S9</a:t>
              </a:r>
            </a:p>
          </p:txBody>
        </p:sp>
        <p:sp>
          <p:nvSpPr>
            <p:cNvPr id="204" name="S10"/>
            <p:cNvSpPr txBox="1"/>
            <p:nvPr/>
          </p:nvSpPr>
          <p:spPr>
            <a:xfrm rot="16200000">
              <a:off x="2408642" y="16865"/>
              <a:ext cx="85191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S10</a:t>
              </a:r>
            </a:p>
          </p:txBody>
        </p:sp>
        <p:sp>
          <p:nvSpPr>
            <p:cNvPr id="205" name="S11"/>
            <p:cNvSpPr txBox="1"/>
            <p:nvPr/>
          </p:nvSpPr>
          <p:spPr>
            <a:xfrm rot="16200000">
              <a:off x="3043250" y="16865"/>
              <a:ext cx="85191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S11</a:t>
              </a:r>
            </a:p>
          </p:txBody>
        </p:sp>
      </p:grpSp>
      <p:sp>
        <p:nvSpPr>
          <p:cNvPr id="207" name="x[n]"/>
          <p:cNvSpPr txBox="1"/>
          <p:nvPr/>
        </p:nvSpPr>
        <p:spPr>
          <a:xfrm>
            <a:off x="2518559" y="2770802"/>
            <a:ext cx="798577" cy="56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x[n]</a:t>
            </a:r>
          </a:p>
        </p:txBody>
      </p:sp>
      <p:grpSp>
        <p:nvGrpSpPr>
          <p:cNvPr id="214" name="Group"/>
          <p:cNvGrpSpPr/>
          <p:nvPr/>
        </p:nvGrpSpPr>
        <p:grpSpPr>
          <a:xfrm>
            <a:off x="12041289" y="6736100"/>
            <a:ext cx="9168131" cy="1707375"/>
            <a:chOff x="0" y="0"/>
            <a:chExt cx="9168129" cy="1707374"/>
          </a:xfrm>
        </p:grpSpPr>
        <p:sp>
          <p:nvSpPr>
            <p:cNvPr id="208" name="Line"/>
            <p:cNvSpPr/>
            <p:nvPr/>
          </p:nvSpPr>
          <p:spPr>
            <a:xfrm>
              <a:off x="0" y="853687"/>
              <a:ext cx="1108521" cy="1"/>
            </a:xfrm>
            <a:prstGeom prst="line">
              <a:avLst/>
            </a:prstGeom>
            <a:noFill/>
            <a:ln w="1143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09" name="Block-based…"/>
            <p:cNvSpPr txBox="1"/>
            <p:nvPr/>
          </p:nvSpPr>
          <p:spPr>
            <a:xfrm>
              <a:off x="5509538" y="175354"/>
              <a:ext cx="3147214" cy="1356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4200" b="0"/>
              </a:pPr>
              <a:r>
                <a:t>Block-based</a:t>
              </a:r>
            </a:p>
            <a:p>
              <a:pPr>
                <a:defRPr sz="4200" b="0"/>
              </a:pPr>
              <a:r>
                <a:t>processing</a:t>
              </a:r>
            </a:p>
          </p:txBody>
        </p:sp>
        <p:sp>
          <p:nvSpPr>
            <p:cNvPr id="210" name="Rounded Rectangle"/>
            <p:cNvSpPr/>
            <p:nvPr/>
          </p:nvSpPr>
          <p:spPr>
            <a:xfrm>
              <a:off x="4998159" y="0"/>
              <a:ext cx="4169971" cy="1707375"/>
            </a:xfrm>
            <a:prstGeom prst="roundRect">
              <a:avLst>
                <a:gd name="adj" fmla="val 15000"/>
              </a:avLst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11" name="Apply…"/>
            <p:cNvSpPr txBox="1"/>
            <p:nvPr/>
          </p:nvSpPr>
          <p:spPr>
            <a:xfrm>
              <a:off x="1542869" y="175354"/>
              <a:ext cx="1960399" cy="1356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4200" b="0"/>
              </a:pPr>
              <a:r>
                <a:t>Apply</a:t>
              </a:r>
            </a:p>
            <a:p>
              <a:pPr>
                <a:defRPr sz="4200" b="0"/>
              </a:pPr>
              <a:r>
                <a:t>window</a:t>
              </a:r>
            </a:p>
          </p:txBody>
        </p:sp>
        <p:sp>
          <p:nvSpPr>
            <p:cNvPr id="212" name="Rounded Rectangle"/>
            <p:cNvSpPr/>
            <p:nvPr/>
          </p:nvSpPr>
          <p:spPr>
            <a:xfrm>
              <a:off x="1143709" y="0"/>
              <a:ext cx="2758719" cy="1707375"/>
            </a:xfrm>
            <a:prstGeom prst="roundRect">
              <a:avLst>
                <a:gd name="adj" fmla="val 15000"/>
              </a:avLst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13" name="Line"/>
            <p:cNvSpPr/>
            <p:nvPr/>
          </p:nvSpPr>
          <p:spPr>
            <a:xfrm>
              <a:off x="3896021" y="853687"/>
              <a:ext cx="1108522" cy="1"/>
            </a:xfrm>
            <a:prstGeom prst="line">
              <a:avLst/>
            </a:prstGeom>
            <a:noFill/>
            <a:ln w="1143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221" name="Group"/>
          <p:cNvGrpSpPr/>
          <p:nvPr/>
        </p:nvGrpSpPr>
        <p:grpSpPr>
          <a:xfrm>
            <a:off x="12041289" y="6736100"/>
            <a:ext cx="9168131" cy="1707375"/>
            <a:chOff x="0" y="0"/>
            <a:chExt cx="9168129" cy="1707374"/>
          </a:xfrm>
        </p:grpSpPr>
        <p:sp>
          <p:nvSpPr>
            <p:cNvPr id="215" name="Line"/>
            <p:cNvSpPr/>
            <p:nvPr/>
          </p:nvSpPr>
          <p:spPr>
            <a:xfrm>
              <a:off x="0" y="853687"/>
              <a:ext cx="1108521" cy="1"/>
            </a:xfrm>
            <a:prstGeom prst="line">
              <a:avLst/>
            </a:prstGeom>
            <a:noFill/>
            <a:ln w="1143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16" name="Block-based…"/>
            <p:cNvSpPr txBox="1"/>
            <p:nvPr/>
          </p:nvSpPr>
          <p:spPr>
            <a:xfrm>
              <a:off x="5509538" y="175354"/>
              <a:ext cx="3147214" cy="1356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4200" b="0"/>
              </a:pPr>
              <a:r>
                <a:t>Block-based</a:t>
              </a:r>
            </a:p>
            <a:p>
              <a:pPr>
                <a:defRPr sz="4200" b="0"/>
              </a:pPr>
              <a:r>
                <a:t>processing</a:t>
              </a:r>
            </a:p>
          </p:txBody>
        </p:sp>
        <p:sp>
          <p:nvSpPr>
            <p:cNvPr id="217" name="Rounded Rectangle"/>
            <p:cNvSpPr/>
            <p:nvPr/>
          </p:nvSpPr>
          <p:spPr>
            <a:xfrm>
              <a:off x="4998159" y="0"/>
              <a:ext cx="4169971" cy="1707375"/>
            </a:xfrm>
            <a:prstGeom prst="roundRect">
              <a:avLst>
                <a:gd name="adj" fmla="val 15000"/>
              </a:avLst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18" name="Apply…"/>
            <p:cNvSpPr txBox="1"/>
            <p:nvPr/>
          </p:nvSpPr>
          <p:spPr>
            <a:xfrm>
              <a:off x="1542869" y="175354"/>
              <a:ext cx="1960399" cy="1356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4200" b="0"/>
              </a:pPr>
              <a:r>
                <a:t>Apply</a:t>
              </a:r>
            </a:p>
            <a:p>
              <a:pPr>
                <a:defRPr sz="4200" b="0"/>
              </a:pPr>
              <a:r>
                <a:t>window</a:t>
              </a:r>
            </a:p>
          </p:txBody>
        </p:sp>
        <p:sp>
          <p:nvSpPr>
            <p:cNvPr id="219" name="Rounded Rectangle"/>
            <p:cNvSpPr/>
            <p:nvPr/>
          </p:nvSpPr>
          <p:spPr>
            <a:xfrm>
              <a:off x="1143709" y="0"/>
              <a:ext cx="2758719" cy="1707375"/>
            </a:xfrm>
            <a:prstGeom prst="roundRect">
              <a:avLst>
                <a:gd name="adj" fmla="val 15000"/>
              </a:avLst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20" name="Line"/>
            <p:cNvSpPr/>
            <p:nvPr/>
          </p:nvSpPr>
          <p:spPr>
            <a:xfrm>
              <a:off x="3896021" y="853687"/>
              <a:ext cx="1108522" cy="1"/>
            </a:xfrm>
            <a:prstGeom prst="line">
              <a:avLst/>
            </a:prstGeom>
            <a:noFill/>
            <a:ln w="1143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228" name="Group"/>
          <p:cNvGrpSpPr/>
          <p:nvPr/>
        </p:nvGrpSpPr>
        <p:grpSpPr>
          <a:xfrm>
            <a:off x="12041289" y="6736100"/>
            <a:ext cx="9168131" cy="1707375"/>
            <a:chOff x="0" y="0"/>
            <a:chExt cx="9168129" cy="1707374"/>
          </a:xfrm>
        </p:grpSpPr>
        <p:sp>
          <p:nvSpPr>
            <p:cNvPr id="222" name="Line"/>
            <p:cNvSpPr/>
            <p:nvPr/>
          </p:nvSpPr>
          <p:spPr>
            <a:xfrm>
              <a:off x="0" y="853687"/>
              <a:ext cx="1108521" cy="1"/>
            </a:xfrm>
            <a:prstGeom prst="line">
              <a:avLst/>
            </a:prstGeom>
            <a:noFill/>
            <a:ln w="1143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23" name="Block-based…"/>
            <p:cNvSpPr txBox="1"/>
            <p:nvPr/>
          </p:nvSpPr>
          <p:spPr>
            <a:xfrm>
              <a:off x="5509538" y="175354"/>
              <a:ext cx="3147214" cy="1356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4200" b="0"/>
              </a:pPr>
              <a:r>
                <a:t>Block-based</a:t>
              </a:r>
            </a:p>
            <a:p>
              <a:pPr>
                <a:defRPr sz="4200" b="0"/>
              </a:pPr>
              <a:r>
                <a:t>processing</a:t>
              </a:r>
            </a:p>
          </p:txBody>
        </p:sp>
        <p:sp>
          <p:nvSpPr>
            <p:cNvPr id="224" name="Rounded Rectangle"/>
            <p:cNvSpPr/>
            <p:nvPr/>
          </p:nvSpPr>
          <p:spPr>
            <a:xfrm>
              <a:off x="4998159" y="0"/>
              <a:ext cx="4169971" cy="1707375"/>
            </a:xfrm>
            <a:prstGeom prst="roundRect">
              <a:avLst>
                <a:gd name="adj" fmla="val 15000"/>
              </a:avLst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25" name="Apply…"/>
            <p:cNvSpPr txBox="1"/>
            <p:nvPr/>
          </p:nvSpPr>
          <p:spPr>
            <a:xfrm>
              <a:off x="1542869" y="175354"/>
              <a:ext cx="1960399" cy="1356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4200" b="0"/>
              </a:pPr>
              <a:r>
                <a:t>Apply</a:t>
              </a:r>
            </a:p>
            <a:p>
              <a:pPr>
                <a:defRPr sz="4200" b="0"/>
              </a:pPr>
              <a:r>
                <a:t>window</a:t>
              </a:r>
            </a:p>
          </p:txBody>
        </p:sp>
        <p:sp>
          <p:nvSpPr>
            <p:cNvPr id="226" name="Rounded Rectangle"/>
            <p:cNvSpPr/>
            <p:nvPr/>
          </p:nvSpPr>
          <p:spPr>
            <a:xfrm>
              <a:off x="1143709" y="0"/>
              <a:ext cx="2758719" cy="1707375"/>
            </a:xfrm>
            <a:prstGeom prst="roundRect">
              <a:avLst>
                <a:gd name="adj" fmla="val 15000"/>
              </a:avLst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27" name="Line"/>
            <p:cNvSpPr/>
            <p:nvPr/>
          </p:nvSpPr>
          <p:spPr>
            <a:xfrm>
              <a:off x="3896021" y="853687"/>
              <a:ext cx="1108522" cy="1"/>
            </a:xfrm>
            <a:prstGeom prst="line">
              <a:avLst/>
            </a:prstGeom>
            <a:noFill/>
            <a:ln w="1143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235" name="Group"/>
          <p:cNvGrpSpPr/>
          <p:nvPr/>
        </p:nvGrpSpPr>
        <p:grpSpPr>
          <a:xfrm>
            <a:off x="8075134" y="7163829"/>
            <a:ext cx="3761791" cy="851917"/>
            <a:chOff x="0" y="-116509"/>
            <a:chExt cx="3761790" cy="851916"/>
          </a:xfrm>
        </p:grpSpPr>
        <p:sp>
          <p:nvSpPr>
            <p:cNvPr id="229" name="S12"/>
            <p:cNvSpPr txBox="1"/>
            <p:nvPr/>
          </p:nvSpPr>
          <p:spPr>
            <a:xfrm rot="16200000">
              <a:off x="-133376" y="16865"/>
              <a:ext cx="85191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S12</a:t>
              </a:r>
            </a:p>
          </p:txBody>
        </p:sp>
        <p:sp>
          <p:nvSpPr>
            <p:cNvPr id="230" name="S13"/>
            <p:cNvSpPr txBox="1"/>
            <p:nvPr/>
          </p:nvSpPr>
          <p:spPr>
            <a:xfrm rot="16200000">
              <a:off x="502129" y="16865"/>
              <a:ext cx="85191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S13</a:t>
              </a:r>
            </a:p>
          </p:txBody>
        </p:sp>
        <p:sp>
          <p:nvSpPr>
            <p:cNvPr id="231" name="S14"/>
            <p:cNvSpPr txBox="1"/>
            <p:nvPr/>
          </p:nvSpPr>
          <p:spPr>
            <a:xfrm rot="16200000">
              <a:off x="1137633" y="16865"/>
              <a:ext cx="85191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S14</a:t>
              </a:r>
            </a:p>
          </p:txBody>
        </p:sp>
        <p:sp>
          <p:nvSpPr>
            <p:cNvPr id="232" name="S15"/>
            <p:cNvSpPr txBox="1"/>
            <p:nvPr/>
          </p:nvSpPr>
          <p:spPr>
            <a:xfrm rot="16200000">
              <a:off x="1772240" y="16865"/>
              <a:ext cx="85191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S15</a:t>
              </a:r>
            </a:p>
          </p:txBody>
        </p:sp>
        <p:sp>
          <p:nvSpPr>
            <p:cNvPr id="233" name="S16"/>
            <p:cNvSpPr txBox="1"/>
            <p:nvPr/>
          </p:nvSpPr>
          <p:spPr>
            <a:xfrm rot="16200000">
              <a:off x="2408642" y="16865"/>
              <a:ext cx="85191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S16</a:t>
              </a:r>
            </a:p>
          </p:txBody>
        </p:sp>
        <p:sp>
          <p:nvSpPr>
            <p:cNvPr id="234" name="S17"/>
            <p:cNvSpPr txBox="1"/>
            <p:nvPr/>
          </p:nvSpPr>
          <p:spPr>
            <a:xfrm rot="16200000">
              <a:off x="3043250" y="16865"/>
              <a:ext cx="85191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S17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-1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129005 -0.000076" pathEditMode="relative">
                                      <p:cBhvr>
                                        <p:cTn id="24" dur="20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-1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131384 -0.000579" pathEditMode="relative">
                                      <p:cBhvr>
                                        <p:cTn id="27" dur="20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2" presetClass="entr" presetSubtype="8" fill="hold" grpId="8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9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1384 -0.000579 L -0.000584 0.001483" pathEditMode="relative">
                                      <p:cBhvr>
                                        <p:cTn id="40" dur="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-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9005 -0.000076 L 0.156545 0.000186" pathEditMode="relative">
                                      <p:cBhvr>
                                        <p:cTn id="43" dur="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xit" presetSubtype="0" fill="hold" grpId="1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-1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6545 0.000186 L 0.301638 0.000159" pathEditMode="relative">
                                      <p:cBhvr>
                                        <p:cTn id="53" dur="20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-1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84 0.001483 L 0.131180 -0.001283" pathEditMode="relative">
                                      <p:cBhvr>
                                        <p:cTn id="56" dur="20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000"/>
                            </p:stCondLst>
                            <p:childTnLst>
                              <p:par>
                                <p:cTn id="58" presetID="22" presetClass="entr" presetSubtype="8" fill="hold" grpId="1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9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20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1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4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10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1180 -0.001283 L -0.000606 0.002710" pathEditMode="relative">
                                      <p:cBhvr>
                                        <p:cTn id="69" dur="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-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01638 0.000159 L 0.327951 0.000159" pathEditMode="relative">
                                      <p:cBhvr>
                                        <p:cTn id="72" dur="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xit" presetSubtype="0" fill="hold" grpId="2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2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-1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27951 0.000159 L 0.472953 0.000517" pathEditMode="relative">
                                      <p:cBhvr>
                                        <p:cTn id="82" dur="20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-1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606 0.002710 L 0.131410 0.000952" pathEditMode="relative">
                                      <p:cBhvr>
                                        <p:cTn id="85" dur="20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2000"/>
                            </p:stCondLst>
                            <p:childTnLst>
                              <p:par>
                                <p:cTn id="87" presetID="22" presetClass="entr" presetSubtype="8" fill="hold" grpId="2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8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20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2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3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10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" grpId="1" animBg="1" advAuto="0"/>
      <p:bldP spid="189" grpId="3" animBg="1" advAuto="0"/>
      <p:bldP spid="190" grpId="2" animBg="1" advAuto="0"/>
      <p:bldP spid="191" grpId="4" animBg="1" advAuto="0"/>
      <p:bldP spid="192" grpId="5" animBg="1" advAuto="0"/>
      <p:bldP spid="199" grpId="8" animBg="1" advAuto="0"/>
      <p:bldP spid="199" grpId="12" animBg="1" advAuto="0"/>
      <p:bldP spid="206" grpId="16" animBg="1" advAuto="0"/>
      <p:bldP spid="206" grpId="21" animBg="1" advAuto="0"/>
      <p:bldP spid="214" grpId="9" animBg="1" advAuto="0"/>
      <p:bldP spid="214" grpId="13" animBg="1" advAuto="0"/>
      <p:bldP spid="221" grpId="17" animBg="1" advAuto="0"/>
      <p:bldP spid="221" grpId="20" animBg="1" advAuto="0"/>
      <p:bldP spid="228" grpId="25" animBg="1" advAuto="0"/>
      <p:bldP spid="235" grpId="24" animBg="1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After we divide our signal into windows, we often want to reconstruct it…"/>
          <p:cNvSpPr txBox="1">
            <a:spLocks noGrp="1"/>
          </p:cNvSpPr>
          <p:nvPr>
            <p:ph type="body" idx="1"/>
          </p:nvPr>
        </p:nvSpPr>
        <p:spPr>
          <a:xfrm>
            <a:off x="533499" y="1778000"/>
            <a:ext cx="23583801" cy="10160000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r>
              <a:rPr dirty="0"/>
              <a:t>After </a:t>
            </a:r>
            <a:r>
              <a:rPr dirty="0" err="1"/>
              <a:t>divid</a:t>
            </a:r>
            <a:r>
              <a:rPr lang="en-GB" dirty="0" err="1"/>
              <a:t>ing</a:t>
            </a:r>
            <a:r>
              <a:rPr dirty="0"/>
              <a:t> signal into windows, often want to </a:t>
            </a:r>
            <a:r>
              <a:rPr dirty="0">
                <a:solidFill>
                  <a:srgbClr val="3D46A6"/>
                </a:solidFill>
              </a:rPr>
              <a:t>reconstruct</a:t>
            </a:r>
            <a:r>
              <a:rPr dirty="0"/>
              <a:t> it</a:t>
            </a:r>
            <a:endParaRPr dirty="0">
              <a:solidFill>
                <a:srgbClr val="3D46A6"/>
              </a:solidFill>
            </a:endParaRPr>
          </a:p>
          <a:p>
            <a:pPr lvl="1"/>
            <a:r>
              <a:rPr lang="en-GB" dirty="0"/>
              <a:t>P</a:t>
            </a:r>
            <a:r>
              <a:rPr dirty="0" err="1"/>
              <a:t>rocess</a:t>
            </a:r>
            <a:r>
              <a:rPr dirty="0"/>
              <a:t> each block </a:t>
            </a:r>
          </a:p>
          <a:p>
            <a:pPr lvl="1"/>
            <a:r>
              <a:rPr lang="en-GB" dirty="0"/>
              <a:t>S</a:t>
            </a:r>
            <a:r>
              <a:rPr dirty="0" err="1"/>
              <a:t>titch</a:t>
            </a:r>
            <a:r>
              <a:rPr dirty="0"/>
              <a:t> processed blocks</a:t>
            </a:r>
            <a:r>
              <a:rPr lang="en-GB" dirty="0"/>
              <a:t> </a:t>
            </a:r>
            <a:r>
              <a:rPr dirty="0"/>
              <a:t>together into </a:t>
            </a:r>
            <a:endParaRPr lang="en-GB" dirty="0"/>
          </a:p>
          <a:p>
            <a:pPr marL="635000" lvl="1" indent="0">
              <a:buNone/>
            </a:pPr>
            <a:r>
              <a:rPr lang="en-GB" dirty="0"/>
              <a:t>    new </a:t>
            </a:r>
            <a:r>
              <a:rPr dirty="0"/>
              <a:t>signal</a:t>
            </a:r>
          </a:p>
          <a:p>
            <a:pPr lvl="1"/>
            <a:r>
              <a:rPr dirty="0"/>
              <a:t>If we don’t</a:t>
            </a:r>
            <a:r>
              <a:rPr lang="en-GB" dirty="0"/>
              <a:t> </a:t>
            </a:r>
            <a:r>
              <a:rPr dirty="0"/>
              <a:t>process each block, </a:t>
            </a:r>
            <a:endParaRPr lang="en-GB" dirty="0"/>
          </a:p>
          <a:p>
            <a:pPr marL="635000" lvl="1" indent="0">
              <a:buNone/>
            </a:pPr>
            <a:r>
              <a:rPr lang="en-GB" dirty="0"/>
              <a:t>    </a:t>
            </a:r>
            <a:r>
              <a:rPr dirty="0"/>
              <a:t>should reconstruct signal </a:t>
            </a:r>
            <a:r>
              <a:rPr dirty="0">
                <a:solidFill>
                  <a:srgbClr val="3D46A6"/>
                </a:solidFill>
              </a:rPr>
              <a:t>exactly</a:t>
            </a:r>
          </a:p>
          <a:p>
            <a:r>
              <a:rPr dirty="0"/>
              <a:t>Application:</a:t>
            </a:r>
            <a:r>
              <a:rPr dirty="0">
                <a:solidFill>
                  <a:srgbClr val="3D46A6"/>
                </a:solidFill>
              </a:rPr>
              <a:t> </a:t>
            </a:r>
            <a:r>
              <a:rPr dirty="0">
                <a:solidFill>
                  <a:srgbClr val="9B1200"/>
                </a:solidFill>
              </a:rPr>
              <a:t>phase vocoder</a:t>
            </a:r>
          </a:p>
          <a:p>
            <a:pPr lvl="1"/>
            <a:r>
              <a:rPr dirty="0">
                <a:solidFill>
                  <a:srgbClr val="3D46A6"/>
                </a:solidFill>
              </a:rPr>
              <a:t>FFT</a:t>
            </a:r>
            <a:r>
              <a:rPr dirty="0"/>
              <a:t> on each block</a:t>
            </a:r>
          </a:p>
          <a:p>
            <a:pPr lvl="1"/>
            <a:r>
              <a:rPr dirty="0"/>
              <a:t>Do processing in </a:t>
            </a:r>
            <a:r>
              <a:rPr dirty="0">
                <a:solidFill>
                  <a:srgbClr val="3D46A6"/>
                </a:solidFill>
              </a:rPr>
              <a:t>frequency domain</a:t>
            </a:r>
            <a:endParaRPr lang="en-GB" dirty="0">
              <a:solidFill>
                <a:srgbClr val="3D46A6"/>
              </a:solidFill>
            </a:endParaRPr>
          </a:p>
          <a:p>
            <a:pPr lvl="1"/>
            <a:r>
              <a:rPr lang="en-GB" dirty="0"/>
              <a:t>Use</a:t>
            </a:r>
            <a:r>
              <a:rPr dirty="0"/>
              <a:t> </a:t>
            </a:r>
            <a:r>
              <a:rPr dirty="0">
                <a:solidFill>
                  <a:srgbClr val="3D46A6"/>
                </a:solidFill>
              </a:rPr>
              <a:t>phase</a:t>
            </a:r>
            <a:r>
              <a:rPr dirty="0"/>
              <a:t> of bins for</a:t>
            </a:r>
            <a:r>
              <a:rPr lang="en-GB" dirty="0"/>
              <a:t> </a:t>
            </a:r>
            <a:r>
              <a:rPr dirty="0"/>
              <a:t>accurate frequency</a:t>
            </a:r>
            <a:endParaRPr lang="en-GB" dirty="0"/>
          </a:p>
          <a:p>
            <a:pPr marL="635000" lvl="1" indent="0">
              <a:buNone/>
            </a:pPr>
            <a:r>
              <a:rPr dirty="0"/>
              <a:t> estimate </a:t>
            </a:r>
            <a:endParaRPr lang="en-GB" dirty="0"/>
          </a:p>
          <a:p>
            <a:pPr lvl="1"/>
            <a:r>
              <a:rPr dirty="0">
                <a:solidFill>
                  <a:srgbClr val="3D46A6"/>
                </a:solidFill>
              </a:rPr>
              <a:t>IFFT</a:t>
            </a:r>
            <a:r>
              <a:rPr dirty="0"/>
              <a:t> on each block</a:t>
            </a:r>
          </a:p>
        </p:txBody>
      </p:sp>
      <p:sp>
        <p:nvSpPr>
          <p:cNvPr id="332" name="Block-based input and outpu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Block-based input and output</a:t>
            </a:r>
          </a:p>
        </p:txBody>
      </p:sp>
      <p:pic>
        <p:nvPicPr>
          <p:cNvPr id="333" name="droppedImage.pdf" descr="droppedImage.pdf"/>
          <p:cNvPicPr>
            <a:picLocks noChangeAspect="1"/>
          </p:cNvPicPr>
          <p:nvPr/>
        </p:nvPicPr>
        <p:blipFill>
          <a:blip r:embed="rId2"/>
          <a:srcRect t="6215" b="6215"/>
          <a:stretch>
            <a:fillRect/>
          </a:stretch>
        </p:blipFill>
        <p:spPr>
          <a:xfrm>
            <a:off x="12973217" y="3455374"/>
            <a:ext cx="11224992" cy="3310126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36" name="Group"/>
          <p:cNvGrpSpPr/>
          <p:nvPr/>
        </p:nvGrpSpPr>
        <p:grpSpPr>
          <a:xfrm>
            <a:off x="13230380" y="3379930"/>
            <a:ext cx="1531480" cy="4711119"/>
            <a:chOff x="0" y="0"/>
            <a:chExt cx="1531479" cy="4711117"/>
          </a:xfrm>
        </p:grpSpPr>
        <p:sp>
          <p:nvSpPr>
            <p:cNvPr id="334" name="Rectangle"/>
            <p:cNvSpPr/>
            <p:nvPr/>
          </p:nvSpPr>
          <p:spPr>
            <a:xfrm>
              <a:off x="0" y="0"/>
              <a:ext cx="1531480" cy="3544265"/>
            </a:xfrm>
            <a:prstGeom prst="rect">
              <a:avLst/>
            </a:prstGeom>
            <a:noFill/>
            <a:ln w="88900" cap="flat">
              <a:solidFill>
                <a:srgbClr val="0433FF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335" name="Line"/>
            <p:cNvSpPr/>
            <p:nvPr/>
          </p:nvSpPr>
          <p:spPr>
            <a:xfrm flipH="1">
              <a:off x="765739" y="3543855"/>
              <a:ext cx="1" cy="1167263"/>
            </a:xfrm>
            <a:prstGeom prst="line">
              <a:avLst/>
            </a:prstGeom>
            <a:noFill/>
            <a:ln w="88900" cap="flat">
              <a:solidFill>
                <a:srgbClr val="0433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</p:grpSp>
      <p:pic>
        <p:nvPicPr>
          <p:cNvPr id="337" name="droppedImage.pdf" descr="droppedImage.pdf"/>
          <p:cNvPicPr>
            <a:picLocks noChangeAspect="1"/>
          </p:cNvPicPr>
          <p:nvPr/>
        </p:nvPicPr>
        <p:blipFill>
          <a:blip r:embed="rId2"/>
          <a:srcRect t="6215" b="6215"/>
          <a:stretch>
            <a:fillRect/>
          </a:stretch>
        </p:blipFill>
        <p:spPr>
          <a:xfrm>
            <a:off x="12973217" y="8144802"/>
            <a:ext cx="11224992" cy="3310127"/>
          </a:xfrm>
          <a:prstGeom prst="rect">
            <a:avLst/>
          </a:prstGeom>
          <a:ln w="12700">
            <a:miter lim="400000"/>
          </a:ln>
        </p:spPr>
      </p:pic>
      <p:sp>
        <p:nvSpPr>
          <p:cNvPr id="338" name="Rectangle"/>
          <p:cNvSpPr/>
          <p:nvPr/>
        </p:nvSpPr>
        <p:spPr>
          <a:xfrm>
            <a:off x="13185930" y="8144803"/>
            <a:ext cx="1620380" cy="366652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39" name="Rectangle"/>
          <p:cNvSpPr/>
          <p:nvPr/>
        </p:nvSpPr>
        <p:spPr>
          <a:xfrm>
            <a:off x="14735330" y="8144803"/>
            <a:ext cx="1620380" cy="366652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40" name="Rectangle"/>
          <p:cNvSpPr/>
          <p:nvPr/>
        </p:nvSpPr>
        <p:spPr>
          <a:xfrm>
            <a:off x="16310130" y="8144803"/>
            <a:ext cx="1620380" cy="366652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41" name="Rectangle"/>
          <p:cNvSpPr/>
          <p:nvPr/>
        </p:nvSpPr>
        <p:spPr>
          <a:xfrm>
            <a:off x="17762736" y="8144803"/>
            <a:ext cx="1620380" cy="366652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42" name="Rectangle"/>
          <p:cNvSpPr/>
          <p:nvPr/>
        </p:nvSpPr>
        <p:spPr>
          <a:xfrm>
            <a:off x="19370830" y="8144803"/>
            <a:ext cx="1620380" cy="366652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43" name="Rectangle"/>
          <p:cNvSpPr/>
          <p:nvPr/>
        </p:nvSpPr>
        <p:spPr>
          <a:xfrm>
            <a:off x="20971030" y="7966512"/>
            <a:ext cx="1620380" cy="366652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44" name="Rectangle"/>
          <p:cNvSpPr/>
          <p:nvPr/>
        </p:nvSpPr>
        <p:spPr>
          <a:xfrm>
            <a:off x="22431530" y="7966512"/>
            <a:ext cx="1620380" cy="366652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3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xit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6" dur="500" fill="hold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063291 -0.002546" pathEditMode="relative">
                                      <p:cBhvr>
                                        <p:cTn id="31" dur="500" fill="hold"/>
                                        <p:tgtEl>
                                          <p:spTgt spid="3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xit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34" dur="500" fill="hold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3291 -0.002546 L 0.126166 -0.001975" pathEditMode="relative">
                                      <p:cBhvr>
                                        <p:cTn id="39" dur="500" fill="hold"/>
                                        <p:tgtEl>
                                          <p:spTgt spid="3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0" presetClass="exit" fill="hold" grpId="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42" dur="500" fill="hold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6166 -0.001975 L 0.189583 -0.003205" pathEditMode="relative">
                                      <p:cBhvr>
                                        <p:cTn id="47" dur="500" fill="hold"/>
                                        <p:tgtEl>
                                          <p:spTgt spid="3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0" presetClass="exit" fill="hold" grpId="9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50" dur="500" fill="hold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9583 -0.003205 L 0.252284 -0.002879" pathEditMode="relative">
                                      <p:cBhvr>
                                        <p:cTn id="55" dur="500" fill="hold"/>
                                        <p:tgtEl>
                                          <p:spTgt spid="3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0" presetClass="exit" fill="hold" grpId="1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58" dur="500" fill="hold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2284 -0.002879 L 0.314839 -0.001953" pathEditMode="relative">
                                      <p:cBhvr>
                                        <p:cTn id="63" dur="500" fill="hold"/>
                                        <p:tgtEl>
                                          <p:spTgt spid="3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10" presetClass="exit" fill="hold" grpId="1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66" dur="500" fill="hold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14839 -0.001953 L 0.378186 -0.002387" pathEditMode="relative">
                                      <p:cBhvr>
                                        <p:cTn id="71" dur="500" fill="hold"/>
                                        <p:tgtEl>
                                          <p:spTgt spid="3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10" presetClass="exit" fill="hold" grpId="1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74" dur="500" fill="hold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9" fill="hold"/>
                                        <p:tgtEl>
                                          <p:spTgt spid="3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1" fill="hold"/>
                                        <p:tgtEl>
                                          <p:spTgt spid="3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3" fill="hold"/>
                                        <p:tgtEl>
                                          <p:spTgt spid="3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5" fill="hold"/>
                                        <p:tgtEl>
                                          <p:spTgt spid="3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7" fill="hold"/>
                                        <p:tgtEl>
                                          <p:spTgt spid="3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9" fill="hold"/>
                                        <p:tgtEl>
                                          <p:spTgt spid="3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1" grpId="1" build="p" animBg="1" advAuto="0"/>
      <p:bldP spid="336" grpId="2" animBg="1" advAuto="0"/>
      <p:bldP spid="338" grpId="3" animBg="1" advAuto="0"/>
      <p:bldP spid="339" grpId="5" animBg="1" advAuto="0"/>
      <p:bldP spid="340" grpId="7" animBg="1" advAuto="0"/>
      <p:bldP spid="341" grpId="9" animBg="1" advAuto="0"/>
      <p:bldP spid="342" grpId="11" animBg="1" advAuto="0"/>
      <p:bldP spid="343" grpId="13" animBg="1" advAuto="0"/>
      <p:bldP spid="344" grpId="15" animBg="1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6" name="Group"/>
          <p:cNvGrpSpPr/>
          <p:nvPr/>
        </p:nvGrpSpPr>
        <p:grpSpPr>
          <a:xfrm>
            <a:off x="1247032" y="7548071"/>
            <a:ext cx="5469928" cy="1637277"/>
            <a:chOff x="0" y="0"/>
            <a:chExt cx="5469927" cy="1637275"/>
          </a:xfrm>
        </p:grpSpPr>
        <p:grpSp>
          <p:nvGrpSpPr>
            <p:cNvPr id="354" name="Group"/>
            <p:cNvGrpSpPr/>
            <p:nvPr/>
          </p:nvGrpSpPr>
          <p:grpSpPr>
            <a:xfrm>
              <a:off x="1411070" y="0"/>
              <a:ext cx="4058858" cy="1637276"/>
              <a:chOff x="0" y="0"/>
              <a:chExt cx="4058856" cy="1637275"/>
            </a:xfrm>
          </p:grpSpPr>
          <p:sp>
            <p:nvSpPr>
              <p:cNvPr id="347" name="Rectangle"/>
              <p:cNvSpPr/>
              <p:nvPr/>
            </p:nvSpPr>
            <p:spPr>
              <a:xfrm>
                <a:off x="0" y="0"/>
                <a:ext cx="4058857" cy="1637276"/>
              </a:xfrm>
              <a:prstGeom prst="rect">
                <a:avLst/>
              </a:prstGeom>
              <a:solidFill>
                <a:srgbClr val="D5D5D5"/>
              </a:solidFill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348" name="Rectangle"/>
              <p:cNvSpPr/>
              <p:nvPr/>
            </p:nvSpPr>
            <p:spPr>
              <a:xfrm>
                <a:off x="127000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349" name="Rectangle"/>
              <p:cNvSpPr/>
              <p:nvPr/>
            </p:nvSpPr>
            <p:spPr>
              <a:xfrm>
                <a:off x="761987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350" name="Rectangle"/>
              <p:cNvSpPr/>
              <p:nvPr/>
            </p:nvSpPr>
            <p:spPr>
              <a:xfrm>
                <a:off x="1399877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351" name="Rectangle"/>
              <p:cNvSpPr/>
              <p:nvPr/>
            </p:nvSpPr>
            <p:spPr>
              <a:xfrm>
                <a:off x="2034864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352" name="Rectangle"/>
              <p:cNvSpPr/>
              <p:nvPr/>
            </p:nvSpPr>
            <p:spPr>
              <a:xfrm>
                <a:off x="2668837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353" name="Rectangle"/>
              <p:cNvSpPr/>
              <p:nvPr/>
            </p:nvSpPr>
            <p:spPr>
              <a:xfrm>
                <a:off x="3303824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</p:grpSp>
        <p:sp>
          <p:nvSpPr>
            <p:cNvPr id="355" name="input…"/>
            <p:cNvSpPr txBox="1"/>
            <p:nvPr/>
          </p:nvSpPr>
          <p:spPr>
            <a:xfrm>
              <a:off x="-1" y="228138"/>
              <a:ext cx="1301193" cy="11809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3600" b="0"/>
              </a:pPr>
              <a:r>
                <a:t>input</a:t>
              </a:r>
            </a:p>
            <a:p>
              <a:pPr>
                <a:defRPr sz="3600" b="0"/>
              </a:pPr>
              <a:r>
                <a:t>buffer</a:t>
              </a:r>
            </a:p>
          </p:txBody>
        </p:sp>
      </p:grpSp>
      <p:sp>
        <p:nvSpPr>
          <p:cNvPr id="357" name="Our ideal block-based processing system might work something like this:"/>
          <p:cNvSpPr txBox="1">
            <a:spLocks noGrp="1"/>
          </p:cNvSpPr>
          <p:nvPr>
            <p:ph type="body" sz="quarter" idx="1"/>
          </p:nvPr>
        </p:nvSpPr>
        <p:spPr>
          <a:xfrm>
            <a:off x="400099" y="1446271"/>
            <a:ext cx="23583802" cy="1215024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I</a:t>
            </a:r>
            <a:r>
              <a:rPr dirty="0"/>
              <a:t>deal block-based processing system might work something like this:</a:t>
            </a:r>
          </a:p>
        </p:txBody>
      </p:sp>
      <p:sp>
        <p:nvSpPr>
          <p:cNvPr id="358" name="Block-based input and outpu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Block-based input and output</a:t>
            </a:r>
          </a:p>
        </p:txBody>
      </p:sp>
      <p:grpSp>
        <p:nvGrpSpPr>
          <p:cNvPr id="417" name="Group"/>
          <p:cNvGrpSpPr/>
          <p:nvPr/>
        </p:nvGrpSpPr>
        <p:grpSpPr>
          <a:xfrm>
            <a:off x="3620637" y="2648990"/>
            <a:ext cx="17050031" cy="2290618"/>
            <a:chOff x="0" y="0"/>
            <a:chExt cx="17050029" cy="2290617"/>
          </a:xfrm>
        </p:grpSpPr>
        <p:grpSp>
          <p:nvGrpSpPr>
            <p:cNvPr id="376" name="Group"/>
            <p:cNvGrpSpPr/>
            <p:nvPr/>
          </p:nvGrpSpPr>
          <p:grpSpPr>
            <a:xfrm>
              <a:off x="0" y="653342"/>
              <a:ext cx="5354238" cy="1637276"/>
              <a:chOff x="0" y="0"/>
              <a:chExt cx="5354237" cy="1637275"/>
            </a:xfrm>
          </p:grpSpPr>
          <p:sp>
            <p:nvSpPr>
              <p:cNvPr id="359" name="Rectangle"/>
              <p:cNvSpPr/>
              <p:nvPr/>
            </p:nvSpPr>
            <p:spPr>
              <a:xfrm>
                <a:off x="0" y="0"/>
                <a:ext cx="5354238" cy="1637276"/>
              </a:xfrm>
              <a:prstGeom prst="rect">
                <a:avLst/>
              </a:prstGeom>
              <a:solidFill>
                <a:srgbClr val="D5D5D5"/>
              </a:solidFill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360" name="Rectangle"/>
              <p:cNvSpPr/>
              <p:nvPr/>
            </p:nvSpPr>
            <p:spPr>
              <a:xfrm>
                <a:off x="127000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361" name="S0"/>
              <p:cNvSpPr txBox="1"/>
              <p:nvPr/>
            </p:nvSpPr>
            <p:spPr>
              <a:xfrm rot="16200000">
                <a:off x="112567" y="526055"/>
                <a:ext cx="618898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S0</a:t>
                </a:r>
              </a:p>
            </p:txBody>
          </p:sp>
          <p:sp>
            <p:nvSpPr>
              <p:cNvPr id="362" name="Rectangle"/>
              <p:cNvSpPr/>
              <p:nvPr/>
            </p:nvSpPr>
            <p:spPr>
              <a:xfrm>
                <a:off x="761987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363" name="S1"/>
              <p:cNvSpPr txBox="1"/>
              <p:nvPr/>
            </p:nvSpPr>
            <p:spPr>
              <a:xfrm rot="16200000">
                <a:off x="747555" y="526055"/>
                <a:ext cx="618897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</a:t>
                </a:r>
              </a:p>
            </p:txBody>
          </p:sp>
          <p:sp>
            <p:nvSpPr>
              <p:cNvPr id="364" name="Rectangle"/>
              <p:cNvSpPr/>
              <p:nvPr/>
            </p:nvSpPr>
            <p:spPr>
              <a:xfrm>
                <a:off x="1399877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365" name="S2"/>
              <p:cNvSpPr txBox="1"/>
              <p:nvPr/>
            </p:nvSpPr>
            <p:spPr>
              <a:xfrm rot="16200000">
                <a:off x="1385445" y="530333"/>
                <a:ext cx="618897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S2</a:t>
                </a:r>
              </a:p>
            </p:txBody>
          </p:sp>
          <p:sp>
            <p:nvSpPr>
              <p:cNvPr id="366" name="Rectangle"/>
              <p:cNvSpPr/>
              <p:nvPr/>
            </p:nvSpPr>
            <p:spPr>
              <a:xfrm>
                <a:off x="2034864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367" name="S3"/>
              <p:cNvSpPr txBox="1"/>
              <p:nvPr/>
            </p:nvSpPr>
            <p:spPr>
              <a:xfrm rot="16200000">
                <a:off x="2020432" y="530333"/>
                <a:ext cx="618898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S3</a:t>
                </a:r>
              </a:p>
            </p:txBody>
          </p:sp>
          <p:sp>
            <p:nvSpPr>
              <p:cNvPr id="368" name="Rectangle"/>
              <p:cNvSpPr/>
              <p:nvPr/>
            </p:nvSpPr>
            <p:spPr>
              <a:xfrm>
                <a:off x="2668837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369" name="S4"/>
              <p:cNvSpPr txBox="1"/>
              <p:nvPr/>
            </p:nvSpPr>
            <p:spPr>
              <a:xfrm rot="16200000">
                <a:off x="2654405" y="526055"/>
                <a:ext cx="618897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S4</a:t>
                </a:r>
              </a:p>
            </p:txBody>
          </p:sp>
          <p:sp>
            <p:nvSpPr>
              <p:cNvPr id="370" name="Rectangle"/>
              <p:cNvSpPr/>
              <p:nvPr/>
            </p:nvSpPr>
            <p:spPr>
              <a:xfrm>
                <a:off x="3303824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371" name="S5"/>
              <p:cNvSpPr txBox="1"/>
              <p:nvPr/>
            </p:nvSpPr>
            <p:spPr>
              <a:xfrm rot="16200000">
                <a:off x="3289392" y="526055"/>
                <a:ext cx="618898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S5</a:t>
                </a:r>
              </a:p>
            </p:txBody>
          </p:sp>
          <p:sp>
            <p:nvSpPr>
              <p:cNvPr id="372" name="Rectangle"/>
              <p:cNvSpPr/>
              <p:nvPr/>
            </p:nvSpPr>
            <p:spPr>
              <a:xfrm>
                <a:off x="3951512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373" name="S6"/>
              <p:cNvSpPr txBox="1"/>
              <p:nvPr/>
            </p:nvSpPr>
            <p:spPr>
              <a:xfrm rot="16200000">
                <a:off x="3937080" y="526055"/>
                <a:ext cx="618897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S6</a:t>
                </a:r>
              </a:p>
            </p:txBody>
          </p:sp>
          <p:sp>
            <p:nvSpPr>
              <p:cNvPr id="374" name="Rectangle"/>
              <p:cNvSpPr/>
              <p:nvPr/>
            </p:nvSpPr>
            <p:spPr>
              <a:xfrm>
                <a:off x="4586499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375" name="S7"/>
              <p:cNvSpPr txBox="1"/>
              <p:nvPr/>
            </p:nvSpPr>
            <p:spPr>
              <a:xfrm rot="16200000">
                <a:off x="4572067" y="526055"/>
                <a:ext cx="618898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S7</a:t>
                </a:r>
              </a:p>
            </p:txBody>
          </p:sp>
        </p:grpSp>
        <p:grpSp>
          <p:nvGrpSpPr>
            <p:cNvPr id="394" name="Group"/>
            <p:cNvGrpSpPr/>
            <p:nvPr/>
          </p:nvGrpSpPr>
          <p:grpSpPr>
            <a:xfrm>
              <a:off x="5461000" y="653342"/>
              <a:ext cx="5354238" cy="1637276"/>
              <a:chOff x="0" y="0"/>
              <a:chExt cx="5354237" cy="1637275"/>
            </a:xfrm>
          </p:grpSpPr>
          <p:sp>
            <p:nvSpPr>
              <p:cNvPr id="377" name="Rectangle"/>
              <p:cNvSpPr/>
              <p:nvPr/>
            </p:nvSpPr>
            <p:spPr>
              <a:xfrm>
                <a:off x="0" y="0"/>
                <a:ext cx="5354238" cy="1637276"/>
              </a:xfrm>
              <a:prstGeom prst="rect">
                <a:avLst/>
              </a:prstGeom>
              <a:solidFill>
                <a:srgbClr val="D5D5D5"/>
              </a:solidFill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378" name="Rectangle"/>
              <p:cNvSpPr/>
              <p:nvPr/>
            </p:nvSpPr>
            <p:spPr>
              <a:xfrm>
                <a:off x="127000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379" name="S8"/>
              <p:cNvSpPr txBox="1"/>
              <p:nvPr/>
            </p:nvSpPr>
            <p:spPr>
              <a:xfrm rot="16200000">
                <a:off x="112567" y="526055"/>
                <a:ext cx="618898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S8</a:t>
                </a:r>
              </a:p>
            </p:txBody>
          </p:sp>
          <p:sp>
            <p:nvSpPr>
              <p:cNvPr id="380" name="Rectangle"/>
              <p:cNvSpPr/>
              <p:nvPr/>
            </p:nvSpPr>
            <p:spPr>
              <a:xfrm>
                <a:off x="761987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381" name="S9"/>
              <p:cNvSpPr txBox="1"/>
              <p:nvPr/>
            </p:nvSpPr>
            <p:spPr>
              <a:xfrm rot="16200000">
                <a:off x="747555" y="526055"/>
                <a:ext cx="618897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S9</a:t>
                </a:r>
              </a:p>
            </p:txBody>
          </p:sp>
          <p:sp>
            <p:nvSpPr>
              <p:cNvPr id="382" name="Rectangle"/>
              <p:cNvSpPr/>
              <p:nvPr/>
            </p:nvSpPr>
            <p:spPr>
              <a:xfrm>
                <a:off x="1399877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383" name="S10"/>
              <p:cNvSpPr txBox="1"/>
              <p:nvPr/>
            </p:nvSpPr>
            <p:spPr>
              <a:xfrm rot="16200000">
                <a:off x="1268935" y="530333"/>
                <a:ext cx="851917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S10</a:t>
                </a:r>
              </a:p>
            </p:txBody>
          </p:sp>
          <p:sp>
            <p:nvSpPr>
              <p:cNvPr id="384" name="Rectangle"/>
              <p:cNvSpPr/>
              <p:nvPr/>
            </p:nvSpPr>
            <p:spPr>
              <a:xfrm>
                <a:off x="2034864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385" name="S11"/>
              <p:cNvSpPr txBox="1"/>
              <p:nvPr/>
            </p:nvSpPr>
            <p:spPr>
              <a:xfrm rot="16200000">
                <a:off x="1903923" y="530333"/>
                <a:ext cx="851917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S11</a:t>
                </a:r>
              </a:p>
            </p:txBody>
          </p:sp>
          <p:sp>
            <p:nvSpPr>
              <p:cNvPr id="386" name="Rectangle"/>
              <p:cNvSpPr/>
              <p:nvPr/>
            </p:nvSpPr>
            <p:spPr>
              <a:xfrm>
                <a:off x="2668837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387" name="S12"/>
              <p:cNvSpPr txBox="1"/>
              <p:nvPr/>
            </p:nvSpPr>
            <p:spPr>
              <a:xfrm rot="16200000">
                <a:off x="2537895" y="526054"/>
                <a:ext cx="851917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S12</a:t>
                </a:r>
              </a:p>
            </p:txBody>
          </p:sp>
          <p:sp>
            <p:nvSpPr>
              <p:cNvPr id="388" name="Rectangle"/>
              <p:cNvSpPr/>
              <p:nvPr/>
            </p:nvSpPr>
            <p:spPr>
              <a:xfrm>
                <a:off x="3303824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389" name="S13"/>
              <p:cNvSpPr txBox="1"/>
              <p:nvPr/>
            </p:nvSpPr>
            <p:spPr>
              <a:xfrm rot="16200000">
                <a:off x="3172882" y="526054"/>
                <a:ext cx="851917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S13</a:t>
                </a:r>
              </a:p>
            </p:txBody>
          </p:sp>
          <p:sp>
            <p:nvSpPr>
              <p:cNvPr id="390" name="Rectangle"/>
              <p:cNvSpPr/>
              <p:nvPr/>
            </p:nvSpPr>
            <p:spPr>
              <a:xfrm>
                <a:off x="3951512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391" name="S14"/>
              <p:cNvSpPr txBox="1"/>
              <p:nvPr/>
            </p:nvSpPr>
            <p:spPr>
              <a:xfrm rot="16200000">
                <a:off x="3820570" y="526054"/>
                <a:ext cx="851917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S14</a:t>
                </a:r>
              </a:p>
            </p:txBody>
          </p:sp>
          <p:sp>
            <p:nvSpPr>
              <p:cNvPr id="392" name="Rectangle"/>
              <p:cNvSpPr/>
              <p:nvPr/>
            </p:nvSpPr>
            <p:spPr>
              <a:xfrm>
                <a:off x="4586499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393" name="S15"/>
              <p:cNvSpPr txBox="1"/>
              <p:nvPr/>
            </p:nvSpPr>
            <p:spPr>
              <a:xfrm rot="16200000">
                <a:off x="4455557" y="526054"/>
                <a:ext cx="851917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S15</a:t>
                </a:r>
              </a:p>
            </p:txBody>
          </p:sp>
        </p:grpSp>
        <p:grpSp>
          <p:nvGrpSpPr>
            <p:cNvPr id="412" name="Group"/>
            <p:cNvGrpSpPr/>
            <p:nvPr/>
          </p:nvGrpSpPr>
          <p:grpSpPr>
            <a:xfrm>
              <a:off x="10922000" y="653342"/>
              <a:ext cx="5354238" cy="1637276"/>
              <a:chOff x="0" y="0"/>
              <a:chExt cx="5354237" cy="1637275"/>
            </a:xfrm>
          </p:grpSpPr>
          <p:sp>
            <p:nvSpPr>
              <p:cNvPr id="395" name="Rectangle"/>
              <p:cNvSpPr/>
              <p:nvPr/>
            </p:nvSpPr>
            <p:spPr>
              <a:xfrm>
                <a:off x="0" y="0"/>
                <a:ext cx="5354238" cy="1637276"/>
              </a:xfrm>
              <a:prstGeom prst="rect">
                <a:avLst/>
              </a:prstGeom>
              <a:solidFill>
                <a:srgbClr val="D5D5D5"/>
              </a:solidFill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396" name="Rectangle"/>
              <p:cNvSpPr/>
              <p:nvPr/>
            </p:nvSpPr>
            <p:spPr>
              <a:xfrm>
                <a:off x="127000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397" name="S16"/>
              <p:cNvSpPr txBox="1"/>
              <p:nvPr/>
            </p:nvSpPr>
            <p:spPr>
              <a:xfrm rot="16200000">
                <a:off x="-3942" y="526054"/>
                <a:ext cx="851917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S16</a:t>
                </a:r>
              </a:p>
            </p:txBody>
          </p:sp>
          <p:sp>
            <p:nvSpPr>
              <p:cNvPr id="398" name="Rectangle"/>
              <p:cNvSpPr/>
              <p:nvPr/>
            </p:nvSpPr>
            <p:spPr>
              <a:xfrm>
                <a:off x="761987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399" name="S17"/>
              <p:cNvSpPr txBox="1"/>
              <p:nvPr/>
            </p:nvSpPr>
            <p:spPr>
              <a:xfrm rot="16200000">
                <a:off x="631045" y="526054"/>
                <a:ext cx="851917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S17</a:t>
                </a:r>
              </a:p>
            </p:txBody>
          </p:sp>
          <p:sp>
            <p:nvSpPr>
              <p:cNvPr id="400" name="Rectangle"/>
              <p:cNvSpPr/>
              <p:nvPr/>
            </p:nvSpPr>
            <p:spPr>
              <a:xfrm>
                <a:off x="1399877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401" name="S18"/>
              <p:cNvSpPr txBox="1"/>
              <p:nvPr/>
            </p:nvSpPr>
            <p:spPr>
              <a:xfrm rot="16200000">
                <a:off x="1268935" y="530333"/>
                <a:ext cx="851917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S18</a:t>
                </a:r>
              </a:p>
            </p:txBody>
          </p:sp>
          <p:sp>
            <p:nvSpPr>
              <p:cNvPr id="402" name="Rectangle"/>
              <p:cNvSpPr/>
              <p:nvPr/>
            </p:nvSpPr>
            <p:spPr>
              <a:xfrm>
                <a:off x="2034864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403" name="S19"/>
              <p:cNvSpPr txBox="1"/>
              <p:nvPr/>
            </p:nvSpPr>
            <p:spPr>
              <a:xfrm rot="16200000">
                <a:off x="1903923" y="530333"/>
                <a:ext cx="851917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S19</a:t>
                </a:r>
              </a:p>
            </p:txBody>
          </p:sp>
          <p:sp>
            <p:nvSpPr>
              <p:cNvPr id="404" name="Rectangle"/>
              <p:cNvSpPr/>
              <p:nvPr/>
            </p:nvSpPr>
            <p:spPr>
              <a:xfrm>
                <a:off x="2668837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405" name="S20"/>
              <p:cNvSpPr txBox="1"/>
              <p:nvPr/>
            </p:nvSpPr>
            <p:spPr>
              <a:xfrm rot="16200000">
                <a:off x="2537895" y="526054"/>
                <a:ext cx="851917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S20</a:t>
                </a:r>
              </a:p>
            </p:txBody>
          </p:sp>
          <p:sp>
            <p:nvSpPr>
              <p:cNvPr id="406" name="Rectangle"/>
              <p:cNvSpPr/>
              <p:nvPr/>
            </p:nvSpPr>
            <p:spPr>
              <a:xfrm>
                <a:off x="3303824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407" name="S21"/>
              <p:cNvSpPr txBox="1"/>
              <p:nvPr/>
            </p:nvSpPr>
            <p:spPr>
              <a:xfrm rot="16200000">
                <a:off x="3172882" y="526054"/>
                <a:ext cx="851917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S21</a:t>
                </a:r>
              </a:p>
            </p:txBody>
          </p:sp>
          <p:sp>
            <p:nvSpPr>
              <p:cNvPr id="408" name="Rectangle"/>
              <p:cNvSpPr/>
              <p:nvPr/>
            </p:nvSpPr>
            <p:spPr>
              <a:xfrm>
                <a:off x="3951512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409" name="S22"/>
              <p:cNvSpPr txBox="1"/>
              <p:nvPr/>
            </p:nvSpPr>
            <p:spPr>
              <a:xfrm rot="16200000">
                <a:off x="3820570" y="526054"/>
                <a:ext cx="851917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S22</a:t>
                </a:r>
              </a:p>
            </p:txBody>
          </p:sp>
          <p:sp>
            <p:nvSpPr>
              <p:cNvPr id="410" name="Rectangle"/>
              <p:cNvSpPr/>
              <p:nvPr/>
            </p:nvSpPr>
            <p:spPr>
              <a:xfrm>
                <a:off x="4586499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411" name="S23"/>
              <p:cNvSpPr txBox="1"/>
              <p:nvPr/>
            </p:nvSpPr>
            <p:spPr>
              <a:xfrm rot="16200000">
                <a:off x="4455557" y="526054"/>
                <a:ext cx="851917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S23</a:t>
                </a:r>
              </a:p>
            </p:txBody>
          </p:sp>
        </p:grpSp>
        <p:sp>
          <p:nvSpPr>
            <p:cNvPr id="413" name="Block 0"/>
            <p:cNvSpPr txBox="1"/>
            <p:nvPr/>
          </p:nvSpPr>
          <p:spPr>
            <a:xfrm>
              <a:off x="2080551" y="0"/>
              <a:ext cx="152708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Block 0</a:t>
              </a:r>
            </a:p>
          </p:txBody>
        </p:sp>
        <p:sp>
          <p:nvSpPr>
            <p:cNvPr id="414" name="Block 1"/>
            <p:cNvSpPr txBox="1"/>
            <p:nvPr/>
          </p:nvSpPr>
          <p:spPr>
            <a:xfrm>
              <a:off x="7374575" y="0"/>
              <a:ext cx="152708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Block 1</a:t>
              </a:r>
            </a:p>
          </p:txBody>
        </p:sp>
        <p:sp>
          <p:nvSpPr>
            <p:cNvPr id="415" name="Block 2"/>
            <p:cNvSpPr txBox="1"/>
            <p:nvPr/>
          </p:nvSpPr>
          <p:spPr>
            <a:xfrm>
              <a:off x="12835575" y="0"/>
              <a:ext cx="152708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Block 2</a:t>
              </a:r>
            </a:p>
          </p:txBody>
        </p:sp>
        <p:sp>
          <p:nvSpPr>
            <p:cNvPr id="416" name="..."/>
            <p:cNvSpPr txBox="1"/>
            <p:nvPr/>
          </p:nvSpPr>
          <p:spPr>
            <a:xfrm>
              <a:off x="16586199" y="1287558"/>
              <a:ext cx="463831" cy="597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/>
              </a:lvl1pPr>
            </a:lstStyle>
            <a:p>
              <a:r>
                <a:t>...</a:t>
              </a:r>
            </a:p>
          </p:txBody>
        </p:sp>
      </p:grpSp>
      <p:sp>
        <p:nvSpPr>
          <p:cNvPr id="418" name="Line"/>
          <p:cNvSpPr/>
          <p:nvPr/>
        </p:nvSpPr>
        <p:spPr>
          <a:xfrm flipH="1">
            <a:off x="3074498" y="6228115"/>
            <a:ext cx="1" cy="1164694"/>
          </a:xfrm>
          <a:prstGeom prst="line">
            <a:avLst/>
          </a:prstGeom>
          <a:ln w="152400">
            <a:solidFill>
              <a:schemeClr val="accent3">
                <a:hueOff val="362282"/>
                <a:satOff val="31803"/>
                <a:lumOff val="-18242"/>
              </a:schemeClr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419" name="write…"/>
          <p:cNvSpPr txBox="1"/>
          <p:nvPr/>
        </p:nvSpPr>
        <p:spPr>
          <a:xfrm>
            <a:off x="1005707" y="6084495"/>
            <a:ext cx="1783843" cy="1356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4200" b="0"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defRPr>
            </a:pPr>
            <a:r>
              <a:t>write </a:t>
            </a:r>
          </a:p>
          <a:p>
            <a:pPr>
              <a:defRPr sz="4200" b="0"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defRPr>
            </a:pPr>
            <a:r>
              <a:t>pointer</a:t>
            </a:r>
          </a:p>
        </p:txBody>
      </p:sp>
      <p:sp>
        <p:nvSpPr>
          <p:cNvPr id="420" name="Circle"/>
          <p:cNvSpPr/>
          <p:nvPr/>
        </p:nvSpPr>
        <p:spPr>
          <a:xfrm>
            <a:off x="3833760" y="5130784"/>
            <a:ext cx="459042" cy="459043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421" name="current…"/>
          <p:cNvSpPr txBox="1"/>
          <p:nvPr/>
        </p:nvSpPr>
        <p:spPr>
          <a:xfrm>
            <a:off x="1698708" y="4681972"/>
            <a:ext cx="1843584" cy="1356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4200" b="0">
                <a:solidFill>
                  <a:schemeClr val="accent1"/>
                </a:solidFill>
              </a:defRPr>
            </a:pPr>
            <a:r>
              <a:t>current</a:t>
            </a:r>
          </a:p>
          <a:p>
            <a:pPr>
              <a:defRPr sz="4200" b="0">
                <a:solidFill>
                  <a:schemeClr val="accent1"/>
                </a:solidFill>
              </a:defRPr>
            </a:pPr>
            <a:r>
              <a:t>sample</a:t>
            </a:r>
          </a:p>
        </p:txBody>
      </p:sp>
      <p:grpSp>
        <p:nvGrpSpPr>
          <p:cNvPr id="428" name="Group"/>
          <p:cNvGrpSpPr/>
          <p:nvPr/>
        </p:nvGrpSpPr>
        <p:grpSpPr>
          <a:xfrm>
            <a:off x="2781916" y="8057260"/>
            <a:ext cx="3761791" cy="618898"/>
            <a:chOff x="0" y="0"/>
            <a:chExt cx="3761790" cy="618896"/>
          </a:xfrm>
        </p:grpSpPr>
        <p:sp>
          <p:nvSpPr>
            <p:cNvPr id="422" name="S0"/>
            <p:cNvSpPr txBox="1"/>
            <p:nvPr/>
          </p:nvSpPr>
          <p:spPr>
            <a:xfrm rot="16200000">
              <a:off x="-16866" y="16865"/>
              <a:ext cx="61889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S0</a:t>
              </a:r>
            </a:p>
          </p:txBody>
        </p:sp>
        <p:sp>
          <p:nvSpPr>
            <p:cNvPr id="423" name="S1"/>
            <p:cNvSpPr txBox="1"/>
            <p:nvPr/>
          </p:nvSpPr>
          <p:spPr>
            <a:xfrm rot="16200000">
              <a:off x="618639" y="16865"/>
              <a:ext cx="61889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S1</a:t>
              </a:r>
            </a:p>
          </p:txBody>
        </p:sp>
        <p:sp>
          <p:nvSpPr>
            <p:cNvPr id="424" name="S2"/>
            <p:cNvSpPr txBox="1"/>
            <p:nvPr/>
          </p:nvSpPr>
          <p:spPr>
            <a:xfrm rot="16200000">
              <a:off x="1254143" y="16865"/>
              <a:ext cx="61889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S2</a:t>
              </a:r>
            </a:p>
          </p:txBody>
        </p:sp>
        <p:sp>
          <p:nvSpPr>
            <p:cNvPr id="425" name="S3"/>
            <p:cNvSpPr txBox="1"/>
            <p:nvPr/>
          </p:nvSpPr>
          <p:spPr>
            <a:xfrm rot="16200000">
              <a:off x="1888750" y="16865"/>
              <a:ext cx="61889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S3</a:t>
              </a:r>
            </a:p>
          </p:txBody>
        </p:sp>
        <p:sp>
          <p:nvSpPr>
            <p:cNvPr id="426" name="S4"/>
            <p:cNvSpPr txBox="1"/>
            <p:nvPr/>
          </p:nvSpPr>
          <p:spPr>
            <a:xfrm rot="16200000">
              <a:off x="2525152" y="16865"/>
              <a:ext cx="61889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S4</a:t>
              </a:r>
            </a:p>
          </p:txBody>
        </p:sp>
        <p:sp>
          <p:nvSpPr>
            <p:cNvPr id="427" name="S5"/>
            <p:cNvSpPr txBox="1"/>
            <p:nvPr/>
          </p:nvSpPr>
          <p:spPr>
            <a:xfrm rot="16200000">
              <a:off x="3159759" y="16865"/>
              <a:ext cx="618898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S5</a:t>
              </a:r>
            </a:p>
          </p:txBody>
        </p:sp>
      </p:grpSp>
      <p:grpSp>
        <p:nvGrpSpPr>
          <p:cNvPr id="435" name="Group"/>
          <p:cNvGrpSpPr/>
          <p:nvPr/>
        </p:nvGrpSpPr>
        <p:grpSpPr>
          <a:xfrm>
            <a:off x="2781916" y="7940751"/>
            <a:ext cx="3761791" cy="851917"/>
            <a:chOff x="0" y="-116509"/>
            <a:chExt cx="3761790" cy="851916"/>
          </a:xfrm>
        </p:grpSpPr>
        <p:sp>
          <p:nvSpPr>
            <p:cNvPr id="429" name="S6"/>
            <p:cNvSpPr txBox="1"/>
            <p:nvPr/>
          </p:nvSpPr>
          <p:spPr>
            <a:xfrm rot="16200000">
              <a:off x="-16866" y="16865"/>
              <a:ext cx="61889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S6</a:t>
              </a:r>
            </a:p>
          </p:txBody>
        </p:sp>
        <p:sp>
          <p:nvSpPr>
            <p:cNvPr id="430" name="S7"/>
            <p:cNvSpPr txBox="1"/>
            <p:nvPr/>
          </p:nvSpPr>
          <p:spPr>
            <a:xfrm rot="16200000">
              <a:off x="618639" y="16865"/>
              <a:ext cx="61889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S7</a:t>
              </a:r>
            </a:p>
          </p:txBody>
        </p:sp>
        <p:sp>
          <p:nvSpPr>
            <p:cNvPr id="431" name="S8"/>
            <p:cNvSpPr txBox="1"/>
            <p:nvPr/>
          </p:nvSpPr>
          <p:spPr>
            <a:xfrm rot="16200000">
              <a:off x="1254143" y="16865"/>
              <a:ext cx="61889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S8</a:t>
              </a:r>
            </a:p>
          </p:txBody>
        </p:sp>
        <p:sp>
          <p:nvSpPr>
            <p:cNvPr id="432" name="S9"/>
            <p:cNvSpPr txBox="1"/>
            <p:nvPr/>
          </p:nvSpPr>
          <p:spPr>
            <a:xfrm rot="16200000">
              <a:off x="1888750" y="16865"/>
              <a:ext cx="61889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S9</a:t>
              </a:r>
            </a:p>
          </p:txBody>
        </p:sp>
        <p:sp>
          <p:nvSpPr>
            <p:cNvPr id="433" name="S10"/>
            <p:cNvSpPr txBox="1"/>
            <p:nvPr/>
          </p:nvSpPr>
          <p:spPr>
            <a:xfrm rot="16200000">
              <a:off x="2408642" y="16865"/>
              <a:ext cx="85191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S10</a:t>
              </a:r>
            </a:p>
          </p:txBody>
        </p:sp>
        <p:sp>
          <p:nvSpPr>
            <p:cNvPr id="434" name="S11"/>
            <p:cNvSpPr txBox="1"/>
            <p:nvPr/>
          </p:nvSpPr>
          <p:spPr>
            <a:xfrm rot="16200000">
              <a:off x="3043250" y="16865"/>
              <a:ext cx="85191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S11</a:t>
              </a:r>
            </a:p>
          </p:txBody>
        </p:sp>
      </p:grpSp>
      <p:sp>
        <p:nvSpPr>
          <p:cNvPr id="436" name="x[n]"/>
          <p:cNvSpPr txBox="1"/>
          <p:nvPr/>
        </p:nvSpPr>
        <p:spPr>
          <a:xfrm>
            <a:off x="2543959" y="3814759"/>
            <a:ext cx="798577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x[n]</a:t>
            </a:r>
          </a:p>
        </p:txBody>
      </p:sp>
      <p:grpSp>
        <p:nvGrpSpPr>
          <p:cNvPr id="444" name="Group"/>
          <p:cNvGrpSpPr/>
          <p:nvPr/>
        </p:nvGrpSpPr>
        <p:grpSpPr>
          <a:xfrm>
            <a:off x="6743699" y="7513022"/>
            <a:ext cx="10270270" cy="1707375"/>
            <a:chOff x="0" y="0"/>
            <a:chExt cx="10270268" cy="1707374"/>
          </a:xfrm>
        </p:grpSpPr>
        <p:sp>
          <p:nvSpPr>
            <p:cNvPr id="437" name="Line"/>
            <p:cNvSpPr/>
            <p:nvPr/>
          </p:nvSpPr>
          <p:spPr>
            <a:xfrm>
              <a:off x="0" y="853687"/>
              <a:ext cx="1108521" cy="1"/>
            </a:xfrm>
            <a:prstGeom prst="line">
              <a:avLst/>
            </a:prstGeom>
            <a:noFill/>
            <a:ln w="1143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438" name="Block-based…"/>
            <p:cNvSpPr txBox="1"/>
            <p:nvPr/>
          </p:nvSpPr>
          <p:spPr>
            <a:xfrm>
              <a:off x="5509538" y="175354"/>
              <a:ext cx="3147214" cy="1356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4200" b="0"/>
              </a:pPr>
              <a:r>
                <a:t>Block-based</a:t>
              </a:r>
            </a:p>
            <a:p>
              <a:pPr>
                <a:defRPr sz="4200" b="0"/>
              </a:pPr>
              <a:r>
                <a:t>processing</a:t>
              </a:r>
            </a:p>
          </p:txBody>
        </p:sp>
        <p:sp>
          <p:nvSpPr>
            <p:cNvPr id="439" name="Rounded Rectangle"/>
            <p:cNvSpPr/>
            <p:nvPr/>
          </p:nvSpPr>
          <p:spPr>
            <a:xfrm>
              <a:off x="4998159" y="0"/>
              <a:ext cx="4169971" cy="1707375"/>
            </a:xfrm>
            <a:prstGeom prst="roundRect">
              <a:avLst>
                <a:gd name="adj" fmla="val 15000"/>
              </a:avLst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440" name="Apply…"/>
            <p:cNvSpPr txBox="1"/>
            <p:nvPr/>
          </p:nvSpPr>
          <p:spPr>
            <a:xfrm>
              <a:off x="1542869" y="175354"/>
              <a:ext cx="1960399" cy="1356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4200" b="0"/>
              </a:pPr>
              <a:r>
                <a:t>Apply</a:t>
              </a:r>
            </a:p>
            <a:p>
              <a:pPr>
                <a:defRPr sz="4200" b="0"/>
              </a:pPr>
              <a:r>
                <a:t>window</a:t>
              </a:r>
            </a:p>
          </p:txBody>
        </p:sp>
        <p:sp>
          <p:nvSpPr>
            <p:cNvPr id="441" name="Rounded Rectangle"/>
            <p:cNvSpPr/>
            <p:nvPr/>
          </p:nvSpPr>
          <p:spPr>
            <a:xfrm>
              <a:off x="1143709" y="0"/>
              <a:ext cx="2758719" cy="1707375"/>
            </a:xfrm>
            <a:prstGeom prst="roundRect">
              <a:avLst>
                <a:gd name="adj" fmla="val 15000"/>
              </a:avLst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442" name="Line"/>
            <p:cNvSpPr/>
            <p:nvPr/>
          </p:nvSpPr>
          <p:spPr>
            <a:xfrm>
              <a:off x="3896021" y="853687"/>
              <a:ext cx="1108522" cy="1"/>
            </a:xfrm>
            <a:prstGeom prst="line">
              <a:avLst/>
            </a:prstGeom>
            <a:noFill/>
            <a:ln w="1143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443" name="Line"/>
            <p:cNvSpPr/>
            <p:nvPr/>
          </p:nvSpPr>
          <p:spPr>
            <a:xfrm>
              <a:off x="9161747" y="853687"/>
              <a:ext cx="1108522" cy="1"/>
            </a:xfrm>
            <a:prstGeom prst="line">
              <a:avLst/>
            </a:prstGeom>
            <a:noFill/>
            <a:ln w="1143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452" name="Group"/>
          <p:cNvGrpSpPr/>
          <p:nvPr/>
        </p:nvGrpSpPr>
        <p:grpSpPr>
          <a:xfrm>
            <a:off x="6743699" y="7513022"/>
            <a:ext cx="10270270" cy="1707376"/>
            <a:chOff x="0" y="0"/>
            <a:chExt cx="10270268" cy="1707374"/>
          </a:xfrm>
        </p:grpSpPr>
        <p:sp>
          <p:nvSpPr>
            <p:cNvPr id="445" name="Line"/>
            <p:cNvSpPr/>
            <p:nvPr/>
          </p:nvSpPr>
          <p:spPr>
            <a:xfrm>
              <a:off x="0" y="853687"/>
              <a:ext cx="1108521" cy="1"/>
            </a:xfrm>
            <a:prstGeom prst="line">
              <a:avLst/>
            </a:prstGeom>
            <a:noFill/>
            <a:ln w="1143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446" name="Block-based…"/>
            <p:cNvSpPr txBox="1"/>
            <p:nvPr/>
          </p:nvSpPr>
          <p:spPr>
            <a:xfrm>
              <a:off x="5509538" y="175354"/>
              <a:ext cx="3147214" cy="1356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4200" b="0"/>
              </a:pPr>
              <a:r>
                <a:t>Block-based</a:t>
              </a:r>
            </a:p>
            <a:p>
              <a:pPr>
                <a:defRPr sz="4200" b="0"/>
              </a:pPr>
              <a:r>
                <a:t>processing</a:t>
              </a:r>
            </a:p>
          </p:txBody>
        </p:sp>
        <p:sp>
          <p:nvSpPr>
            <p:cNvPr id="447" name="Rounded Rectangle"/>
            <p:cNvSpPr/>
            <p:nvPr/>
          </p:nvSpPr>
          <p:spPr>
            <a:xfrm>
              <a:off x="4998159" y="0"/>
              <a:ext cx="4169971" cy="1707375"/>
            </a:xfrm>
            <a:prstGeom prst="roundRect">
              <a:avLst>
                <a:gd name="adj" fmla="val 15000"/>
              </a:avLst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448" name="Apply…"/>
            <p:cNvSpPr txBox="1"/>
            <p:nvPr/>
          </p:nvSpPr>
          <p:spPr>
            <a:xfrm>
              <a:off x="1542869" y="175354"/>
              <a:ext cx="1960399" cy="1356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4200" b="0"/>
              </a:pPr>
              <a:r>
                <a:t>Apply</a:t>
              </a:r>
            </a:p>
            <a:p>
              <a:pPr>
                <a:defRPr sz="4200" b="0"/>
              </a:pPr>
              <a:r>
                <a:t>window</a:t>
              </a:r>
            </a:p>
          </p:txBody>
        </p:sp>
        <p:sp>
          <p:nvSpPr>
            <p:cNvPr id="449" name="Rounded Rectangle"/>
            <p:cNvSpPr/>
            <p:nvPr/>
          </p:nvSpPr>
          <p:spPr>
            <a:xfrm>
              <a:off x="1143709" y="0"/>
              <a:ext cx="2758719" cy="1707375"/>
            </a:xfrm>
            <a:prstGeom prst="roundRect">
              <a:avLst>
                <a:gd name="adj" fmla="val 15000"/>
              </a:avLst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450" name="Line"/>
            <p:cNvSpPr/>
            <p:nvPr/>
          </p:nvSpPr>
          <p:spPr>
            <a:xfrm>
              <a:off x="3896021" y="853687"/>
              <a:ext cx="1108522" cy="1"/>
            </a:xfrm>
            <a:prstGeom prst="line">
              <a:avLst/>
            </a:prstGeom>
            <a:noFill/>
            <a:ln w="1143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451" name="Line"/>
            <p:cNvSpPr/>
            <p:nvPr/>
          </p:nvSpPr>
          <p:spPr>
            <a:xfrm>
              <a:off x="9161747" y="853687"/>
              <a:ext cx="1108522" cy="1"/>
            </a:xfrm>
            <a:prstGeom prst="line">
              <a:avLst/>
            </a:prstGeom>
            <a:noFill/>
            <a:ln w="1143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460" name="Group"/>
          <p:cNvGrpSpPr/>
          <p:nvPr/>
        </p:nvGrpSpPr>
        <p:grpSpPr>
          <a:xfrm>
            <a:off x="6743699" y="7505607"/>
            <a:ext cx="10270270" cy="1707376"/>
            <a:chOff x="0" y="0"/>
            <a:chExt cx="10270268" cy="1707374"/>
          </a:xfrm>
        </p:grpSpPr>
        <p:sp>
          <p:nvSpPr>
            <p:cNvPr id="453" name="Line"/>
            <p:cNvSpPr/>
            <p:nvPr/>
          </p:nvSpPr>
          <p:spPr>
            <a:xfrm>
              <a:off x="0" y="853687"/>
              <a:ext cx="1108521" cy="1"/>
            </a:xfrm>
            <a:prstGeom prst="line">
              <a:avLst/>
            </a:prstGeom>
            <a:noFill/>
            <a:ln w="1143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454" name="Block-based…"/>
            <p:cNvSpPr txBox="1"/>
            <p:nvPr/>
          </p:nvSpPr>
          <p:spPr>
            <a:xfrm>
              <a:off x="5509538" y="175354"/>
              <a:ext cx="3147214" cy="1356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4200" b="0"/>
              </a:pPr>
              <a:r>
                <a:t>Block-based</a:t>
              </a:r>
            </a:p>
            <a:p>
              <a:pPr>
                <a:defRPr sz="4200" b="0"/>
              </a:pPr>
              <a:r>
                <a:t>processing</a:t>
              </a:r>
            </a:p>
          </p:txBody>
        </p:sp>
        <p:sp>
          <p:nvSpPr>
            <p:cNvPr id="455" name="Rounded Rectangle"/>
            <p:cNvSpPr/>
            <p:nvPr/>
          </p:nvSpPr>
          <p:spPr>
            <a:xfrm>
              <a:off x="4998159" y="0"/>
              <a:ext cx="4169971" cy="1707375"/>
            </a:xfrm>
            <a:prstGeom prst="roundRect">
              <a:avLst>
                <a:gd name="adj" fmla="val 15000"/>
              </a:avLst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456" name="Apply…"/>
            <p:cNvSpPr txBox="1"/>
            <p:nvPr/>
          </p:nvSpPr>
          <p:spPr>
            <a:xfrm>
              <a:off x="1542869" y="175354"/>
              <a:ext cx="1960399" cy="1356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4200" b="0"/>
              </a:pPr>
              <a:r>
                <a:t>Apply</a:t>
              </a:r>
            </a:p>
            <a:p>
              <a:pPr>
                <a:defRPr sz="4200" b="0"/>
              </a:pPr>
              <a:r>
                <a:t>window</a:t>
              </a:r>
            </a:p>
          </p:txBody>
        </p:sp>
        <p:sp>
          <p:nvSpPr>
            <p:cNvPr id="457" name="Rounded Rectangle"/>
            <p:cNvSpPr/>
            <p:nvPr/>
          </p:nvSpPr>
          <p:spPr>
            <a:xfrm>
              <a:off x="1143709" y="0"/>
              <a:ext cx="2758719" cy="1707375"/>
            </a:xfrm>
            <a:prstGeom prst="roundRect">
              <a:avLst>
                <a:gd name="adj" fmla="val 15000"/>
              </a:avLst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458" name="Line"/>
            <p:cNvSpPr/>
            <p:nvPr/>
          </p:nvSpPr>
          <p:spPr>
            <a:xfrm>
              <a:off x="3896021" y="853687"/>
              <a:ext cx="1108522" cy="1"/>
            </a:xfrm>
            <a:prstGeom prst="line">
              <a:avLst/>
            </a:prstGeom>
            <a:noFill/>
            <a:ln w="1143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459" name="Line"/>
            <p:cNvSpPr/>
            <p:nvPr/>
          </p:nvSpPr>
          <p:spPr>
            <a:xfrm>
              <a:off x="9161747" y="853687"/>
              <a:ext cx="1108522" cy="1"/>
            </a:xfrm>
            <a:prstGeom prst="line">
              <a:avLst/>
            </a:prstGeom>
            <a:noFill/>
            <a:ln w="1143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467" name="Group"/>
          <p:cNvGrpSpPr/>
          <p:nvPr/>
        </p:nvGrpSpPr>
        <p:grpSpPr>
          <a:xfrm>
            <a:off x="2781916" y="7933336"/>
            <a:ext cx="3761791" cy="851917"/>
            <a:chOff x="0" y="-116509"/>
            <a:chExt cx="3761790" cy="851916"/>
          </a:xfrm>
        </p:grpSpPr>
        <p:sp>
          <p:nvSpPr>
            <p:cNvPr id="461" name="S12"/>
            <p:cNvSpPr txBox="1"/>
            <p:nvPr/>
          </p:nvSpPr>
          <p:spPr>
            <a:xfrm rot="16200000">
              <a:off x="-133376" y="16865"/>
              <a:ext cx="85191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S12</a:t>
              </a:r>
            </a:p>
          </p:txBody>
        </p:sp>
        <p:sp>
          <p:nvSpPr>
            <p:cNvPr id="462" name="S13"/>
            <p:cNvSpPr txBox="1"/>
            <p:nvPr/>
          </p:nvSpPr>
          <p:spPr>
            <a:xfrm rot="16200000">
              <a:off x="502129" y="16865"/>
              <a:ext cx="85191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S13</a:t>
              </a:r>
            </a:p>
          </p:txBody>
        </p:sp>
        <p:sp>
          <p:nvSpPr>
            <p:cNvPr id="463" name="S14"/>
            <p:cNvSpPr txBox="1"/>
            <p:nvPr/>
          </p:nvSpPr>
          <p:spPr>
            <a:xfrm rot="16200000">
              <a:off x="1137633" y="16865"/>
              <a:ext cx="85191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S14</a:t>
              </a:r>
            </a:p>
          </p:txBody>
        </p:sp>
        <p:sp>
          <p:nvSpPr>
            <p:cNvPr id="464" name="S15"/>
            <p:cNvSpPr txBox="1"/>
            <p:nvPr/>
          </p:nvSpPr>
          <p:spPr>
            <a:xfrm rot="16200000">
              <a:off x="1772240" y="16865"/>
              <a:ext cx="85191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S15</a:t>
              </a:r>
            </a:p>
          </p:txBody>
        </p:sp>
        <p:sp>
          <p:nvSpPr>
            <p:cNvPr id="465" name="S16"/>
            <p:cNvSpPr txBox="1"/>
            <p:nvPr/>
          </p:nvSpPr>
          <p:spPr>
            <a:xfrm rot="16200000">
              <a:off x="2408642" y="16865"/>
              <a:ext cx="85191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S16</a:t>
              </a:r>
            </a:p>
          </p:txBody>
        </p:sp>
        <p:sp>
          <p:nvSpPr>
            <p:cNvPr id="466" name="S17"/>
            <p:cNvSpPr txBox="1"/>
            <p:nvPr/>
          </p:nvSpPr>
          <p:spPr>
            <a:xfrm rot="16200000">
              <a:off x="3043250" y="16865"/>
              <a:ext cx="85191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S17</a:t>
              </a:r>
            </a:p>
          </p:txBody>
        </p:sp>
      </p:grpSp>
      <p:grpSp>
        <p:nvGrpSpPr>
          <p:cNvPr id="499" name="Group"/>
          <p:cNvGrpSpPr/>
          <p:nvPr/>
        </p:nvGrpSpPr>
        <p:grpSpPr>
          <a:xfrm>
            <a:off x="3549377" y="10651137"/>
            <a:ext cx="18088115" cy="2202938"/>
            <a:chOff x="0" y="0"/>
            <a:chExt cx="18088114" cy="2202937"/>
          </a:xfrm>
        </p:grpSpPr>
        <p:grpSp>
          <p:nvGrpSpPr>
            <p:cNvPr id="477" name="Group"/>
            <p:cNvGrpSpPr/>
            <p:nvPr/>
          </p:nvGrpSpPr>
          <p:grpSpPr>
            <a:xfrm>
              <a:off x="0" y="0"/>
              <a:ext cx="5354238" cy="1637276"/>
              <a:chOff x="0" y="0"/>
              <a:chExt cx="5354237" cy="1637275"/>
            </a:xfrm>
          </p:grpSpPr>
          <p:sp>
            <p:nvSpPr>
              <p:cNvPr id="468" name="Rectangle"/>
              <p:cNvSpPr/>
              <p:nvPr/>
            </p:nvSpPr>
            <p:spPr>
              <a:xfrm>
                <a:off x="0" y="0"/>
                <a:ext cx="5354238" cy="1637276"/>
              </a:xfrm>
              <a:prstGeom prst="rect">
                <a:avLst/>
              </a:prstGeom>
              <a:solidFill>
                <a:srgbClr val="D5D5D5"/>
              </a:solidFill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469" name="Rectangle"/>
              <p:cNvSpPr/>
              <p:nvPr/>
            </p:nvSpPr>
            <p:spPr>
              <a:xfrm>
                <a:off x="127000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470" name="Rectangle"/>
              <p:cNvSpPr/>
              <p:nvPr/>
            </p:nvSpPr>
            <p:spPr>
              <a:xfrm>
                <a:off x="761987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471" name="Rectangle"/>
              <p:cNvSpPr/>
              <p:nvPr/>
            </p:nvSpPr>
            <p:spPr>
              <a:xfrm>
                <a:off x="1399877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472" name="Rectangle"/>
              <p:cNvSpPr/>
              <p:nvPr/>
            </p:nvSpPr>
            <p:spPr>
              <a:xfrm>
                <a:off x="2034864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473" name="Rectangle"/>
              <p:cNvSpPr/>
              <p:nvPr/>
            </p:nvSpPr>
            <p:spPr>
              <a:xfrm>
                <a:off x="2668837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474" name="Rectangle"/>
              <p:cNvSpPr/>
              <p:nvPr/>
            </p:nvSpPr>
            <p:spPr>
              <a:xfrm>
                <a:off x="3303824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475" name="Rectangle"/>
              <p:cNvSpPr/>
              <p:nvPr/>
            </p:nvSpPr>
            <p:spPr>
              <a:xfrm>
                <a:off x="3951512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476" name="Rectangle"/>
              <p:cNvSpPr/>
              <p:nvPr/>
            </p:nvSpPr>
            <p:spPr>
              <a:xfrm>
                <a:off x="4586499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</p:grpSp>
        <p:grpSp>
          <p:nvGrpSpPr>
            <p:cNvPr id="487" name="Group"/>
            <p:cNvGrpSpPr/>
            <p:nvPr/>
          </p:nvGrpSpPr>
          <p:grpSpPr>
            <a:xfrm>
              <a:off x="5461000" y="0"/>
              <a:ext cx="5354238" cy="1637276"/>
              <a:chOff x="0" y="0"/>
              <a:chExt cx="5354237" cy="1637275"/>
            </a:xfrm>
          </p:grpSpPr>
          <p:sp>
            <p:nvSpPr>
              <p:cNvPr id="478" name="Rectangle"/>
              <p:cNvSpPr/>
              <p:nvPr/>
            </p:nvSpPr>
            <p:spPr>
              <a:xfrm>
                <a:off x="0" y="0"/>
                <a:ext cx="5354238" cy="1637276"/>
              </a:xfrm>
              <a:prstGeom prst="rect">
                <a:avLst/>
              </a:prstGeom>
              <a:solidFill>
                <a:srgbClr val="D5D5D5"/>
              </a:solidFill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479" name="Rectangle"/>
              <p:cNvSpPr/>
              <p:nvPr/>
            </p:nvSpPr>
            <p:spPr>
              <a:xfrm>
                <a:off x="127000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480" name="Rectangle"/>
              <p:cNvSpPr/>
              <p:nvPr/>
            </p:nvSpPr>
            <p:spPr>
              <a:xfrm>
                <a:off x="761987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481" name="Rectangle"/>
              <p:cNvSpPr/>
              <p:nvPr/>
            </p:nvSpPr>
            <p:spPr>
              <a:xfrm>
                <a:off x="1399877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482" name="Rectangle"/>
              <p:cNvSpPr/>
              <p:nvPr/>
            </p:nvSpPr>
            <p:spPr>
              <a:xfrm>
                <a:off x="2034864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483" name="Rectangle"/>
              <p:cNvSpPr/>
              <p:nvPr/>
            </p:nvSpPr>
            <p:spPr>
              <a:xfrm>
                <a:off x="2668837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484" name="Rectangle"/>
              <p:cNvSpPr/>
              <p:nvPr/>
            </p:nvSpPr>
            <p:spPr>
              <a:xfrm>
                <a:off x="3303824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485" name="Rectangle"/>
              <p:cNvSpPr/>
              <p:nvPr/>
            </p:nvSpPr>
            <p:spPr>
              <a:xfrm>
                <a:off x="3951512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486" name="Rectangle"/>
              <p:cNvSpPr/>
              <p:nvPr/>
            </p:nvSpPr>
            <p:spPr>
              <a:xfrm>
                <a:off x="4586499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</p:grpSp>
        <p:grpSp>
          <p:nvGrpSpPr>
            <p:cNvPr id="497" name="Group"/>
            <p:cNvGrpSpPr/>
            <p:nvPr/>
          </p:nvGrpSpPr>
          <p:grpSpPr>
            <a:xfrm>
              <a:off x="10922000" y="0"/>
              <a:ext cx="5354238" cy="1637276"/>
              <a:chOff x="0" y="0"/>
              <a:chExt cx="5354237" cy="1637275"/>
            </a:xfrm>
          </p:grpSpPr>
          <p:sp>
            <p:nvSpPr>
              <p:cNvPr id="488" name="Rectangle"/>
              <p:cNvSpPr/>
              <p:nvPr/>
            </p:nvSpPr>
            <p:spPr>
              <a:xfrm>
                <a:off x="0" y="0"/>
                <a:ext cx="5354238" cy="1637276"/>
              </a:xfrm>
              <a:prstGeom prst="rect">
                <a:avLst/>
              </a:prstGeom>
              <a:solidFill>
                <a:srgbClr val="D5D5D5"/>
              </a:solidFill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489" name="Rectangle"/>
              <p:cNvSpPr/>
              <p:nvPr/>
            </p:nvSpPr>
            <p:spPr>
              <a:xfrm>
                <a:off x="127000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490" name="Rectangle"/>
              <p:cNvSpPr/>
              <p:nvPr/>
            </p:nvSpPr>
            <p:spPr>
              <a:xfrm>
                <a:off x="761987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491" name="Rectangle"/>
              <p:cNvSpPr/>
              <p:nvPr/>
            </p:nvSpPr>
            <p:spPr>
              <a:xfrm>
                <a:off x="1399877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492" name="Rectangle"/>
              <p:cNvSpPr/>
              <p:nvPr/>
            </p:nvSpPr>
            <p:spPr>
              <a:xfrm>
                <a:off x="2034864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493" name="Rectangle"/>
              <p:cNvSpPr/>
              <p:nvPr/>
            </p:nvSpPr>
            <p:spPr>
              <a:xfrm>
                <a:off x="2668837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494" name="Rectangle"/>
              <p:cNvSpPr/>
              <p:nvPr/>
            </p:nvSpPr>
            <p:spPr>
              <a:xfrm>
                <a:off x="3303824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495" name="Rectangle"/>
              <p:cNvSpPr/>
              <p:nvPr/>
            </p:nvSpPr>
            <p:spPr>
              <a:xfrm>
                <a:off x="3951512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496" name="Rectangle"/>
              <p:cNvSpPr/>
              <p:nvPr/>
            </p:nvSpPr>
            <p:spPr>
              <a:xfrm>
                <a:off x="4586499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</p:grpSp>
        <p:sp>
          <p:nvSpPr>
            <p:cNvPr id="498" name="..."/>
            <p:cNvSpPr/>
            <p:nvPr/>
          </p:nvSpPr>
          <p:spPr>
            <a:xfrm>
              <a:off x="16818114" y="932937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/>
              </a:lvl1pPr>
            </a:lstStyle>
            <a:p>
              <a:r>
                <a:t>...</a:t>
              </a:r>
            </a:p>
          </p:txBody>
        </p:sp>
      </p:grpSp>
      <p:sp>
        <p:nvSpPr>
          <p:cNvPr id="500" name="y[n]"/>
          <p:cNvSpPr txBox="1"/>
          <p:nvPr/>
        </p:nvSpPr>
        <p:spPr>
          <a:xfrm>
            <a:off x="2476127" y="11163565"/>
            <a:ext cx="79171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y[n]</a:t>
            </a:r>
          </a:p>
        </p:txBody>
      </p:sp>
      <p:grpSp>
        <p:nvGrpSpPr>
          <p:cNvPr id="510" name="Group"/>
          <p:cNvGrpSpPr/>
          <p:nvPr/>
        </p:nvGrpSpPr>
        <p:grpSpPr>
          <a:xfrm>
            <a:off x="17047347" y="7548071"/>
            <a:ext cx="5765624" cy="1637277"/>
            <a:chOff x="-62129" y="0"/>
            <a:chExt cx="5765622" cy="1637275"/>
          </a:xfrm>
        </p:grpSpPr>
        <p:grpSp>
          <p:nvGrpSpPr>
            <p:cNvPr id="508" name="Group"/>
            <p:cNvGrpSpPr/>
            <p:nvPr/>
          </p:nvGrpSpPr>
          <p:grpSpPr>
            <a:xfrm>
              <a:off x="-62130" y="0"/>
              <a:ext cx="4058858" cy="1637276"/>
              <a:chOff x="0" y="0"/>
              <a:chExt cx="4058856" cy="1637275"/>
            </a:xfrm>
          </p:grpSpPr>
          <p:sp>
            <p:nvSpPr>
              <p:cNvPr id="501" name="Rectangle"/>
              <p:cNvSpPr/>
              <p:nvPr/>
            </p:nvSpPr>
            <p:spPr>
              <a:xfrm>
                <a:off x="0" y="0"/>
                <a:ext cx="4058857" cy="1637276"/>
              </a:xfrm>
              <a:prstGeom prst="rect">
                <a:avLst/>
              </a:prstGeom>
              <a:solidFill>
                <a:srgbClr val="D5D5D5"/>
              </a:solidFill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502" name="Rectangle"/>
              <p:cNvSpPr/>
              <p:nvPr/>
            </p:nvSpPr>
            <p:spPr>
              <a:xfrm>
                <a:off x="127000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503" name="Rectangle"/>
              <p:cNvSpPr/>
              <p:nvPr/>
            </p:nvSpPr>
            <p:spPr>
              <a:xfrm>
                <a:off x="761987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504" name="Rectangle"/>
              <p:cNvSpPr/>
              <p:nvPr/>
            </p:nvSpPr>
            <p:spPr>
              <a:xfrm>
                <a:off x="1399877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505" name="Rectangle"/>
              <p:cNvSpPr/>
              <p:nvPr/>
            </p:nvSpPr>
            <p:spPr>
              <a:xfrm>
                <a:off x="2034864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506" name="Rectangle"/>
              <p:cNvSpPr/>
              <p:nvPr/>
            </p:nvSpPr>
            <p:spPr>
              <a:xfrm>
                <a:off x="2668837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507" name="Rectangle"/>
              <p:cNvSpPr/>
              <p:nvPr/>
            </p:nvSpPr>
            <p:spPr>
              <a:xfrm>
                <a:off x="3303824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</p:grpSp>
        <p:sp>
          <p:nvSpPr>
            <p:cNvPr id="509" name="output…"/>
            <p:cNvSpPr txBox="1"/>
            <p:nvPr/>
          </p:nvSpPr>
          <p:spPr>
            <a:xfrm>
              <a:off x="4132097" y="228138"/>
              <a:ext cx="1571397" cy="11809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3600" b="0"/>
              </a:pPr>
              <a:r>
                <a:t>output </a:t>
              </a:r>
            </a:p>
            <a:p>
              <a:pPr>
                <a:defRPr sz="3600" b="0"/>
              </a:pPr>
              <a:r>
                <a:t>buffer</a:t>
              </a:r>
            </a:p>
          </p:txBody>
        </p:sp>
      </p:grpSp>
      <p:grpSp>
        <p:nvGrpSpPr>
          <p:cNvPr id="517" name="Group"/>
          <p:cNvGrpSpPr/>
          <p:nvPr/>
        </p:nvGrpSpPr>
        <p:grpSpPr>
          <a:xfrm>
            <a:off x="17222705" y="8057261"/>
            <a:ext cx="3761791" cy="618898"/>
            <a:chOff x="0" y="0"/>
            <a:chExt cx="3761790" cy="618896"/>
          </a:xfrm>
        </p:grpSpPr>
        <p:sp>
          <p:nvSpPr>
            <p:cNvPr id="511" name="Y0"/>
            <p:cNvSpPr txBox="1"/>
            <p:nvPr/>
          </p:nvSpPr>
          <p:spPr>
            <a:xfrm rot="16200000">
              <a:off x="-16866" y="16865"/>
              <a:ext cx="61889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Y0</a:t>
              </a:r>
            </a:p>
          </p:txBody>
        </p:sp>
        <p:sp>
          <p:nvSpPr>
            <p:cNvPr id="512" name="Y1"/>
            <p:cNvSpPr txBox="1"/>
            <p:nvPr/>
          </p:nvSpPr>
          <p:spPr>
            <a:xfrm rot="16200000">
              <a:off x="618639" y="16865"/>
              <a:ext cx="61889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Y1</a:t>
              </a:r>
            </a:p>
          </p:txBody>
        </p:sp>
        <p:sp>
          <p:nvSpPr>
            <p:cNvPr id="513" name="Y2"/>
            <p:cNvSpPr txBox="1"/>
            <p:nvPr/>
          </p:nvSpPr>
          <p:spPr>
            <a:xfrm rot="16200000">
              <a:off x="1254143" y="16865"/>
              <a:ext cx="61889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Y2</a:t>
              </a:r>
            </a:p>
          </p:txBody>
        </p:sp>
        <p:sp>
          <p:nvSpPr>
            <p:cNvPr id="514" name="Y3"/>
            <p:cNvSpPr txBox="1"/>
            <p:nvPr/>
          </p:nvSpPr>
          <p:spPr>
            <a:xfrm rot="16200000">
              <a:off x="1888750" y="16865"/>
              <a:ext cx="61889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Y3</a:t>
              </a:r>
            </a:p>
          </p:txBody>
        </p:sp>
        <p:sp>
          <p:nvSpPr>
            <p:cNvPr id="515" name="Y4"/>
            <p:cNvSpPr txBox="1"/>
            <p:nvPr/>
          </p:nvSpPr>
          <p:spPr>
            <a:xfrm rot="16200000">
              <a:off x="2525152" y="16865"/>
              <a:ext cx="61889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Y4</a:t>
              </a:r>
            </a:p>
          </p:txBody>
        </p:sp>
        <p:sp>
          <p:nvSpPr>
            <p:cNvPr id="516" name="Y5"/>
            <p:cNvSpPr txBox="1"/>
            <p:nvPr/>
          </p:nvSpPr>
          <p:spPr>
            <a:xfrm rot="16200000">
              <a:off x="3159759" y="16865"/>
              <a:ext cx="618898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Y5</a:t>
              </a:r>
            </a:p>
          </p:txBody>
        </p:sp>
      </p:grpSp>
      <p:grpSp>
        <p:nvGrpSpPr>
          <p:cNvPr id="524" name="Group"/>
          <p:cNvGrpSpPr/>
          <p:nvPr/>
        </p:nvGrpSpPr>
        <p:grpSpPr>
          <a:xfrm>
            <a:off x="17213961" y="7933336"/>
            <a:ext cx="3761792" cy="851917"/>
            <a:chOff x="0" y="-116509"/>
            <a:chExt cx="3761790" cy="851916"/>
          </a:xfrm>
        </p:grpSpPr>
        <p:sp>
          <p:nvSpPr>
            <p:cNvPr id="518" name="Y6"/>
            <p:cNvSpPr txBox="1"/>
            <p:nvPr/>
          </p:nvSpPr>
          <p:spPr>
            <a:xfrm rot="16200000">
              <a:off x="-16866" y="16865"/>
              <a:ext cx="61889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Y6</a:t>
              </a:r>
            </a:p>
          </p:txBody>
        </p:sp>
        <p:sp>
          <p:nvSpPr>
            <p:cNvPr id="519" name="Y7"/>
            <p:cNvSpPr txBox="1"/>
            <p:nvPr/>
          </p:nvSpPr>
          <p:spPr>
            <a:xfrm rot="16200000">
              <a:off x="618639" y="16865"/>
              <a:ext cx="61889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Y7</a:t>
              </a:r>
            </a:p>
          </p:txBody>
        </p:sp>
        <p:sp>
          <p:nvSpPr>
            <p:cNvPr id="520" name="Y8"/>
            <p:cNvSpPr txBox="1"/>
            <p:nvPr/>
          </p:nvSpPr>
          <p:spPr>
            <a:xfrm rot="16200000">
              <a:off x="1254143" y="16865"/>
              <a:ext cx="61889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Y8</a:t>
              </a:r>
            </a:p>
          </p:txBody>
        </p:sp>
        <p:sp>
          <p:nvSpPr>
            <p:cNvPr id="521" name="Y9"/>
            <p:cNvSpPr txBox="1"/>
            <p:nvPr/>
          </p:nvSpPr>
          <p:spPr>
            <a:xfrm rot="16200000">
              <a:off x="1888750" y="16865"/>
              <a:ext cx="61889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Y9</a:t>
              </a:r>
            </a:p>
          </p:txBody>
        </p:sp>
        <p:sp>
          <p:nvSpPr>
            <p:cNvPr id="522" name="Y10"/>
            <p:cNvSpPr txBox="1"/>
            <p:nvPr/>
          </p:nvSpPr>
          <p:spPr>
            <a:xfrm rot="16200000">
              <a:off x="2408642" y="16865"/>
              <a:ext cx="85191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Y10</a:t>
              </a:r>
            </a:p>
          </p:txBody>
        </p:sp>
        <p:sp>
          <p:nvSpPr>
            <p:cNvPr id="523" name="Y11"/>
            <p:cNvSpPr txBox="1"/>
            <p:nvPr/>
          </p:nvSpPr>
          <p:spPr>
            <a:xfrm rot="16200000">
              <a:off x="3043250" y="16865"/>
              <a:ext cx="85191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Y11</a:t>
              </a:r>
            </a:p>
          </p:txBody>
        </p:sp>
      </p:grpSp>
      <p:grpSp>
        <p:nvGrpSpPr>
          <p:cNvPr id="531" name="Group"/>
          <p:cNvGrpSpPr/>
          <p:nvPr/>
        </p:nvGrpSpPr>
        <p:grpSpPr>
          <a:xfrm>
            <a:off x="17213961" y="7933336"/>
            <a:ext cx="3761792" cy="851917"/>
            <a:chOff x="0" y="-116509"/>
            <a:chExt cx="3761790" cy="851916"/>
          </a:xfrm>
        </p:grpSpPr>
        <p:sp>
          <p:nvSpPr>
            <p:cNvPr id="525" name="Y12"/>
            <p:cNvSpPr txBox="1"/>
            <p:nvPr/>
          </p:nvSpPr>
          <p:spPr>
            <a:xfrm rot="16200000">
              <a:off x="-133376" y="16865"/>
              <a:ext cx="85191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Y12</a:t>
              </a:r>
            </a:p>
          </p:txBody>
        </p:sp>
        <p:sp>
          <p:nvSpPr>
            <p:cNvPr id="526" name="Y13"/>
            <p:cNvSpPr txBox="1"/>
            <p:nvPr/>
          </p:nvSpPr>
          <p:spPr>
            <a:xfrm rot="16200000">
              <a:off x="502129" y="16865"/>
              <a:ext cx="85191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Y13</a:t>
              </a:r>
            </a:p>
          </p:txBody>
        </p:sp>
        <p:sp>
          <p:nvSpPr>
            <p:cNvPr id="527" name="Y14"/>
            <p:cNvSpPr txBox="1"/>
            <p:nvPr/>
          </p:nvSpPr>
          <p:spPr>
            <a:xfrm rot="16200000">
              <a:off x="1137633" y="16865"/>
              <a:ext cx="85191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Y14</a:t>
              </a:r>
            </a:p>
          </p:txBody>
        </p:sp>
        <p:sp>
          <p:nvSpPr>
            <p:cNvPr id="528" name="Y15"/>
            <p:cNvSpPr txBox="1"/>
            <p:nvPr/>
          </p:nvSpPr>
          <p:spPr>
            <a:xfrm rot="16200000">
              <a:off x="1772240" y="16865"/>
              <a:ext cx="85191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Y15</a:t>
              </a:r>
            </a:p>
          </p:txBody>
        </p:sp>
        <p:sp>
          <p:nvSpPr>
            <p:cNvPr id="529" name="Y16"/>
            <p:cNvSpPr txBox="1"/>
            <p:nvPr/>
          </p:nvSpPr>
          <p:spPr>
            <a:xfrm rot="16200000">
              <a:off x="2408642" y="16865"/>
              <a:ext cx="85191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Y16</a:t>
              </a:r>
            </a:p>
          </p:txBody>
        </p:sp>
        <p:sp>
          <p:nvSpPr>
            <p:cNvPr id="530" name="Y17"/>
            <p:cNvSpPr txBox="1"/>
            <p:nvPr/>
          </p:nvSpPr>
          <p:spPr>
            <a:xfrm rot="16200000">
              <a:off x="3043250" y="16865"/>
              <a:ext cx="85191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Y17</a:t>
              </a:r>
            </a:p>
          </p:txBody>
        </p:sp>
      </p:grpSp>
      <p:sp>
        <p:nvSpPr>
          <p:cNvPr id="532" name="Circle"/>
          <p:cNvSpPr/>
          <p:nvPr/>
        </p:nvSpPr>
        <p:spPr>
          <a:xfrm>
            <a:off x="3752475" y="9903538"/>
            <a:ext cx="459042" cy="459042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grpSp>
        <p:nvGrpSpPr>
          <p:cNvPr id="539" name="Group"/>
          <p:cNvGrpSpPr/>
          <p:nvPr/>
        </p:nvGrpSpPr>
        <p:grpSpPr>
          <a:xfrm>
            <a:off x="3659105" y="11156061"/>
            <a:ext cx="3761791" cy="618898"/>
            <a:chOff x="0" y="0"/>
            <a:chExt cx="3761790" cy="618896"/>
          </a:xfrm>
        </p:grpSpPr>
        <p:sp>
          <p:nvSpPr>
            <p:cNvPr id="533" name="Y0"/>
            <p:cNvSpPr txBox="1"/>
            <p:nvPr/>
          </p:nvSpPr>
          <p:spPr>
            <a:xfrm rot="16200000">
              <a:off x="-16866" y="16865"/>
              <a:ext cx="61889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Y0</a:t>
              </a:r>
            </a:p>
          </p:txBody>
        </p:sp>
        <p:sp>
          <p:nvSpPr>
            <p:cNvPr id="534" name="Y1"/>
            <p:cNvSpPr txBox="1"/>
            <p:nvPr/>
          </p:nvSpPr>
          <p:spPr>
            <a:xfrm rot="16200000">
              <a:off x="618639" y="16865"/>
              <a:ext cx="61889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Y1</a:t>
              </a:r>
            </a:p>
          </p:txBody>
        </p:sp>
        <p:sp>
          <p:nvSpPr>
            <p:cNvPr id="535" name="Y2"/>
            <p:cNvSpPr txBox="1"/>
            <p:nvPr/>
          </p:nvSpPr>
          <p:spPr>
            <a:xfrm rot="16200000">
              <a:off x="1254143" y="16865"/>
              <a:ext cx="61889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Y2</a:t>
              </a:r>
            </a:p>
          </p:txBody>
        </p:sp>
        <p:sp>
          <p:nvSpPr>
            <p:cNvPr id="536" name="Y3"/>
            <p:cNvSpPr txBox="1"/>
            <p:nvPr/>
          </p:nvSpPr>
          <p:spPr>
            <a:xfrm rot="16200000">
              <a:off x="1888750" y="16865"/>
              <a:ext cx="61889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Y3</a:t>
              </a:r>
            </a:p>
          </p:txBody>
        </p:sp>
        <p:sp>
          <p:nvSpPr>
            <p:cNvPr id="537" name="Y4"/>
            <p:cNvSpPr txBox="1"/>
            <p:nvPr/>
          </p:nvSpPr>
          <p:spPr>
            <a:xfrm rot="16200000">
              <a:off x="2525152" y="16865"/>
              <a:ext cx="61889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Y4</a:t>
              </a:r>
            </a:p>
          </p:txBody>
        </p:sp>
        <p:sp>
          <p:nvSpPr>
            <p:cNvPr id="538" name="Y5"/>
            <p:cNvSpPr txBox="1"/>
            <p:nvPr/>
          </p:nvSpPr>
          <p:spPr>
            <a:xfrm rot="16200000">
              <a:off x="3159759" y="16865"/>
              <a:ext cx="618898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Y5</a:t>
              </a:r>
            </a:p>
          </p:txBody>
        </p:sp>
      </p:grpSp>
      <p:grpSp>
        <p:nvGrpSpPr>
          <p:cNvPr id="546" name="Group"/>
          <p:cNvGrpSpPr/>
          <p:nvPr/>
        </p:nvGrpSpPr>
        <p:grpSpPr>
          <a:xfrm>
            <a:off x="7494505" y="11047055"/>
            <a:ext cx="4117391" cy="851917"/>
            <a:chOff x="0" y="-116509"/>
            <a:chExt cx="4117390" cy="851916"/>
          </a:xfrm>
        </p:grpSpPr>
        <p:sp>
          <p:nvSpPr>
            <p:cNvPr id="540" name="Y6"/>
            <p:cNvSpPr txBox="1"/>
            <p:nvPr/>
          </p:nvSpPr>
          <p:spPr>
            <a:xfrm rot="16200000">
              <a:off x="-16866" y="16865"/>
              <a:ext cx="61889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Y6</a:t>
              </a:r>
            </a:p>
          </p:txBody>
        </p:sp>
        <p:sp>
          <p:nvSpPr>
            <p:cNvPr id="541" name="Y7"/>
            <p:cNvSpPr txBox="1"/>
            <p:nvPr/>
          </p:nvSpPr>
          <p:spPr>
            <a:xfrm rot="16200000">
              <a:off x="618639" y="16865"/>
              <a:ext cx="61889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Y7</a:t>
              </a:r>
            </a:p>
          </p:txBody>
        </p:sp>
        <p:sp>
          <p:nvSpPr>
            <p:cNvPr id="542" name="Y8"/>
            <p:cNvSpPr txBox="1"/>
            <p:nvPr/>
          </p:nvSpPr>
          <p:spPr>
            <a:xfrm rot="16200000">
              <a:off x="1609743" y="16865"/>
              <a:ext cx="61889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Y8</a:t>
              </a:r>
            </a:p>
          </p:txBody>
        </p:sp>
        <p:sp>
          <p:nvSpPr>
            <p:cNvPr id="543" name="Y9"/>
            <p:cNvSpPr txBox="1"/>
            <p:nvPr/>
          </p:nvSpPr>
          <p:spPr>
            <a:xfrm rot="16200000">
              <a:off x="2295150" y="16865"/>
              <a:ext cx="61889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Y9</a:t>
              </a:r>
            </a:p>
          </p:txBody>
        </p:sp>
        <p:sp>
          <p:nvSpPr>
            <p:cNvPr id="544" name="Y10"/>
            <p:cNvSpPr txBox="1"/>
            <p:nvPr/>
          </p:nvSpPr>
          <p:spPr>
            <a:xfrm rot="16200000">
              <a:off x="2815042" y="16865"/>
              <a:ext cx="85191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Y10</a:t>
              </a:r>
            </a:p>
          </p:txBody>
        </p:sp>
        <p:sp>
          <p:nvSpPr>
            <p:cNvPr id="545" name="Y11"/>
            <p:cNvSpPr txBox="1"/>
            <p:nvPr/>
          </p:nvSpPr>
          <p:spPr>
            <a:xfrm rot="16200000">
              <a:off x="3398850" y="16865"/>
              <a:ext cx="85191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Y11</a:t>
              </a:r>
            </a:p>
          </p:txBody>
        </p:sp>
      </p:grpSp>
      <p:grpSp>
        <p:nvGrpSpPr>
          <p:cNvPr id="553" name="Group"/>
          <p:cNvGrpSpPr/>
          <p:nvPr/>
        </p:nvGrpSpPr>
        <p:grpSpPr>
          <a:xfrm>
            <a:off x="11686756" y="11041625"/>
            <a:ext cx="4117392" cy="851917"/>
            <a:chOff x="0" y="-116509"/>
            <a:chExt cx="4117390" cy="851916"/>
          </a:xfrm>
        </p:grpSpPr>
        <p:sp>
          <p:nvSpPr>
            <p:cNvPr id="547" name="Y12"/>
            <p:cNvSpPr txBox="1"/>
            <p:nvPr/>
          </p:nvSpPr>
          <p:spPr>
            <a:xfrm rot="16200000">
              <a:off x="-133376" y="16865"/>
              <a:ext cx="85191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Y12</a:t>
              </a:r>
            </a:p>
          </p:txBody>
        </p:sp>
        <p:sp>
          <p:nvSpPr>
            <p:cNvPr id="548" name="Y13"/>
            <p:cNvSpPr txBox="1"/>
            <p:nvPr/>
          </p:nvSpPr>
          <p:spPr>
            <a:xfrm rot="16200000">
              <a:off x="502129" y="16865"/>
              <a:ext cx="85191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Y13</a:t>
              </a:r>
            </a:p>
          </p:txBody>
        </p:sp>
        <p:sp>
          <p:nvSpPr>
            <p:cNvPr id="549" name="Y14"/>
            <p:cNvSpPr txBox="1"/>
            <p:nvPr/>
          </p:nvSpPr>
          <p:spPr>
            <a:xfrm rot="16200000">
              <a:off x="1137633" y="16865"/>
              <a:ext cx="85191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Y14</a:t>
              </a:r>
            </a:p>
          </p:txBody>
        </p:sp>
        <p:sp>
          <p:nvSpPr>
            <p:cNvPr id="550" name="Y15"/>
            <p:cNvSpPr txBox="1"/>
            <p:nvPr/>
          </p:nvSpPr>
          <p:spPr>
            <a:xfrm rot="16200000">
              <a:off x="1772240" y="16865"/>
              <a:ext cx="85191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Y15</a:t>
              </a:r>
            </a:p>
          </p:txBody>
        </p:sp>
        <p:sp>
          <p:nvSpPr>
            <p:cNvPr id="551" name="Y16"/>
            <p:cNvSpPr txBox="1"/>
            <p:nvPr/>
          </p:nvSpPr>
          <p:spPr>
            <a:xfrm rot="16200000">
              <a:off x="2789642" y="16865"/>
              <a:ext cx="85191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Y16</a:t>
              </a:r>
            </a:p>
          </p:txBody>
        </p:sp>
        <p:sp>
          <p:nvSpPr>
            <p:cNvPr id="552" name="Y17"/>
            <p:cNvSpPr txBox="1"/>
            <p:nvPr/>
          </p:nvSpPr>
          <p:spPr>
            <a:xfrm rot="16200000">
              <a:off x="3398850" y="16865"/>
              <a:ext cx="85191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Y17</a:t>
              </a:r>
            </a:p>
          </p:txBody>
        </p:sp>
      </p:grpSp>
      <p:sp>
        <p:nvSpPr>
          <p:cNvPr id="554" name="Line"/>
          <p:cNvSpPr/>
          <p:nvPr/>
        </p:nvSpPr>
        <p:spPr>
          <a:xfrm flipV="1">
            <a:off x="17476298" y="9325400"/>
            <a:ext cx="1" cy="1038295"/>
          </a:xfrm>
          <a:prstGeom prst="line">
            <a:avLst/>
          </a:prstGeom>
          <a:ln w="152400">
            <a:solidFill>
              <a:schemeClr val="accent3">
                <a:hueOff val="362282"/>
                <a:satOff val="31803"/>
                <a:lumOff val="-18242"/>
              </a:schemeClr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555" name="read…"/>
          <p:cNvSpPr txBox="1"/>
          <p:nvPr/>
        </p:nvSpPr>
        <p:spPr>
          <a:xfrm>
            <a:off x="21122507" y="9166214"/>
            <a:ext cx="1783843" cy="1356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4200" b="0"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defRPr>
            </a:pPr>
            <a:r>
              <a:t>read</a:t>
            </a:r>
          </a:p>
          <a:p>
            <a:pPr>
              <a:defRPr sz="4200" b="0"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defRPr>
            </a:pPr>
            <a:r>
              <a:t>pointer</a:t>
            </a:r>
          </a:p>
        </p:txBody>
      </p:sp>
      <p:sp>
        <p:nvSpPr>
          <p:cNvPr id="556" name="Problem: not causal!"/>
          <p:cNvSpPr txBox="1"/>
          <p:nvPr/>
        </p:nvSpPr>
        <p:spPr>
          <a:xfrm>
            <a:off x="6893339" y="5581991"/>
            <a:ext cx="9259789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rgbClr val="FF2600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Problem: not causal!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-1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129005 -0.000076" pathEditMode="relative">
                                      <p:cBhvr>
                                        <p:cTn id="20" dur="2000" fill="hold"/>
                                        <p:tgtEl>
                                          <p:spTgt spid="4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-1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131384 -0.000579" pathEditMode="relative">
                                      <p:cBhvr>
                                        <p:cTn id="23" dur="2000" fill="hold"/>
                                        <p:tgtEl>
                                          <p:spTgt spid="4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8" fill="hold" grpId="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8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" presetClass="entr" presetSubtype="0" fill="hold" grpId="9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1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1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1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5" fill="hold"/>
                                        <p:tgtEl>
                                          <p:spTgt spid="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-1" presetClass="pat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129005 -0.000076" pathEditMode="relative">
                                      <p:cBhvr>
                                        <p:cTn id="48" dur="2000" fill="hold"/>
                                        <p:tgtEl>
                                          <p:spTgt spid="5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0"/>
                            </p:stCondLst>
                            <p:childTnLst>
                              <p:par>
                                <p:cTn id="50" presetID="22" presetClass="entr" presetSubtype="8" fill="hold" grpId="1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-1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131384 -0.000579" pathEditMode="relative">
                                      <p:cBhvr>
                                        <p:cTn id="55" dur="2000" fill="hold"/>
                                        <p:tgtEl>
                                          <p:spTgt spid="5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1384 -0.000579 L -0.000584 0.001483" pathEditMode="relative">
                                      <p:cBhvr>
                                        <p:cTn id="59" dur="0" fill="hold"/>
                                        <p:tgtEl>
                                          <p:spTgt spid="4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-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9005 -0.000076 L 0.156545 0.000186" pathEditMode="relative">
                                      <p:cBhvr>
                                        <p:cTn id="62" dur="0" fill="hold"/>
                                        <p:tgtEl>
                                          <p:spTgt spid="4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xit" presetSubtype="0" fill="hold" grpId="18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19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xit" presetSubtype="0" fill="hold" grpId="2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-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9005 -0.000076 L 0.156545 0.000186" pathEditMode="relative">
                                      <p:cBhvr>
                                        <p:cTn id="74" dur="0" fill="hold"/>
                                        <p:tgtEl>
                                          <p:spTgt spid="5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-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1384 -0.000579 L -0.000584 0.001483" pathEditMode="relative">
                                      <p:cBhvr>
                                        <p:cTn id="77" dur="0" fill="hold"/>
                                        <p:tgtEl>
                                          <p:spTgt spid="5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-1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6545 0.000186 L 0.301638 0.000159" pathEditMode="relative">
                                      <p:cBhvr>
                                        <p:cTn id="81" dur="2000" fill="hold"/>
                                        <p:tgtEl>
                                          <p:spTgt spid="4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-1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84 0.001483 L 0.131180 -0.001283" pathEditMode="relative">
                                      <p:cBhvr>
                                        <p:cTn id="84" dur="2000" fill="hold"/>
                                        <p:tgtEl>
                                          <p:spTgt spid="4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2000"/>
                            </p:stCondLst>
                            <p:childTnLst>
                              <p:par>
                                <p:cTn id="86" presetID="22" presetClass="entr" presetSubtype="8" fill="hold" grpId="2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7" fill="hold"/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2000"/>
                                        <p:tgtEl>
                                          <p:spTgt spid="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2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2" fill="hold"/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1000"/>
                                        <p:tgtEl>
                                          <p:spTgt spid="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000"/>
                            </p:stCondLst>
                            <p:childTnLst>
                              <p:par>
                                <p:cTn id="95" presetID="1" presetClass="entr" presetSubtype="0" fill="hold" grpId="2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6" fill="hold"/>
                                        <p:tgtEl>
                                          <p:spTgt spid="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-1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6545 0.000186 L 0.301638 0.000159" pathEditMode="relative">
                                      <p:cBhvr>
                                        <p:cTn id="100" dur="2000" fill="hold"/>
                                        <p:tgtEl>
                                          <p:spTgt spid="5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2000"/>
                            </p:stCondLst>
                            <p:childTnLst>
                              <p:par>
                                <p:cTn id="102" presetID="22" presetClass="entr" presetSubtype="8" fill="hold" grpId="29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3" fill="hold"/>
                                        <p:tgtEl>
                                          <p:spTgt spid="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2000"/>
                                        <p:tgtEl>
                                          <p:spTgt spid="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-1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84 0.001483 L 0.131180 -0.001283" pathEditMode="relative">
                                      <p:cBhvr>
                                        <p:cTn id="107" dur="2000" fill="hold"/>
                                        <p:tgtEl>
                                          <p:spTgt spid="5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1180 -0.001283 L -0.000606 0.002710" pathEditMode="relative">
                                      <p:cBhvr>
                                        <p:cTn id="111" dur="0" fill="hold"/>
                                        <p:tgtEl>
                                          <p:spTgt spid="4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-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01638 0.000159 L 0.327951 0.000159" pathEditMode="relative">
                                      <p:cBhvr>
                                        <p:cTn id="114" dur="0" fill="hold"/>
                                        <p:tgtEl>
                                          <p:spTgt spid="4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xit" presetSubtype="0" fill="hold" grpId="3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xit" presetSubtype="0" fill="hold" grpId="3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xit" presetSubtype="0" fill="hold" grpId="3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-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01638 0.000159 L 0.327951 0.000159" pathEditMode="relative">
                                      <p:cBhvr>
                                        <p:cTn id="126" dur="0" fill="hold"/>
                                        <p:tgtEl>
                                          <p:spTgt spid="5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-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1180 -0.001283 L -0.000606 0.002710" pathEditMode="relative">
                                      <p:cBhvr>
                                        <p:cTn id="129" dur="0" fill="hold"/>
                                        <p:tgtEl>
                                          <p:spTgt spid="5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-1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27951 0.000159 L 0.472953 0.000517" pathEditMode="relative">
                                      <p:cBhvr>
                                        <p:cTn id="133" dur="2000" fill="hold"/>
                                        <p:tgtEl>
                                          <p:spTgt spid="4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-1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606 0.002710 L 0.131410 0.000952" pathEditMode="relative">
                                      <p:cBhvr>
                                        <p:cTn id="136" dur="2000" fill="hold"/>
                                        <p:tgtEl>
                                          <p:spTgt spid="4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2000"/>
                            </p:stCondLst>
                            <p:childTnLst>
                              <p:par>
                                <p:cTn id="138" presetID="22" presetClass="entr" presetSubtype="8" fill="hold" grpId="4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9" fill="hold"/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2000"/>
                                        <p:tgtEl>
                                          <p:spTgt spid="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8" fill="hold" grpId="4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4" fill="hold"/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1000"/>
                                        <p:tgtEl>
                                          <p:spTgt spid="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1000"/>
                            </p:stCondLst>
                            <p:childTnLst>
                              <p:par>
                                <p:cTn id="147" presetID="1" presetClass="entr" presetSubtype="0" fill="hold" grpId="4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8" fill="hold"/>
                                        <p:tgtEl>
                                          <p:spTgt spid="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-1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27951 0.000159 L 0.472953 0.000517" pathEditMode="relative">
                                      <p:cBhvr>
                                        <p:cTn id="152" dur="2000" fill="hold"/>
                                        <p:tgtEl>
                                          <p:spTgt spid="5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2000"/>
                            </p:stCondLst>
                            <p:childTnLst>
                              <p:par>
                                <p:cTn id="154" presetID="22" presetClass="entr" presetSubtype="8" fill="hold" grpId="4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5" fill="hold"/>
                                        <p:tgtEl>
                                          <p:spTgt spid="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6" dur="2000"/>
                                        <p:tgtEl>
                                          <p:spTgt spid="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-1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606 0.002710 L 0.131410 0.000952" pathEditMode="relative">
                                      <p:cBhvr>
                                        <p:cTn id="159" dur="2000" fill="hold"/>
                                        <p:tgtEl>
                                          <p:spTgt spid="5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3" presetClass="entr" presetSubtype="16" fill="hold" grpId="4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3" fill="hold"/>
                                        <p:tgtEl>
                                          <p:spTgt spid="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4" dur="750" fill="hold"/>
                                        <p:tgtEl>
                                          <p:spTgt spid="5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750" fill="hold"/>
                                        <p:tgtEl>
                                          <p:spTgt spid="5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8" grpId="2" animBg="1" advAuto="0"/>
      <p:bldP spid="419" grpId="1" animBg="1" advAuto="0"/>
      <p:bldP spid="420" grpId="3" animBg="1" advAuto="0"/>
      <p:bldP spid="421" grpId="4" animBg="1" advAuto="0"/>
      <p:bldP spid="428" grpId="7" animBg="1" advAuto="0"/>
      <p:bldP spid="428" grpId="18" animBg="1" advAuto="0"/>
      <p:bldP spid="435" grpId="25" animBg="1" advAuto="0"/>
      <p:bldP spid="435" grpId="34" animBg="1" advAuto="0"/>
      <p:bldP spid="444" grpId="8" animBg="1" advAuto="0"/>
      <p:bldP spid="444" grpId="19" animBg="1" advAuto="0"/>
      <p:bldP spid="452" grpId="26" animBg="1" advAuto="0"/>
      <p:bldP spid="452" grpId="33" animBg="1" advAuto="0"/>
      <p:bldP spid="460" grpId="41" animBg="1" advAuto="0"/>
      <p:bldP spid="467" grpId="40" animBg="1" advAuto="0"/>
      <p:bldP spid="517" grpId="9" animBg="1" advAuto="0"/>
      <p:bldP spid="517" grpId="20" animBg="1" advAuto="0"/>
      <p:bldP spid="524" grpId="27" animBg="1" advAuto="0"/>
      <p:bldP spid="524" grpId="35" animBg="1" advAuto="0"/>
      <p:bldP spid="531" grpId="42" animBg="1" advAuto="0"/>
      <p:bldP spid="532" grpId="11" animBg="1" advAuto="0"/>
      <p:bldP spid="539" grpId="14" animBg="1" advAuto="0"/>
      <p:bldP spid="546" grpId="29" animBg="1" advAuto="0"/>
      <p:bldP spid="553" grpId="44" animBg="1" advAuto="0"/>
      <p:bldP spid="554" grpId="10" animBg="1" advAuto="0"/>
      <p:bldP spid="555" grpId="12" animBg="1" advAuto="0"/>
      <p:bldP spid="556" grpId="46" animBg="1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To have a causal system, an output cannot depend on future inputs…"/>
          <p:cNvSpPr txBox="1">
            <a:spLocks noGrp="1"/>
          </p:cNvSpPr>
          <p:nvPr>
            <p:ph type="body" idx="1"/>
          </p:nvPr>
        </p:nvSpPr>
        <p:spPr>
          <a:xfrm>
            <a:off x="400099" y="1677322"/>
            <a:ext cx="23583802" cy="10915671"/>
          </a:xfrm>
          <a:prstGeom prst="rect">
            <a:avLst/>
          </a:prstGeom>
        </p:spPr>
        <p:txBody>
          <a:bodyPr anchor="t"/>
          <a:lstStyle/>
          <a:p>
            <a:pPr marL="477519" indent="-477519" defTabSz="775969">
              <a:spcBef>
                <a:spcPts val="900"/>
              </a:spcBef>
              <a:defRPr sz="4888"/>
            </a:pPr>
            <a:r>
              <a:rPr lang="en-GB" dirty="0"/>
              <a:t>For </a:t>
            </a:r>
            <a:r>
              <a:rPr dirty="0">
                <a:solidFill>
                  <a:srgbClr val="3D46A6"/>
                </a:solidFill>
              </a:rPr>
              <a:t>causal</a:t>
            </a:r>
            <a:r>
              <a:rPr dirty="0"/>
              <a:t> system, output cannot depend on future inputs</a:t>
            </a:r>
          </a:p>
          <a:p>
            <a:pPr marL="477519" indent="-477519" defTabSz="775969">
              <a:spcBef>
                <a:spcPts val="900"/>
              </a:spcBef>
              <a:defRPr sz="4888"/>
            </a:pPr>
            <a:endParaRPr dirty="0"/>
          </a:p>
          <a:p>
            <a:pPr marL="477519" indent="-477519" defTabSz="775969">
              <a:spcBef>
                <a:spcPts val="900"/>
              </a:spcBef>
              <a:defRPr sz="4888"/>
            </a:pPr>
            <a:endParaRPr dirty="0"/>
          </a:p>
          <a:p>
            <a:pPr marL="477519" indent="-477519" defTabSz="775969">
              <a:spcBef>
                <a:spcPts val="900"/>
              </a:spcBef>
              <a:defRPr sz="4888"/>
            </a:pPr>
            <a:endParaRPr dirty="0"/>
          </a:p>
          <a:p>
            <a:pPr marL="477519" indent="-477519" defTabSz="775969">
              <a:spcBef>
                <a:spcPts val="900"/>
              </a:spcBef>
              <a:defRPr sz="4888"/>
            </a:pPr>
            <a:endParaRPr dirty="0"/>
          </a:p>
          <a:p>
            <a:pPr marL="477519" indent="-477519" defTabSz="775969">
              <a:spcBef>
                <a:spcPts val="900"/>
              </a:spcBef>
              <a:defRPr sz="4888"/>
            </a:pPr>
            <a:endParaRPr dirty="0"/>
          </a:p>
          <a:p>
            <a:pPr marL="477519" indent="-477519" defTabSz="775969">
              <a:spcBef>
                <a:spcPts val="900"/>
              </a:spcBef>
              <a:defRPr sz="4888"/>
            </a:pPr>
            <a:endParaRPr dirty="0"/>
          </a:p>
          <a:p>
            <a:pPr marL="477519" indent="-477519" defTabSz="775969">
              <a:spcBef>
                <a:spcPts val="900"/>
              </a:spcBef>
              <a:defRPr sz="4888"/>
            </a:pPr>
            <a:endParaRPr dirty="0"/>
          </a:p>
          <a:p>
            <a:pPr marL="477519" indent="-477519" defTabSz="775969">
              <a:spcBef>
                <a:spcPts val="900"/>
              </a:spcBef>
              <a:defRPr sz="4888"/>
            </a:pPr>
            <a:endParaRPr dirty="0"/>
          </a:p>
          <a:p>
            <a:pPr marL="477519" indent="-477519" defTabSz="775969">
              <a:spcBef>
                <a:spcPts val="900"/>
              </a:spcBef>
              <a:defRPr sz="4888"/>
            </a:pPr>
            <a:endParaRPr dirty="0"/>
          </a:p>
          <a:p>
            <a:pPr marL="477519" indent="-477519" defTabSz="775969">
              <a:spcBef>
                <a:spcPts val="900"/>
              </a:spcBef>
              <a:defRPr sz="4888"/>
            </a:pPr>
            <a:r>
              <a:rPr dirty="0">
                <a:solidFill>
                  <a:srgbClr val="9B1200"/>
                </a:solidFill>
              </a:rPr>
              <a:t>Partial solution:</a:t>
            </a:r>
            <a:r>
              <a:rPr dirty="0"/>
              <a:t> add </a:t>
            </a:r>
            <a:r>
              <a:rPr dirty="0">
                <a:solidFill>
                  <a:srgbClr val="3D46A6"/>
                </a:solidFill>
              </a:rPr>
              <a:t>1-window latency</a:t>
            </a:r>
            <a:r>
              <a:rPr dirty="0"/>
              <a:t> to output</a:t>
            </a:r>
          </a:p>
          <a:p>
            <a:pPr marL="1119187" lvl="1" indent="-522287" defTabSz="775969">
              <a:spcBef>
                <a:spcPts val="900"/>
              </a:spcBef>
              <a:defRPr sz="4136"/>
            </a:pPr>
            <a:r>
              <a:rPr dirty="0"/>
              <a:t>As we gather input samples for next FFT, </a:t>
            </a:r>
            <a:r>
              <a:rPr dirty="0">
                <a:solidFill>
                  <a:srgbClr val="9B1200"/>
                </a:solidFill>
              </a:rPr>
              <a:t>copy samples from last FFT</a:t>
            </a:r>
            <a:r>
              <a:rPr dirty="0"/>
              <a:t> into output</a:t>
            </a:r>
          </a:p>
        </p:txBody>
      </p:sp>
      <p:sp>
        <p:nvSpPr>
          <p:cNvPr id="560" name="Block-based output: causality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Block-based output: causality</a:t>
            </a:r>
          </a:p>
        </p:txBody>
      </p:sp>
      <p:grpSp>
        <p:nvGrpSpPr>
          <p:cNvPr id="565" name="Group"/>
          <p:cNvGrpSpPr/>
          <p:nvPr/>
        </p:nvGrpSpPr>
        <p:grpSpPr>
          <a:xfrm>
            <a:off x="6342474" y="2842933"/>
            <a:ext cx="15244021" cy="2563698"/>
            <a:chOff x="763543" y="292582"/>
            <a:chExt cx="15244019" cy="2563697"/>
          </a:xfrm>
        </p:grpSpPr>
        <p:sp>
          <p:nvSpPr>
            <p:cNvPr id="561" name="..."/>
            <p:cNvSpPr/>
            <p:nvPr/>
          </p:nvSpPr>
          <p:spPr>
            <a:xfrm>
              <a:off x="14737562" y="1586279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/>
              </a:lvl1pPr>
            </a:lstStyle>
            <a:p>
              <a:r>
                <a:t>...</a:t>
              </a:r>
            </a:p>
          </p:txBody>
        </p:sp>
        <p:sp>
          <p:nvSpPr>
            <p:cNvPr id="562" name="Block 0"/>
            <p:cNvSpPr/>
            <p:nvPr/>
          </p:nvSpPr>
          <p:spPr>
            <a:xfrm>
              <a:off x="763543" y="292582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Block 0</a:t>
              </a:r>
            </a:p>
          </p:txBody>
        </p:sp>
        <p:sp>
          <p:nvSpPr>
            <p:cNvPr id="563" name="Block 1"/>
            <p:cNvSpPr/>
            <p:nvPr/>
          </p:nvSpPr>
          <p:spPr>
            <a:xfrm>
              <a:off x="6057567" y="292582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Block 1</a:t>
              </a:r>
            </a:p>
          </p:txBody>
        </p:sp>
        <p:sp>
          <p:nvSpPr>
            <p:cNvPr id="564" name="Block 2"/>
            <p:cNvSpPr/>
            <p:nvPr/>
          </p:nvSpPr>
          <p:spPr>
            <a:xfrm>
              <a:off x="11518567" y="292582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Block 2</a:t>
              </a:r>
            </a:p>
          </p:txBody>
        </p:sp>
      </p:grpSp>
      <p:grpSp>
        <p:nvGrpSpPr>
          <p:cNvPr id="621" name="Group"/>
          <p:cNvGrpSpPr/>
          <p:nvPr/>
        </p:nvGrpSpPr>
        <p:grpSpPr>
          <a:xfrm>
            <a:off x="3498380" y="3272926"/>
            <a:ext cx="17050030" cy="1418116"/>
            <a:chOff x="0" y="0"/>
            <a:chExt cx="17050029" cy="1418115"/>
          </a:xfrm>
        </p:grpSpPr>
        <p:grpSp>
          <p:nvGrpSpPr>
            <p:cNvPr id="583" name="Group"/>
            <p:cNvGrpSpPr/>
            <p:nvPr/>
          </p:nvGrpSpPr>
          <p:grpSpPr>
            <a:xfrm>
              <a:off x="0" y="0"/>
              <a:ext cx="5354238" cy="1418116"/>
              <a:chOff x="0" y="0"/>
              <a:chExt cx="5354237" cy="1418115"/>
            </a:xfrm>
          </p:grpSpPr>
          <p:sp>
            <p:nvSpPr>
              <p:cNvPr id="566" name="Rectangle"/>
              <p:cNvSpPr/>
              <p:nvPr/>
            </p:nvSpPr>
            <p:spPr>
              <a:xfrm>
                <a:off x="0" y="0"/>
                <a:ext cx="5354238" cy="1418116"/>
              </a:xfrm>
              <a:prstGeom prst="rect">
                <a:avLst/>
              </a:prstGeom>
              <a:solidFill>
                <a:srgbClr val="D5D5D5"/>
              </a:solidFill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567" name="Rectangle"/>
              <p:cNvSpPr/>
              <p:nvPr/>
            </p:nvSpPr>
            <p:spPr>
              <a:xfrm>
                <a:off x="127000" y="110000"/>
                <a:ext cx="590031" cy="1198115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568" name="S0"/>
              <p:cNvSpPr txBox="1"/>
              <p:nvPr/>
            </p:nvSpPr>
            <p:spPr>
              <a:xfrm rot="16200000">
                <a:off x="73403" y="490417"/>
                <a:ext cx="618898" cy="50683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3300" b="0"/>
                </a:lvl1pPr>
              </a:lstStyle>
              <a:p>
                <a:r>
                  <a:t>S0</a:t>
                </a:r>
              </a:p>
            </p:txBody>
          </p:sp>
          <p:sp>
            <p:nvSpPr>
              <p:cNvPr id="569" name="Rectangle"/>
              <p:cNvSpPr/>
              <p:nvPr/>
            </p:nvSpPr>
            <p:spPr>
              <a:xfrm>
                <a:off x="761987" y="110000"/>
                <a:ext cx="590032" cy="1198115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570" name="S1"/>
              <p:cNvSpPr txBox="1"/>
              <p:nvPr/>
            </p:nvSpPr>
            <p:spPr>
              <a:xfrm rot="16200000">
                <a:off x="708391" y="490417"/>
                <a:ext cx="618897" cy="50683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3300" b="0"/>
                </a:lvl1pPr>
              </a:lstStyle>
              <a:p>
                <a:r>
                  <a:t>S1</a:t>
                </a:r>
              </a:p>
            </p:txBody>
          </p:sp>
          <p:sp>
            <p:nvSpPr>
              <p:cNvPr id="571" name="Rectangle"/>
              <p:cNvSpPr/>
              <p:nvPr/>
            </p:nvSpPr>
            <p:spPr>
              <a:xfrm>
                <a:off x="1399877" y="113705"/>
                <a:ext cx="590032" cy="119811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572" name="S2"/>
              <p:cNvSpPr txBox="1"/>
              <p:nvPr/>
            </p:nvSpPr>
            <p:spPr>
              <a:xfrm rot="16200000">
                <a:off x="1346281" y="494122"/>
                <a:ext cx="618897" cy="50683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3300" b="0"/>
                </a:lvl1pPr>
              </a:lstStyle>
              <a:p>
                <a:r>
                  <a:t>S2</a:t>
                </a:r>
              </a:p>
            </p:txBody>
          </p:sp>
          <p:sp>
            <p:nvSpPr>
              <p:cNvPr id="573" name="Rectangle"/>
              <p:cNvSpPr/>
              <p:nvPr/>
            </p:nvSpPr>
            <p:spPr>
              <a:xfrm>
                <a:off x="2034864" y="113705"/>
                <a:ext cx="590032" cy="119811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574" name="S3"/>
              <p:cNvSpPr txBox="1"/>
              <p:nvPr/>
            </p:nvSpPr>
            <p:spPr>
              <a:xfrm rot="16200000">
                <a:off x="1981268" y="494122"/>
                <a:ext cx="618898" cy="50683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3300" b="0"/>
                </a:lvl1pPr>
              </a:lstStyle>
              <a:p>
                <a:r>
                  <a:t>S3</a:t>
                </a:r>
              </a:p>
            </p:txBody>
          </p:sp>
          <p:sp>
            <p:nvSpPr>
              <p:cNvPr id="575" name="Rectangle"/>
              <p:cNvSpPr/>
              <p:nvPr/>
            </p:nvSpPr>
            <p:spPr>
              <a:xfrm>
                <a:off x="2668837" y="110000"/>
                <a:ext cx="590031" cy="1198115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576" name="S4"/>
              <p:cNvSpPr txBox="1"/>
              <p:nvPr/>
            </p:nvSpPr>
            <p:spPr>
              <a:xfrm rot="16200000">
                <a:off x="2615240" y="490417"/>
                <a:ext cx="618898" cy="50683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3300" b="0"/>
                </a:lvl1pPr>
              </a:lstStyle>
              <a:p>
                <a:r>
                  <a:t>S4</a:t>
                </a:r>
              </a:p>
            </p:txBody>
          </p:sp>
          <p:sp>
            <p:nvSpPr>
              <p:cNvPr id="577" name="Rectangle"/>
              <p:cNvSpPr/>
              <p:nvPr/>
            </p:nvSpPr>
            <p:spPr>
              <a:xfrm>
                <a:off x="3303824" y="110000"/>
                <a:ext cx="590032" cy="1198115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578" name="S5"/>
              <p:cNvSpPr txBox="1"/>
              <p:nvPr/>
            </p:nvSpPr>
            <p:spPr>
              <a:xfrm rot="16200000">
                <a:off x="3250228" y="490417"/>
                <a:ext cx="618897" cy="50683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3300" b="0"/>
                </a:lvl1pPr>
              </a:lstStyle>
              <a:p>
                <a:r>
                  <a:t>S5</a:t>
                </a:r>
              </a:p>
            </p:txBody>
          </p:sp>
          <p:sp>
            <p:nvSpPr>
              <p:cNvPr id="579" name="Rectangle"/>
              <p:cNvSpPr/>
              <p:nvPr/>
            </p:nvSpPr>
            <p:spPr>
              <a:xfrm>
                <a:off x="3951512" y="110000"/>
                <a:ext cx="590031" cy="1198115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580" name="S6"/>
              <p:cNvSpPr txBox="1"/>
              <p:nvPr/>
            </p:nvSpPr>
            <p:spPr>
              <a:xfrm rot="16200000">
                <a:off x="3897915" y="490417"/>
                <a:ext cx="618898" cy="50683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3300" b="0"/>
                </a:lvl1pPr>
              </a:lstStyle>
              <a:p>
                <a:r>
                  <a:t>S6</a:t>
                </a:r>
              </a:p>
            </p:txBody>
          </p:sp>
          <p:sp>
            <p:nvSpPr>
              <p:cNvPr id="581" name="Rectangle"/>
              <p:cNvSpPr/>
              <p:nvPr/>
            </p:nvSpPr>
            <p:spPr>
              <a:xfrm>
                <a:off x="4586499" y="110000"/>
                <a:ext cx="590032" cy="1198115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582" name="S7"/>
              <p:cNvSpPr txBox="1"/>
              <p:nvPr/>
            </p:nvSpPr>
            <p:spPr>
              <a:xfrm rot="16200000">
                <a:off x="4532903" y="490417"/>
                <a:ext cx="618897" cy="50683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3300" b="0"/>
                </a:lvl1pPr>
              </a:lstStyle>
              <a:p>
                <a:r>
                  <a:t>S7</a:t>
                </a:r>
              </a:p>
            </p:txBody>
          </p:sp>
        </p:grpSp>
        <p:grpSp>
          <p:nvGrpSpPr>
            <p:cNvPr id="601" name="Group"/>
            <p:cNvGrpSpPr/>
            <p:nvPr/>
          </p:nvGrpSpPr>
          <p:grpSpPr>
            <a:xfrm>
              <a:off x="5461000" y="0"/>
              <a:ext cx="5354238" cy="1418116"/>
              <a:chOff x="0" y="0"/>
              <a:chExt cx="5354237" cy="1418115"/>
            </a:xfrm>
          </p:grpSpPr>
          <p:sp>
            <p:nvSpPr>
              <p:cNvPr id="584" name="Rectangle"/>
              <p:cNvSpPr/>
              <p:nvPr/>
            </p:nvSpPr>
            <p:spPr>
              <a:xfrm>
                <a:off x="0" y="0"/>
                <a:ext cx="5354238" cy="1418116"/>
              </a:xfrm>
              <a:prstGeom prst="rect">
                <a:avLst/>
              </a:prstGeom>
              <a:solidFill>
                <a:srgbClr val="D5D5D5"/>
              </a:solidFill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585" name="Rectangle"/>
              <p:cNvSpPr/>
              <p:nvPr/>
            </p:nvSpPr>
            <p:spPr>
              <a:xfrm>
                <a:off x="127000" y="110000"/>
                <a:ext cx="590031" cy="1198115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586" name="S8"/>
              <p:cNvSpPr txBox="1"/>
              <p:nvPr/>
            </p:nvSpPr>
            <p:spPr>
              <a:xfrm rot="16200000">
                <a:off x="73403" y="490417"/>
                <a:ext cx="618898" cy="50683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3300" b="0"/>
                </a:lvl1pPr>
              </a:lstStyle>
              <a:p>
                <a:r>
                  <a:t>S8</a:t>
                </a:r>
              </a:p>
            </p:txBody>
          </p:sp>
          <p:sp>
            <p:nvSpPr>
              <p:cNvPr id="587" name="Rectangle"/>
              <p:cNvSpPr/>
              <p:nvPr/>
            </p:nvSpPr>
            <p:spPr>
              <a:xfrm>
                <a:off x="761987" y="110000"/>
                <a:ext cx="590032" cy="1198115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588" name="S9"/>
              <p:cNvSpPr txBox="1"/>
              <p:nvPr/>
            </p:nvSpPr>
            <p:spPr>
              <a:xfrm rot="16200000">
                <a:off x="708391" y="490417"/>
                <a:ext cx="618897" cy="50683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3300" b="0"/>
                </a:lvl1pPr>
              </a:lstStyle>
              <a:p>
                <a:r>
                  <a:t>S9</a:t>
                </a:r>
              </a:p>
            </p:txBody>
          </p:sp>
          <p:sp>
            <p:nvSpPr>
              <p:cNvPr id="589" name="Rectangle"/>
              <p:cNvSpPr/>
              <p:nvPr/>
            </p:nvSpPr>
            <p:spPr>
              <a:xfrm>
                <a:off x="1399877" y="113705"/>
                <a:ext cx="590032" cy="119811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590" name="S10"/>
              <p:cNvSpPr txBox="1"/>
              <p:nvPr/>
            </p:nvSpPr>
            <p:spPr>
              <a:xfrm rot="16200000">
                <a:off x="1229771" y="478527"/>
                <a:ext cx="851917" cy="50683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3300" b="0"/>
                </a:lvl1pPr>
              </a:lstStyle>
              <a:p>
                <a:r>
                  <a:t>S10</a:t>
                </a:r>
              </a:p>
            </p:txBody>
          </p:sp>
          <p:sp>
            <p:nvSpPr>
              <p:cNvPr id="591" name="Rectangle"/>
              <p:cNvSpPr/>
              <p:nvPr/>
            </p:nvSpPr>
            <p:spPr>
              <a:xfrm>
                <a:off x="2034864" y="113705"/>
                <a:ext cx="590032" cy="119811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592" name="S11"/>
              <p:cNvSpPr txBox="1"/>
              <p:nvPr/>
            </p:nvSpPr>
            <p:spPr>
              <a:xfrm rot="16200000">
                <a:off x="1864758" y="478527"/>
                <a:ext cx="851917" cy="50683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3300" b="0"/>
                </a:lvl1pPr>
              </a:lstStyle>
              <a:p>
                <a:r>
                  <a:t>S11</a:t>
                </a:r>
              </a:p>
            </p:txBody>
          </p:sp>
          <p:sp>
            <p:nvSpPr>
              <p:cNvPr id="593" name="Rectangle"/>
              <p:cNvSpPr/>
              <p:nvPr/>
            </p:nvSpPr>
            <p:spPr>
              <a:xfrm>
                <a:off x="2668837" y="110000"/>
                <a:ext cx="590031" cy="1198115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594" name="S12"/>
              <p:cNvSpPr txBox="1"/>
              <p:nvPr/>
            </p:nvSpPr>
            <p:spPr>
              <a:xfrm rot="16200000">
                <a:off x="2498731" y="474821"/>
                <a:ext cx="851917" cy="50683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3300" b="0"/>
                </a:lvl1pPr>
              </a:lstStyle>
              <a:p>
                <a:r>
                  <a:t>S12</a:t>
                </a:r>
              </a:p>
            </p:txBody>
          </p:sp>
          <p:sp>
            <p:nvSpPr>
              <p:cNvPr id="595" name="Rectangle"/>
              <p:cNvSpPr/>
              <p:nvPr/>
            </p:nvSpPr>
            <p:spPr>
              <a:xfrm>
                <a:off x="3303824" y="110000"/>
                <a:ext cx="590032" cy="1198115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596" name="S13"/>
              <p:cNvSpPr txBox="1"/>
              <p:nvPr/>
            </p:nvSpPr>
            <p:spPr>
              <a:xfrm rot="16200000">
                <a:off x="3133718" y="474821"/>
                <a:ext cx="851917" cy="50683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3300" b="0"/>
                </a:lvl1pPr>
              </a:lstStyle>
              <a:p>
                <a:r>
                  <a:t>S13</a:t>
                </a:r>
              </a:p>
            </p:txBody>
          </p:sp>
          <p:sp>
            <p:nvSpPr>
              <p:cNvPr id="597" name="Rectangle"/>
              <p:cNvSpPr/>
              <p:nvPr/>
            </p:nvSpPr>
            <p:spPr>
              <a:xfrm>
                <a:off x="3951512" y="110000"/>
                <a:ext cx="590031" cy="1198115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598" name="S14"/>
              <p:cNvSpPr txBox="1"/>
              <p:nvPr/>
            </p:nvSpPr>
            <p:spPr>
              <a:xfrm rot="16200000">
                <a:off x="3781406" y="474821"/>
                <a:ext cx="851917" cy="50683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3300" b="0"/>
                </a:lvl1pPr>
              </a:lstStyle>
              <a:p>
                <a:r>
                  <a:t>S14</a:t>
                </a:r>
              </a:p>
            </p:txBody>
          </p:sp>
          <p:sp>
            <p:nvSpPr>
              <p:cNvPr id="599" name="Rectangle"/>
              <p:cNvSpPr/>
              <p:nvPr/>
            </p:nvSpPr>
            <p:spPr>
              <a:xfrm>
                <a:off x="4586499" y="110000"/>
                <a:ext cx="590032" cy="1198115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600" name="S15"/>
              <p:cNvSpPr txBox="1"/>
              <p:nvPr/>
            </p:nvSpPr>
            <p:spPr>
              <a:xfrm rot="16200000">
                <a:off x="4416393" y="474821"/>
                <a:ext cx="851917" cy="50683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3300" b="0"/>
                </a:lvl1pPr>
              </a:lstStyle>
              <a:p>
                <a:r>
                  <a:t>S15</a:t>
                </a:r>
              </a:p>
            </p:txBody>
          </p:sp>
        </p:grpSp>
        <p:grpSp>
          <p:nvGrpSpPr>
            <p:cNvPr id="619" name="Group"/>
            <p:cNvGrpSpPr/>
            <p:nvPr/>
          </p:nvGrpSpPr>
          <p:grpSpPr>
            <a:xfrm>
              <a:off x="10922000" y="0"/>
              <a:ext cx="5354238" cy="1418116"/>
              <a:chOff x="0" y="0"/>
              <a:chExt cx="5354237" cy="1418115"/>
            </a:xfrm>
          </p:grpSpPr>
          <p:sp>
            <p:nvSpPr>
              <p:cNvPr id="602" name="Rectangle"/>
              <p:cNvSpPr/>
              <p:nvPr/>
            </p:nvSpPr>
            <p:spPr>
              <a:xfrm>
                <a:off x="0" y="0"/>
                <a:ext cx="5354238" cy="1418116"/>
              </a:xfrm>
              <a:prstGeom prst="rect">
                <a:avLst/>
              </a:prstGeom>
              <a:solidFill>
                <a:srgbClr val="D5D5D5"/>
              </a:solidFill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603" name="Rectangle"/>
              <p:cNvSpPr/>
              <p:nvPr/>
            </p:nvSpPr>
            <p:spPr>
              <a:xfrm>
                <a:off x="127000" y="110000"/>
                <a:ext cx="590031" cy="1198115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604" name="S16"/>
              <p:cNvSpPr txBox="1"/>
              <p:nvPr/>
            </p:nvSpPr>
            <p:spPr>
              <a:xfrm rot="16200000">
                <a:off x="-43107" y="462121"/>
                <a:ext cx="851917" cy="50683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3300" b="0"/>
                </a:lvl1pPr>
              </a:lstStyle>
              <a:p>
                <a:r>
                  <a:t>S16</a:t>
                </a:r>
              </a:p>
            </p:txBody>
          </p:sp>
          <p:sp>
            <p:nvSpPr>
              <p:cNvPr id="605" name="Rectangle"/>
              <p:cNvSpPr/>
              <p:nvPr/>
            </p:nvSpPr>
            <p:spPr>
              <a:xfrm>
                <a:off x="761987" y="110000"/>
                <a:ext cx="590032" cy="1198115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606" name="S17"/>
              <p:cNvSpPr txBox="1"/>
              <p:nvPr/>
            </p:nvSpPr>
            <p:spPr>
              <a:xfrm rot="16200000">
                <a:off x="591881" y="462121"/>
                <a:ext cx="851917" cy="50683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3300" b="0"/>
                </a:lvl1pPr>
              </a:lstStyle>
              <a:p>
                <a:r>
                  <a:t>S17</a:t>
                </a:r>
              </a:p>
            </p:txBody>
          </p:sp>
          <p:sp>
            <p:nvSpPr>
              <p:cNvPr id="607" name="Rectangle"/>
              <p:cNvSpPr/>
              <p:nvPr/>
            </p:nvSpPr>
            <p:spPr>
              <a:xfrm>
                <a:off x="1399877" y="113705"/>
                <a:ext cx="590032" cy="119811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608" name="S18"/>
              <p:cNvSpPr txBox="1"/>
              <p:nvPr/>
            </p:nvSpPr>
            <p:spPr>
              <a:xfrm rot="16200000">
                <a:off x="1229771" y="465827"/>
                <a:ext cx="851917" cy="50683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3300" b="0"/>
                </a:lvl1pPr>
              </a:lstStyle>
              <a:p>
                <a:r>
                  <a:t>S18</a:t>
                </a:r>
              </a:p>
            </p:txBody>
          </p:sp>
          <p:sp>
            <p:nvSpPr>
              <p:cNvPr id="609" name="Rectangle"/>
              <p:cNvSpPr/>
              <p:nvPr/>
            </p:nvSpPr>
            <p:spPr>
              <a:xfrm>
                <a:off x="2034864" y="113705"/>
                <a:ext cx="590032" cy="119811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610" name="S19"/>
              <p:cNvSpPr txBox="1"/>
              <p:nvPr/>
            </p:nvSpPr>
            <p:spPr>
              <a:xfrm rot="16200000">
                <a:off x="1864758" y="465827"/>
                <a:ext cx="851917" cy="50683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3300" b="0"/>
                </a:lvl1pPr>
              </a:lstStyle>
              <a:p>
                <a:r>
                  <a:t>S19</a:t>
                </a:r>
              </a:p>
            </p:txBody>
          </p:sp>
          <p:sp>
            <p:nvSpPr>
              <p:cNvPr id="611" name="Rectangle"/>
              <p:cNvSpPr/>
              <p:nvPr/>
            </p:nvSpPr>
            <p:spPr>
              <a:xfrm>
                <a:off x="2668837" y="110000"/>
                <a:ext cx="590031" cy="1198115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612" name="S20"/>
              <p:cNvSpPr txBox="1"/>
              <p:nvPr/>
            </p:nvSpPr>
            <p:spPr>
              <a:xfrm rot="16200000">
                <a:off x="2498731" y="462121"/>
                <a:ext cx="851917" cy="50683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3300" b="0"/>
                </a:lvl1pPr>
              </a:lstStyle>
              <a:p>
                <a:r>
                  <a:t>S20</a:t>
                </a:r>
              </a:p>
            </p:txBody>
          </p:sp>
          <p:sp>
            <p:nvSpPr>
              <p:cNvPr id="613" name="Rectangle"/>
              <p:cNvSpPr/>
              <p:nvPr/>
            </p:nvSpPr>
            <p:spPr>
              <a:xfrm>
                <a:off x="3303824" y="110000"/>
                <a:ext cx="590032" cy="1198115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614" name="S21"/>
              <p:cNvSpPr txBox="1"/>
              <p:nvPr/>
            </p:nvSpPr>
            <p:spPr>
              <a:xfrm rot="16200000">
                <a:off x="3133718" y="462121"/>
                <a:ext cx="851917" cy="50683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3300" b="0"/>
                </a:lvl1pPr>
              </a:lstStyle>
              <a:p>
                <a:r>
                  <a:t>S21</a:t>
                </a:r>
              </a:p>
            </p:txBody>
          </p:sp>
          <p:sp>
            <p:nvSpPr>
              <p:cNvPr id="615" name="Rectangle"/>
              <p:cNvSpPr/>
              <p:nvPr/>
            </p:nvSpPr>
            <p:spPr>
              <a:xfrm>
                <a:off x="3951512" y="110000"/>
                <a:ext cx="590031" cy="1198115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616" name="S22"/>
              <p:cNvSpPr txBox="1"/>
              <p:nvPr/>
            </p:nvSpPr>
            <p:spPr>
              <a:xfrm rot="16200000">
                <a:off x="3781406" y="462121"/>
                <a:ext cx="851917" cy="50683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3300" b="0"/>
                </a:lvl1pPr>
              </a:lstStyle>
              <a:p>
                <a:r>
                  <a:t>S22</a:t>
                </a:r>
              </a:p>
            </p:txBody>
          </p:sp>
          <p:sp>
            <p:nvSpPr>
              <p:cNvPr id="617" name="Rectangle"/>
              <p:cNvSpPr/>
              <p:nvPr/>
            </p:nvSpPr>
            <p:spPr>
              <a:xfrm>
                <a:off x="4586499" y="110000"/>
                <a:ext cx="590032" cy="1198115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618" name="S23"/>
              <p:cNvSpPr txBox="1"/>
              <p:nvPr/>
            </p:nvSpPr>
            <p:spPr>
              <a:xfrm rot="16200000">
                <a:off x="4416393" y="462121"/>
                <a:ext cx="851917" cy="50683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3300" b="0"/>
                </a:lvl1pPr>
              </a:lstStyle>
              <a:p>
                <a:r>
                  <a:t>S23</a:t>
                </a:r>
              </a:p>
            </p:txBody>
          </p:sp>
        </p:grpSp>
        <p:sp>
          <p:nvSpPr>
            <p:cNvPr id="620" name="..."/>
            <p:cNvSpPr txBox="1"/>
            <p:nvPr/>
          </p:nvSpPr>
          <p:spPr>
            <a:xfrm>
              <a:off x="16586200" y="549321"/>
              <a:ext cx="463830" cy="51747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3300"/>
              </a:lvl1pPr>
            </a:lstStyle>
            <a:p>
              <a:r>
                <a:t>...</a:t>
              </a:r>
            </a:p>
          </p:txBody>
        </p:sp>
      </p:grpSp>
      <p:grpSp>
        <p:nvGrpSpPr>
          <p:cNvPr id="677" name="Group"/>
          <p:cNvGrpSpPr/>
          <p:nvPr/>
        </p:nvGrpSpPr>
        <p:grpSpPr>
          <a:xfrm>
            <a:off x="3498380" y="7469608"/>
            <a:ext cx="17050030" cy="1418116"/>
            <a:chOff x="0" y="0"/>
            <a:chExt cx="17050029" cy="1418115"/>
          </a:xfrm>
        </p:grpSpPr>
        <p:grpSp>
          <p:nvGrpSpPr>
            <p:cNvPr id="639" name="Group"/>
            <p:cNvGrpSpPr/>
            <p:nvPr/>
          </p:nvGrpSpPr>
          <p:grpSpPr>
            <a:xfrm>
              <a:off x="0" y="0"/>
              <a:ext cx="5354238" cy="1418116"/>
              <a:chOff x="0" y="0"/>
              <a:chExt cx="5354237" cy="1418115"/>
            </a:xfrm>
          </p:grpSpPr>
          <p:sp>
            <p:nvSpPr>
              <p:cNvPr id="622" name="Rectangle"/>
              <p:cNvSpPr/>
              <p:nvPr/>
            </p:nvSpPr>
            <p:spPr>
              <a:xfrm>
                <a:off x="0" y="0"/>
                <a:ext cx="5354238" cy="1418116"/>
              </a:xfrm>
              <a:prstGeom prst="rect">
                <a:avLst/>
              </a:prstGeom>
              <a:solidFill>
                <a:srgbClr val="D5D5D5"/>
              </a:solidFill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623" name="Rectangle"/>
              <p:cNvSpPr/>
              <p:nvPr/>
            </p:nvSpPr>
            <p:spPr>
              <a:xfrm>
                <a:off x="127000" y="110000"/>
                <a:ext cx="590031" cy="1198115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624" name="S0"/>
              <p:cNvSpPr txBox="1"/>
              <p:nvPr/>
            </p:nvSpPr>
            <p:spPr>
              <a:xfrm rot="16200000">
                <a:off x="73403" y="490417"/>
                <a:ext cx="618898" cy="50683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3300" b="0"/>
                </a:lvl1pPr>
              </a:lstStyle>
              <a:p>
                <a:r>
                  <a:t>S0</a:t>
                </a:r>
              </a:p>
            </p:txBody>
          </p:sp>
          <p:sp>
            <p:nvSpPr>
              <p:cNvPr id="625" name="Rectangle"/>
              <p:cNvSpPr/>
              <p:nvPr/>
            </p:nvSpPr>
            <p:spPr>
              <a:xfrm>
                <a:off x="761987" y="110000"/>
                <a:ext cx="590032" cy="1198115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626" name="S1"/>
              <p:cNvSpPr txBox="1"/>
              <p:nvPr/>
            </p:nvSpPr>
            <p:spPr>
              <a:xfrm rot="16200000">
                <a:off x="708391" y="490417"/>
                <a:ext cx="618897" cy="50683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3300" b="0"/>
                </a:lvl1pPr>
              </a:lstStyle>
              <a:p>
                <a:r>
                  <a:t>S1</a:t>
                </a:r>
              </a:p>
            </p:txBody>
          </p:sp>
          <p:sp>
            <p:nvSpPr>
              <p:cNvPr id="627" name="Rectangle"/>
              <p:cNvSpPr/>
              <p:nvPr/>
            </p:nvSpPr>
            <p:spPr>
              <a:xfrm>
                <a:off x="1399877" y="113705"/>
                <a:ext cx="590032" cy="119811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628" name="S2"/>
              <p:cNvSpPr txBox="1"/>
              <p:nvPr/>
            </p:nvSpPr>
            <p:spPr>
              <a:xfrm rot="16200000">
                <a:off x="1346281" y="494122"/>
                <a:ext cx="618897" cy="50683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3300" b="0"/>
                </a:lvl1pPr>
              </a:lstStyle>
              <a:p>
                <a:r>
                  <a:t>S2</a:t>
                </a:r>
              </a:p>
            </p:txBody>
          </p:sp>
          <p:sp>
            <p:nvSpPr>
              <p:cNvPr id="629" name="Rectangle"/>
              <p:cNvSpPr/>
              <p:nvPr/>
            </p:nvSpPr>
            <p:spPr>
              <a:xfrm>
                <a:off x="2034864" y="113705"/>
                <a:ext cx="590032" cy="119811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630" name="S3"/>
              <p:cNvSpPr txBox="1"/>
              <p:nvPr/>
            </p:nvSpPr>
            <p:spPr>
              <a:xfrm rot="16200000">
                <a:off x="1981268" y="494122"/>
                <a:ext cx="618898" cy="50683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3300" b="0"/>
                </a:lvl1pPr>
              </a:lstStyle>
              <a:p>
                <a:r>
                  <a:t>S3</a:t>
                </a:r>
              </a:p>
            </p:txBody>
          </p:sp>
          <p:sp>
            <p:nvSpPr>
              <p:cNvPr id="631" name="Rectangle"/>
              <p:cNvSpPr/>
              <p:nvPr/>
            </p:nvSpPr>
            <p:spPr>
              <a:xfrm>
                <a:off x="2668837" y="110000"/>
                <a:ext cx="590031" cy="1198115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632" name="S4"/>
              <p:cNvSpPr txBox="1"/>
              <p:nvPr/>
            </p:nvSpPr>
            <p:spPr>
              <a:xfrm rot="16200000">
                <a:off x="2615240" y="490417"/>
                <a:ext cx="618898" cy="50683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3300" b="0"/>
                </a:lvl1pPr>
              </a:lstStyle>
              <a:p>
                <a:r>
                  <a:t>S4</a:t>
                </a:r>
              </a:p>
            </p:txBody>
          </p:sp>
          <p:sp>
            <p:nvSpPr>
              <p:cNvPr id="633" name="Rectangle"/>
              <p:cNvSpPr/>
              <p:nvPr/>
            </p:nvSpPr>
            <p:spPr>
              <a:xfrm>
                <a:off x="3303824" y="110000"/>
                <a:ext cx="590032" cy="1198115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634" name="S5"/>
              <p:cNvSpPr txBox="1"/>
              <p:nvPr/>
            </p:nvSpPr>
            <p:spPr>
              <a:xfrm rot="16200000">
                <a:off x="3250228" y="490417"/>
                <a:ext cx="618897" cy="50683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3300" b="0"/>
                </a:lvl1pPr>
              </a:lstStyle>
              <a:p>
                <a:r>
                  <a:t>S5</a:t>
                </a:r>
              </a:p>
            </p:txBody>
          </p:sp>
          <p:sp>
            <p:nvSpPr>
              <p:cNvPr id="635" name="Rectangle"/>
              <p:cNvSpPr/>
              <p:nvPr/>
            </p:nvSpPr>
            <p:spPr>
              <a:xfrm>
                <a:off x="3951512" y="110000"/>
                <a:ext cx="590031" cy="1198115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636" name="S6"/>
              <p:cNvSpPr txBox="1"/>
              <p:nvPr/>
            </p:nvSpPr>
            <p:spPr>
              <a:xfrm rot="16200000">
                <a:off x="3897915" y="490417"/>
                <a:ext cx="618898" cy="50683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3300" b="0"/>
                </a:lvl1pPr>
              </a:lstStyle>
              <a:p>
                <a:r>
                  <a:t>S6</a:t>
                </a:r>
              </a:p>
            </p:txBody>
          </p:sp>
          <p:sp>
            <p:nvSpPr>
              <p:cNvPr id="637" name="Rectangle"/>
              <p:cNvSpPr/>
              <p:nvPr/>
            </p:nvSpPr>
            <p:spPr>
              <a:xfrm>
                <a:off x="4586499" y="110000"/>
                <a:ext cx="590032" cy="1198115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638" name="S7"/>
              <p:cNvSpPr txBox="1"/>
              <p:nvPr/>
            </p:nvSpPr>
            <p:spPr>
              <a:xfrm rot="16200000">
                <a:off x="4532903" y="490417"/>
                <a:ext cx="618897" cy="50683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3300" b="0"/>
                </a:lvl1pPr>
              </a:lstStyle>
              <a:p>
                <a:r>
                  <a:t>S7</a:t>
                </a:r>
              </a:p>
            </p:txBody>
          </p:sp>
        </p:grpSp>
        <p:grpSp>
          <p:nvGrpSpPr>
            <p:cNvPr id="657" name="Group"/>
            <p:cNvGrpSpPr/>
            <p:nvPr/>
          </p:nvGrpSpPr>
          <p:grpSpPr>
            <a:xfrm>
              <a:off x="5461000" y="0"/>
              <a:ext cx="5354238" cy="1418116"/>
              <a:chOff x="0" y="0"/>
              <a:chExt cx="5354237" cy="1418115"/>
            </a:xfrm>
          </p:grpSpPr>
          <p:sp>
            <p:nvSpPr>
              <p:cNvPr id="640" name="Rectangle"/>
              <p:cNvSpPr/>
              <p:nvPr/>
            </p:nvSpPr>
            <p:spPr>
              <a:xfrm>
                <a:off x="0" y="0"/>
                <a:ext cx="5354238" cy="1418116"/>
              </a:xfrm>
              <a:prstGeom prst="rect">
                <a:avLst/>
              </a:prstGeom>
              <a:solidFill>
                <a:srgbClr val="D5D5D5"/>
              </a:solidFill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641" name="Rectangle"/>
              <p:cNvSpPr/>
              <p:nvPr/>
            </p:nvSpPr>
            <p:spPr>
              <a:xfrm>
                <a:off x="127000" y="110000"/>
                <a:ext cx="590031" cy="1198115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642" name="S8"/>
              <p:cNvSpPr txBox="1"/>
              <p:nvPr/>
            </p:nvSpPr>
            <p:spPr>
              <a:xfrm rot="16200000">
                <a:off x="73403" y="490417"/>
                <a:ext cx="618898" cy="50683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3300" b="0"/>
                </a:lvl1pPr>
              </a:lstStyle>
              <a:p>
                <a:r>
                  <a:t>S8</a:t>
                </a:r>
              </a:p>
            </p:txBody>
          </p:sp>
          <p:sp>
            <p:nvSpPr>
              <p:cNvPr id="643" name="Rectangle"/>
              <p:cNvSpPr/>
              <p:nvPr/>
            </p:nvSpPr>
            <p:spPr>
              <a:xfrm>
                <a:off x="761987" y="110000"/>
                <a:ext cx="590032" cy="1198115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644" name="S9"/>
              <p:cNvSpPr txBox="1"/>
              <p:nvPr/>
            </p:nvSpPr>
            <p:spPr>
              <a:xfrm rot="16200000">
                <a:off x="708391" y="490417"/>
                <a:ext cx="618897" cy="50683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3300" b="0"/>
                </a:lvl1pPr>
              </a:lstStyle>
              <a:p>
                <a:r>
                  <a:t>S9</a:t>
                </a:r>
              </a:p>
            </p:txBody>
          </p:sp>
          <p:sp>
            <p:nvSpPr>
              <p:cNvPr id="645" name="Rectangle"/>
              <p:cNvSpPr/>
              <p:nvPr/>
            </p:nvSpPr>
            <p:spPr>
              <a:xfrm>
                <a:off x="1399877" y="113705"/>
                <a:ext cx="590032" cy="119811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646" name="S10"/>
              <p:cNvSpPr txBox="1"/>
              <p:nvPr/>
            </p:nvSpPr>
            <p:spPr>
              <a:xfrm rot="16200000">
                <a:off x="1229771" y="478527"/>
                <a:ext cx="851917" cy="50683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3300" b="0"/>
                </a:lvl1pPr>
              </a:lstStyle>
              <a:p>
                <a:r>
                  <a:t>S10</a:t>
                </a:r>
              </a:p>
            </p:txBody>
          </p:sp>
          <p:sp>
            <p:nvSpPr>
              <p:cNvPr id="647" name="Rectangle"/>
              <p:cNvSpPr/>
              <p:nvPr/>
            </p:nvSpPr>
            <p:spPr>
              <a:xfrm>
                <a:off x="2034864" y="113705"/>
                <a:ext cx="590032" cy="119811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648" name="S11"/>
              <p:cNvSpPr txBox="1"/>
              <p:nvPr/>
            </p:nvSpPr>
            <p:spPr>
              <a:xfrm rot="16200000">
                <a:off x="1864758" y="478527"/>
                <a:ext cx="851917" cy="50683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3300" b="0"/>
                </a:lvl1pPr>
              </a:lstStyle>
              <a:p>
                <a:r>
                  <a:t>S11</a:t>
                </a:r>
              </a:p>
            </p:txBody>
          </p:sp>
          <p:sp>
            <p:nvSpPr>
              <p:cNvPr id="649" name="Rectangle"/>
              <p:cNvSpPr/>
              <p:nvPr/>
            </p:nvSpPr>
            <p:spPr>
              <a:xfrm>
                <a:off x="2668837" y="110000"/>
                <a:ext cx="590031" cy="1198115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650" name="S12"/>
              <p:cNvSpPr txBox="1"/>
              <p:nvPr/>
            </p:nvSpPr>
            <p:spPr>
              <a:xfrm rot="16200000">
                <a:off x="2498731" y="474821"/>
                <a:ext cx="851917" cy="50683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3300" b="0"/>
                </a:lvl1pPr>
              </a:lstStyle>
              <a:p>
                <a:r>
                  <a:t>S12</a:t>
                </a:r>
              </a:p>
            </p:txBody>
          </p:sp>
          <p:sp>
            <p:nvSpPr>
              <p:cNvPr id="651" name="Rectangle"/>
              <p:cNvSpPr/>
              <p:nvPr/>
            </p:nvSpPr>
            <p:spPr>
              <a:xfrm>
                <a:off x="3303824" y="110000"/>
                <a:ext cx="590032" cy="1198115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652" name="S13"/>
              <p:cNvSpPr txBox="1"/>
              <p:nvPr/>
            </p:nvSpPr>
            <p:spPr>
              <a:xfrm rot="16200000">
                <a:off x="3133718" y="474821"/>
                <a:ext cx="851917" cy="50683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3300" b="0"/>
                </a:lvl1pPr>
              </a:lstStyle>
              <a:p>
                <a:r>
                  <a:t>S13</a:t>
                </a:r>
              </a:p>
            </p:txBody>
          </p:sp>
          <p:sp>
            <p:nvSpPr>
              <p:cNvPr id="653" name="Rectangle"/>
              <p:cNvSpPr/>
              <p:nvPr/>
            </p:nvSpPr>
            <p:spPr>
              <a:xfrm>
                <a:off x="3951512" y="110000"/>
                <a:ext cx="590031" cy="1198115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654" name="S14"/>
              <p:cNvSpPr txBox="1"/>
              <p:nvPr/>
            </p:nvSpPr>
            <p:spPr>
              <a:xfrm rot="16200000">
                <a:off x="3781406" y="474821"/>
                <a:ext cx="851917" cy="50683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3300" b="0"/>
                </a:lvl1pPr>
              </a:lstStyle>
              <a:p>
                <a:r>
                  <a:t>S14</a:t>
                </a:r>
              </a:p>
            </p:txBody>
          </p:sp>
          <p:sp>
            <p:nvSpPr>
              <p:cNvPr id="655" name="Rectangle"/>
              <p:cNvSpPr/>
              <p:nvPr/>
            </p:nvSpPr>
            <p:spPr>
              <a:xfrm>
                <a:off x="4586499" y="110000"/>
                <a:ext cx="590032" cy="1198115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656" name="S15"/>
              <p:cNvSpPr txBox="1"/>
              <p:nvPr/>
            </p:nvSpPr>
            <p:spPr>
              <a:xfrm rot="16200000">
                <a:off x="4416393" y="474821"/>
                <a:ext cx="851917" cy="50683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3300" b="0"/>
                </a:lvl1pPr>
              </a:lstStyle>
              <a:p>
                <a:r>
                  <a:t>S15</a:t>
                </a:r>
              </a:p>
            </p:txBody>
          </p:sp>
        </p:grpSp>
        <p:grpSp>
          <p:nvGrpSpPr>
            <p:cNvPr id="675" name="Group"/>
            <p:cNvGrpSpPr/>
            <p:nvPr/>
          </p:nvGrpSpPr>
          <p:grpSpPr>
            <a:xfrm>
              <a:off x="10922000" y="0"/>
              <a:ext cx="5354238" cy="1418116"/>
              <a:chOff x="0" y="0"/>
              <a:chExt cx="5354237" cy="1418115"/>
            </a:xfrm>
          </p:grpSpPr>
          <p:sp>
            <p:nvSpPr>
              <p:cNvPr id="658" name="Rectangle"/>
              <p:cNvSpPr/>
              <p:nvPr/>
            </p:nvSpPr>
            <p:spPr>
              <a:xfrm>
                <a:off x="0" y="0"/>
                <a:ext cx="5354238" cy="1418116"/>
              </a:xfrm>
              <a:prstGeom prst="rect">
                <a:avLst/>
              </a:prstGeom>
              <a:solidFill>
                <a:srgbClr val="D5D5D5"/>
              </a:solidFill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659" name="Rectangle"/>
              <p:cNvSpPr/>
              <p:nvPr/>
            </p:nvSpPr>
            <p:spPr>
              <a:xfrm>
                <a:off x="127000" y="110000"/>
                <a:ext cx="590031" cy="1198115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660" name="S16"/>
              <p:cNvSpPr txBox="1"/>
              <p:nvPr/>
            </p:nvSpPr>
            <p:spPr>
              <a:xfrm rot="16200000">
                <a:off x="-43107" y="462121"/>
                <a:ext cx="851917" cy="50683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3300" b="0"/>
                </a:lvl1pPr>
              </a:lstStyle>
              <a:p>
                <a:r>
                  <a:t>S16</a:t>
                </a:r>
              </a:p>
            </p:txBody>
          </p:sp>
          <p:sp>
            <p:nvSpPr>
              <p:cNvPr id="661" name="Rectangle"/>
              <p:cNvSpPr/>
              <p:nvPr/>
            </p:nvSpPr>
            <p:spPr>
              <a:xfrm>
                <a:off x="761987" y="110000"/>
                <a:ext cx="590032" cy="1198115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662" name="S17"/>
              <p:cNvSpPr txBox="1"/>
              <p:nvPr/>
            </p:nvSpPr>
            <p:spPr>
              <a:xfrm rot="16200000">
                <a:off x="591881" y="462121"/>
                <a:ext cx="851917" cy="50683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3300" b="0"/>
                </a:lvl1pPr>
              </a:lstStyle>
              <a:p>
                <a:r>
                  <a:t>S17</a:t>
                </a:r>
              </a:p>
            </p:txBody>
          </p:sp>
          <p:sp>
            <p:nvSpPr>
              <p:cNvPr id="663" name="Rectangle"/>
              <p:cNvSpPr/>
              <p:nvPr/>
            </p:nvSpPr>
            <p:spPr>
              <a:xfrm>
                <a:off x="1399877" y="113705"/>
                <a:ext cx="590032" cy="119811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664" name="S18"/>
              <p:cNvSpPr txBox="1"/>
              <p:nvPr/>
            </p:nvSpPr>
            <p:spPr>
              <a:xfrm rot="16200000">
                <a:off x="1229771" y="465827"/>
                <a:ext cx="851917" cy="50683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3300" b="0"/>
                </a:lvl1pPr>
              </a:lstStyle>
              <a:p>
                <a:r>
                  <a:t>S18</a:t>
                </a:r>
              </a:p>
            </p:txBody>
          </p:sp>
          <p:sp>
            <p:nvSpPr>
              <p:cNvPr id="665" name="Rectangle"/>
              <p:cNvSpPr/>
              <p:nvPr/>
            </p:nvSpPr>
            <p:spPr>
              <a:xfrm>
                <a:off x="2034864" y="113705"/>
                <a:ext cx="590032" cy="119811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666" name="S19"/>
              <p:cNvSpPr txBox="1"/>
              <p:nvPr/>
            </p:nvSpPr>
            <p:spPr>
              <a:xfrm rot="16200000">
                <a:off x="1864758" y="465827"/>
                <a:ext cx="851917" cy="50683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3300" b="0"/>
                </a:lvl1pPr>
              </a:lstStyle>
              <a:p>
                <a:r>
                  <a:t>S19</a:t>
                </a:r>
              </a:p>
            </p:txBody>
          </p:sp>
          <p:sp>
            <p:nvSpPr>
              <p:cNvPr id="667" name="Rectangle"/>
              <p:cNvSpPr/>
              <p:nvPr/>
            </p:nvSpPr>
            <p:spPr>
              <a:xfrm>
                <a:off x="2668837" y="110000"/>
                <a:ext cx="590031" cy="1198115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668" name="S20"/>
              <p:cNvSpPr txBox="1"/>
              <p:nvPr/>
            </p:nvSpPr>
            <p:spPr>
              <a:xfrm rot="16200000">
                <a:off x="2498731" y="462121"/>
                <a:ext cx="851917" cy="50683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3300" b="0"/>
                </a:lvl1pPr>
              </a:lstStyle>
              <a:p>
                <a:r>
                  <a:t>S20</a:t>
                </a:r>
              </a:p>
            </p:txBody>
          </p:sp>
          <p:sp>
            <p:nvSpPr>
              <p:cNvPr id="669" name="Rectangle"/>
              <p:cNvSpPr/>
              <p:nvPr/>
            </p:nvSpPr>
            <p:spPr>
              <a:xfrm>
                <a:off x="3303824" y="110000"/>
                <a:ext cx="590032" cy="1198115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670" name="S21"/>
              <p:cNvSpPr txBox="1"/>
              <p:nvPr/>
            </p:nvSpPr>
            <p:spPr>
              <a:xfrm rot="16200000">
                <a:off x="3133718" y="462121"/>
                <a:ext cx="851917" cy="50683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3300" b="0"/>
                </a:lvl1pPr>
              </a:lstStyle>
              <a:p>
                <a:r>
                  <a:t>S21</a:t>
                </a:r>
              </a:p>
            </p:txBody>
          </p:sp>
          <p:sp>
            <p:nvSpPr>
              <p:cNvPr id="671" name="Rectangle"/>
              <p:cNvSpPr/>
              <p:nvPr/>
            </p:nvSpPr>
            <p:spPr>
              <a:xfrm>
                <a:off x="3951512" y="110000"/>
                <a:ext cx="590031" cy="1198115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672" name="S22"/>
              <p:cNvSpPr txBox="1"/>
              <p:nvPr/>
            </p:nvSpPr>
            <p:spPr>
              <a:xfrm rot="16200000">
                <a:off x="3781406" y="462121"/>
                <a:ext cx="851917" cy="50683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3300" b="0"/>
                </a:lvl1pPr>
              </a:lstStyle>
              <a:p>
                <a:r>
                  <a:t>S22</a:t>
                </a:r>
              </a:p>
            </p:txBody>
          </p:sp>
          <p:sp>
            <p:nvSpPr>
              <p:cNvPr id="673" name="Rectangle"/>
              <p:cNvSpPr/>
              <p:nvPr/>
            </p:nvSpPr>
            <p:spPr>
              <a:xfrm>
                <a:off x="4586499" y="110000"/>
                <a:ext cx="590032" cy="1198115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674" name="S23"/>
              <p:cNvSpPr txBox="1"/>
              <p:nvPr/>
            </p:nvSpPr>
            <p:spPr>
              <a:xfrm rot="16200000">
                <a:off x="4416393" y="462121"/>
                <a:ext cx="851917" cy="50683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3300" b="0"/>
                </a:lvl1pPr>
              </a:lstStyle>
              <a:p>
                <a:r>
                  <a:t>S23</a:t>
                </a:r>
              </a:p>
            </p:txBody>
          </p:sp>
        </p:grpSp>
        <p:sp>
          <p:nvSpPr>
            <p:cNvPr id="676" name="..."/>
            <p:cNvSpPr txBox="1"/>
            <p:nvPr/>
          </p:nvSpPr>
          <p:spPr>
            <a:xfrm>
              <a:off x="16586200" y="549321"/>
              <a:ext cx="463830" cy="51747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3300"/>
              </a:lvl1pPr>
            </a:lstStyle>
            <a:p>
              <a:r>
                <a:t>...</a:t>
              </a:r>
            </a:p>
          </p:txBody>
        </p:sp>
      </p:grpSp>
      <p:sp>
        <p:nvSpPr>
          <p:cNvPr id="678" name="Rectangle"/>
          <p:cNvSpPr/>
          <p:nvPr/>
        </p:nvSpPr>
        <p:spPr>
          <a:xfrm>
            <a:off x="3622703" y="3378679"/>
            <a:ext cx="3772191" cy="1206609"/>
          </a:xfrm>
          <a:prstGeom prst="rect">
            <a:avLst/>
          </a:prstGeom>
          <a:solidFill>
            <a:srgbClr val="0365C0">
              <a:alpha val="50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584200">
              <a:defRPr sz="4000"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679" name="Rectangle"/>
          <p:cNvSpPr/>
          <p:nvPr/>
        </p:nvSpPr>
        <p:spPr>
          <a:xfrm>
            <a:off x="7469904" y="3395138"/>
            <a:ext cx="4132517" cy="1173691"/>
          </a:xfrm>
          <a:prstGeom prst="rect">
            <a:avLst/>
          </a:prstGeom>
          <a:solidFill>
            <a:srgbClr val="773F9B">
              <a:alpha val="50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584200">
              <a:defRPr sz="4000"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680" name="Rectangle"/>
          <p:cNvSpPr/>
          <p:nvPr/>
        </p:nvSpPr>
        <p:spPr>
          <a:xfrm>
            <a:off x="11650026" y="3395138"/>
            <a:ext cx="4132517" cy="1173691"/>
          </a:xfrm>
          <a:prstGeom prst="rect">
            <a:avLst/>
          </a:prstGeom>
          <a:solidFill>
            <a:srgbClr val="C82506">
              <a:alpha val="50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584200">
              <a:defRPr sz="4000"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681" name="Rectangle"/>
          <p:cNvSpPr/>
          <p:nvPr/>
        </p:nvSpPr>
        <p:spPr>
          <a:xfrm>
            <a:off x="15830146" y="3402894"/>
            <a:ext cx="3772192" cy="1158179"/>
          </a:xfrm>
          <a:prstGeom prst="rect">
            <a:avLst/>
          </a:prstGeom>
          <a:solidFill>
            <a:srgbClr val="DE6A10">
              <a:alpha val="50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584200">
              <a:defRPr sz="4000"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grpSp>
        <p:nvGrpSpPr>
          <p:cNvPr id="686" name="Group"/>
          <p:cNvGrpSpPr/>
          <p:nvPr/>
        </p:nvGrpSpPr>
        <p:grpSpPr>
          <a:xfrm>
            <a:off x="3604416" y="7575362"/>
            <a:ext cx="15979635" cy="1206608"/>
            <a:chOff x="0" y="0"/>
            <a:chExt cx="15979633" cy="1206607"/>
          </a:xfrm>
        </p:grpSpPr>
        <p:sp>
          <p:nvSpPr>
            <p:cNvPr id="682" name="Rectangle"/>
            <p:cNvSpPr/>
            <p:nvPr/>
          </p:nvSpPr>
          <p:spPr>
            <a:xfrm>
              <a:off x="0" y="0"/>
              <a:ext cx="3772191" cy="1206608"/>
            </a:xfrm>
            <a:prstGeom prst="rect">
              <a:avLst/>
            </a:prstGeom>
            <a:solidFill>
              <a:srgbClr val="0365C0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4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83" name="Rectangle"/>
            <p:cNvSpPr/>
            <p:nvPr/>
          </p:nvSpPr>
          <p:spPr>
            <a:xfrm>
              <a:off x="3847200" y="16457"/>
              <a:ext cx="4132518" cy="1173692"/>
            </a:xfrm>
            <a:prstGeom prst="rect">
              <a:avLst/>
            </a:prstGeom>
            <a:solidFill>
              <a:srgbClr val="773F9B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4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84" name="Rectangle"/>
            <p:cNvSpPr/>
            <p:nvPr/>
          </p:nvSpPr>
          <p:spPr>
            <a:xfrm>
              <a:off x="8027322" y="16457"/>
              <a:ext cx="4132517" cy="1173692"/>
            </a:xfrm>
            <a:prstGeom prst="rect">
              <a:avLst/>
            </a:prstGeom>
            <a:solidFill>
              <a:srgbClr val="C82506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4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85" name="Rectangle"/>
            <p:cNvSpPr/>
            <p:nvPr/>
          </p:nvSpPr>
          <p:spPr>
            <a:xfrm>
              <a:off x="12207443" y="24214"/>
              <a:ext cx="3772191" cy="1158179"/>
            </a:xfrm>
            <a:prstGeom prst="rect">
              <a:avLst/>
            </a:prstGeom>
            <a:solidFill>
              <a:srgbClr val="DE6A10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4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</p:grpSp>
      <p:grpSp>
        <p:nvGrpSpPr>
          <p:cNvPr id="703" name="Group"/>
          <p:cNvGrpSpPr/>
          <p:nvPr/>
        </p:nvGrpSpPr>
        <p:grpSpPr>
          <a:xfrm>
            <a:off x="4201720" y="4813493"/>
            <a:ext cx="14785027" cy="1903764"/>
            <a:chOff x="0" y="0"/>
            <a:chExt cx="14785026" cy="1903762"/>
          </a:xfrm>
        </p:grpSpPr>
        <p:grpSp>
          <p:nvGrpSpPr>
            <p:cNvPr id="689" name="Group"/>
            <p:cNvGrpSpPr/>
            <p:nvPr/>
          </p:nvGrpSpPr>
          <p:grpSpPr>
            <a:xfrm>
              <a:off x="0" y="633762"/>
              <a:ext cx="2577583" cy="1270001"/>
              <a:chOff x="0" y="0"/>
              <a:chExt cx="2577582" cy="1270000"/>
            </a:xfrm>
          </p:grpSpPr>
          <p:sp>
            <p:nvSpPr>
              <p:cNvPr id="687" name="Block-based…"/>
              <p:cNvSpPr txBox="1"/>
              <p:nvPr/>
            </p:nvSpPr>
            <p:spPr>
              <a:xfrm>
                <a:off x="95499" y="132333"/>
                <a:ext cx="2386585" cy="100533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>
                  <a:defRPr b="0"/>
                </a:pPr>
                <a:r>
                  <a:t>Block-based </a:t>
                </a:r>
              </a:p>
              <a:p>
                <a:pPr>
                  <a:defRPr b="0"/>
                </a:pPr>
                <a:r>
                  <a:t>processing</a:t>
                </a:r>
              </a:p>
            </p:txBody>
          </p:sp>
          <p:sp>
            <p:nvSpPr>
              <p:cNvPr id="688" name="Rounded Rectangle"/>
              <p:cNvSpPr/>
              <p:nvPr/>
            </p:nvSpPr>
            <p:spPr>
              <a:xfrm>
                <a:off x="0" y="0"/>
                <a:ext cx="2577583" cy="1270000"/>
              </a:xfrm>
              <a:prstGeom prst="roundRect">
                <a:avLst>
                  <a:gd name="adj" fmla="val 15000"/>
                </a:avLst>
              </a:prstGeom>
              <a:noFill/>
              <a:ln w="381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</p:grpSp>
        <p:sp>
          <p:nvSpPr>
            <p:cNvPr id="690" name="Line"/>
            <p:cNvSpPr/>
            <p:nvPr/>
          </p:nvSpPr>
          <p:spPr>
            <a:xfrm flipH="1">
              <a:off x="1288791" y="6543"/>
              <a:ext cx="1" cy="601755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4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grpSp>
          <p:nvGrpSpPr>
            <p:cNvPr id="693" name="Group"/>
            <p:cNvGrpSpPr/>
            <p:nvPr/>
          </p:nvGrpSpPr>
          <p:grpSpPr>
            <a:xfrm>
              <a:off x="3759174" y="633762"/>
              <a:ext cx="2577584" cy="1270001"/>
              <a:chOff x="0" y="0"/>
              <a:chExt cx="2577582" cy="1270000"/>
            </a:xfrm>
          </p:grpSpPr>
          <p:sp>
            <p:nvSpPr>
              <p:cNvPr id="691" name="Block-based…"/>
              <p:cNvSpPr txBox="1"/>
              <p:nvPr/>
            </p:nvSpPr>
            <p:spPr>
              <a:xfrm>
                <a:off x="95499" y="132333"/>
                <a:ext cx="2386585" cy="100533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>
                  <a:defRPr b="0"/>
                </a:pPr>
                <a:r>
                  <a:t>Block-based </a:t>
                </a:r>
              </a:p>
              <a:p>
                <a:pPr>
                  <a:defRPr b="0"/>
                </a:pPr>
                <a:r>
                  <a:t>processing</a:t>
                </a:r>
              </a:p>
            </p:txBody>
          </p:sp>
          <p:sp>
            <p:nvSpPr>
              <p:cNvPr id="692" name="Rounded Rectangle"/>
              <p:cNvSpPr/>
              <p:nvPr/>
            </p:nvSpPr>
            <p:spPr>
              <a:xfrm>
                <a:off x="0" y="0"/>
                <a:ext cx="2577583" cy="1270000"/>
              </a:xfrm>
              <a:prstGeom prst="roundRect">
                <a:avLst>
                  <a:gd name="adj" fmla="val 15000"/>
                </a:avLst>
              </a:prstGeom>
              <a:noFill/>
              <a:ln w="381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</p:grpSp>
        <p:sp>
          <p:nvSpPr>
            <p:cNvPr id="694" name="Line"/>
            <p:cNvSpPr/>
            <p:nvPr/>
          </p:nvSpPr>
          <p:spPr>
            <a:xfrm>
              <a:off x="5047966" y="6543"/>
              <a:ext cx="1" cy="601755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4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grpSp>
          <p:nvGrpSpPr>
            <p:cNvPr id="697" name="Group"/>
            <p:cNvGrpSpPr/>
            <p:nvPr/>
          </p:nvGrpSpPr>
          <p:grpSpPr>
            <a:xfrm>
              <a:off x="8207486" y="627219"/>
              <a:ext cx="2577584" cy="1270001"/>
              <a:chOff x="0" y="0"/>
              <a:chExt cx="2577582" cy="1270000"/>
            </a:xfrm>
          </p:grpSpPr>
          <p:sp>
            <p:nvSpPr>
              <p:cNvPr id="695" name="Block-based…"/>
              <p:cNvSpPr txBox="1"/>
              <p:nvPr/>
            </p:nvSpPr>
            <p:spPr>
              <a:xfrm>
                <a:off x="95499" y="132333"/>
                <a:ext cx="2386585" cy="100533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>
                  <a:defRPr b="0"/>
                </a:pPr>
                <a:r>
                  <a:t>Block-based </a:t>
                </a:r>
              </a:p>
              <a:p>
                <a:pPr>
                  <a:defRPr b="0"/>
                </a:pPr>
                <a:r>
                  <a:t>processing</a:t>
                </a:r>
              </a:p>
            </p:txBody>
          </p:sp>
          <p:sp>
            <p:nvSpPr>
              <p:cNvPr id="696" name="Rounded Rectangle"/>
              <p:cNvSpPr/>
              <p:nvPr/>
            </p:nvSpPr>
            <p:spPr>
              <a:xfrm>
                <a:off x="0" y="0"/>
                <a:ext cx="2577583" cy="1270000"/>
              </a:xfrm>
              <a:prstGeom prst="roundRect">
                <a:avLst>
                  <a:gd name="adj" fmla="val 15000"/>
                </a:avLst>
              </a:prstGeom>
              <a:noFill/>
              <a:ln w="381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</p:grpSp>
        <p:sp>
          <p:nvSpPr>
            <p:cNvPr id="698" name="Line"/>
            <p:cNvSpPr/>
            <p:nvPr/>
          </p:nvSpPr>
          <p:spPr>
            <a:xfrm>
              <a:off x="9496277" y="0"/>
              <a:ext cx="1" cy="601755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4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grpSp>
          <p:nvGrpSpPr>
            <p:cNvPr id="701" name="Group"/>
            <p:cNvGrpSpPr/>
            <p:nvPr/>
          </p:nvGrpSpPr>
          <p:grpSpPr>
            <a:xfrm>
              <a:off x="12207444" y="633762"/>
              <a:ext cx="2577583" cy="1270001"/>
              <a:chOff x="0" y="0"/>
              <a:chExt cx="2577582" cy="1270000"/>
            </a:xfrm>
          </p:grpSpPr>
          <p:sp>
            <p:nvSpPr>
              <p:cNvPr id="699" name="Block-based…"/>
              <p:cNvSpPr txBox="1"/>
              <p:nvPr/>
            </p:nvSpPr>
            <p:spPr>
              <a:xfrm>
                <a:off x="95499" y="132333"/>
                <a:ext cx="2386585" cy="100533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>
                  <a:defRPr b="0"/>
                </a:pPr>
                <a:r>
                  <a:t>Block-based </a:t>
                </a:r>
              </a:p>
              <a:p>
                <a:pPr>
                  <a:defRPr b="0"/>
                </a:pPr>
                <a:r>
                  <a:t>processing</a:t>
                </a:r>
              </a:p>
            </p:txBody>
          </p:sp>
          <p:sp>
            <p:nvSpPr>
              <p:cNvPr id="700" name="Rounded Rectangle"/>
              <p:cNvSpPr/>
              <p:nvPr/>
            </p:nvSpPr>
            <p:spPr>
              <a:xfrm>
                <a:off x="0" y="0"/>
                <a:ext cx="2577583" cy="1270000"/>
              </a:xfrm>
              <a:prstGeom prst="roundRect">
                <a:avLst>
                  <a:gd name="adj" fmla="val 15000"/>
                </a:avLst>
              </a:prstGeom>
              <a:noFill/>
              <a:ln w="381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</p:grpSp>
        <p:sp>
          <p:nvSpPr>
            <p:cNvPr id="702" name="Line"/>
            <p:cNvSpPr/>
            <p:nvPr/>
          </p:nvSpPr>
          <p:spPr>
            <a:xfrm>
              <a:off x="13496234" y="6543"/>
              <a:ext cx="1" cy="601755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4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</p:grpSp>
      <p:grpSp>
        <p:nvGrpSpPr>
          <p:cNvPr id="708" name="Group"/>
          <p:cNvGrpSpPr/>
          <p:nvPr/>
        </p:nvGrpSpPr>
        <p:grpSpPr>
          <a:xfrm>
            <a:off x="5490511" y="6732314"/>
            <a:ext cx="12207444" cy="608299"/>
            <a:chOff x="0" y="0"/>
            <a:chExt cx="12207443" cy="608297"/>
          </a:xfrm>
        </p:grpSpPr>
        <p:sp>
          <p:nvSpPr>
            <p:cNvPr id="704" name="Line"/>
            <p:cNvSpPr/>
            <p:nvPr/>
          </p:nvSpPr>
          <p:spPr>
            <a:xfrm flipH="1">
              <a:off x="-1" y="6543"/>
              <a:ext cx="2" cy="601755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4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05" name="Line"/>
            <p:cNvSpPr/>
            <p:nvPr/>
          </p:nvSpPr>
          <p:spPr>
            <a:xfrm>
              <a:off x="3759174" y="6543"/>
              <a:ext cx="1" cy="601755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4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06" name="Line"/>
            <p:cNvSpPr/>
            <p:nvPr/>
          </p:nvSpPr>
          <p:spPr>
            <a:xfrm>
              <a:off x="8207486" y="0"/>
              <a:ext cx="1" cy="601755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4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07" name="Line"/>
            <p:cNvSpPr/>
            <p:nvPr/>
          </p:nvSpPr>
          <p:spPr>
            <a:xfrm>
              <a:off x="12207443" y="6543"/>
              <a:ext cx="1" cy="601755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4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</p:grpSp>
      <p:sp>
        <p:nvSpPr>
          <p:cNvPr id="709" name="x[n]"/>
          <p:cNvSpPr txBox="1"/>
          <p:nvPr/>
        </p:nvSpPr>
        <p:spPr>
          <a:xfrm>
            <a:off x="2549816" y="3701759"/>
            <a:ext cx="798577" cy="56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x[n]</a:t>
            </a:r>
          </a:p>
        </p:txBody>
      </p:sp>
      <p:sp>
        <p:nvSpPr>
          <p:cNvPr id="710" name="y[n]"/>
          <p:cNvSpPr txBox="1"/>
          <p:nvPr/>
        </p:nvSpPr>
        <p:spPr>
          <a:xfrm>
            <a:off x="2553245" y="7898441"/>
            <a:ext cx="79171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y[n]</a:t>
            </a:r>
          </a:p>
        </p:txBody>
      </p:sp>
      <p:grpSp>
        <p:nvGrpSpPr>
          <p:cNvPr id="713" name="Group"/>
          <p:cNvGrpSpPr/>
          <p:nvPr/>
        </p:nvGrpSpPr>
        <p:grpSpPr>
          <a:xfrm>
            <a:off x="3891850" y="9090884"/>
            <a:ext cx="12428648" cy="1110192"/>
            <a:chOff x="0" y="0"/>
            <a:chExt cx="12428647" cy="1110190"/>
          </a:xfrm>
        </p:grpSpPr>
        <p:sp>
          <p:nvSpPr>
            <p:cNvPr id="711" name="Problem: y[0] depends on x[5]. System is not causal!"/>
            <p:cNvSpPr txBox="1"/>
            <p:nvPr/>
          </p:nvSpPr>
          <p:spPr>
            <a:xfrm>
              <a:off x="458135" y="413214"/>
              <a:ext cx="11970513" cy="6969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4000" b="0"/>
              </a:pPr>
              <a:r>
                <a:rPr>
                  <a:solidFill>
                    <a:srgbClr val="FF2600"/>
                  </a:solidFill>
                </a:rPr>
                <a:t>Problem:</a:t>
              </a:r>
              <a:r>
                <a:t> </a:t>
              </a:r>
              <a:r>
                <a:rPr i="1"/>
                <a:t>y</a:t>
              </a:r>
              <a:r>
                <a:t>[0] depends on </a:t>
              </a:r>
              <a:r>
                <a:rPr i="1"/>
                <a:t>x</a:t>
              </a:r>
              <a:r>
                <a:t>[5]. System is not causal!</a:t>
              </a:r>
            </a:p>
          </p:txBody>
        </p:sp>
        <p:sp>
          <p:nvSpPr>
            <p:cNvPr id="712" name="Line"/>
            <p:cNvSpPr/>
            <p:nvPr/>
          </p:nvSpPr>
          <p:spPr>
            <a:xfrm flipH="1" flipV="1">
              <a:off x="0" y="0"/>
              <a:ext cx="396734" cy="589914"/>
            </a:xfrm>
            <a:prstGeom prst="line">
              <a:avLst/>
            </a:prstGeom>
            <a:noFill/>
            <a:ln w="76200" cap="flat">
              <a:solidFill>
                <a:srgbClr val="FF26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17" name="Group"/>
          <p:cNvGrpSpPr/>
          <p:nvPr/>
        </p:nvGrpSpPr>
        <p:grpSpPr>
          <a:xfrm>
            <a:off x="7418674" y="7573944"/>
            <a:ext cx="12166103" cy="1209443"/>
            <a:chOff x="0" y="0"/>
            <a:chExt cx="12166102" cy="1209442"/>
          </a:xfrm>
        </p:grpSpPr>
        <p:sp>
          <p:nvSpPr>
            <p:cNvPr id="714" name="Rectangle"/>
            <p:cNvSpPr/>
            <p:nvPr/>
          </p:nvSpPr>
          <p:spPr>
            <a:xfrm>
              <a:off x="0" y="2834"/>
              <a:ext cx="4163282" cy="1206609"/>
            </a:xfrm>
            <a:prstGeom prst="rect">
              <a:avLst/>
            </a:prstGeom>
            <a:solidFill>
              <a:srgbClr val="0365C0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4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15" name="Rectangle"/>
            <p:cNvSpPr/>
            <p:nvPr/>
          </p:nvSpPr>
          <p:spPr>
            <a:xfrm>
              <a:off x="4213791" y="1685"/>
              <a:ext cx="4132517" cy="1173691"/>
            </a:xfrm>
            <a:prstGeom prst="rect">
              <a:avLst/>
            </a:prstGeom>
            <a:solidFill>
              <a:srgbClr val="773F9B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4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16" name="Rectangle"/>
            <p:cNvSpPr/>
            <p:nvPr/>
          </p:nvSpPr>
          <p:spPr>
            <a:xfrm>
              <a:off x="8393912" y="0"/>
              <a:ext cx="3772191" cy="1173691"/>
            </a:xfrm>
            <a:prstGeom prst="rect">
              <a:avLst/>
            </a:prstGeom>
            <a:solidFill>
              <a:srgbClr val="C82506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4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</p:grpSp>
      <p:grpSp>
        <p:nvGrpSpPr>
          <p:cNvPr id="721" name="Group"/>
          <p:cNvGrpSpPr/>
          <p:nvPr/>
        </p:nvGrpSpPr>
        <p:grpSpPr>
          <a:xfrm>
            <a:off x="6742669" y="6621768"/>
            <a:ext cx="9019277" cy="784632"/>
            <a:chOff x="0" y="0"/>
            <a:chExt cx="9019276" cy="784631"/>
          </a:xfrm>
        </p:grpSpPr>
        <p:sp>
          <p:nvSpPr>
            <p:cNvPr id="718" name="Line"/>
            <p:cNvSpPr/>
            <p:nvPr/>
          </p:nvSpPr>
          <p:spPr>
            <a:xfrm>
              <a:off x="0" y="36153"/>
              <a:ext cx="645266" cy="748479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4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19" name="Line"/>
            <p:cNvSpPr/>
            <p:nvPr/>
          </p:nvSpPr>
          <p:spPr>
            <a:xfrm>
              <a:off x="3761944" y="36153"/>
              <a:ext cx="993176" cy="682691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4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20" name="Line"/>
            <p:cNvSpPr/>
            <p:nvPr/>
          </p:nvSpPr>
          <p:spPr>
            <a:xfrm>
              <a:off x="8222212" y="-1"/>
              <a:ext cx="797065" cy="730919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4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5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5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5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5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37" dur="1000" fill="hold"/>
                                        <p:tgtEl>
                                          <p:spTgt spid="6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10" presetClass="exit" fill="hold" grpId="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41" dur="1000" fill="hold"/>
                                        <p:tgtEl>
                                          <p:spTgt spid="7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8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grpId="9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9" grpId="1" build="p" animBg="1" advAuto="0"/>
      <p:bldP spid="686" grpId="4" animBg="1" advAuto="0"/>
      <p:bldP spid="686" grpId="6" animBg="1" advAuto="0"/>
      <p:bldP spid="703" grpId="2" animBg="1" advAuto="0"/>
      <p:bldP spid="708" grpId="3" animBg="1" advAuto="0"/>
      <p:bldP spid="708" grpId="7" animBg="1" advAuto="0"/>
      <p:bldP spid="713" grpId="5" animBg="1" advAuto="0"/>
      <p:bldP spid="717" grpId="9" animBg="1" advAuto="0"/>
      <p:bldP spid="721" grpId="8" animBg="1" advAuto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The previous example performed a block calculation at regular intervals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r>
              <a:rPr lang="en-GB" dirty="0"/>
              <a:t>P</a:t>
            </a:r>
            <a:r>
              <a:rPr dirty="0" err="1"/>
              <a:t>revious</a:t>
            </a:r>
            <a:r>
              <a:rPr dirty="0"/>
              <a:t> example performed </a:t>
            </a:r>
            <a:r>
              <a:rPr dirty="0">
                <a:solidFill>
                  <a:srgbClr val="3D46A6"/>
                </a:solidFill>
              </a:rPr>
              <a:t>block</a:t>
            </a:r>
            <a:r>
              <a:rPr dirty="0"/>
              <a:t> calculation at regular intervals</a:t>
            </a:r>
          </a:p>
          <a:p>
            <a:pPr lvl="1"/>
            <a:r>
              <a:rPr dirty="0">
                <a:solidFill>
                  <a:srgbClr val="3D46A6"/>
                </a:solidFill>
              </a:rPr>
              <a:t>Once full block of samples assembled</a:t>
            </a:r>
            <a:r>
              <a:rPr dirty="0"/>
              <a:t>, it was processed (e.g. using an FFT)</a:t>
            </a:r>
          </a:p>
          <a:p>
            <a:pPr lvl="1"/>
            <a:r>
              <a:rPr lang="en-GB" dirty="0"/>
              <a:t>L</a:t>
            </a:r>
            <a:r>
              <a:rPr dirty="0" err="1"/>
              <a:t>arger</a:t>
            </a:r>
            <a:r>
              <a:rPr dirty="0"/>
              <a:t> window (block) size, less frequent the calculations</a:t>
            </a:r>
          </a:p>
          <a:p>
            <a:pPr lvl="1"/>
            <a:r>
              <a:rPr dirty="0"/>
              <a:t>In that example, each input sample was part of </a:t>
            </a:r>
            <a:r>
              <a:rPr dirty="0">
                <a:solidFill>
                  <a:srgbClr val="3D46A6"/>
                </a:solidFill>
              </a:rPr>
              <a:t>exactly one block</a:t>
            </a:r>
          </a:p>
          <a:p>
            <a:r>
              <a:rPr dirty="0"/>
              <a:t>It can be useful to have blocks that </a:t>
            </a:r>
            <a:r>
              <a:rPr dirty="0">
                <a:solidFill>
                  <a:srgbClr val="3D46A6"/>
                </a:solidFill>
              </a:rPr>
              <a:t>overlap</a:t>
            </a:r>
            <a:r>
              <a:rPr dirty="0"/>
              <a:t> one another</a:t>
            </a:r>
          </a:p>
          <a:p>
            <a:pPr lvl="1"/>
            <a:r>
              <a:rPr dirty="0"/>
              <a:t>For example, use larger FFTs but calculate them more often</a:t>
            </a:r>
          </a:p>
          <a:p>
            <a:pPr lvl="1"/>
            <a:r>
              <a:rPr lang="en-GB" dirty="0"/>
              <a:t>N</a:t>
            </a:r>
            <a:r>
              <a:rPr dirty="0"/>
              <a:t>umber samples between start of consecutive blocks is called </a:t>
            </a:r>
            <a:r>
              <a:rPr dirty="0">
                <a:solidFill>
                  <a:srgbClr val="3D46A6"/>
                </a:solidFill>
              </a:rPr>
              <a:t>hop size</a:t>
            </a:r>
          </a:p>
          <a:p>
            <a:pPr lvl="1"/>
            <a:r>
              <a:rPr dirty="0"/>
              <a:t>This is often fraction of block</a:t>
            </a:r>
            <a:r>
              <a:rPr lang="en-GB" dirty="0"/>
              <a:t> size</a:t>
            </a:r>
            <a:br>
              <a:rPr dirty="0"/>
            </a:br>
            <a:r>
              <a:rPr dirty="0"/>
              <a:t> (or </a:t>
            </a:r>
            <a:r>
              <a:rPr dirty="0">
                <a:solidFill>
                  <a:srgbClr val="3D46A6"/>
                </a:solidFill>
              </a:rPr>
              <a:t>window size</a:t>
            </a:r>
            <a:r>
              <a:rPr dirty="0"/>
              <a:t>) </a:t>
            </a:r>
          </a:p>
          <a:p>
            <a:pPr lvl="2"/>
            <a:r>
              <a:rPr dirty="0"/>
              <a:t>For example, FFT size 1024, hop size 512</a:t>
            </a:r>
          </a:p>
          <a:p>
            <a:r>
              <a:rPr lang="en-GB" dirty="0"/>
              <a:t>M</a:t>
            </a:r>
            <a:r>
              <a:rPr dirty="0" err="1"/>
              <a:t>ight</a:t>
            </a:r>
            <a:r>
              <a:rPr dirty="0"/>
              <a:t> apply </a:t>
            </a:r>
            <a:r>
              <a:rPr dirty="0">
                <a:solidFill>
                  <a:srgbClr val="3D46A6"/>
                </a:solidFill>
              </a:rPr>
              <a:t>window function</a:t>
            </a:r>
            <a:br>
              <a:rPr dirty="0"/>
            </a:br>
            <a:r>
              <a:rPr dirty="0"/>
              <a:t>before calculating FFT</a:t>
            </a:r>
          </a:p>
          <a:p>
            <a:pPr lvl="1"/>
            <a:r>
              <a:rPr dirty="0"/>
              <a:t>In this example, a </a:t>
            </a:r>
            <a:r>
              <a:rPr dirty="0">
                <a:solidFill>
                  <a:srgbClr val="3D46A6"/>
                </a:solidFill>
              </a:rPr>
              <a:t>triangular</a:t>
            </a:r>
            <a:r>
              <a:rPr dirty="0"/>
              <a:t> window</a:t>
            </a:r>
          </a:p>
        </p:txBody>
      </p:sp>
      <p:sp>
        <p:nvSpPr>
          <p:cNvPr id="725" name="Overlapping block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Overlapping blocks</a:t>
            </a:r>
          </a:p>
        </p:txBody>
      </p:sp>
      <p:grpSp>
        <p:nvGrpSpPr>
          <p:cNvPr id="731" name="Group"/>
          <p:cNvGrpSpPr/>
          <p:nvPr/>
        </p:nvGrpSpPr>
        <p:grpSpPr>
          <a:xfrm>
            <a:off x="11419949" y="7761860"/>
            <a:ext cx="12651130" cy="5052302"/>
            <a:chOff x="0" y="0"/>
            <a:chExt cx="12651128" cy="5052300"/>
          </a:xfrm>
        </p:grpSpPr>
        <p:pic>
          <p:nvPicPr>
            <p:cNvPr id="726" name="droppedImage.pdf" descr="droppedImage.pdf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0" y="0"/>
              <a:ext cx="12651129" cy="426029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727" name="Line"/>
            <p:cNvSpPr/>
            <p:nvPr/>
          </p:nvSpPr>
          <p:spPr>
            <a:xfrm>
              <a:off x="1735207" y="4310977"/>
              <a:ext cx="2114599" cy="1"/>
            </a:xfrm>
            <a:prstGeom prst="line">
              <a:avLst/>
            </a:prstGeom>
            <a:noFill/>
            <a:ln w="63500" cap="flat">
              <a:solidFill>
                <a:srgbClr val="FF2600"/>
              </a:solidFill>
              <a:prstDash val="solid"/>
              <a:miter lim="400000"/>
              <a:headEnd type="triangle" w="med" len="sm"/>
              <a:tailEnd type="triangle" w="med" len="sm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728" name="Window size = M"/>
            <p:cNvSpPr txBox="1"/>
            <p:nvPr/>
          </p:nvSpPr>
          <p:spPr>
            <a:xfrm>
              <a:off x="3999236" y="4036911"/>
              <a:ext cx="3037714" cy="5481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0">
                  <a:solidFill>
                    <a:srgbClr val="FF2600"/>
                  </a:solidFill>
                </a:defRPr>
              </a:lvl1pPr>
            </a:lstStyle>
            <a:p>
              <a:r>
                <a:t>Window size = M</a:t>
              </a:r>
            </a:p>
          </p:txBody>
        </p:sp>
        <p:sp>
          <p:nvSpPr>
            <p:cNvPr id="729" name="Line"/>
            <p:cNvSpPr/>
            <p:nvPr/>
          </p:nvSpPr>
          <p:spPr>
            <a:xfrm>
              <a:off x="1735207" y="4778234"/>
              <a:ext cx="1139168" cy="1"/>
            </a:xfrm>
            <a:prstGeom prst="line">
              <a:avLst/>
            </a:prstGeom>
            <a:noFill/>
            <a:ln w="63500" cap="flat">
              <a:solidFill>
                <a:srgbClr val="942192"/>
              </a:solidFill>
              <a:prstDash val="solid"/>
              <a:miter lim="400000"/>
              <a:headEnd type="triangle" w="med" len="sm"/>
              <a:tailEnd type="triangle" w="med" len="sm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730" name="Hop size = M/2"/>
            <p:cNvSpPr txBox="1"/>
            <p:nvPr/>
          </p:nvSpPr>
          <p:spPr>
            <a:xfrm>
              <a:off x="3967634" y="4504168"/>
              <a:ext cx="2713483" cy="5481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0">
                  <a:solidFill>
                    <a:srgbClr val="942192"/>
                  </a:solidFill>
                </a:defRPr>
              </a:lvl1pPr>
            </a:lstStyle>
            <a:p>
              <a:r>
                <a:t>Hop size = M/2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2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7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7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7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7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7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7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7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7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7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7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7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4" grpId="1" build="p" animBg="1" advAuto="0"/>
      <p:bldP spid="731" grpId="2" animBg="1" advAuto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Rectangle"/>
          <p:cNvSpPr/>
          <p:nvPr/>
        </p:nvSpPr>
        <p:spPr>
          <a:xfrm>
            <a:off x="17379559" y="6565420"/>
            <a:ext cx="855474" cy="955845"/>
          </a:xfrm>
          <a:prstGeom prst="rect">
            <a:avLst/>
          </a:prstGeom>
          <a:ln w="88900">
            <a:solidFill>
              <a:schemeClr val="accent5">
                <a:lumOff val="-29866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10" name="A standard approach for block-based processing with overlapping blocks is called overlap-add:…"/>
          <p:cNvSpPr txBox="1">
            <a:spLocks noGrp="1"/>
          </p:cNvSpPr>
          <p:nvPr>
            <p:ph type="body" idx="1"/>
          </p:nvPr>
        </p:nvSpPr>
        <p:spPr>
          <a:xfrm>
            <a:off x="533499" y="1778000"/>
            <a:ext cx="14241894" cy="11116536"/>
          </a:xfrm>
          <a:prstGeom prst="rect">
            <a:avLst/>
          </a:prstGeom>
        </p:spPr>
        <p:txBody>
          <a:bodyPr anchor="t"/>
          <a:lstStyle/>
          <a:p>
            <a:pPr marL="477519" indent="-477519" defTabSz="775969">
              <a:spcBef>
                <a:spcPts val="900"/>
              </a:spcBef>
              <a:defRPr sz="4888"/>
            </a:pPr>
            <a:r>
              <a:rPr lang="en-GB" dirty="0"/>
              <a:t>S</a:t>
            </a:r>
            <a:r>
              <a:rPr dirty="0" err="1"/>
              <a:t>tandard</a:t>
            </a:r>
            <a:r>
              <a:rPr dirty="0"/>
              <a:t> approach for block-based processing</a:t>
            </a:r>
            <a:br>
              <a:rPr dirty="0"/>
            </a:br>
            <a:r>
              <a:rPr dirty="0"/>
              <a:t>with overlapping blocks </a:t>
            </a:r>
            <a:r>
              <a:t>is </a:t>
            </a:r>
            <a:r>
              <a:rPr>
                <a:solidFill>
                  <a:srgbClr val="9B1200"/>
                </a:solidFill>
              </a:rPr>
              <a:t>overlap-add</a:t>
            </a:r>
            <a:r>
              <a:rPr dirty="0"/>
              <a:t>:</a:t>
            </a:r>
          </a:p>
          <a:p>
            <a:pPr marL="1122172" lvl="1" indent="-525272" defTabSz="775969">
              <a:spcBef>
                <a:spcPts val="900"/>
              </a:spcBef>
              <a:buSzPct val="100000"/>
              <a:buAutoNum type="arabicPeriod"/>
              <a:defRPr sz="4136"/>
            </a:pPr>
            <a:r>
              <a:rPr dirty="0"/>
              <a:t>Isolate </a:t>
            </a:r>
            <a:r>
              <a:rPr dirty="0">
                <a:solidFill>
                  <a:srgbClr val="3D46A6"/>
                </a:solidFill>
              </a:rPr>
              <a:t>block </a:t>
            </a:r>
            <a:r>
              <a:rPr dirty="0"/>
              <a:t>of length M using </a:t>
            </a:r>
            <a:r>
              <a:rPr dirty="0">
                <a:solidFill>
                  <a:srgbClr val="3D46A6"/>
                </a:solidFill>
              </a:rPr>
              <a:t>windowing function</a:t>
            </a:r>
          </a:p>
          <a:p>
            <a:pPr marL="1122172" lvl="1" indent="-525272" defTabSz="775969">
              <a:spcBef>
                <a:spcPts val="900"/>
              </a:spcBef>
              <a:buSzPct val="100000"/>
              <a:buAutoNum type="arabicPeriod"/>
              <a:defRPr sz="4136"/>
            </a:pPr>
            <a:r>
              <a:rPr dirty="0"/>
              <a:t>Take </a:t>
            </a:r>
            <a:r>
              <a:rPr dirty="0">
                <a:solidFill>
                  <a:srgbClr val="3D46A6"/>
                </a:solidFill>
              </a:rPr>
              <a:t>FFT</a:t>
            </a:r>
            <a:r>
              <a:rPr dirty="0"/>
              <a:t> of length N ≥ M of segment</a:t>
            </a:r>
          </a:p>
          <a:p>
            <a:pPr marL="1641475" lvl="2" indent="-447675" defTabSz="775969">
              <a:spcBef>
                <a:spcPts val="900"/>
              </a:spcBef>
              <a:defRPr sz="3384"/>
            </a:pPr>
            <a:r>
              <a:rPr dirty="0"/>
              <a:t>If N &gt; M, </a:t>
            </a:r>
            <a:r>
              <a:rPr dirty="0">
                <a:solidFill>
                  <a:srgbClr val="3D46A6"/>
                </a:solidFill>
              </a:rPr>
              <a:t>zero-pad</a:t>
            </a:r>
            <a:r>
              <a:rPr dirty="0"/>
              <a:t> block (add zeros to end of window)</a:t>
            </a:r>
          </a:p>
          <a:p>
            <a:pPr marL="1122172" lvl="1" indent="-525272" defTabSz="775969">
              <a:spcBef>
                <a:spcPts val="900"/>
              </a:spcBef>
              <a:buClr>
                <a:srgbClr val="000000"/>
              </a:buClr>
              <a:buSzPct val="100000"/>
              <a:buAutoNum type="arabicPeriod"/>
              <a:defRPr sz="4136">
                <a:solidFill>
                  <a:srgbClr val="3D46A6"/>
                </a:solidFill>
              </a:defRPr>
            </a:pPr>
            <a:r>
              <a:rPr dirty="0"/>
              <a:t>Do something interesting to frequency-domain data</a:t>
            </a:r>
          </a:p>
          <a:p>
            <a:pPr marL="1122172" lvl="1" indent="-525272" defTabSz="775969">
              <a:spcBef>
                <a:spcPts val="900"/>
              </a:spcBef>
              <a:buClr>
                <a:srgbClr val="000000"/>
              </a:buClr>
              <a:buSzPct val="100000"/>
              <a:buAutoNum type="arabicPeriod"/>
              <a:defRPr sz="4136"/>
            </a:pPr>
            <a:r>
              <a:rPr dirty="0"/>
              <a:t>Take </a:t>
            </a:r>
            <a:r>
              <a:rPr dirty="0">
                <a:solidFill>
                  <a:srgbClr val="3D46A6"/>
                </a:solidFill>
              </a:rPr>
              <a:t>IFFT</a:t>
            </a:r>
            <a:r>
              <a:rPr dirty="0"/>
              <a:t> to get new time domain segment</a:t>
            </a:r>
          </a:p>
          <a:p>
            <a:pPr marL="1122172" lvl="1" indent="-525272" defTabSz="775969">
              <a:spcBef>
                <a:spcPts val="900"/>
              </a:spcBef>
              <a:buClr>
                <a:srgbClr val="000000"/>
              </a:buClr>
              <a:buSzPct val="100000"/>
              <a:buAutoNum type="arabicPeriod"/>
              <a:defRPr sz="4136"/>
            </a:pPr>
            <a:r>
              <a:rPr dirty="0">
                <a:solidFill>
                  <a:srgbClr val="9B1200"/>
                </a:solidFill>
              </a:rPr>
              <a:t>Add</a:t>
            </a:r>
            <a:r>
              <a:rPr dirty="0"/>
              <a:t> the segment to an output </a:t>
            </a:r>
            <a:r>
              <a:rPr dirty="0">
                <a:solidFill>
                  <a:srgbClr val="3D46A6"/>
                </a:solidFill>
              </a:rPr>
              <a:t>buffer</a:t>
            </a:r>
            <a:r>
              <a:rPr dirty="0"/>
              <a:t> which also </a:t>
            </a:r>
            <a:br>
              <a:rPr dirty="0"/>
            </a:br>
            <a:r>
              <a:rPr dirty="0"/>
              <a:t>contains the preceding segments</a:t>
            </a:r>
          </a:p>
          <a:p>
            <a:pPr marL="1641475" lvl="2" indent="-447675" defTabSz="775969">
              <a:spcBef>
                <a:spcPts val="900"/>
              </a:spcBef>
              <a:defRPr sz="3384"/>
            </a:pPr>
            <a:r>
              <a:rPr dirty="0"/>
              <a:t>As we’ll see, can’t write segment directly to audio output</a:t>
            </a:r>
          </a:p>
          <a:p>
            <a:pPr marL="1122172" lvl="1" indent="-525272" defTabSz="775969">
              <a:spcBef>
                <a:spcPts val="900"/>
              </a:spcBef>
              <a:buClr>
                <a:srgbClr val="000000"/>
              </a:buClr>
              <a:buSzPct val="100000"/>
              <a:buAutoNum type="arabicPeriod"/>
              <a:defRPr sz="4136"/>
            </a:pPr>
            <a:r>
              <a:rPr dirty="0"/>
              <a:t>Advance by </a:t>
            </a:r>
            <a:r>
              <a:rPr dirty="0">
                <a:solidFill>
                  <a:srgbClr val="3D46A6"/>
                </a:solidFill>
              </a:rPr>
              <a:t>hop size </a:t>
            </a:r>
            <a:r>
              <a:rPr dirty="0"/>
              <a:t>(H) to next frame and repeat</a:t>
            </a:r>
          </a:p>
          <a:p>
            <a:pPr marL="1641475" lvl="2" indent="-447675" defTabSz="775969">
              <a:spcBef>
                <a:spcPts val="900"/>
              </a:spcBef>
              <a:defRPr sz="3384"/>
            </a:pPr>
            <a:r>
              <a:rPr dirty="0"/>
              <a:t>In real time, count samples until H more have arrived</a:t>
            </a:r>
          </a:p>
          <a:p>
            <a:pPr marL="1641475" lvl="2" indent="-447675" defTabSz="775969">
              <a:spcBef>
                <a:spcPts val="900"/>
              </a:spcBef>
              <a:defRPr sz="3384"/>
            </a:pPr>
            <a:r>
              <a:rPr dirty="0"/>
              <a:t>Hop size H is less than window size M, hence the </a:t>
            </a:r>
            <a:r>
              <a:rPr b="1" dirty="0">
                <a:solidFill>
                  <a:srgbClr val="9B1200"/>
                </a:solidFill>
              </a:rPr>
              <a:t>overlap</a:t>
            </a:r>
          </a:p>
        </p:txBody>
      </p:sp>
      <p:sp>
        <p:nvSpPr>
          <p:cNvPr id="111" name="Overlap-Add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Overlap-Add</a:t>
            </a:r>
          </a:p>
        </p:txBody>
      </p:sp>
      <p:pic>
        <p:nvPicPr>
          <p:cNvPr id="112" name="Screenshot 2020-11-13 at 23.26.39.png" descr="Screenshot 2020-11-13 at 23.26.39.png"/>
          <p:cNvPicPr>
            <a:picLocks noChangeAspect="1"/>
          </p:cNvPicPr>
          <p:nvPr/>
        </p:nvPicPr>
        <p:blipFill>
          <a:blip r:embed="rId2"/>
          <a:srcRect l="16316" r="26427"/>
          <a:stretch>
            <a:fillRect/>
          </a:stretch>
        </p:blipFill>
        <p:spPr>
          <a:xfrm>
            <a:off x="15425477" y="1808556"/>
            <a:ext cx="8689579" cy="11049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13" name="Screenshot 2020-11-13 at 23.26.39.png" descr="Screenshot 2020-11-13 at 23.26.39.png"/>
          <p:cNvPicPr>
            <a:picLocks noChangeAspect="1"/>
          </p:cNvPicPr>
          <p:nvPr/>
        </p:nvPicPr>
        <p:blipFill>
          <a:blip r:embed="rId2"/>
          <a:srcRect l="16316" r="71148"/>
          <a:stretch>
            <a:fillRect/>
          </a:stretch>
        </p:blipFill>
        <p:spPr>
          <a:xfrm>
            <a:off x="15425477" y="3002069"/>
            <a:ext cx="1902520" cy="11049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14" name="Screenshot 2020-11-13 at 23.32.24.png" descr="Screenshot 2020-11-13 at 23.32.24.png"/>
          <p:cNvPicPr>
            <a:picLocks noChangeAspect="1"/>
          </p:cNvPicPr>
          <p:nvPr/>
        </p:nvPicPr>
        <p:blipFill>
          <a:blip r:embed="rId3"/>
          <a:srcRect l="20959" r="4676"/>
          <a:stretch>
            <a:fillRect/>
          </a:stretch>
        </p:blipFill>
        <p:spPr>
          <a:xfrm>
            <a:off x="15430500" y="11165106"/>
            <a:ext cx="8679213" cy="11303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15" name="Screenshot 2020-11-13 at 23.32.24.png" descr="Screenshot 2020-11-13 at 23.32.24.png"/>
          <p:cNvPicPr>
            <a:picLocks noChangeAspect="1"/>
          </p:cNvPicPr>
          <p:nvPr/>
        </p:nvPicPr>
        <p:blipFill>
          <a:blip r:embed="rId3"/>
          <a:srcRect l="20959" r="62766"/>
          <a:stretch>
            <a:fillRect/>
          </a:stretch>
        </p:blipFill>
        <p:spPr>
          <a:xfrm>
            <a:off x="15430500" y="9979484"/>
            <a:ext cx="1899353" cy="1130301"/>
          </a:xfrm>
          <a:prstGeom prst="rect">
            <a:avLst/>
          </a:prstGeom>
          <a:ln w="12700">
            <a:miter lim="400000"/>
          </a:ln>
        </p:spPr>
      </p:pic>
      <p:sp>
        <p:nvSpPr>
          <p:cNvPr id="116" name="Line"/>
          <p:cNvSpPr/>
          <p:nvPr/>
        </p:nvSpPr>
        <p:spPr>
          <a:xfrm>
            <a:off x="15942350" y="4330774"/>
            <a:ext cx="1" cy="5421727"/>
          </a:xfrm>
          <a:prstGeom prst="line">
            <a:avLst/>
          </a:prstGeom>
          <a:ln w="76200">
            <a:solidFill>
              <a:schemeClr val="accent5">
                <a:lumOff val="-29866"/>
              </a:schemeClr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grpSp>
        <p:nvGrpSpPr>
          <p:cNvPr id="120" name="Group"/>
          <p:cNvGrpSpPr/>
          <p:nvPr/>
        </p:nvGrpSpPr>
        <p:grpSpPr>
          <a:xfrm>
            <a:off x="16383000" y="4208283"/>
            <a:ext cx="1905334" cy="5715881"/>
            <a:chOff x="0" y="0"/>
            <a:chExt cx="1905333" cy="5715879"/>
          </a:xfrm>
        </p:grpSpPr>
        <p:pic>
          <p:nvPicPr>
            <p:cNvPr id="117" name="Screenshot 2020-11-13 at 23.26.39.png" descr="Screenshot 2020-11-13 at 23.26.39.png"/>
            <p:cNvPicPr>
              <a:picLocks noChangeAspect="1"/>
            </p:cNvPicPr>
            <p:nvPr/>
          </p:nvPicPr>
          <p:blipFill>
            <a:blip r:embed="rId2"/>
            <a:srcRect l="22556" r="64889"/>
            <a:stretch>
              <a:fillRect/>
            </a:stretch>
          </p:blipFill>
          <p:spPr>
            <a:xfrm>
              <a:off x="0" y="-1"/>
              <a:ext cx="1905334" cy="11049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18" name="Screenshot 2020-11-13 at 23.32.24.png" descr="Screenshot 2020-11-13 at 23.32.24.png"/>
            <p:cNvPicPr>
              <a:picLocks noChangeAspect="1"/>
            </p:cNvPicPr>
            <p:nvPr/>
          </p:nvPicPr>
          <p:blipFill>
            <a:blip r:embed="rId3"/>
            <a:srcRect l="29222" r="54509"/>
            <a:stretch>
              <a:fillRect/>
            </a:stretch>
          </p:blipFill>
          <p:spPr>
            <a:xfrm>
              <a:off x="0" y="4585579"/>
              <a:ext cx="1898654" cy="11303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19" name="Line"/>
            <p:cNvSpPr/>
            <p:nvPr/>
          </p:nvSpPr>
          <p:spPr>
            <a:xfrm flipH="1">
              <a:off x="491822" y="1383118"/>
              <a:ext cx="1" cy="2866970"/>
            </a:xfrm>
            <a:prstGeom prst="line">
              <a:avLst/>
            </a:prstGeom>
            <a:noFill/>
            <a:ln w="76200" cap="flat">
              <a:solidFill>
                <a:schemeClr val="accent5">
                  <a:lumOff val="-29866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124" name="Group"/>
          <p:cNvGrpSpPr/>
          <p:nvPr/>
        </p:nvGrpSpPr>
        <p:grpSpPr>
          <a:xfrm>
            <a:off x="17335500" y="5388500"/>
            <a:ext cx="1911006" cy="3350042"/>
            <a:chOff x="0" y="0"/>
            <a:chExt cx="1911005" cy="3350040"/>
          </a:xfrm>
        </p:grpSpPr>
        <p:pic>
          <p:nvPicPr>
            <p:cNvPr id="121" name="Screenshot 2020-11-13 at 23.32.24.png" descr="Screenshot 2020-11-13 at 23.32.24.png"/>
            <p:cNvPicPr>
              <a:picLocks noChangeAspect="1"/>
            </p:cNvPicPr>
            <p:nvPr/>
          </p:nvPicPr>
          <p:blipFill>
            <a:blip r:embed="rId3"/>
            <a:srcRect l="37334" r="46292"/>
            <a:stretch>
              <a:fillRect/>
            </a:stretch>
          </p:blipFill>
          <p:spPr>
            <a:xfrm>
              <a:off x="0" y="2219740"/>
              <a:ext cx="1911006" cy="11303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22" name="Screenshot 2020-11-13 at 23.26.39.png" descr="Screenshot 2020-11-13 at 23.26.39.png"/>
            <p:cNvPicPr>
              <a:picLocks noChangeAspect="1"/>
            </p:cNvPicPr>
            <p:nvPr/>
          </p:nvPicPr>
          <p:blipFill>
            <a:blip r:embed="rId2"/>
            <a:srcRect l="28812" r="58603"/>
            <a:stretch>
              <a:fillRect/>
            </a:stretch>
          </p:blipFill>
          <p:spPr>
            <a:xfrm>
              <a:off x="0" y="-1"/>
              <a:ext cx="1909733" cy="11049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23" name="Line"/>
            <p:cNvSpPr/>
            <p:nvPr/>
          </p:nvSpPr>
          <p:spPr>
            <a:xfrm flipH="1">
              <a:off x="471794" y="1300743"/>
              <a:ext cx="1" cy="707968"/>
            </a:xfrm>
            <a:prstGeom prst="line">
              <a:avLst/>
            </a:prstGeom>
            <a:noFill/>
            <a:ln w="76200" cap="flat">
              <a:solidFill>
                <a:schemeClr val="accent5">
                  <a:lumOff val="-29866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138" name="Group"/>
          <p:cNvGrpSpPr/>
          <p:nvPr/>
        </p:nvGrpSpPr>
        <p:grpSpPr>
          <a:xfrm>
            <a:off x="18208083" y="3803171"/>
            <a:ext cx="5677320" cy="6640062"/>
            <a:chOff x="0" y="0"/>
            <a:chExt cx="5677318" cy="6640061"/>
          </a:xfrm>
        </p:grpSpPr>
        <p:sp>
          <p:nvSpPr>
            <p:cNvPr id="125" name="Rounded Rectangle"/>
            <p:cNvSpPr/>
            <p:nvPr/>
          </p:nvSpPr>
          <p:spPr>
            <a:xfrm>
              <a:off x="2959927" y="601594"/>
              <a:ext cx="2305062" cy="1426606"/>
            </a:xfrm>
            <a:prstGeom prst="roundRect">
              <a:avLst>
                <a:gd name="adj" fmla="val 15000"/>
              </a:avLst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26" name="Rounded Rectangle"/>
            <p:cNvSpPr/>
            <p:nvPr/>
          </p:nvSpPr>
          <p:spPr>
            <a:xfrm>
              <a:off x="2959927" y="2569748"/>
              <a:ext cx="2305062" cy="1426606"/>
            </a:xfrm>
            <a:prstGeom prst="roundRect">
              <a:avLst>
                <a:gd name="adj" fmla="val 15000"/>
              </a:avLst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27" name="Rounded Rectangle"/>
            <p:cNvSpPr/>
            <p:nvPr/>
          </p:nvSpPr>
          <p:spPr>
            <a:xfrm>
              <a:off x="2959927" y="4585576"/>
              <a:ext cx="2305062" cy="1426606"/>
            </a:xfrm>
            <a:prstGeom prst="roundRect">
              <a:avLst>
                <a:gd name="adj" fmla="val 15000"/>
              </a:avLst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28" name="Rectangle"/>
            <p:cNvSpPr/>
            <p:nvPr/>
          </p:nvSpPr>
          <p:spPr>
            <a:xfrm>
              <a:off x="2547596" y="9006"/>
              <a:ext cx="3129723" cy="6595381"/>
            </a:xfrm>
            <a:prstGeom prst="rect">
              <a:avLst/>
            </a:prstGeom>
            <a:noFill/>
            <a:ln w="88900" cap="flat">
              <a:solidFill>
                <a:schemeClr val="accent5">
                  <a:lumOff val="-29866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29" name="FFT"/>
            <p:cNvSpPr txBox="1"/>
            <p:nvPr/>
          </p:nvSpPr>
          <p:spPr>
            <a:xfrm>
              <a:off x="3508572" y="891987"/>
              <a:ext cx="1207771" cy="8458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5000" b="0"/>
              </a:lvl1pPr>
            </a:lstStyle>
            <a:p>
              <a:r>
                <a:t>FFT</a:t>
              </a:r>
            </a:p>
          </p:txBody>
        </p:sp>
        <p:sp>
          <p:nvSpPr>
            <p:cNvPr id="130" name="effect"/>
            <p:cNvSpPr txBox="1"/>
            <p:nvPr/>
          </p:nvSpPr>
          <p:spPr>
            <a:xfrm>
              <a:off x="3260604" y="2817146"/>
              <a:ext cx="1703706" cy="8458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5000" b="0"/>
              </a:lvl1pPr>
            </a:lstStyle>
            <a:p>
              <a:r>
                <a:t>effect</a:t>
              </a:r>
            </a:p>
          </p:txBody>
        </p:sp>
        <p:sp>
          <p:nvSpPr>
            <p:cNvPr id="131" name="IFFT"/>
            <p:cNvSpPr txBox="1"/>
            <p:nvPr/>
          </p:nvSpPr>
          <p:spPr>
            <a:xfrm>
              <a:off x="3426340" y="4875968"/>
              <a:ext cx="1372236" cy="8458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5000" b="0"/>
              </a:lvl1pPr>
            </a:lstStyle>
            <a:p>
              <a:r>
                <a:t>IFFT</a:t>
              </a:r>
            </a:p>
          </p:txBody>
        </p:sp>
        <p:sp>
          <p:nvSpPr>
            <p:cNvPr id="132" name="Line"/>
            <p:cNvSpPr/>
            <p:nvPr/>
          </p:nvSpPr>
          <p:spPr>
            <a:xfrm>
              <a:off x="4133722" y="2025927"/>
              <a:ext cx="1" cy="541173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33" name="Line"/>
            <p:cNvSpPr/>
            <p:nvPr/>
          </p:nvSpPr>
          <p:spPr>
            <a:xfrm>
              <a:off x="4133722" y="4029050"/>
              <a:ext cx="1" cy="541173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34" name="Line"/>
            <p:cNvSpPr/>
            <p:nvPr/>
          </p:nvSpPr>
          <p:spPr>
            <a:xfrm flipV="1">
              <a:off x="36482" y="0"/>
              <a:ext cx="2498695" cy="2761328"/>
            </a:xfrm>
            <a:prstGeom prst="line">
              <a:avLst/>
            </a:prstGeom>
            <a:noFill/>
            <a:ln w="50800" cap="flat">
              <a:solidFill>
                <a:schemeClr val="accent5">
                  <a:lumOff val="-29866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35" name="Line"/>
            <p:cNvSpPr/>
            <p:nvPr/>
          </p:nvSpPr>
          <p:spPr>
            <a:xfrm>
              <a:off x="-1" y="3692116"/>
              <a:ext cx="2559674" cy="2947946"/>
            </a:xfrm>
            <a:prstGeom prst="line">
              <a:avLst/>
            </a:prstGeom>
            <a:noFill/>
            <a:ln w="50800" cap="flat">
              <a:solidFill>
                <a:schemeClr val="accent5">
                  <a:lumOff val="-29866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36" name="Line"/>
            <p:cNvSpPr/>
            <p:nvPr/>
          </p:nvSpPr>
          <p:spPr>
            <a:xfrm>
              <a:off x="4112458" y="62693"/>
              <a:ext cx="1" cy="541173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37" name="Line"/>
            <p:cNvSpPr/>
            <p:nvPr/>
          </p:nvSpPr>
          <p:spPr>
            <a:xfrm>
              <a:off x="4112458" y="6019473"/>
              <a:ext cx="1" cy="541173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147" name="Group"/>
          <p:cNvGrpSpPr/>
          <p:nvPr/>
        </p:nvGrpSpPr>
        <p:grpSpPr>
          <a:xfrm>
            <a:off x="16383186" y="1533880"/>
            <a:ext cx="6680610" cy="1600834"/>
            <a:chOff x="0" y="0"/>
            <a:chExt cx="6680609" cy="1600832"/>
          </a:xfrm>
        </p:grpSpPr>
        <p:sp>
          <p:nvSpPr>
            <p:cNvPr id="139" name="Line"/>
            <p:cNvSpPr/>
            <p:nvPr/>
          </p:nvSpPr>
          <p:spPr>
            <a:xfrm flipV="1">
              <a:off x="952512" y="53417"/>
              <a:ext cx="1" cy="1547416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40" name="Line"/>
            <p:cNvSpPr/>
            <p:nvPr/>
          </p:nvSpPr>
          <p:spPr>
            <a:xfrm flipV="1">
              <a:off x="1907195" y="53417"/>
              <a:ext cx="1" cy="1547416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41" name="Line"/>
            <p:cNvSpPr/>
            <p:nvPr/>
          </p:nvSpPr>
          <p:spPr>
            <a:xfrm flipV="1">
              <a:off x="2861878" y="0"/>
              <a:ext cx="1" cy="1547416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42" name="Line"/>
            <p:cNvSpPr/>
            <p:nvPr/>
          </p:nvSpPr>
          <p:spPr>
            <a:xfrm flipV="1">
              <a:off x="3816560" y="0"/>
              <a:ext cx="1" cy="1547416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43" name="Line"/>
            <p:cNvSpPr/>
            <p:nvPr/>
          </p:nvSpPr>
          <p:spPr>
            <a:xfrm flipV="1">
              <a:off x="4771243" y="0"/>
              <a:ext cx="1" cy="1547416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44" name="Line"/>
            <p:cNvSpPr/>
            <p:nvPr/>
          </p:nvSpPr>
          <p:spPr>
            <a:xfrm flipV="1">
              <a:off x="5725926" y="0"/>
              <a:ext cx="1" cy="1547416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45" name="Line"/>
            <p:cNvSpPr/>
            <p:nvPr/>
          </p:nvSpPr>
          <p:spPr>
            <a:xfrm flipV="1">
              <a:off x="6680609" y="0"/>
              <a:ext cx="1" cy="1547416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46" name="Line"/>
            <p:cNvSpPr/>
            <p:nvPr/>
          </p:nvSpPr>
          <p:spPr>
            <a:xfrm flipV="1">
              <a:off x="-1" y="53417"/>
              <a:ext cx="2" cy="1547416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1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1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10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3" fill="hold"/>
                                        <p:tgtEl>
                                          <p:spTgt spid="1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1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0" fill="hold"/>
                                        <p:tgtEl>
                                          <p:spTgt spid="1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3" fill="hold"/>
                                        <p:tgtEl>
                                          <p:spTgt spid="1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7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2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7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000"/>
                            </p:stCondLst>
                            <p:childTnLst>
                              <p:par>
                                <p:cTn id="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1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6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1" fill="hold"/>
                                        <p:tgtEl>
                                          <p:spTgt spid="1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" grpId="0" animBg="1" advAuto="0"/>
      <p:bldP spid="110" grpId="0" build="p" bldLvl="5" animBg="1" advAuto="0"/>
      <p:bldP spid="112" grpId="0" animBg="1" advAuto="0"/>
      <p:bldP spid="113" grpId="0" animBg="1" advAuto="0"/>
      <p:bldP spid="114" grpId="0" animBg="1" advAuto="0"/>
      <p:bldP spid="115" grpId="0" animBg="1" advAuto="0"/>
      <p:bldP spid="116" grpId="0" animBg="1" advAuto="0"/>
      <p:bldP spid="120" grpId="0" animBg="1" advAuto="0"/>
      <p:bldP spid="124" grpId="0" animBg="1" advAuto="0"/>
      <p:bldP spid="138" grpId="0" animBg="1" advAuto="0"/>
      <p:bldP spid="147" grpId="0" animBg="1" advAuto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0" name="Group"/>
          <p:cNvGrpSpPr/>
          <p:nvPr/>
        </p:nvGrpSpPr>
        <p:grpSpPr>
          <a:xfrm>
            <a:off x="3595237" y="4660912"/>
            <a:ext cx="18088116" cy="2654301"/>
            <a:chOff x="0" y="-451362"/>
            <a:chExt cx="18088114" cy="2654300"/>
          </a:xfrm>
        </p:grpSpPr>
        <p:grpSp>
          <p:nvGrpSpPr>
            <p:cNvPr id="792" name="Group"/>
            <p:cNvGrpSpPr/>
            <p:nvPr/>
          </p:nvGrpSpPr>
          <p:grpSpPr>
            <a:xfrm>
              <a:off x="0" y="-451363"/>
              <a:ext cx="6151516" cy="2088639"/>
              <a:chOff x="0" y="-451362"/>
              <a:chExt cx="6151516" cy="2088637"/>
            </a:xfrm>
          </p:grpSpPr>
          <p:sp>
            <p:nvSpPr>
              <p:cNvPr id="775" name="Rectangle"/>
              <p:cNvSpPr/>
              <p:nvPr/>
            </p:nvSpPr>
            <p:spPr>
              <a:xfrm>
                <a:off x="0" y="0"/>
                <a:ext cx="5354238" cy="1637276"/>
              </a:xfrm>
              <a:prstGeom prst="rect">
                <a:avLst/>
              </a:prstGeom>
              <a:solidFill>
                <a:srgbClr val="D5D5D5"/>
              </a:solidFill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776" name="Rectangle"/>
              <p:cNvSpPr/>
              <p:nvPr/>
            </p:nvSpPr>
            <p:spPr>
              <a:xfrm>
                <a:off x="127000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777" name="S0"/>
              <p:cNvSpPr/>
              <p:nvPr/>
            </p:nvSpPr>
            <p:spPr>
              <a:xfrm flipV="1">
                <a:off x="422016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S0</a:t>
                </a:r>
              </a:p>
            </p:txBody>
          </p:sp>
          <p:sp>
            <p:nvSpPr>
              <p:cNvPr id="778" name="Rectangle"/>
              <p:cNvSpPr/>
              <p:nvPr/>
            </p:nvSpPr>
            <p:spPr>
              <a:xfrm>
                <a:off x="761987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779" name="S1"/>
              <p:cNvSpPr/>
              <p:nvPr/>
            </p:nvSpPr>
            <p:spPr>
              <a:xfrm flipV="1">
                <a:off x="1057003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</a:t>
                </a:r>
              </a:p>
            </p:txBody>
          </p:sp>
          <p:sp>
            <p:nvSpPr>
              <p:cNvPr id="780" name="Rectangle"/>
              <p:cNvSpPr/>
              <p:nvPr/>
            </p:nvSpPr>
            <p:spPr>
              <a:xfrm>
                <a:off x="1399877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781" name="S2"/>
              <p:cNvSpPr/>
              <p:nvPr/>
            </p:nvSpPr>
            <p:spPr>
              <a:xfrm flipV="1">
                <a:off x="1694893" y="-447085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S2</a:t>
                </a:r>
              </a:p>
            </p:txBody>
          </p:sp>
          <p:sp>
            <p:nvSpPr>
              <p:cNvPr id="782" name="Rectangle"/>
              <p:cNvSpPr/>
              <p:nvPr/>
            </p:nvSpPr>
            <p:spPr>
              <a:xfrm>
                <a:off x="2034864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783" name="S3"/>
              <p:cNvSpPr/>
              <p:nvPr/>
            </p:nvSpPr>
            <p:spPr>
              <a:xfrm flipV="1">
                <a:off x="2329881" y="-447085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S3</a:t>
                </a:r>
              </a:p>
            </p:txBody>
          </p:sp>
          <p:sp>
            <p:nvSpPr>
              <p:cNvPr id="784" name="Rectangle"/>
              <p:cNvSpPr/>
              <p:nvPr/>
            </p:nvSpPr>
            <p:spPr>
              <a:xfrm>
                <a:off x="2668837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785" name="S4"/>
              <p:cNvSpPr/>
              <p:nvPr/>
            </p:nvSpPr>
            <p:spPr>
              <a:xfrm flipV="1">
                <a:off x="2963853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S4</a:t>
                </a:r>
              </a:p>
            </p:txBody>
          </p:sp>
          <p:sp>
            <p:nvSpPr>
              <p:cNvPr id="786" name="Rectangle"/>
              <p:cNvSpPr/>
              <p:nvPr/>
            </p:nvSpPr>
            <p:spPr>
              <a:xfrm>
                <a:off x="3303824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787" name="S5"/>
              <p:cNvSpPr/>
              <p:nvPr/>
            </p:nvSpPr>
            <p:spPr>
              <a:xfrm flipV="1">
                <a:off x="3598840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S5</a:t>
                </a:r>
              </a:p>
            </p:txBody>
          </p:sp>
          <p:sp>
            <p:nvSpPr>
              <p:cNvPr id="788" name="Rectangle"/>
              <p:cNvSpPr/>
              <p:nvPr/>
            </p:nvSpPr>
            <p:spPr>
              <a:xfrm>
                <a:off x="3951512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789" name="S6"/>
              <p:cNvSpPr/>
              <p:nvPr/>
            </p:nvSpPr>
            <p:spPr>
              <a:xfrm flipV="1">
                <a:off x="4246528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S6</a:t>
                </a:r>
              </a:p>
            </p:txBody>
          </p:sp>
          <p:sp>
            <p:nvSpPr>
              <p:cNvPr id="790" name="Rectangle"/>
              <p:cNvSpPr/>
              <p:nvPr/>
            </p:nvSpPr>
            <p:spPr>
              <a:xfrm>
                <a:off x="4586499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791" name="S7"/>
              <p:cNvSpPr/>
              <p:nvPr/>
            </p:nvSpPr>
            <p:spPr>
              <a:xfrm flipV="1">
                <a:off x="4881516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S7</a:t>
                </a:r>
              </a:p>
            </p:txBody>
          </p:sp>
        </p:grpSp>
        <p:grpSp>
          <p:nvGrpSpPr>
            <p:cNvPr id="810" name="Group"/>
            <p:cNvGrpSpPr/>
            <p:nvPr/>
          </p:nvGrpSpPr>
          <p:grpSpPr>
            <a:xfrm>
              <a:off x="5460999" y="-451363"/>
              <a:ext cx="6151517" cy="2088639"/>
              <a:chOff x="0" y="-451362"/>
              <a:chExt cx="6151515" cy="2088637"/>
            </a:xfrm>
          </p:grpSpPr>
          <p:sp>
            <p:nvSpPr>
              <p:cNvPr id="793" name="Rectangle"/>
              <p:cNvSpPr/>
              <p:nvPr/>
            </p:nvSpPr>
            <p:spPr>
              <a:xfrm>
                <a:off x="0" y="0"/>
                <a:ext cx="5354238" cy="1637276"/>
              </a:xfrm>
              <a:prstGeom prst="rect">
                <a:avLst/>
              </a:prstGeom>
              <a:solidFill>
                <a:srgbClr val="D5D5D5"/>
              </a:solidFill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794" name="Rectangle"/>
              <p:cNvSpPr/>
              <p:nvPr/>
            </p:nvSpPr>
            <p:spPr>
              <a:xfrm>
                <a:off x="127000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795" name="S8"/>
              <p:cNvSpPr/>
              <p:nvPr/>
            </p:nvSpPr>
            <p:spPr>
              <a:xfrm flipV="1">
                <a:off x="422016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S8</a:t>
                </a:r>
              </a:p>
            </p:txBody>
          </p:sp>
          <p:sp>
            <p:nvSpPr>
              <p:cNvPr id="796" name="Rectangle"/>
              <p:cNvSpPr/>
              <p:nvPr/>
            </p:nvSpPr>
            <p:spPr>
              <a:xfrm>
                <a:off x="761987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797" name="S9"/>
              <p:cNvSpPr/>
              <p:nvPr/>
            </p:nvSpPr>
            <p:spPr>
              <a:xfrm flipV="1">
                <a:off x="1057003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S9</a:t>
                </a:r>
              </a:p>
            </p:txBody>
          </p:sp>
          <p:sp>
            <p:nvSpPr>
              <p:cNvPr id="798" name="Rectangle"/>
              <p:cNvSpPr/>
              <p:nvPr/>
            </p:nvSpPr>
            <p:spPr>
              <a:xfrm>
                <a:off x="1399877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799" name="S10"/>
              <p:cNvSpPr/>
              <p:nvPr/>
            </p:nvSpPr>
            <p:spPr>
              <a:xfrm flipV="1">
                <a:off x="1694893" y="-447085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S10</a:t>
                </a:r>
              </a:p>
            </p:txBody>
          </p:sp>
          <p:sp>
            <p:nvSpPr>
              <p:cNvPr id="800" name="Rectangle"/>
              <p:cNvSpPr/>
              <p:nvPr/>
            </p:nvSpPr>
            <p:spPr>
              <a:xfrm>
                <a:off x="2034864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801" name="S11"/>
              <p:cNvSpPr/>
              <p:nvPr/>
            </p:nvSpPr>
            <p:spPr>
              <a:xfrm flipV="1">
                <a:off x="2329881" y="-447085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S11</a:t>
                </a:r>
              </a:p>
            </p:txBody>
          </p:sp>
          <p:sp>
            <p:nvSpPr>
              <p:cNvPr id="802" name="Rectangle"/>
              <p:cNvSpPr/>
              <p:nvPr/>
            </p:nvSpPr>
            <p:spPr>
              <a:xfrm>
                <a:off x="2668837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803" name="S12"/>
              <p:cNvSpPr/>
              <p:nvPr/>
            </p:nvSpPr>
            <p:spPr>
              <a:xfrm flipV="1">
                <a:off x="2963853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S12</a:t>
                </a:r>
              </a:p>
            </p:txBody>
          </p:sp>
          <p:sp>
            <p:nvSpPr>
              <p:cNvPr id="804" name="Rectangle"/>
              <p:cNvSpPr/>
              <p:nvPr/>
            </p:nvSpPr>
            <p:spPr>
              <a:xfrm>
                <a:off x="3303824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805" name="S13"/>
              <p:cNvSpPr/>
              <p:nvPr/>
            </p:nvSpPr>
            <p:spPr>
              <a:xfrm flipV="1">
                <a:off x="3598840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S13</a:t>
                </a:r>
              </a:p>
            </p:txBody>
          </p:sp>
          <p:sp>
            <p:nvSpPr>
              <p:cNvPr id="806" name="Rectangle"/>
              <p:cNvSpPr/>
              <p:nvPr/>
            </p:nvSpPr>
            <p:spPr>
              <a:xfrm>
                <a:off x="3951512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807" name="S14"/>
              <p:cNvSpPr/>
              <p:nvPr/>
            </p:nvSpPr>
            <p:spPr>
              <a:xfrm flipV="1">
                <a:off x="4246528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S14</a:t>
                </a:r>
              </a:p>
            </p:txBody>
          </p:sp>
          <p:sp>
            <p:nvSpPr>
              <p:cNvPr id="808" name="Rectangle"/>
              <p:cNvSpPr/>
              <p:nvPr/>
            </p:nvSpPr>
            <p:spPr>
              <a:xfrm>
                <a:off x="4586499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809" name="S15"/>
              <p:cNvSpPr/>
              <p:nvPr/>
            </p:nvSpPr>
            <p:spPr>
              <a:xfrm flipV="1">
                <a:off x="4881515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S15</a:t>
                </a:r>
              </a:p>
            </p:txBody>
          </p:sp>
        </p:grpSp>
        <p:grpSp>
          <p:nvGrpSpPr>
            <p:cNvPr id="828" name="Group"/>
            <p:cNvGrpSpPr/>
            <p:nvPr/>
          </p:nvGrpSpPr>
          <p:grpSpPr>
            <a:xfrm>
              <a:off x="10921999" y="-451363"/>
              <a:ext cx="6151517" cy="2088639"/>
              <a:chOff x="0" y="-451362"/>
              <a:chExt cx="6151515" cy="2088637"/>
            </a:xfrm>
          </p:grpSpPr>
          <p:sp>
            <p:nvSpPr>
              <p:cNvPr id="811" name="Rectangle"/>
              <p:cNvSpPr/>
              <p:nvPr/>
            </p:nvSpPr>
            <p:spPr>
              <a:xfrm>
                <a:off x="0" y="0"/>
                <a:ext cx="5354238" cy="1637276"/>
              </a:xfrm>
              <a:prstGeom prst="rect">
                <a:avLst/>
              </a:prstGeom>
              <a:solidFill>
                <a:srgbClr val="D5D5D5"/>
              </a:solidFill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812" name="Rectangle"/>
              <p:cNvSpPr/>
              <p:nvPr/>
            </p:nvSpPr>
            <p:spPr>
              <a:xfrm>
                <a:off x="127000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813" name="S16"/>
              <p:cNvSpPr/>
              <p:nvPr/>
            </p:nvSpPr>
            <p:spPr>
              <a:xfrm flipV="1">
                <a:off x="422016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S16</a:t>
                </a:r>
              </a:p>
            </p:txBody>
          </p:sp>
          <p:sp>
            <p:nvSpPr>
              <p:cNvPr id="814" name="Rectangle"/>
              <p:cNvSpPr/>
              <p:nvPr/>
            </p:nvSpPr>
            <p:spPr>
              <a:xfrm>
                <a:off x="761987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815" name="S17"/>
              <p:cNvSpPr/>
              <p:nvPr/>
            </p:nvSpPr>
            <p:spPr>
              <a:xfrm flipV="1">
                <a:off x="1057003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S17</a:t>
                </a:r>
              </a:p>
            </p:txBody>
          </p:sp>
          <p:sp>
            <p:nvSpPr>
              <p:cNvPr id="816" name="Rectangle"/>
              <p:cNvSpPr/>
              <p:nvPr/>
            </p:nvSpPr>
            <p:spPr>
              <a:xfrm>
                <a:off x="1399877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817" name="S18"/>
              <p:cNvSpPr/>
              <p:nvPr/>
            </p:nvSpPr>
            <p:spPr>
              <a:xfrm flipV="1">
                <a:off x="1694893" y="-447085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S18</a:t>
                </a:r>
              </a:p>
            </p:txBody>
          </p:sp>
          <p:sp>
            <p:nvSpPr>
              <p:cNvPr id="818" name="Rectangle"/>
              <p:cNvSpPr/>
              <p:nvPr/>
            </p:nvSpPr>
            <p:spPr>
              <a:xfrm>
                <a:off x="2034864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819" name="S19"/>
              <p:cNvSpPr/>
              <p:nvPr/>
            </p:nvSpPr>
            <p:spPr>
              <a:xfrm flipV="1">
                <a:off x="2329881" y="-447085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S19</a:t>
                </a:r>
              </a:p>
            </p:txBody>
          </p:sp>
          <p:sp>
            <p:nvSpPr>
              <p:cNvPr id="820" name="Rectangle"/>
              <p:cNvSpPr/>
              <p:nvPr/>
            </p:nvSpPr>
            <p:spPr>
              <a:xfrm>
                <a:off x="2668837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821" name="S20"/>
              <p:cNvSpPr/>
              <p:nvPr/>
            </p:nvSpPr>
            <p:spPr>
              <a:xfrm flipV="1">
                <a:off x="2963853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S20</a:t>
                </a:r>
              </a:p>
            </p:txBody>
          </p:sp>
          <p:sp>
            <p:nvSpPr>
              <p:cNvPr id="822" name="Rectangle"/>
              <p:cNvSpPr/>
              <p:nvPr/>
            </p:nvSpPr>
            <p:spPr>
              <a:xfrm>
                <a:off x="3303824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823" name="S21"/>
              <p:cNvSpPr/>
              <p:nvPr/>
            </p:nvSpPr>
            <p:spPr>
              <a:xfrm flipV="1">
                <a:off x="3598840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S21</a:t>
                </a:r>
              </a:p>
            </p:txBody>
          </p:sp>
          <p:sp>
            <p:nvSpPr>
              <p:cNvPr id="824" name="Rectangle"/>
              <p:cNvSpPr/>
              <p:nvPr/>
            </p:nvSpPr>
            <p:spPr>
              <a:xfrm>
                <a:off x="3951512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825" name="S22"/>
              <p:cNvSpPr/>
              <p:nvPr/>
            </p:nvSpPr>
            <p:spPr>
              <a:xfrm flipV="1">
                <a:off x="4246528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S22</a:t>
                </a:r>
              </a:p>
            </p:txBody>
          </p:sp>
          <p:sp>
            <p:nvSpPr>
              <p:cNvPr id="826" name="Rectangle"/>
              <p:cNvSpPr/>
              <p:nvPr/>
            </p:nvSpPr>
            <p:spPr>
              <a:xfrm>
                <a:off x="4586499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827" name="S23"/>
              <p:cNvSpPr/>
              <p:nvPr/>
            </p:nvSpPr>
            <p:spPr>
              <a:xfrm flipV="1">
                <a:off x="4881515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S23</a:t>
                </a:r>
              </a:p>
            </p:txBody>
          </p:sp>
        </p:grpSp>
        <p:sp>
          <p:nvSpPr>
            <p:cNvPr id="829" name="..."/>
            <p:cNvSpPr/>
            <p:nvPr/>
          </p:nvSpPr>
          <p:spPr>
            <a:xfrm>
              <a:off x="16818114" y="932937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/>
              </a:lvl1pPr>
            </a:lstStyle>
            <a:p>
              <a:r>
                <a:t>...</a:t>
              </a:r>
            </a:p>
          </p:txBody>
        </p:sp>
      </p:grpSp>
      <p:grpSp>
        <p:nvGrpSpPr>
          <p:cNvPr id="889" name="Group"/>
          <p:cNvGrpSpPr/>
          <p:nvPr/>
        </p:nvGrpSpPr>
        <p:grpSpPr>
          <a:xfrm>
            <a:off x="3595237" y="1605032"/>
            <a:ext cx="17050031" cy="2290618"/>
            <a:chOff x="0" y="0"/>
            <a:chExt cx="17050029" cy="2290617"/>
          </a:xfrm>
        </p:grpSpPr>
        <p:grpSp>
          <p:nvGrpSpPr>
            <p:cNvPr id="848" name="Group"/>
            <p:cNvGrpSpPr/>
            <p:nvPr/>
          </p:nvGrpSpPr>
          <p:grpSpPr>
            <a:xfrm>
              <a:off x="0" y="653342"/>
              <a:ext cx="5354238" cy="1637276"/>
              <a:chOff x="0" y="0"/>
              <a:chExt cx="5354237" cy="1637275"/>
            </a:xfrm>
          </p:grpSpPr>
          <p:sp>
            <p:nvSpPr>
              <p:cNvPr id="831" name="Rectangle"/>
              <p:cNvSpPr/>
              <p:nvPr/>
            </p:nvSpPr>
            <p:spPr>
              <a:xfrm>
                <a:off x="0" y="0"/>
                <a:ext cx="5354238" cy="1637276"/>
              </a:xfrm>
              <a:prstGeom prst="rect">
                <a:avLst/>
              </a:prstGeom>
              <a:solidFill>
                <a:srgbClr val="D5D5D5"/>
              </a:solidFill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832" name="Rectangle"/>
              <p:cNvSpPr/>
              <p:nvPr/>
            </p:nvSpPr>
            <p:spPr>
              <a:xfrm>
                <a:off x="127000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833" name="S0"/>
              <p:cNvSpPr txBox="1"/>
              <p:nvPr/>
            </p:nvSpPr>
            <p:spPr>
              <a:xfrm rot="16200000">
                <a:off x="112567" y="526055"/>
                <a:ext cx="618898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S0</a:t>
                </a:r>
              </a:p>
            </p:txBody>
          </p:sp>
          <p:sp>
            <p:nvSpPr>
              <p:cNvPr id="834" name="Rectangle"/>
              <p:cNvSpPr/>
              <p:nvPr/>
            </p:nvSpPr>
            <p:spPr>
              <a:xfrm>
                <a:off x="761987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835" name="S1"/>
              <p:cNvSpPr txBox="1"/>
              <p:nvPr/>
            </p:nvSpPr>
            <p:spPr>
              <a:xfrm rot="16200000">
                <a:off x="747555" y="526055"/>
                <a:ext cx="618897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</a:t>
                </a:r>
              </a:p>
            </p:txBody>
          </p:sp>
          <p:sp>
            <p:nvSpPr>
              <p:cNvPr id="836" name="Rectangle"/>
              <p:cNvSpPr/>
              <p:nvPr/>
            </p:nvSpPr>
            <p:spPr>
              <a:xfrm>
                <a:off x="1399877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837" name="S2"/>
              <p:cNvSpPr txBox="1"/>
              <p:nvPr/>
            </p:nvSpPr>
            <p:spPr>
              <a:xfrm rot="16200000">
                <a:off x="1385445" y="530333"/>
                <a:ext cx="618897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S2</a:t>
                </a:r>
              </a:p>
            </p:txBody>
          </p:sp>
          <p:sp>
            <p:nvSpPr>
              <p:cNvPr id="838" name="Rectangle"/>
              <p:cNvSpPr/>
              <p:nvPr/>
            </p:nvSpPr>
            <p:spPr>
              <a:xfrm>
                <a:off x="2034864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839" name="S3"/>
              <p:cNvSpPr txBox="1"/>
              <p:nvPr/>
            </p:nvSpPr>
            <p:spPr>
              <a:xfrm rot="16200000">
                <a:off x="2020432" y="530333"/>
                <a:ext cx="618898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S3</a:t>
                </a:r>
              </a:p>
            </p:txBody>
          </p:sp>
          <p:sp>
            <p:nvSpPr>
              <p:cNvPr id="840" name="Rectangle"/>
              <p:cNvSpPr/>
              <p:nvPr/>
            </p:nvSpPr>
            <p:spPr>
              <a:xfrm>
                <a:off x="2668837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841" name="S4"/>
              <p:cNvSpPr txBox="1"/>
              <p:nvPr/>
            </p:nvSpPr>
            <p:spPr>
              <a:xfrm rot="16200000">
                <a:off x="2654405" y="526055"/>
                <a:ext cx="618897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S4</a:t>
                </a:r>
              </a:p>
            </p:txBody>
          </p:sp>
          <p:sp>
            <p:nvSpPr>
              <p:cNvPr id="842" name="Rectangle"/>
              <p:cNvSpPr/>
              <p:nvPr/>
            </p:nvSpPr>
            <p:spPr>
              <a:xfrm>
                <a:off x="3303824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843" name="S5"/>
              <p:cNvSpPr txBox="1"/>
              <p:nvPr/>
            </p:nvSpPr>
            <p:spPr>
              <a:xfrm rot="16200000">
                <a:off x="3289392" y="526055"/>
                <a:ext cx="618898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S5</a:t>
                </a:r>
              </a:p>
            </p:txBody>
          </p:sp>
          <p:sp>
            <p:nvSpPr>
              <p:cNvPr id="844" name="Rectangle"/>
              <p:cNvSpPr/>
              <p:nvPr/>
            </p:nvSpPr>
            <p:spPr>
              <a:xfrm>
                <a:off x="3951512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845" name="S6"/>
              <p:cNvSpPr txBox="1"/>
              <p:nvPr/>
            </p:nvSpPr>
            <p:spPr>
              <a:xfrm rot="16200000">
                <a:off x="3937080" y="526055"/>
                <a:ext cx="618897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S6</a:t>
                </a:r>
              </a:p>
            </p:txBody>
          </p:sp>
          <p:sp>
            <p:nvSpPr>
              <p:cNvPr id="846" name="Rectangle"/>
              <p:cNvSpPr/>
              <p:nvPr/>
            </p:nvSpPr>
            <p:spPr>
              <a:xfrm>
                <a:off x="4586499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847" name="S7"/>
              <p:cNvSpPr txBox="1"/>
              <p:nvPr/>
            </p:nvSpPr>
            <p:spPr>
              <a:xfrm rot="16200000">
                <a:off x="4572067" y="526055"/>
                <a:ext cx="618898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S7</a:t>
                </a:r>
              </a:p>
            </p:txBody>
          </p:sp>
        </p:grpSp>
        <p:grpSp>
          <p:nvGrpSpPr>
            <p:cNvPr id="866" name="Group"/>
            <p:cNvGrpSpPr/>
            <p:nvPr/>
          </p:nvGrpSpPr>
          <p:grpSpPr>
            <a:xfrm>
              <a:off x="5461000" y="653342"/>
              <a:ext cx="5354238" cy="1637276"/>
              <a:chOff x="0" y="0"/>
              <a:chExt cx="5354237" cy="1637275"/>
            </a:xfrm>
          </p:grpSpPr>
          <p:sp>
            <p:nvSpPr>
              <p:cNvPr id="849" name="Rectangle"/>
              <p:cNvSpPr/>
              <p:nvPr/>
            </p:nvSpPr>
            <p:spPr>
              <a:xfrm>
                <a:off x="0" y="0"/>
                <a:ext cx="5354238" cy="1637276"/>
              </a:xfrm>
              <a:prstGeom prst="rect">
                <a:avLst/>
              </a:prstGeom>
              <a:solidFill>
                <a:srgbClr val="D5D5D5"/>
              </a:solidFill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850" name="Rectangle"/>
              <p:cNvSpPr/>
              <p:nvPr/>
            </p:nvSpPr>
            <p:spPr>
              <a:xfrm>
                <a:off x="127000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851" name="S8"/>
              <p:cNvSpPr txBox="1"/>
              <p:nvPr/>
            </p:nvSpPr>
            <p:spPr>
              <a:xfrm rot="16200000">
                <a:off x="112567" y="526055"/>
                <a:ext cx="618898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S8</a:t>
                </a:r>
              </a:p>
            </p:txBody>
          </p:sp>
          <p:sp>
            <p:nvSpPr>
              <p:cNvPr id="852" name="Rectangle"/>
              <p:cNvSpPr/>
              <p:nvPr/>
            </p:nvSpPr>
            <p:spPr>
              <a:xfrm>
                <a:off x="761987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853" name="S9"/>
              <p:cNvSpPr txBox="1"/>
              <p:nvPr/>
            </p:nvSpPr>
            <p:spPr>
              <a:xfrm rot="16200000">
                <a:off x="747555" y="526055"/>
                <a:ext cx="618897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S9</a:t>
                </a:r>
              </a:p>
            </p:txBody>
          </p:sp>
          <p:sp>
            <p:nvSpPr>
              <p:cNvPr id="854" name="Rectangle"/>
              <p:cNvSpPr/>
              <p:nvPr/>
            </p:nvSpPr>
            <p:spPr>
              <a:xfrm>
                <a:off x="1399877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855" name="S10"/>
              <p:cNvSpPr txBox="1"/>
              <p:nvPr/>
            </p:nvSpPr>
            <p:spPr>
              <a:xfrm rot="16200000">
                <a:off x="1268935" y="530333"/>
                <a:ext cx="851917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S10</a:t>
                </a:r>
              </a:p>
            </p:txBody>
          </p:sp>
          <p:sp>
            <p:nvSpPr>
              <p:cNvPr id="856" name="Rectangle"/>
              <p:cNvSpPr/>
              <p:nvPr/>
            </p:nvSpPr>
            <p:spPr>
              <a:xfrm>
                <a:off x="2034864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857" name="S11"/>
              <p:cNvSpPr txBox="1"/>
              <p:nvPr/>
            </p:nvSpPr>
            <p:spPr>
              <a:xfrm rot="16200000">
                <a:off x="1903923" y="530333"/>
                <a:ext cx="851917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S11</a:t>
                </a:r>
              </a:p>
            </p:txBody>
          </p:sp>
          <p:sp>
            <p:nvSpPr>
              <p:cNvPr id="858" name="Rectangle"/>
              <p:cNvSpPr/>
              <p:nvPr/>
            </p:nvSpPr>
            <p:spPr>
              <a:xfrm>
                <a:off x="2668837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859" name="S12"/>
              <p:cNvSpPr txBox="1"/>
              <p:nvPr/>
            </p:nvSpPr>
            <p:spPr>
              <a:xfrm rot="16200000">
                <a:off x="2537895" y="526054"/>
                <a:ext cx="851917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S12</a:t>
                </a:r>
              </a:p>
            </p:txBody>
          </p:sp>
          <p:sp>
            <p:nvSpPr>
              <p:cNvPr id="860" name="Rectangle"/>
              <p:cNvSpPr/>
              <p:nvPr/>
            </p:nvSpPr>
            <p:spPr>
              <a:xfrm>
                <a:off x="3303824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861" name="S13"/>
              <p:cNvSpPr txBox="1"/>
              <p:nvPr/>
            </p:nvSpPr>
            <p:spPr>
              <a:xfrm rot="16200000">
                <a:off x="3172882" y="526054"/>
                <a:ext cx="851917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S13</a:t>
                </a:r>
              </a:p>
            </p:txBody>
          </p:sp>
          <p:sp>
            <p:nvSpPr>
              <p:cNvPr id="862" name="Rectangle"/>
              <p:cNvSpPr/>
              <p:nvPr/>
            </p:nvSpPr>
            <p:spPr>
              <a:xfrm>
                <a:off x="3951512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863" name="S14"/>
              <p:cNvSpPr txBox="1"/>
              <p:nvPr/>
            </p:nvSpPr>
            <p:spPr>
              <a:xfrm rot="16200000">
                <a:off x="3820570" y="526054"/>
                <a:ext cx="851917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S14</a:t>
                </a:r>
              </a:p>
            </p:txBody>
          </p:sp>
          <p:sp>
            <p:nvSpPr>
              <p:cNvPr id="864" name="Rectangle"/>
              <p:cNvSpPr/>
              <p:nvPr/>
            </p:nvSpPr>
            <p:spPr>
              <a:xfrm>
                <a:off x="4586499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865" name="S15"/>
              <p:cNvSpPr txBox="1"/>
              <p:nvPr/>
            </p:nvSpPr>
            <p:spPr>
              <a:xfrm rot="16200000">
                <a:off x="4455557" y="526054"/>
                <a:ext cx="851917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S15</a:t>
                </a:r>
              </a:p>
            </p:txBody>
          </p:sp>
        </p:grpSp>
        <p:grpSp>
          <p:nvGrpSpPr>
            <p:cNvPr id="884" name="Group"/>
            <p:cNvGrpSpPr/>
            <p:nvPr/>
          </p:nvGrpSpPr>
          <p:grpSpPr>
            <a:xfrm>
              <a:off x="10922000" y="653342"/>
              <a:ext cx="5354238" cy="1637276"/>
              <a:chOff x="0" y="0"/>
              <a:chExt cx="5354237" cy="1637275"/>
            </a:xfrm>
          </p:grpSpPr>
          <p:sp>
            <p:nvSpPr>
              <p:cNvPr id="867" name="Rectangle"/>
              <p:cNvSpPr/>
              <p:nvPr/>
            </p:nvSpPr>
            <p:spPr>
              <a:xfrm>
                <a:off x="0" y="0"/>
                <a:ext cx="5354238" cy="1637276"/>
              </a:xfrm>
              <a:prstGeom prst="rect">
                <a:avLst/>
              </a:prstGeom>
              <a:solidFill>
                <a:srgbClr val="D5D5D5"/>
              </a:solidFill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868" name="Rectangle"/>
              <p:cNvSpPr/>
              <p:nvPr/>
            </p:nvSpPr>
            <p:spPr>
              <a:xfrm>
                <a:off x="127000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869" name="S16"/>
              <p:cNvSpPr txBox="1"/>
              <p:nvPr/>
            </p:nvSpPr>
            <p:spPr>
              <a:xfrm rot="16200000">
                <a:off x="-3942" y="526054"/>
                <a:ext cx="851917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S16</a:t>
                </a:r>
              </a:p>
            </p:txBody>
          </p:sp>
          <p:sp>
            <p:nvSpPr>
              <p:cNvPr id="870" name="Rectangle"/>
              <p:cNvSpPr/>
              <p:nvPr/>
            </p:nvSpPr>
            <p:spPr>
              <a:xfrm>
                <a:off x="761987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871" name="S17"/>
              <p:cNvSpPr txBox="1"/>
              <p:nvPr/>
            </p:nvSpPr>
            <p:spPr>
              <a:xfrm rot="16200000">
                <a:off x="631045" y="526054"/>
                <a:ext cx="851917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S17</a:t>
                </a:r>
              </a:p>
            </p:txBody>
          </p:sp>
          <p:sp>
            <p:nvSpPr>
              <p:cNvPr id="872" name="Rectangle"/>
              <p:cNvSpPr/>
              <p:nvPr/>
            </p:nvSpPr>
            <p:spPr>
              <a:xfrm>
                <a:off x="1399877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873" name="S18"/>
              <p:cNvSpPr txBox="1"/>
              <p:nvPr/>
            </p:nvSpPr>
            <p:spPr>
              <a:xfrm rot="16200000">
                <a:off x="1268935" y="530333"/>
                <a:ext cx="851917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S18</a:t>
                </a:r>
              </a:p>
            </p:txBody>
          </p:sp>
          <p:sp>
            <p:nvSpPr>
              <p:cNvPr id="874" name="Rectangle"/>
              <p:cNvSpPr/>
              <p:nvPr/>
            </p:nvSpPr>
            <p:spPr>
              <a:xfrm>
                <a:off x="2034864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875" name="S19"/>
              <p:cNvSpPr txBox="1"/>
              <p:nvPr/>
            </p:nvSpPr>
            <p:spPr>
              <a:xfrm rot="16200000">
                <a:off x="1903923" y="530333"/>
                <a:ext cx="851917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S19</a:t>
                </a:r>
              </a:p>
            </p:txBody>
          </p:sp>
          <p:sp>
            <p:nvSpPr>
              <p:cNvPr id="876" name="Rectangle"/>
              <p:cNvSpPr/>
              <p:nvPr/>
            </p:nvSpPr>
            <p:spPr>
              <a:xfrm>
                <a:off x="2668837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877" name="S20"/>
              <p:cNvSpPr txBox="1"/>
              <p:nvPr/>
            </p:nvSpPr>
            <p:spPr>
              <a:xfrm rot="16200000">
                <a:off x="2537895" y="526054"/>
                <a:ext cx="851917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S20</a:t>
                </a:r>
              </a:p>
            </p:txBody>
          </p:sp>
          <p:sp>
            <p:nvSpPr>
              <p:cNvPr id="878" name="Rectangle"/>
              <p:cNvSpPr/>
              <p:nvPr/>
            </p:nvSpPr>
            <p:spPr>
              <a:xfrm>
                <a:off x="3303824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879" name="S21"/>
              <p:cNvSpPr txBox="1"/>
              <p:nvPr/>
            </p:nvSpPr>
            <p:spPr>
              <a:xfrm rot="16200000">
                <a:off x="3172882" y="526054"/>
                <a:ext cx="851917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S21</a:t>
                </a:r>
              </a:p>
            </p:txBody>
          </p:sp>
          <p:sp>
            <p:nvSpPr>
              <p:cNvPr id="880" name="Rectangle"/>
              <p:cNvSpPr/>
              <p:nvPr/>
            </p:nvSpPr>
            <p:spPr>
              <a:xfrm>
                <a:off x="3951512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881" name="S22"/>
              <p:cNvSpPr txBox="1"/>
              <p:nvPr/>
            </p:nvSpPr>
            <p:spPr>
              <a:xfrm rot="16200000">
                <a:off x="3820570" y="526054"/>
                <a:ext cx="851917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S22</a:t>
                </a:r>
              </a:p>
            </p:txBody>
          </p:sp>
          <p:sp>
            <p:nvSpPr>
              <p:cNvPr id="882" name="Rectangle"/>
              <p:cNvSpPr/>
              <p:nvPr/>
            </p:nvSpPr>
            <p:spPr>
              <a:xfrm>
                <a:off x="4586499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883" name="S23"/>
              <p:cNvSpPr txBox="1"/>
              <p:nvPr/>
            </p:nvSpPr>
            <p:spPr>
              <a:xfrm rot="16200000">
                <a:off x="4455557" y="526054"/>
                <a:ext cx="851917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S23</a:t>
                </a:r>
              </a:p>
            </p:txBody>
          </p:sp>
        </p:grpSp>
        <p:sp>
          <p:nvSpPr>
            <p:cNvPr id="885" name="Block 0"/>
            <p:cNvSpPr txBox="1"/>
            <p:nvPr/>
          </p:nvSpPr>
          <p:spPr>
            <a:xfrm>
              <a:off x="2080551" y="0"/>
              <a:ext cx="152708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Block 0</a:t>
              </a:r>
            </a:p>
          </p:txBody>
        </p:sp>
        <p:sp>
          <p:nvSpPr>
            <p:cNvPr id="886" name="Block 1"/>
            <p:cNvSpPr txBox="1"/>
            <p:nvPr/>
          </p:nvSpPr>
          <p:spPr>
            <a:xfrm>
              <a:off x="7374575" y="0"/>
              <a:ext cx="152708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Block 1</a:t>
              </a:r>
            </a:p>
          </p:txBody>
        </p:sp>
        <p:sp>
          <p:nvSpPr>
            <p:cNvPr id="887" name="Block 2"/>
            <p:cNvSpPr txBox="1"/>
            <p:nvPr/>
          </p:nvSpPr>
          <p:spPr>
            <a:xfrm>
              <a:off x="12835575" y="0"/>
              <a:ext cx="152708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Block 2</a:t>
              </a:r>
            </a:p>
          </p:txBody>
        </p:sp>
        <p:sp>
          <p:nvSpPr>
            <p:cNvPr id="888" name="..."/>
            <p:cNvSpPr txBox="1"/>
            <p:nvPr/>
          </p:nvSpPr>
          <p:spPr>
            <a:xfrm>
              <a:off x="16586199" y="1287558"/>
              <a:ext cx="463831" cy="597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/>
              </a:lvl1pPr>
            </a:lstStyle>
            <a:p>
              <a:r>
                <a:t>...</a:t>
              </a:r>
            </a:p>
          </p:txBody>
        </p:sp>
      </p:grpSp>
      <p:sp>
        <p:nvSpPr>
          <p:cNvPr id="890" name="The goal is to work with overlapping blocks in real time…"/>
          <p:cNvSpPr txBox="1">
            <a:spLocks noGrp="1"/>
          </p:cNvSpPr>
          <p:nvPr>
            <p:ph type="body" sz="half" idx="1"/>
          </p:nvPr>
        </p:nvSpPr>
        <p:spPr>
          <a:xfrm>
            <a:off x="533499" y="6739961"/>
            <a:ext cx="23583801" cy="5627367"/>
          </a:xfrm>
          <a:prstGeom prst="rect">
            <a:avLst/>
          </a:prstGeom>
        </p:spPr>
        <p:txBody>
          <a:bodyPr/>
          <a:lstStyle/>
          <a:p>
            <a:pPr marL="497839" indent="-497839" defTabSz="808990">
              <a:spcBef>
                <a:spcPts val="900"/>
              </a:spcBef>
              <a:defRPr sz="5096"/>
            </a:pPr>
            <a:r>
              <a:rPr lang="en-GB" dirty="0"/>
              <a:t>G</a:t>
            </a:r>
            <a:r>
              <a:rPr dirty="0" err="1"/>
              <a:t>oal</a:t>
            </a:r>
            <a:r>
              <a:rPr dirty="0"/>
              <a:t> is to work with </a:t>
            </a:r>
            <a:r>
              <a:rPr dirty="0">
                <a:solidFill>
                  <a:srgbClr val="3D46A6"/>
                </a:solidFill>
              </a:rPr>
              <a:t>overlapping</a:t>
            </a:r>
            <a:r>
              <a:rPr dirty="0"/>
              <a:t> blocks in real time</a:t>
            </a:r>
            <a:endParaRPr dirty="0">
              <a:solidFill>
                <a:srgbClr val="3D46A6"/>
              </a:solidFill>
            </a:endParaRPr>
          </a:p>
          <a:p>
            <a:pPr marL="1265814" lvl="1" indent="-643514" defTabSz="808990">
              <a:spcBef>
                <a:spcPts val="900"/>
              </a:spcBef>
              <a:defRPr sz="4312"/>
            </a:pPr>
            <a:r>
              <a:rPr dirty="0"/>
              <a:t>This means block </a:t>
            </a:r>
            <a:r>
              <a:rPr i="1" dirty="0">
                <a:solidFill>
                  <a:srgbClr val="3D46A6"/>
                </a:solidFill>
              </a:rPr>
              <a:t>k</a:t>
            </a:r>
            <a:r>
              <a:rPr dirty="0"/>
              <a:t> shares some samples with block </a:t>
            </a:r>
            <a:r>
              <a:rPr i="1" dirty="0">
                <a:solidFill>
                  <a:srgbClr val="3D46A6"/>
                </a:solidFill>
              </a:rPr>
              <a:t>k</a:t>
            </a:r>
            <a:r>
              <a:rPr dirty="0">
                <a:solidFill>
                  <a:srgbClr val="3D46A6"/>
                </a:solidFill>
              </a:rPr>
              <a:t>-1</a:t>
            </a:r>
          </a:p>
          <a:p>
            <a:pPr marL="1265814" lvl="1" indent="-643514" defTabSz="808990">
              <a:spcBef>
                <a:spcPts val="900"/>
              </a:spcBef>
              <a:defRPr sz="4312"/>
            </a:pPr>
            <a:r>
              <a:rPr dirty="0"/>
              <a:t>How do we adapt our windowing code to handle this?</a:t>
            </a:r>
          </a:p>
          <a:p>
            <a:pPr marL="497839" indent="-497839" defTabSz="808990">
              <a:spcBef>
                <a:spcPts val="900"/>
              </a:spcBef>
              <a:defRPr sz="5096"/>
            </a:pPr>
            <a:r>
              <a:rPr dirty="0"/>
              <a:t>Easiest approach: keep a </a:t>
            </a:r>
            <a:r>
              <a:rPr dirty="0">
                <a:solidFill>
                  <a:srgbClr val="3D46A6"/>
                </a:solidFill>
              </a:rPr>
              <a:t>running history</a:t>
            </a:r>
            <a:r>
              <a:rPr dirty="0"/>
              <a:t> of the input samples</a:t>
            </a:r>
          </a:p>
          <a:p>
            <a:pPr marL="1265814" lvl="1" indent="-643514" defTabSz="808990">
              <a:spcBef>
                <a:spcPts val="900"/>
              </a:spcBef>
              <a:defRPr sz="4312"/>
            </a:pPr>
            <a:r>
              <a:rPr dirty="0"/>
              <a:t>i.e. a buffer which always has the last M samples</a:t>
            </a:r>
          </a:p>
          <a:p>
            <a:pPr marL="1265814" lvl="1" indent="-643514" defTabSz="808990">
              <a:spcBef>
                <a:spcPts val="900"/>
              </a:spcBef>
              <a:defRPr sz="4312"/>
            </a:pPr>
            <a:r>
              <a:rPr dirty="0"/>
              <a:t>What kind of structure have seen that does this?</a:t>
            </a:r>
          </a:p>
          <a:p>
            <a:pPr marL="1265814" lvl="1" indent="-643514" defTabSz="808990">
              <a:spcBef>
                <a:spcPts val="900"/>
              </a:spcBef>
              <a:defRPr sz="4312"/>
            </a:pPr>
            <a:r>
              <a:rPr dirty="0"/>
              <a:t>At each </a:t>
            </a:r>
            <a:r>
              <a:rPr dirty="0">
                <a:solidFill>
                  <a:srgbClr val="3D46A6"/>
                </a:solidFill>
              </a:rPr>
              <a:t>hop</a:t>
            </a:r>
            <a:r>
              <a:rPr dirty="0"/>
              <a:t>, pass M samples from circular buffer to FFT</a:t>
            </a:r>
          </a:p>
        </p:txBody>
      </p:sp>
      <p:sp>
        <p:nvSpPr>
          <p:cNvPr id="891" name="Review: overlapping blocks (input side)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Review: overlapping blocks (input side)</a:t>
            </a:r>
          </a:p>
        </p:txBody>
      </p:sp>
      <p:grpSp>
        <p:nvGrpSpPr>
          <p:cNvPr id="895" name="Group"/>
          <p:cNvGrpSpPr/>
          <p:nvPr/>
        </p:nvGrpSpPr>
        <p:grpSpPr>
          <a:xfrm>
            <a:off x="3657399" y="2301766"/>
            <a:ext cx="4016357" cy="2702753"/>
            <a:chOff x="-107288" y="-956523"/>
            <a:chExt cx="4016356" cy="2702752"/>
          </a:xfrm>
        </p:grpSpPr>
        <p:sp>
          <p:nvSpPr>
            <p:cNvPr id="892" name="Rectangle"/>
            <p:cNvSpPr/>
            <p:nvPr/>
          </p:nvSpPr>
          <p:spPr>
            <a:xfrm>
              <a:off x="-107289" y="-956524"/>
              <a:ext cx="4016357" cy="1465176"/>
            </a:xfrm>
            <a:prstGeom prst="rect">
              <a:avLst/>
            </a:prstGeom>
            <a:solidFill>
              <a:srgbClr val="0365C0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4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893" name="Line"/>
            <p:cNvSpPr/>
            <p:nvPr/>
          </p:nvSpPr>
          <p:spPr>
            <a:xfrm>
              <a:off x="1881224" y="716091"/>
              <a:ext cx="1" cy="689339"/>
            </a:xfrm>
            <a:prstGeom prst="line">
              <a:avLst/>
            </a:prstGeom>
            <a:noFill/>
            <a:ln w="101600" cap="flat">
              <a:solidFill>
                <a:srgbClr val="0365C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4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894" name="Line"/>
            <p:cNvSpPr/>
            <p:nvPr/>
          </p:nvSpPr>
          <p:spPr>
            <a:xfrm>
              <a:off x="-40984" y="1506375"/>
              <a:ext cx="3853460" cy="2398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0" y="0"/>
                  </a:lnTo>
                  <a:lnTo>
                    <a:pt x="21600" y="0"/>
                  </a:lnTo>
                  <a:lnTo>
                    <a:pt x="21600" y="20972"/>
                  </a:lnTo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4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</p:grpSp>
      <p:sp>
        <p:nvSpPr>
          <p:cNvPr id="896" name="x[n]"/>
          <p:cNvSpPr txBox="1"/>
          <p:nvPr/>
        </p:nvSpPr>
        <p:spPr>
          <a:xfrm>
            <a:off x="2639631" y="2698159"/>
            <a:ext cx="798577" cy="56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x[n]</a:t>
            </a:r>
          </a:p>
        </p:txBody>
      </p:sp>
      <p:sp>
        <p:nvSpPr>
          <p:cNvPr id="897" name="y[n]"/>
          <p:cNvSpPr txBox="1"/>
          <p:nvPr/>
        </p:nvSpPr>
        <p:spPr>
          <a:xfrm>
            <a:off x="2643060" y="5650688"/>
            <a:ext cx="791719" cy="56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y[n]</a:t>
            </a:r>
          </a:p>
        </p:txBody>
      </p:sp>
      <p:sp>
        <p:nvSpPr>
          <p:cNvPr id="898" name="Circular buffer"/>
          <p:cNvSpPr txBox="1"/>
          <p:nvPr/>
        </p:nvSpPr>
        <p:spPr>
          <a:xfrm>
            <a:off x="13799208" y="10838720"/>
            <a:ext cx="3644799" cy="7463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400" b="0">
                <a:solidFill>
                  <a:srgbClr val="9B1200"/>
                </a:solidFill>
              </a:defRPr>
            </a:lvl1pPr>
          </a:lstStyle>
          <a:p>
            <a:r>
              <a:t>Circular buffer</a:t>
            </a:r>
          </a:p>
        </p:txBody>
      </p:sp>
      <p:grpSp>
        <p:nvGrpSpPr>
          <p:cNvPr id="904" name="Group"/>
          <p:cNvGrpSpPr/>
          <p:nvPr/>
        </p:nvGrpSpPr>
        <p:grpSpPr>
          <a:xfrm>
            <a:off x="3719561" y="2375079"/>
            <a:ext cx="14823266" cy="1402784"/>
            <a:chOff x="0" y="0"/>
            <a:chExt cx="14823265" cy="1402782"/>
          </a:xfrm>
        </p:grpSpPr>
        <p:sp>
          <p:nvSpPr>
            <p:cNvPr id="899" name="Rectangle"/>
            <p:cNvSpPr/>
            <p:nvPr/>
          </p:nvSpPr>
          <p:spPr>
            <a:xfrm>
              <a:off x="0" y="0"/>
              <a:ext cx="3772191" cy="1402783"/>
            </a:xfrm>
            <a:prstGeom prst="rect">
              <a:avLst/>
            </a:prstGeom>
            <a:solidFill>
              <a:srgbClr val="0365C0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4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900" name="Rectangle"/>
            <p:cNvSpPr/>
            <p:nvPr/>
          </p:nvSpPr>
          <p:spPr>
            <a:xfrm>
              <a:off x="2660690" y="19134"/>
              <a:ext cx="4132518" cy="1364515"/>
            </a:xfrm>
            <a:prstGeom prst="rect">
              <a:avLst/>
            </a:prstGeom>
            <a:solidFill>
              <a:srgbClr val="773F9B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4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901" name="Rectangle"/>
            <p:cNvSpPr/>
            <p:nvPr/>
          </p:nvSpPr>
          <p:spPr>
            <a:xfrm>
              <a:off x="5581658" y="19134"/>
              <a:ext cx="4132517" cy="1364515"/>
            </a:xfrm>
            <a:prstGeom prst="rect">
              <a:avLst/>
            </a:prstGeom>
            <a:solidFill>
              <a:srgbClr val="C82506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4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902" name="Rectangle"/>
            <p:cNvSpPr/>
            <p:nvPr/>
          </p:nvSpPr>
          <p:spPr>
            <a:xfrm>
              <a:off x="8768984" y="28151"/>
              <a:ext cx="3772191" cy="1346481"/>
            </a:xfrm>
            <a:prstGeom prst="rect">
              <a:avLst/>
            </a:prstGeom>
            <a:solidFill>
              <a:srgbClr val="DE6A10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4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903" name="Rectangle"/>
            <p:cNvSpPr/>
            <p:nvPr/>
          </p:nvSpPr>
          <p:spPr>
            <a:xfrm>
              <a:off x="11051075" y="28151"/>
              <a:ext cx="3772191" cy="1346481"/>
            </a:xfrm>
            <a:prstGeom prst="rect">
              <a:avLst/>
            </a:prstGeom>
            <a:solidFill>
              <a:schemeClr val="accent4">
                <a:hueOff val="-461056"/>
                <a:satOff val="4338"/>
                <a:lumOff val="-10225"/>
                <a:alpha val="5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4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9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8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8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-1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110116 -0.000404" pathEditMode="relative">
                                      <p:cBhvr>
                                        <p:cTn id="19" dur="100" fill="hold"/>
                                        <p:tgtEl>
                                          <p:spTgt spid="8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-1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0116 -0.000404 L 0.220738 -0.001747" pathEditMode="relative">
                                      <p:cBhvr>
                                        <p:cTn id="23" dur="100" fill="hold"/>
                                        <p:tgtEl>
                                          <p:spTgt spid="8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-1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20738 -0.001747 L 0.333911 0.002456" pathEditMode="relative">
                                      <p:cBhvr>
                                        <p:cTn id="27" dur="100" fill="hold"/>
                                        <p:tgtEl>
                                          <p:spTgt spid="8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-1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33911 0.002456 L 0.446639 0.000642" pathEditMode="relative">
                                      <p:cBhvr>
                                        <p:cTn id="31" dur="100" fill="hold"/>
                                        <p:tgtEl>
                                          <p:spTgt spid="8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fill="hold" grpId="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35" dur="1000" fill="hold"/>
                                        <p:tgtEl>
                                          <p:spTgt spid="8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grpId="8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8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8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8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5" fill="hold"/>
                                        <p:tgtEl>
                                          <p:spTgt spid="8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9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9" fill="hold"/>
                                        <p:tgtEl>
                                          <p:spTgt spid="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3" fill="hold"/>
                                        <p:tgtEl>
                                          <p:spTgt spid="8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" grpId="1" build="p" bldLvl="5" animBg="1" advAuto="0"/>
      <p:bldP spid="895" grpId="2" animBg="1" advAuto="0"/>
      <p:bldP spid="895" grpId="7" animBg="1" advAuto="0"/>
      <p:bldP spid="898" grpId="9" animBg="1" advAuto="0"/>
      <p:bldP spid="904" grpId="8" animBg="1" advAuto="0"/>
    </p:bldLst>
  </p:timing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3016</Words>
  <Application>Microsoft Office PowerPoint</Application>
  <PresentationFormat>Custom</PresentationFormat>
  <Paragraphs>1065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Courier</vt:lpstr>
      <vt:lpstr>Gill Sans</vt:lpstr>
      <vt:lpstr>Helvetica Neue</vt:lpstr>
      <vt:lpstr>Helvetica Neue Light</vt:lpstr>
      <vt:lpstr>Helvetica Neue Medium</vt:lpstr>
      <vt:lpstr>White</vt:lpstr>
      <vt:lpstr>Phase vocoder, part 1</vt:lpstr>
      <vt:lpstr>Block-based processing</vt:lpstr>
      <vt:lpstr>Block-based input</vt:lpstr>
      <vt:lpstr>Block-based input and output</vt:lpstr>
      <vt:lpstr>Block-based input and output</vt:lpstr>
      <vt:lpstr>Block-based output: causality</vt:lpstr>
      <vt:lpstr>Overlapping blocks</vt:lpstr>
      <vt:lpstr>Overlap-Add</vt:lpstr>
      <vt:lpstr>Review: overlapping blocks (input side)</vt:lpstr>
      <vt:lpstr>Review: overlap-add with a circular buffer</vt:lpstr>
      <vt:lpstr>Review: unwrapping the circular buffer</vt:lpstr>
      <vt:lpstr>Block-based output: overlap</vt:lpstr>
      <vt:lpstr>Output circular buffer</vt:lpstr>
      <vt:lpstr>The full signal chain</vt:lpstr>
      <vt:lpstr>Overlap-add task</vt:lpstr>
      <vt:lpstr>Block-based processing performance</vt:lpstr>
      <vt:lpstr>The full signal chain: performance</vt:lpstr>
      <vt:lpstr>Intermittent CPU load</vt:lpstr>
      <vt:lpstr>Handling intermittent load</vt:lpstr>
      <vt:lpstr>The full signal chain: added latency</vt:lpstr>
      <vt:lpstr>Multi-threaded processing</vt:lpstr>
      <vt:lpstr>Multi-threaded processing</vt:lpstr>
      <vt:lpstr>Threading task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ECS7012P Music and Audio Programming</dc:title>
  <cp:lastModifiedBy>Joshua Reiss</cp:lastModifiedBy>
  <cp:revision>11</cp:revision>
  <dcterms:modified xsi:type="dcterms:W3CDTF">2023-12-21T15:53:38Z</dcterms:modified>
</cp:coreProperties>
</file>