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7" r:id="rId2"/>
    <p:sldId id="267" r:id="rId3"/>
    <p:sldId id="28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4" d="625"/>
        <a:sy n="264" d="625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533500" y="2318326"/>
            <a:ext cx="13773628" cy="998694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</a:t>
            </a:r>
            <a:r>
              <a:rPr dirty="0" err="1"/>
              <a:t>ook</a:t>
            </a:r>
            <a:r>
              <a:rPr dirty="0"/>
              <a:t> more at </a:t>
            </a:r>
            <a:r>
              <a:rPr lang="en-GB" dirty="0"/>
              <a:t>working </a:t>
            </a:r>
            <a:r>
              <a:rPr dirty="0"/>
              <a:t>in</a:t>
            </a:r>
            <a:r>
              <a:rPr lang="en-GB" dirty="0"/>
              <a:t> </a:t>
            </a:r>
            <a:r>
              <a:rPr dirty="0">
                <a:solidFill>
                  <a:srgbClr val="3D46A6"/>
                </a:solidFill>
              </a:rPr>
              <a:t>frequency domain</a:t>
            </a:r>
          </a:p>
          <a:p>
            <a:r>
              <a:rPr dirty="0">
                <a:solidFill>
                  <a:srgbClr val="3D46A6"/>
                </a:solidFill>
              </a:rPr>
              <a:t>Window functions</a:t>
            </a:r>
            <a:r>
              <a:rPr dirty="0"/>
              <a:t>: why and how</a:t>
            </a:r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2</a:t>
            </a:r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Assuming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artefacts on reconstruction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dirty="0"/>
              <a:t>We might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the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dirty="0"/>
              <a:t>We can use a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>
                <a:solidFill>
                  <a:srgbClr val="3D46A6"/>
                </a:solidFill>
              </a:rPr>
              <a:t>Windowing</a:t>
            </a:r>
            <a:r>
              <a:t> lets us isolate a particular time segment of our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The cost is </a:t>
            </a:r>
            <a:r>
              <a:rPr>
                <a:solidFill>
                  <a:srgbClr val="3D46A6"/>
                </a:solidFill>
              </a:rPr>
              <a:t>smearing</a:t>
            </a:r>
            <a:r>
              <a:t> of energy in the</a:t>
            </a:r>
            <a:br/>
            <a:r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t>Energy appears at frequencies where it</a:t>
            </a:r>
            <a:br/>
            <a:r>
              <a:t>doesn’t exist in the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Each </a:t>
            </a:r>
            <a:r>
              <a:rPr>
                <a:solidFill>
                  <a:srgbClr val="3D46A6"/>
                </a:solidFill>
              </a:rPr>
              <a:t>frequency component </a:t>
            </a:r>
            <a:r>
              <a:t>of the </a:t>
            </a:r>
            <a:br/>
            <a:r>
              <a:t>signal appears as a series of </a:t>
            </a:r>
            <a:r>
              <a:rPr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Main lobe:</a:t>
            </a:r>
            <a:r>
              <a:t> a broad peak centred around </a:t>
            </a:r>
            <a:br/>
            <a:r>
              <a:t>the 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Side lobes:</a:t>
            </a:r>
            <a:r>
              <a:t> secondary peaks at other</a:t>
            </a:r>
            <a:br/>
            <a:r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We typically want to </a:t>
            </a:r>
            <a:r>
              <a:rPr>
                <a:solidFill>
                  <a:srgbClr val="3D46A6"/>
                </a:solidFill>
              </a:rPr>
              <a:t>minimise</a:t>
            </a:r>
            <a:r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Effects of windowing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It is most efficient to </a:t>
            </a:r>
            <a:r>
              <a:rPr>
                <a:solidFill>
                  <a:srgbClr val="3D46A6"/>
                </a:solidFill>
              </a:rPr>
              <a:t>pre-calculate the window</a:t>
            </a:r>
            <a:r>
              <a:t> when the program starts</a:t>
            </a:r>
          </a:p>
          <a:p>
            <a:pPr lvl="1"/>
            <a:r>
              <a:t>Then recalculate when settings change: window size, window type etc.</a:t>
            </a:r>
          </a:p>
          <a:p>
            <a:r>
              <a:t>Store the window in an </a:t>
            </a:r>
            <a:r>
              <a:rPr>
                <a:solidFill>
                  <a:srgbClr val="3D46A6"/>
                </a:solidFill>
              </a:rPr>
              <a:t>array</a:t>
            </a:r>
            <a:r>
              <a:t> (typically a global variable)</a:t>
            </a:r>
          </a:p>
          <a:p>
            <a:pPr lvl="1"/>
            <a:r>
              <a:t>Length of the array is equal to the window size</a:t>
            </a:r>
          </a:p>
          <a:p>
            <a:r>
              <a:t>To </a:t>
            </a:r>
            <a:r>
              <a:rPr>
                <a:solidFill>
                  <a:srgbClr val="3D46A6"/>
                </a:solidFill>
              </a:rPr>
              <a:t>calculate</a:t>
            </a:r>
            <a:r>
              <a:t>, use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t> loop to iterate over each sample of the window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To apply, multiply the signal by the window buffer frame-by-frame</a:t>
            </a:r>
          </a:p>
          <a:p>
            <a:pPr lvl="1"/>
            <a:r>
              <a:t>Could do this while unwrapping a circular buffer (see Lecture 18)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140450"/>
            <a:ext cx="10665843" cy="3213100"/>
            <a:chOff x="0" y="0"/>
            <a:chExt cx="10665841" cy="3213100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0"/>
              <a:ext cx="10665842" cy="3213100"/>
              <a:chOff x="0" y="0"/>
              <a:chExt cx="10665841" cy="3213100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0"/>
                <a:ext cx="10665842" cy="321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const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t>windowSize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>
                    <a:solidFill>
                      <a:srgbClr val="272AD8"/>
                    </a:solidFill>
                  </a:rPr>
                  <a:t>1024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float</a:t>
                </a:r>
                <a:r>
                  <a:t> </a:t>
                </a:r>
                <a:r>
                  <a:rPr>
                    <a:solidFill>
                      <a:srgbClr val="047CB0"/>
                    </a:solidFill>
                  </a:rPr>
                  <a:t>windowBuffer</a:t>
                </a:r>
                <a:r>
                  <a:t>[gWindowSize];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for</a:t>
                </a:r>
                <a:r>
                  <a:t>(</a:t>
                </a:r>
                <a:r>
                  <a:rPr b="1">
                    <a:solidFill>
                      <a:srgbClr val="AD3DA4"/>
                    </a:solidFill>
                  </a:rPr>
                  <a:t>unsigned</a:t>
                </a:r>
                <a: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t> n = </a:t>
                </a:r>
                <a:r>
                  <a:rPr>
                    <a:solidFill>
                      <a:srgbClr val="272AD8"/>
                    </a:solidFill>
                  </a:rPr>
                  <a:t>0</a:t>
                </a:r>
                <a:r>
                  <a:t>; n &lt; windowSize; n++) {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t>windowBuffer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}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5" y="1791599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1807985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t>equation for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et’s go back to our fft-sine project and see the window in 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Let’s go back to our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 project and see the window in action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in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, implement a </a:t>
            </a:r>
            <a:r>
              <a:rPr dirty="0">
                <a:solidFill>
                  <a:srgbClr val="3D46A6"/>
                </a:solidFill>
              </a:rPr>
              <a:t>Hann</a:t>
            </a:r>
            <a:r>
              <a:rPr dirty="0"/>
              <a:t> window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Change the frequency in the GUI so it doesn’t align with any bin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width of the main lobe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side lobes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As a bonus, Hann window should </a:t>
            </a:r>
            <a:r>
              <a:rPr dirty="0">
                <a:solidFill>
                  <a:srgbClr val="3D46A6"/>
                </a:solidFill>
              </a:rPr>
              <a:t>improve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3D46A6"/>
                </a:solidFill>
              </a:rPr>
              <a:t>frequency estimation</a:t>
            </a:r>
            <a:r>
              <a:rPr dirty="0"/>
              <a:t>!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Why didn’t we see the classic comb filter pattern?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Because </a:t>
            </a:r>
            <a:r>
              <a:rPr dirty="0">
                <a:solidFill>
                  <a:srgbClr val="3D46A6"/>
                </a:solidFill>
              </a:rPr>
              <a:t>window size is the same as the FFT size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The FFT is effectively sampling the peaks of each lobe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 2:</a:t>
            </a:r>
            <a:r>
              <a:rPr dirty="0"/>
              <a:t>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rPr dirty="0"/>
              <a:t>, change the window size to </a:t>
            </a:r>
            <a:br>
              <a:rPr dirty="0"/>
            </a:br>
            <a:r>
              <a:rPr dirty="0"/>
              <a:t>be a </a:t>
            </a:r>
            <a:r>
              <a:rPr dirty="0">
                <a:solidFill>
                  <a:srgbClr val="3D46A6"/>
                </a:solidFill>
              </a:rPr>
              <a:t>fraction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Say 1/4 or 1/8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Now the lobes should be visible</a:t>
            </a:r>
          </a:p>
        </p:txBody>
      </p:sp>
      <p:sp>
        <p:nvSpPr>
          <p:cNvPr id="700" name="Visualising the 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Visualising</a:t>
            </a:r>
            <a:r>
              <a:rPr dirty="0"/>
              <a:t> effects of windowing</a:t>
            </a:r>
          </a:p>
        </p:txBody>
      </p:sp>
      <p:pic>
        <p:nvPicPr>
          <p:cNvPr id="701" name="hann.png" descr="hann.png"/>
          <p:cNvPicPr>
            <a:picLocks noChangeAspect="1"/>
          </p:cNvPicPr>
          <p:nvPr/>
        </p:nvPicPr>
        <p:blipFill>
          <a:blip r:embed="rId2"/>
          <a:srcRect l="12885"/>
          <a:stretch>
            <a:fillRect/>
          </a:stretch>
        </p:blipFill>
        <p:spPr>
          <a:xfrm>
            <a:off x="15371475" y="7346189"/>
            <a:ext cx="9610011" cy="2952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5" name="Group"/>
          <p:cNvGrpSpPr/>
          <p:nvPr/>
        </p:nvGrpSpPr>
        <p:grpSpPr>
          <a:xfrm>
            <a:off x="15478320" y="7604031"/>
            <a:ext cx="8437874" cy="1799483"/>
            <a:chOff x="0" y="0"/>
            <a:chExt cx="8437873" cy="1799481"/>
          </a:xfrm>
        </p:grpSpPr>
        <p:sp>
          <p:nvSpPr>
            <p:cNvPr id="702" name="Circle"/>
            <p:cNvSpPr/>
            <p:nvPr/>
          </p:nvSpPr>
          <p:spPr>
            <a:xfrm>
              <a:off x="4148407" y="0"/>
              <a:ext cx="152445" cy="152445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790878" y="651206"/>
              <a:ext cx="3646996" cy="1148276"/>
              <a:chOff x="0" y="0"/>
              <a:chExt cx="3646995" cy="1148274"/>
            </a:xfrm>
          </p:grpSpPr>
          <p:sp>
            <p:nvSpPr>
              <p:cNvPr id="703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4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6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9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0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1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4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5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32" name="Group"/>
            <p:cNvGrpSpPr/>
            <p:nvPr/>
          </p:nvGrpSpPr>
          <p:grpSpPr>
            <a:xfrm flipH="1">
              <a:off x="0" y="644197"/>
              <a:ext cx="3646996" cy="1148275"/>
              <a:chOff x="0" y="0"/>
              <a:chExt cx="3646995" cy="1148274"/>
            </a:xfrm>
          </p:grpSpPr>
          <p:sp>
            <p:nvSpPr>
              <p:cNvPr id="718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0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1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2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5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6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7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8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9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0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1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33" name="Circle"/>
            <p:cNvSpPr/>
            <p:nvPr/>
          </p:nvSpPr>
          <p:spPr>
            <a:xfrm>
              <a:off x="4509678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4" name="Circle"/>
            <p:cNvSpPr/>
            <p:nvPr/>
          </p:nvSpPr>
          <p:spPr>
            <a:xfrm>
              <a:off x="3772802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1" build="p" bldLvl="5" animBg="1" advAuto="0"/>
      <p:bldP spid="701" grpId="2" animBg="1" advAuto="0"/>
      <p:bldP spid="73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t>What does the FFT of a single </a:t>
            </a:r>
            <a:r>
              <a:rPr>
                <a:solidFill>
                  <a:srgbClr val="3D46A6"/>
                </a:solidFill>
              </a:rPr>
              <a:t>sine wave</a:t>
            </a:r>
            <a:r>
              <a:t> look like?</a:t>
            </a:r>
          </a:p>
          <a:p>
            <a:pPr lvl="1"/>
            <a:r>
              <a:t>Let’s suppose its frequency </a:t>
            </a:r>
            <a:r>
              <a:rPr>
                <a:solidFill>
                  <a:srgbClr val="3D46A6"/>
                </a:solidFill>
              </a:rPr>
              <a:t>exactly</a:t>
            </a:r>
            <a:r>
              <a:t> matches a bin: 2π</a:t>
            </a:r>
            <a:r>
              <a:rPr i="1"/>
              <a:t>k</a:t>
            </a:r>
            <a:r>
              <a:t>/</a:t>
            </a:r>
            <a:r>
              <a:rPr i="1"/>
              <a:t>N</a:t>
            </a:r>
            <a:r>
              <a:t> for some </a:t>
            </a:r>
            <a:r>
              <a:rPr i="1"/>
              <a:t>k</a:t>
            </a:r>
          </a:p>
          <a:p>
            <a:pPr lvl="1"/>
            <a:r>
              <a:t>This means that an </a:t>
            </a:r>
            <a:r>
              <a:rPr>
                <a:solidFill>
                  <a:srgbClr val="3D46A6"/>
                </a:solidFill>
              </a:rPr>
              <a:t>integer number of oscillations</a:t>
            </a:r>
            <a:r>
              <a:t> fit in the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8" y="8384112"/>
            <a:ext cx="15778819" cy="1692682"/>
            <a:chOff x="0" y="0"/>
            <a:chExt cx="15778818" cy="169268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0"/>
              <a:ext cx="1185672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All energy is in </a:t>
              </a:r>
              <a:r>
                <a:rPr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77143"/>
            <a:ext cx="1316431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Magnitude is constant</a:t>
            </a:r>
            <a:r>
              <a:t> no matter where the window starts</a:t>
            </a:r>
          </a:p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What if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</a:t>
            </a:r>
            <a:r>
              <a:t>bin?</a:t>
            </a:r>
            <a:endParaRPr dirty="0"/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the other frequency bins (we’ll see why shortly)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is likely to be different on each successive hop</a:t>
            </a:r>
          </a:p>
          <a:p>
            <a:pPr lvl="2"/>
            <a:r>
              <a:rPr dirty="0"/>
              <a:t>If we’re clever, we can </a:t>
            </a:r>
            <a:r>
              <a:rPr dirty="0">
                <a:solidFill>
                  <a:srgbClr val="3D46A6"/>
                </a:solidFill>
              </a:rPr>
              <a:t>reconstruct the exact frequency</a:t>
            </a:r>
            <a:r>
              <a:rPr dirty="0"/>
              <a:t> based on the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Energy spills over into</a:t>
              </a:r>
            </a:p>
            <a:p>
              <a:pPr algn="l">
                <a:defRPr sz="4000" b="0"/>
              </a:pPr>
              <a:r>
                <a:t>other bins, especially close neighbours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We can estimate the exact frequency of a sine wave from the FF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C</a:t>
            </a:r>
            <a:r>
              <a:rPr dirty="0"/>
              <a:t>an estimate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sine wave from FFT</a:t>
            </a:r>
          </a:p>
          <a:p>
            <a:pPr lvl="1"/>
            <a:r>
              <a:rPr dirty="0"/>
              <a:t>Even though FFT only has bins at </a:t>
            </a:r>
            <a:r>
              <a:rPr dirty="0">
                <a:solidFill>
                  <a:srgbClr val="3D46A6"/>
                </a:solidFill>
              </a:rPr>
              <a:t>fixed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regularly spaced</a:t>
            </a:r>
            <a:r>
              <a:rPr dirty="0"/>
              <a:t> frequencies!</a:t>
            </a:r>
          </a:p>
          <a:p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two hops</a:t>
            </a:r>
          </a:p>
          <a:p>
            <a:pPr lvl="1"/>
            <a:r>
              <a:rPr dirty="0"/>
              <a:t>Two snapshots of signal taken known length of time apart</a:t>
            </a:r>
          </a:p>
          <a:p>
            <a:r>
              <a:rPr lang="en-GB" dirty="0">
                <a:solidFill>
                  <a:srgbClr val="9B1200"/>
                </a:solidFill>
              </a:rPr>
              <a:t>F</a:t>
            </a:r>
            <a:r>
              <a:rPr dirty="0" err="1">
                <a:solidFill>
                  <a:srgbClr val="9B1200"/>
                </a:solidFill>
              </a:rPr>
              <a:t>requency</a:t>
            </a:r>
            <a:r>
              <a:rPr dirty="0">
                <a:solidFill>
                  <a:srgbClr val="9B1200"/>
                </a:solidFill>
              </a:rPr>
              <a:t> is derivative of phase</a:t>
            </a:r>
          </a:p>
          <a:p>
            <a:pPr lvl="1">
              <a:spcBef>
                <a:spcPts val="2600"/>
              </a:spcBef>
            </a:pPr>
            <a:r>
              <a:rPr dirty="0"/>
              <a:t>			</a:t>
            </a:r>
            <a:endParaRPr lang="en-GB" dirty="0"/>
          </a:p>
          <a:p>
            <a:pPr lvl="1">
              <a:spcBef>
                <a:spcPts val="2600"/>
              </a:spcBef>
            </a:pPr>
            <a:r>
              <a:rPr lang="en-GB" dirty="0"/>
              <a:t>I</a:t>
            </a:r>
            <a:r>
              <a:rPr dirty="0"/>
              <a:t>n discrete time:</a:t>
            </a:r>
          </a:p>
          <a:p>
            <a:pPr marL="635000" lvl="1" indent="0">
              <a:buNone/>
            </a:pPr>
            <a:endParaRPr dirty="0"/>
          </a:p>
          <a:p>
            <a:pPr lvl="2"/>
            <a:endParaRPr dirty="0"/>
          </a:p>
          <a:p>
            <a:pPr lvl="1"/>
            <a:r>
              <a:rPr lang="en-GB" dirty="0"/>
              <a:t>G</a:t>
            </a:r>
            <a:r>
              <a:rPr dirty="0" err="1"/>
              <a:t>eneralising</a:t>
            </a:r>
            <a:r>
              <a:rPr dirty="0"/>
              <a:t> over hop of </a:t>
            </a:r>
            <a:r>
              <a:rPr i="1" dirty="0"/>
              <a:t>H </a:t>
            </a:r>
            <a:r>
              <a:rPr dirty="0"/>
              <a:t>samples:</a:t>
            </a:r>
          </a:p>
        </p:txBody>
      </p:sp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 rotWithShape="1">
          <a:blip r:embed="rId3"/>
          <a:srcRect l="10778"/>
          <a:stretch/>
        </p:blipFill>
        <p:spPr>
          <a:xfrm>
            <a:off x="3389745" y="8214328"/>
            <a:ext cx="8294447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8" y="10473413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7" y="8284178"/>
            <a:ext cx="25019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520" y="6114401"/>
            <a:ext cx="23241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6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  <p:bldP spid="48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alculating frequency from phase in discrete time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616445"/>
          </a:xfrm>
          <a:prstGeom prst="rect">
            <a:avLst/>
          </a:prstGeom>
        </p:spPr>
        <p:txBody>
          <a:bodyPr anchor="t"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>
                <a:solidFill>
                  <a:srgbClr val="3D46A6"/>
                </a:solidFill>
              </a:rPr>
              <a:t>Calculating frequency from phase</a:t>
            </a:r>
            <a:r>
              <a:rPr dirty="0"/>
              <a:t> in discrete time: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In discrete time, frequency 𝜔 </a:t>
            </a:r>
            <a:r>
              <a:rPr dirty="0" err="1"/>
              <a:t>normalised</a:t>
            </a:r>
            <a:r>
              <a:rPr dirty="0"/>
              <a:t> between 0 and 2π; </a:t>
            </a:r>
          </a:p>
          <a:p>
            <a:pPr marL="1166812" lvl="1" indent="-544512" defTabSz="808990">
              <a:spcBef>
                <a:spcPts val="0"/>
              </a:spcBef>
              <a:defRPr sz="4312"/>
            </a:pPr>
            <a:r>
              <a:rPr dirty="0"/>
              <a:t>Assumes </a:t>
            </a:r>
            <a:r>
              <a:rPr dirty="0">
                <a:solidFill>
                  <a:srgbClr val="3D46A6"/>
                </a:solidFill>
              </a:rPr>
              <a:t>unwrapped phase </a:t>
            </a:r>
            <a:r>
              <a:rPr dirty="0"/>
              <a:t>(i.e. always increasing, not constrained 0-2π)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I</a:t>
            </a:r>
            <a:r>
              <a:rPr dirty="0" err="1"/>
              <a:t>nvert</a:t>
            </a:r>
            <a:r>
              <a:rPr dirty="0"/>
              <a:t> this formula to</a:t>
            </a:r>
            <a:r>
              <a:rPr dirty="0">
                <a:solidFill>
                  <a:srgbClr val="3D46A6"/>
                </a:solidFill>
              </a:rPr>
              <a:t> calculate phase shift based on frequency</a:t>
            </a:r>
            <a:r>
              <a:rPr dirty="0"/>
              <a:t>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For DFT of size </a:t>
            </a:r>
            <a:r>
              <a:rPr i="1" dirty="0"/>
              <a:t>N</a:t>
            </a:r>
            <a:r>
              <a:rPr dirty="0"/>
              <a:t>, we know bin </a:t>
            </a:r>
            <a:r>
              <a:rPr i="1" dirty="0"/>
              <a:t>k </a:t>
            </a:r>
            <a:r>
              <a:rPr dirty="0"/>
              <a:t>has frequency of 2</a:t>
            </a:r>
            <a:r>
              <a:rPr i="1" dirty="0"/>
              <a:t>πk</a:t>
            </a:r>
            <a:r>
              <a:rPr dirty="0"/>
              <a:t>/</a:t>
            </a:r>
            <a:r>
              <a:rPr i="1" dirty="0"/>
              <a:t>N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For a sine wave of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the bin frequency, this is the </a:t>
            </a:r>
            <a:r>
              <a:rPr dirty="0">
                <a:solidFill>
                  <a:srgbClr val="3D46A6"/>
                </a:solidFill>
              </a:rPr>
              <a:t>expected phase shift over 1 hop</a:t>
            </a:r>
            <a:r>
              <a:rPr dirty="0"/>
              <a:t>: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By subtracting off this expected phase shift, </a:t>
            </a:r>
            <a:r>
              <a:rPr dirty="0">
                <a:solidFill>
                  <a:srgbClr val="3D46A6"/>
                </a:solidFill>
              </a:rPr>
              <a:t>remainder</a:t>
            </a:r>
            <a:r>
              <a:rPr dirty="0"/>
              <a:t> will tell us whether actual frequency is higher or lower than bin frequency</a:t>
            </a:r>
          </a:p>
        </p:txBody>
      </p:sp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02" y="3049102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05" y="7201270"/>
            <a:ext cx="5727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55" y="9636684"/>
            <a:ext cx="57658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  <p:bldP spid="492" grpId="3" animBg="1" advAuto="0"/>
      <p:bldP spid="49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First calculate phase remainder:</a:t>
            </a:r>
          </a:p>
          <a:p>
            <a:endParaRPr dirty="0"/>
          </a:p>
          <a:p>
            <a:pPr>
              <a:spcBef>
                <a:spcPts val="4900"/>
              </a:spcBef>
            </a:pPr>
            <a:r>
              <a:rPr dirty="0"/>
              <a:t>Then use remainder to calculate </a:t>
            </a:r>
            <a:r>
              <a:rPr dirty="0">
                <a:solidFill>
                  <a:srgbClr val="3D46A6"/>
                </a:solidFill>
              </a:rPr>
              <a:t>deviation from bin </a:t>
            </a:r>
            <a:r>
              <a:rPr dirty="0" err="1">
                <a:solidFill>
                  <a:srgbClr val="3D46A6"/>
                </a:solidFill>
              </a:rPr>
              <a:t>centre</a:t>
            </a:r>
            <a:r>
              <a:rPr dirty="0">
                <a:solidFill>
                  <a:srgbClr val="3D46A6"/>
                </a:solidFill>
              </a:rPr>
              <a:t> frequency</a:t>
            </a:r>
            <a:r>
              <a:rPr dirty="0"/>
              <a:t>:</a:t>
            </a:r>
          </a:p>
          <a:p>
            <a:pPr lvl="1"/>
            <a:r>
              <a:rPr lang="en-GB" dirty="0"/>
              <a:t>S</a:t>
            </a:r>
            <a:r>
              <a:rPr dirty="0" err="1"/>
              <a:t>hould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phase to be between -π and π (i.e. </a:t>
            </a:r>
            <a:r>
              <a:rPr dirty="0">
                <a:solidFill>
                  <a:srgbClr val="3D46A6"/>
                </a:solidFill>
              </a:rPr>
              <a:t>principal argument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Finally, rearrange to get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our sine wave:</a:t>
            </a:r>
          </a:p>
          <a:p>
            <a:endParaRPr dirty="0"/>
          </a:p>
          <a:p>
            <a:pPr lvl="1">
              <a:spcBef>
                <a:spcPts val="3600"/>
              </a:spcBef>
            </a:pPr>
            <a:r>
              <a:rPr dirty="0"/>
              <a:t>We could also calculate in terms of (fractional) FFT </a:t>
            </a:r>
            <a:r>
              <a:rPr dirty="0">
                <a:solidFill>
                  <a:srgbClr val="3D46A6"/>
                </a:solidFill>
              </a:rPr>
              <a:t>bins</a:t>
            </a:r>
          </a:p>
          <a:p>
            <a:pPr lvl="2"/>
            <a:r>
              <a:rPr dirty="0"/>
              <a:t>Use the fact that </a:t>
            </a:r>
            <a:r>
              <a:rPr dirty="0">
                <a:solidFill>
                  <a:srgbClr val="3D46A6"/>
                </a:solidFill>
              </a:rPr>
              <a:t>bins are spaced 2</a:t>
            </a:r>
            <a:r>
              <a:rPr i="1" dirty="0">
                <a:solidFill>
                  <a:srgbClr val="3D46A6"/>
                </a:solidFill>
              </a:rPr>
              <a:t>π</a:t>
            </a:r>
            <a:r>
              <a:rPr dirty="0">
                <a:solidFill>
                  <a:srgbClr val="3D46A6"/>
                </a:solidFill>
              </a:rPr>
              <a:t>/</a:t>
            </a:r>
            <a:r>
              <a:rPr i="1" dirty="0">
                <a:solidFill>
                  <a:srgbClr val="3D46A6"/>
                </a:solidFill>
              </a:rPr>
              <a:t>N</a:t>
            </a:r>
            <a:r>
              <a:rPr dirty="0"/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5203" cy="2548807"/>
            <a:chOff x="0" y="0"/>
            <a:chExt cx="5145201" cy="2548806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16170"/>
              <a:ext cx="5145202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942192"/>
                  </a:solidFill>
                </a:rPr>
                <a:t>centre frequency</a:t>
              </a:r>
              <a:r>
                <a:t> of bin </a:t>
              </a:r>
              <a:r>
                <a:rPr i="1"/>
                <a:t>k</a:t>
              </a:r>
            </a:p>
            <a:p>
              <a:pPr algn="l">
                <a:defRPr sz="3400" b="0"/>
              </a:pPr>
              <a:r>
                <a:t>multiplied by the </a:t>
              </a:r>
              <a:r>
                <a:rPr b="1">
                  <a:solidFill>
                    <a:srgbClr val="942192"/>
                  </a:solidFill>
                </a:rPr>
                <a:t>hop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70945"/>
            <a:ext cx="6137808" cy="1105511"/>
            <a:chOff x="0" y="0"/>
            <a:chExt cx="6137807" cy="1105509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1"/>
              <a:ext cx="4209492" cy="1105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fractional bin number</a:t>
              </a:r>
            </a:p>
            <a:p>
              <a:pPr algn="l">
                <a:defRPr sz="3400" b="0"/>
              </a:pPr>
              <a:r>
                <a:t>of the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Effectively, we </a:t>
            </a:r>
            <a:r>
              <a:rPr dirty="0">
                <a:solidFill>
                  <a:srgbClr val="3D46A6"/>
                </a:solidFill>
              </a:rPr>
              <a:t>predict how far phase ought</a:t>
            </a:r>
            <a:br>
              <a:rPr dirty="0">
                <a:solidFill>
                  <a:srgbClr val="3D46A6"/>
                </a:solidFill>
              </a:rPr>
            </a:br>
            <a:r>
              <a:rPr dirty="0">
                <a:solidFill>
                  <a:srgbClr val="3D46A6"/>
                </a:solidFill>
              </a:rPr>
              <a:t>to advance</a:t>
            </a:r>
            <a:r>
              <a:rPr dirty="0"/>
              <a:t> from one hop to next, then </a:t>
            </a:r>
            <a:r>
              <a:rPr dirty="0" err="1"/>
              <a:t>compar</a:t>
            </a:r>
            <a:r>
              <a:rPr lang="en-GB" dirty="0"/>
              <a:t>e</a:t>
            </a:r>
            <a:br>
              <a:rPr dirty="0"/>
            </a:br>
            <a:r>
              <a:rPr dirty="0"/>
              <a:t>actual measured values</a:t>
            </a:r>
          </a:p>
          <a:p>
            <a:pPr lvl="1"/>
            <a:r>
              <a:rPr dirty="0"/>
              <a:t>Phase advancing farther means </a:t>
            </a:r>
            <a:r>
              <a:rPr dirty="0">
                <a:solidFill>
                  <a:srgbClr val="3D46A6"/>
                </a:solidFill>
              </a:rPr>
              <a:t>higher frequency</a:t>
            </a:r>
            <a:br>
              <a:rPr dirty="0"/>
            </a:br>
            <a:r>
              <a:rPr dirty="0"/>
              <a:t>(compared to bin frequency)</a:t>
            </a:r>
          </a:p>
          <a:p>
            <a:pPr lvl="1"/>
            <a:r>
              <a:rPr dirty="0"/>
              <a:t>Phase advancing less far means a </a:t>
            </a:r>
            <a:r>
              <a:rPr dirty="0">
                <a:solidFill>
                  <a:srgbClr val="3D46A6"/>
                </a:solidFill>
              </a:rPr>
              <a:t>lower frequency</a:t>
            </a:r>
          </a:p>
          <a:p>
            <a:r>
              <a:rPr dirty="0"/>
              <a:t>What do we need to implement this in code?</a:t>
            </a:r>
          </a:p>
          <a:p>
            <a:pPr lvl="1"/>
            <a:r>
              <a:rPr dirty="0"/>
              <a:t>A </a:t>
            </a:r>
            <a:r>
              <a:rPr dirty="0">
                <a:solidFill>
                  <a:srgbClr val="3D46A6"/>
                </a:solidFill>
              </a:rPr>
              <a:t>global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static</a:t>
            </a:r>
            <a:r>
              <a:rPr dirty="0"/>
              <a:t>) variable to hold </a:t>
            </a:r>
            <a:r>
              <a:rPr dirty="0"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rPr dirty="0"/>
              <a:t>Saving each bin implies an </a:t>
            </a:r>
            <a:r>
              <a:rPr dirty="0">
                <a:solidFill>
                  <a:srgbClr val="3D46A6"/>
                </a:solidFill>
              </a:rPr>
              <a:t>array</a:t>
            </a:r>
          </a:p>
          <a:p>
            <a:pPr lvl="2"/>
            <a:r>
              <a:rPr lang="en-GB" dirty="0"/>
              <a:t>S</a:t>
            </a:r>
            <a:r>
              <a:rPr dirty="0" err="1"/>
              <a:t>imilar</a:t>
            </a:r>
            <a:r>
              <a:rPr dirty="0"/>
              <a:t> to saving previous values of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or </a:t>
            </a:r>
            <a:r>
              <a:rPr i="1" dirty="0"/>
              <a:t>y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for a filter</a:t>
            </a:r>
          </a:p>
          <a:p>
            <a:pPr lvl="1"/>
            <a:r>
              <a:rPr dirty="0"/>
              <a:t>A function to </a:t>
            </a:r>
            <a:r>
              <a:rPr dirty="0">
                <a:solidFill>
                  <a:srgbClr val="3D46A6"/>
                </a:solidFill>
              </a:rPr>
              <a:t>wrap phase</a:t>
            </a:r>
            <a:r>
              <a:rPr dirty="0"/>
              <a:t> to range -π to π</a:t>
            </a:r>
          </a:p>
          <a:p>
            <a:pPr lvl="1"/>
            <a:r>
              <a:rPr dirty="0"/>
              <a:t>Implement calculations inside our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function</a:t>
            </a:r>
          </a:p>
          <a:p>
            <a:pPr lvl="2"/>
            <a:r>
              <a:rPr dirty="0"/>
              <a:t>Write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18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</a:t>
            </a:r>
            <a:r>
              <a:rPr lang="en-GB" dirty="0"/>
              <a:t>W</a:t>
            </a:r>
            <a:r>
              <a:rPr dirty="0"/>
              <a:t>rite code to work out exact frequency of each bin</a:t>
            </a:r>
          </a:p>
          <a:p>
            <a:pPr lvl="1"/>
            <a:r>
              <a:rPr dirty="0"/>
              <a:t>Implement these formulas: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/>
              <a:t>Remember you will need a </a:t>
            </a:r>
            <a:r>
              <a:rPr dirty="0">
                <a:solidFill>
                  <a:srgbClr val="3D46A6"/>
                </a:solidFill>
              </a:rPr>
              <a:t>global or static array</a:t>
            </a:r>
            <a:r>
              <a:rPr dirty="0"/>
              <a:t> to hold </a:t>
            </a:r>
            <a:r>
              <a:rPr dirty="0"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rPr lang="en-GB" dirty="0"/>
              <a:t>S</a:t>
            </a:r>
            <a:r>
              <a:rPr dirty="0" err="1"/>
              <a:t>ame</a:t>
            </a:r>
            <a:r>
              <a:rPr dirty="0"/>
              <a:t> formula can apply to every bin regardless of magnitude</a:t>
            </a:r>
          </a:p>
          <a:p>
            <a:pPr lvl="2"/>
            <a:r>
              <a:rPr dirty="0"/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(</a:t>
            </a:r>
            <a:r>
              <a:rPr i="1" dirty="0"/>
              <a:t>N</a:t>
            </a:r>
            <a:r>
              <a:rPr dirty="0"/>
              <a:t>/2+1)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Microsoft Office PowerPoint</Application>
  <PresentationFormat>Custom</PresentationFormat>
  <Paragraphs>220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</vt:lpstr>
      <vt:lpstr>Helvetica Neue</vt:lpstr>
      <vt:lpstr>Helvetica Neue Light</vt:lpstr>
      <vt:lpstr>Helvetica Neue Medium</vt:lpstr>
      <vt:lpstr>Wingdings</vt:lpstr>
      <vt:lpstr>White</vt:lpstr>
      <vt:lpstr>Phase vocoder, part 2</vt:lpstr>
      <vt:lpstr>Sine wave in the frequency domain</vt:lpstr>
      <vt:lpstr>Sine wave in the frequency domain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  <vt:lpstr>Choosing an FFT size</vt:lpstr>
      <vt:lpstr>Choosing a hop size</vt:lpstr>
      <vt:lpstr>Windowing</vt:lpstr>
      <vt:lpstr>Types of window function</vt:lpstr>
      <vt:lpstr>Effects of windowing</vt:lpstr>
      <vt:lpstr>Window spectra</vt:lpstr>
      <vt:lpstr>Coding a window</vt:lpstr>
      <vt:lpstr>Visualising effects of windowing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Joshua Reiss</cp:lastModifiedBy>
  <cp:revision>9</cp:revision>
  <dcterms:modified xsi:type="dcterms:W3CDTF">2024-01-29T10:02:21Z</dcterms:modified>
</cp:coreProperties>
</file>