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5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61616" autoAdjust="0"/>
  </p:normalViewPr>
  <p:slideViewPr>
    <p:cSldViewPr snapToGrid="0">
      <p:cViewPr varScale="1">
        <p:scale>
          <a:sx n="20" d="100"/>
          <a:sy n="20" d="100"/>
        </p:scale>
        <p:origin x="93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77" d="5000"/>
        <a:sy n="2077" d="5000"/>
      </p:scale>
      <p:origin x="0" y="-3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Next time, we will bring everything together to create phase vocoder effects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3822444" cy="10527276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Learn</a:t>
            </a:r>
          </a:p>
          <a:p>
            <a:pPr lvl="1"/>
            <a:r>
              <a:rPr lang="en-GB" dirty="0"/>
              <a:t>Modifying signals in frequency domain</a:t>
            </a:r>
          </a:p>
          <a:p>
            <a:pPr lvl="1"/>
            <a:r>
              <a:rPr lang="en-GB" dirty="0"/>
              <a:t>Converting frequency to phase</a:t>
            </a:r>
          </a:p>
          <a:p>
            <a:pPr lvl="1"/>
            <a:r>
              <a:rPr lang="en-GB" dirty="0"/>
              <a:t>Analysis and synthesis windows</a:t>
            </a:r>
          </a:p>
          <a:p>
            <a:r>
              <a:rPr lang="en-GB" dirty="0"/>
              <a:t>B</a:t>
            </a:r>
            <a:r>
              <a:rPr dirty="0"/>
              <a:t>ring everything together to create </a:t>
            </a:r>
            <a:r>
              <a:rPr dirty="0">
                <a:solidFill>
                  <a:srgbClr val="3D46A6"/>
                </a:solidFill>
              </a:rPr>
              <a:t>phase vocoder effects</a:t>
            </a:r>
            <a:r>
              <a:rPr dirty="0"/>
              <a:t>:</a:t>
            </a:r>
          </a:p>
          <a:p>
            <a:pPr lvl="1"/>
            <a:r>
              <a:rPr dirty="0" err="1"/>
              <a:t>Robotisation</a:t>
            </a:r>
            <a:r>
              <a:rPr dirty="0"/>
              <a:t> (phase zeroing)</a:t>
            </a:r>
          </a:p>
          <a:p>
            <a:pPr lvl="1"/>
            <a:r>
              <a:rPr dirty="0" err="1"/>
              <a:t>Whisperisation</a:t>
            </a:r>
            <a:r>
              <a:rPr dirty="0"/>
              <a:t> (phase </a:t>
            </a:r>
            <a:r>
              <a:rPr dirty="0" err="1"/>
              <a:t>randomisation</a:t>
            </a:r>
            <a:r>
              <a:rPr dirty="0"/>
              <a:t>)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Pitch shifting </a:t>
            </a:r>
          </a:p>
        </p:txBody>
      </p:sp>
      <p:sp>
        <p:nvSpPr>
          <p:cNvPr id="739" name="Next lecture: Phase vocoder, par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</a:t>
            </a:r>
            <a:r>
              <a:rPr dirty="0"/>
              <a:t>vocoder, part 3</a:t>
            </a:r>
          </a:p>
        </p:txBody>
      </p:sp>
      <p:sp>
        <p:nvSpPr>
          <p:cNvPr id="74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4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4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4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5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5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59" name="effect"/>
            <p:cNvSpPr txBox="1"/>
            <p:nvPr/>
          </p:nvSpPr>
          <p:spPr>
            <a:xfrm>
              <a:off x="3387757" y="2879224"/>
              <a:ext cx="1449401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effect</a:t>
              </a:r>
            </a:p>
          </p:txBody>
        </p:sp>
        <p:sp>
          <p:nvSpPr>
            <p:cNvPr id="76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6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6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777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22302" y="3049496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8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4237589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5425683"/>
            <a:ext cx="1908970" cy="1010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7336518" y="7650955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6381181" y="8839048"/>
            <a:ext cx="1908970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4"/>
          <a:srcRect l="417" t="1147" r="416" b="1409"/>
          <a:stretch>
            <a:fillRect/>
          </a:stretch>
        </p:blipFill>
        <p:spPr>
          <a:xfrm>
            <a:off x="15436670" y="10072903"/>
            <a:ext cx="1908969" cy="101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44" extrusionOk="0">
                <a:moveTo>
                  <a:pt x="10804" y="0"/>
                </a:moveTo>
                <a:cubicBezTo>
                  <a:pt x="10227" y="154"/>
                  <a:pt x="9939" y="411"/>
                  <a:pt x="9534" y="851"/>
                </a:cubicBezTo>
                <a:cubicBezTo>
                  <a:pt x="8124" y="2383"/>
                  <a:pt x="7375" y="3877"/>
                  <a:pt x="5353" y="9197"/>
                </a:cubicBezTo>
                <a:cubicBezTo>
                  <a:pt x="3294" y="14613"/>
                  <a:pt x="1822" y="17483"/>
                  <a:pt x="701" y="18272"/>
                </a:cubicBezTo>
                <a:cubicBezTo>
                  <a:pt x="393" y="18489"/>
                  <a:pt x="130" y="18766"/>
                  <a:pt x="0" y="18987"/>
                </a:cubicBezTo>
                <a:cubicBezTo>
                  <a:pt x="4" y="19100"/>
                  <a:pt x="9" y="19201"/>
                  <a:pt x="13" y="19283"/>
                </a:cubicBezTo>
                <a:cubicBezTo>
                  <a:pt x="94" y="19306"/>
                  <a:pt x="263" y="19323"/>
                  <a:pt x="440" y="19344"/>
                </a:cubicBezTo>
                <a:cubicBezTo>
                  <a:pt x="1157" y="18692"/>
                  <a:pt x="2558" y="17013"/>
                  <a:pt x="2914" y="16304"/>
                </a:cubicBezTo>
                <a:cubicBezTo>
                  <a:pt x="3181" y="15774"/>
                  <a:pt x="4275" y="13089"/>
                  <a:pt x="5344" y="10337"/>
                </a:cubicBezTo>
                <a:cubicBezTo>
                  <a:pt x="10206" y="-2179"/>
                  <a:pt x="11315" y="-2256"/>
                  <a:pt x="15982" y="9653"/>
                </a:cubicBezTo>
                <a:cubicBezTo>
                  <a:pt x="17207" y="12778"/>
                  <a:pt x="18422" y="15774"/>
                  <a:pt x="18686" y="16304"/>
                </a:cubicBezTo>
                <a:cubicBezTo>
                  <a:pt x="19038" y="17011"/>
                  <a:pt x="20443" y="18692"/>
                  <a:pt x="21160" y="19344"/>
                </a:cubicBezTo>
                <a:cubicBezTo>
                  <a:pt x="21337" y="19323"/>
                  <a:pt x="21506" y="19306"/>
                  <a:pt x="21587" y="19283"/>
                </a:cubicBezTo>
                <a:cubicBezTo>
                  <a:pt x="21591" y="19201"/>
                  <a:pt x="21596" y="19100"/>
                  <a:pt x="21600" y="18987"/>
                </a:cubicBezTo>
                <a:cubicBezTo>
                  <a:pt x="21470" y="18766"/>
                  <a:pt x="21207" y="18489"/>
                  <a:pt x="20899" y="18272"/>
                </a:cubicBezTo>
                <a:cubicBezTo>
                  <a:pt x="19778" y="17483"/>
                  <a:pt x="18306" y="14613"/>
                  <a:pt x="16247" y="9197"/>
                </a:cubicBezTo>
                <a:cubicBezTo>
                  <a:pt x="14225" y="3877"/>
                  <a:pt x="13476" y="2383"/>
                  <a:pt x="12066" y="851"/>
                </a:cubicBezTo>
                <a:cubicBezTo>
                  <a:pt x="11662" y="412"/>
                  <a:pt x="11379" y="154"/>
                  <a:pt x="1080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When playing audio samples, playback speed and pitch are usually coupl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When playing audio samples, </a:t>
            </a:r>
            <a:r>
              <a:rPr>
                <a:solidFill>
                  <a:srgbClr val="3D46A6"/>
                </a:solidFill>
              </a:rPr>
              <a:t>playback speed</a:t>
            </a:r>
            <a:r>
              <a:t> and </a:t>
            </a:r>
            <a:r>
              <a:rPr>
                <a:solidFill>
                  <a:srgbClr val="3D46A6"/>
                </a:solidFill>
              </a:rPr>
              <a:t>pitch</a:t>
            </a:r>
            <a:r>
              <a:t> are usually coupled</a:t>
            </a:r>
          </a:p>
          <a:p>
            <a:pPr lvl="1"/>
            <a:r>
              <a:t>This is not a digital phenomenon: it’s the same on turntables and audio tapes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r>
              <a:t>How, then, can we change the pitch of a sound </a:t>
            </a:r>
            <a:r>
              <a:rPr>
                <a:solidFill>
                  <a:srgbClr val="9B1200"/>
                </a:solidFill>
              </a:rPr>
              <a:t>without changing its speed</a:t>
            </a:r>
            <a:r>
              <a:t>?</a:t>
            </a:r>
          </a:p>
          <a:p>
            <a:r>
              <a:t>This </a:t>
            </a:r>
            <a:r>
              <a:rPr>
                <a:solidFill>
                  <a:srgbClr val="9B1200"/>
                </a:solidFill>
              </a:rPr>
              <a:t>cannot</a:t>
            </a:r>
            <a:r>
              <a:t> be done through filtering because the effect is </a:t>
            </a:r>
            <a:r>
              <a:rPr>
                <a:solidFill>
                  <a:srgbClr val="3D46A6"/>
                </a:solidFill>
              </a:rPr>
              <a:t>nonlinear</a:t>
            </a:r>
          </a:p>
          <a:p>
            <a:pPr lvl="1"/>
            <a:r>
              <a:t>Linear systems cannot create energy at frequencies that were not present in the input</a:t>
            </a:r>
          </a:p>
          <a:p>
            <a:pPr lvl="1"/>
            <a:r>
              <a:t>However, for a pitch shifter, the output signal will have energy at different frequencies than the input signal</a:t>
            </a:r>
          </a:p>
          <a:p>
            <a:r>
              <a:t>Even though we can’t use simple filters, the phase vocoder can help...</a:t>
            </a:r>
          </a:p>
        </p:txBody>
      </p:sp>
      <p:sp>
        <p:nvSpPr>
          <p:cNvPr id="807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pic>
        <p:nvPicPr>
          <p:cNvPr id="808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5548006" y="3572011"/>
            <a:ext cx="13786306" cy="175296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Line"/>
          <p:cNvSpPr/>
          <p:nvPr/>
        </p:nvSpPr>
        <p:spPr>
          <a:xfrm flipV="1">
            <a:off x="5740627" y="5495152"/>
            <a:ext cx="1" cy="988926"/>
          </a:xfrm>
          <a:prstGeom prst="line">
            <a:avLst/>
          </a:prstGeom>
          <a:ln w="1143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0" name="read pointer…"/>
          <p:cNvSpPr txBox="1"/>
          <p:nvPr/>
        </p:nvSpPr>
        <p:spPr>
          <a:xfrm>
            <a:off x="2544490" y="5310777"/>
            <a:ext cx="285242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read pointer</a:t>
            </a:r>
          </a:p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(play head)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54613 -0.001863" pathEditMode="relative">
                                      <p:cBhvr>
                                        <p:cTn id="27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We’ve seen that any signal can be represented as the sum of sinusoids…"/>
          <p:cNvSpPr txBox="1">
            <a:spLocks noGrp="1"/>
          </p:cNvSpPr>
          <p:nvPr>
            <p:ph type="body" sz="half" idx="1"/>
          </p:nvPr>
        </p:nvSpPr>
        <p:spPr>
          <a:xfrm>
            <a:off x="400099" y="1773872"/>
            <a:ext cx="23583802" cy="5163247"/>
          </a:xfrm>
          <a:prstGeom prst="rect">
            <a:avLst/>
          </a:prstGeom>
        </p:spPr>
        <p:txBody>
          <a:bodyPr anchor="t"/>
          <a:lstStyle/>
          <a:p>
            <a:r>
              <a:t>We’ve seen that any signal can be represented as the </a:t>
            </a:r>
            <a:r>
              <a:rPr>
                <a:solidFill>
                  <a:srgbClr val="3D46A6"/>
                </a:solidFill>
              </a:rPr>
              <a:t>sum of sinusoids</a:t>
            </a:r>
          </a:p>
          <a:p>
            <a:r>
              <a:t>The DFT gives us a snapshot of </a:t>
            </a:r>
            <a:r>
              <a:rPr>
                <a:solidFill>
                  <a:srgbClr val="3D46A6"/>
                </a:solidFill>
              </a:rPr>
              <a:t>magnitudes</a:t>
            </a:r>
            <a:r>
              <a:t> and </a:t>
            </a:r>
            <a:r>
              <a:rPr>
                <a:solidFill>
                  <a:srgbClr val="3D46A6"/>
                </a:solidFill>
              </a:rPr>
              <a:t>phases</a:t>
            </a:r>
          </a:p>
          <a:p>
            <a:pPr lvl="1"/>
            <a:r>
              <a:t>From phase, we calculated precise </a:t>
            </a:r>
            <a:r>
              <a:rPr>
                <a:solidFill>
                  <a:srgbClr val="3D46A6"/>
                </a:solidFill>
              </a:rPr>
              <a:t>frequencies</a:t>
            </a:r>
            <a:r>
              <a:t> for each bin</a:t>
            </a:r>
          </a:p>
          <a:p>
            <a:r>
              <a:t>Pitch shifting in the frequency domain just involves </a:t>
            </a:r>
            <a:r>
              <a:rPr>
                <a:solidFill>
                  <a:srgbClr val="3D46A6"/>
                </a:solidFill>
              </a:rPr>
              <a:t>scaling each frequency</a:t>
            </a:r>
          </a:p>
          <a:p>
            <a:pPr lvl="1"/>
            <a:r>
              <a:rPr>
                <a:solidFill>
                  <a:srgbClr val="3D46A6"/>
                </a:solidFill>
              </a:rPr>
              <a:t>Multiply</a:t>
            </a:r>
            <a:r>
              <a:t> each frequency by a constant ratio: &gt;1 raises the pitch, &lt;1 lowers the pitch</a:t>
            </a:r>
          </a:p>
          <a:p>
            <a:pPr lvl="1"/>
            <a:r>
              <a:t>Then we need to convert frequencies back to magnitudes and phases of each bin</a:t>
            </a:r>
          </a:p>
        </p:txBody>
      </p:sp>
      <p:sp>
        <p:nvSpPr>
          <p:cNvPr id="814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8914464" y="8987897"/>
            <a:ext cx="3486671" cy="1306577"/>
            <a:chOff x="0" y="0"/>
            <a:chExt cx="3486670" cy="1306576"/>
          </a:xfrm>
        </p:grpSpPr>
        <p:sp>
          <p:nvSpPr>
            <p:cNvPr id="815" name="Line"/>
            <p:cNvSpPr/>
            <p:nvPr/>
          </p:nvSpPr>
          <p:spPr>
            <a:xfrm flipH="1" flipV="1">
              <a:off x="0" y="839337"/>
              <a:ext cx="1032815" cy="1"/>
            </a:xfrm>
            <a:prstGeom prst="line">
              <a:avLst/>
            </a:prstGeom>
            <a:noFill/>
            <a:ln w="1143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6" name="frequency…"/>
            <p:cNvSpPr txBox="1"/>
            <p:nvPr/>
          </p:nvSpPr>
          <p:spPr>
            <a:xfrm>
              <a:off x="1123454" y="0"/>
              <a:ext cx="2363217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frequency</a:t>
              </a:r>
            </a:p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ratio</a:t>
              </a:r>
            </a:p>
          </p:txBody>
        </p:sp>
      </p:grpSp>
      <p:grpSp>
        <p:nvGrpSpPr>
          <p:cNvPr id="846" name="Group"/>
          <p:cNvGrpSpPr/>
          <p:nvPr/>
        </p:nvGrpSpPr>
        <p:grpSpPr>
          <a:xfrm>
            <a:off x="2897794" y="6870912"/>
            <a:ext cx="16002071" cy="5059023"/>
            <a:chOff x="0" y="0"/>
            <a:chExt cx="16002069" cy="5059021"/>
          </a:xfrm>
        </p:grpSpPr>
        <p:sp>
          <p:nvSpPr>
            <p:cNvPr id="818" name="Line"/>
            <p:cNvSpPr/>
            <p:nvPr/>
          </p:nvSpPr>
          <p:spPr>
            <a:xfrm>
              <a:off x="1881630" y="167020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9" name="Apply…"/>
            <p:cNvSpPr txBox="1"/>
            <p:nvPr/>
          </p:nvSpPr>
          <p:spPr>
            <a:xfrm>
              <a:off x="3521199" y="960701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20" name="Rounded Rectangle"/>
            <p:cNvSpPr/>
            <p:nvPr/>
          </p:nvSpPr>
          <p:spPr>
            <a:xfrm>
              <a:off x="3122039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5920382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2" name="Rounded Rectangle"/>
            <p:cNvSpPr/>
            <p:nvPr/>
          </p:nvSpPr>
          <p:spPr>
            <a:xfrm>
              <a:off x="6989722" y="785346"/>
              <a:ext cx="2758719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3" name="FFT"/>
            <p:cNvSpPr txBox="1"/>
            <p:nvPr/>
          </p:nvSpPr>
          <p:spPr>
            <a:xfrm>
              <a:off x="7852674" y="1338569"/>
              <a:ext cx="1032815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FFT</a:t>
              </a:r>
            </a:p>
          </p:txBody>
        </p:sp>
        <p:sp>
          <p:nvSpPr>
            <p:cNvPr id="824" name="Line"/>
            <p:cNvSpPr/>
            <p:nvPr/>
          </p:nvSpPr>
          <p:spPr>
            <a:xfrm>
              <a:off x="9797400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10866740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6" name="Phase to…"/>
            <p:cNvSpPr txBox="1"/>
            <p:nvPr/>
          </p:nvSpPr>
          <p:spPr>
            <a:xfrm>
              <a:off x="11008268" y="960701"/>
              <a:ext cx="2475663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Phase to</a:t>
              </a:r>
            </a:p>
            <a:p>
              <a:pPr>
                <a:defRPr sz="4200" b="0"/>
              </a:pPr>
              <a:r>
                <a:t>frequency</a:t>
              </a:r>
            </a:p>
          </p:txBody>
        </p:sp>
        <p:sp>
          <p:nvSpPr>
            <p:cNvPr id="827" name="Line"/>
            <p:cNvSpPr/>
            <p:nvPr/>
          </p:nvSpPr>
          <p:spPr>
            <a:xfrm flipH="1">
              <a:off x="9796547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8" name="Rounded Rectangle"/>
            <p:cNvSpPr/>
            <p:nvPr/>
          </p:nvSpPr>
          <p:spPr>
            <a:xfrm>
              <a:off x="6989722" y="3351647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9" name="IFFT"/>
            <p:cNvSpPr txBox="1"/>
            <p:nvPr/>
          </p:nvSpPr>
          <p:spPr>
            <a:xfrm>
              <a:off x="7783598" y="3904869"/>
              <a:ext cx="1170967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IFFT</a:t>
              </a:r>
            </a:p>
          </p:txBody>
        </p:sp>
        <p:sp>
          <p:nvSpPr>
            <p:cNvPr id="830" name="Line"/>
            <p:cNvSpPr/>
            <p:nvPr/>
          </p:nvSpPr>
          <p:spPr>
            <a:xfrm flipH="1">
              <a:off x="1881630" y="420533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1" name="Apply…"/>
            <p:cNvSpPr txBox="1"/>
            <p:nvPr/>
          </p:nvSpPr>
          <p:spPr>
            <a:xfrm>
              <a:off x="3521199" y="3527002"/>
              <a:ext cx="196039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32" name="Rounded Rectangle"/>
            <p:cNvSpPr/>
            <p:nvPr/>
          </p:nvSpPr>
          <p:spPr>
            <a:xfrm>
              <a:off x="3122038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H="1">
              <a:off x="5901332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4" name="Rounded Rectangle"/>
            <p:cNvSpPr/>
            <p:nvPr/>
          </p:nvSpPr>
          <p:spPr>
            <a:xfrm>
              <a:off x="10866740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5" name="Frequency to phase"/>
            <p:cNvSpPr txBox="1"/>
            <p:nvPr/>
          </p:nvSpPr>
          <p:spPr>
            <a:xfrm>
              <a:off x="10934126" y="3527002"/>
              <a:ext cx="262394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Frequency</a:t>
              </a:r>
              <a:br/>
              <a:r>
                <a:t>to phase</a:t>
              </a:r>
            </a:p>
          </p:txBody>
        </p:sp>
        <p:sp>
          <p:nvSpPr>
            <p:cNvPr id="836" name="input block"/>
            <p:cNvSpPr txBox="1"/>
            <p:nvPr/>
          </p:nvSpPr>
          <p:spPr>
            <a:xfrm>
              <a:off x="117856" y="1046113"/>
              <a:ext cx="135636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input</a:t>
              </a:r>
              <a:br/>
              <a:r>
                <a:t>block</a:t>
              </a:r>
            </a:p>
          </p:txBody>
        </p:sp>
        <p:sp>
          <p:nvSpPr>
            <p:cNvPr id="837" name="output block"/>
            <p:cNvSpPr txBox="1"/>
            <p:nvPr/>
          </p:nvSpPr>
          <p:spPr>
            <a:xfrm>
              <a:off x="0" y="3552046"/>
              <a:ext cx="1592073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output</a:t>
              </a:r>
              <a:br/>
              <a:r>
                <a:t>block</a:t>
              </a:r>
            </a:p>
          </p:txBody>
        </p:sp>
        <p:sp>
          <p:nvSpPr>
            <p:cNvPr id="838" name="Circle"/>
            <p:cNvSpPr/>
            <p:nvPr/>
          </p:nvSpPr>
          <p:spPr>
            <a:xfrm>
              <a:off x="14732069" y="2321322"/>
              <a:ext cx="1270001" cy="127000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15367069" y="1595701"/>
              <a:ext cx="1" cy="721666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13661718" y="1639034"/>
              <a:ext cx="1716123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 flipH="1">
              <a:off x="13624377" y="4205334"/>
              <a:ext cx="1759654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5367069" y="3595279"/>
              <a:ext cx="1" cy="663020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5" name="for each hop:"/>
            <p:cNvSpPr txBox="1"/>
            <p:nvPr/>
          </p:nvSpPr>
          <p:spPr>
            <a:xfrm>
              <a:off x="7736169" y="-1"/>
              <a:ext cx="31160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i="1"/>
              </a:lvl1pPr>
            </a:lstStyle>
            <a:p>
              <a:r>
                <a:t>for each hop: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1" build="p" bldLvl="5" animBg="1" advAuto="0"/>
      <p:bldP spid="817" grpId="3" animBg="1" advAuto="0"/>
      <p:bldP spid="846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Here we will talk about analysis and synthesis frequenci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Here we will talk about </a:t>
            </a:r>
            <a:r>
              <a:rPr>
                <a:solidFill>
                  <a:srgbClr val="3D46A6"/>
                </a:solidFill>
              </a:rPr>
              <a:t>analysis and synthesis frequencies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analysis frequency</a:t>
            </a:r>
            <a:r>
              <a:t>          is the frequency we calculated from our input signal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synthesis frequency</a:t>
            </a:r>
            <a:r>
              <a:t> is a scaled version of it:</a:t>
            </a:r>
          </a:p>
          <a:p>
            <a:pPr lvl="2"/>
            <a:r>
              <a:t>Where </a:t>
            </a:r>
            <a:r>
              <a:rPr i="1"/>
              <a:t>R</a:t>
            </a:r>
            <a:r>
              <a:t> is the pitch shift ratio</a:t>
            </a:r>
          </a:p>
          <a:p>
            <a:pPr lvl="1"/>
            <a:r>
              <a:t>The notation involving </a:t>
            </a:r>
            <a:r>
              <a:rPr i="1"/>
              <a:t>n </a:t>
            </a:r>
            <a:r>
              <a:t>is to remind us that the frequencies change over time</a:t>
            </a:r>
          </a:p>
          <a:p>
            <a:pPr lvl="1"/>
            <a:r>
              <a:t>Remember, there is one frequency for </a:t>
            </a:r>
            <a:r>
              <a:rPr>
                <a:solidFill>
                  <a:srgbClr val="3D46A6"/>
                </a:solidFill>
              </a:rPr>
              <a:t>each bin of the FFT</a:t>
            </a:r>
          </a:p>
          <a:p>
            <a:r>
              <a:rPr>
                <a:solidFill>
                  <a:srgbClr val="9B1200"/>
                </a:solidFill>
              </a:rPr>
              <a:t>Problem: </a:t>
            </a:r>
            <a:r>
              <a:t>         might be in a </a:t>
            </a:r>
            <a:r>
              <a:rPr>
                <a:solidFill>
                  <a:srgbClr val="9B1200"/>
                </a:solidFill>
              </a:rPr>
              <a:t>different FFT bin</a:t>
            </a:r>
            <a:r>
              <a:t> than</a:t>
            </a:r>
          </a:p>
          <a:p>
            <a:pPr lvl="1"/>
            <a:r>
              <a:t>Need to find the bin with the </a:t>
            </a:r>
            <a:r>
              <a:rPr>
                <a:solidFill>
                  <a:srgbClr val="3D46A6"/>
                </a:solidFill>
              </a:rPr>
              <a:t>closest centre frequency </a:t>
            </a:r>
          </a:p>
          <a:p>
            <a:r>
              <a:t>Let’s look at the analysis in terms of (fractional) bins:</a:t>
            </a:r>
          </a:p>
          <a:p>
            <a:pPr lvl="1"/>
            <a:r>
              <a:t>The above was calculated for FFT bin </a:t>
            </a:r>
            <a:r>
              <a:rPr i="1"/>
              <a:t>k</a:t>
            </a:r>
          </a:p>
          <a:p>
            <a:pPr lvl="1"/>
            <a:r>
              <a:t>Pitch shifting gives us a new fractional bin index</a:t>
            </a:r>
          </a:p>
          <a:p>
            <a:pPr lvl="1"/>
            <a:r>
              <a:rPr>
                <a:solidFill>
                  <a:srgbClr val="3D46A6"/>
                </a:solidFill>
              </a:rPr>
              <a:t>Round to the nearest bin</a:t>
            </a:r>
            <a:r>
              <a:t> to figure out where this frequency goes:</a:t>
            </a:r>
          </a:p>
          <a:p>
            <a:pPr lvl="2"/>
            <a:r>
              <a:t>For </a:t>
            </a:r>
            <a:r>
              <a:rPr i="1"/>
              <a:t>R </a:t>
            </a:r>
            <a:r>
              <a:t>&gt; 1, energy is likely to move into higher bins, and the reverse for </a:t>
            </a:r>
            <a:r>
              <a:rPr i="1"/>
              <a:t>R </a:t>
            </a:r>
            <a:r>
              <a:t>&lt; 1 </a:t>
            </a:r>
          </a:p>
        </p:txBody>
      </p:sp>
      <p:sp>
        <p:nvSpPr>
          <p:cNvPr id="873" name="Frequency sc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scaling</a:t>
            </a:r>
          </a:p>
        </p:txBody>
      </p:sp>
      <p:pic>
        <p:nvPicPr>
          <p:cNvPr id="8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58" y="2816776"/>
            <a:ext cx="1155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336" y="3611078"/>
            <a:ext cx="34290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25" y="6601685"/>
            <a:ext cx="1475354" cy="72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27201" y="6601685"/>
            <a:ext cx="1543186" cy="72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3868" y="8075369"/>
            <a:ext cx="60706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8012" y="10054844"/>
            <a:ext cx="32004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0967" y="10856083"/>
            <a:ext cx="43561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" grpId="1" build="p" bldLvl="5" animBg="1" advAuto="0"/>
      <p:bldP spid="874" grpId="2" animBg="1" advAuto="0"/>
      <p:bldP spid="875" grpId="3" animBg="1" advAuto="0"/>
      <p:bldP spid="876" grpId="4" animBg="1" advAuto="0"/>
      <p:bldP spid="877" grpId="5" animBg="1" advAuto="0"/>
      <p:bldP spid="878" grpId="6" animBg="1" advAuto="0"/>
      <p:bldP spid="879" grpId="7" animBg="1" advAuto="0"/>
      <p:bldP spid="880" grpId="8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Based on the bin frequency, we calculate a phase difference since last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Based on the </a:t>
            </a:r>
            <a:r>
              <a:rPr>
                <a:solidFill>
                  <a:srgbClr val="3D46A6"/>
                </a:solidFill>
              </a:rPr>
              <a:t>bin frequency</a:t>
            </a:r>
            <a:r>
              <a:t>, we calculate a </a:t>
            </a:r>
            <a:r>
              <a:rPr>
                <a:solidFill>
                  <a:srgbClr val="3D46A6"/>
                </a:solidFill>
              </a:rPr>
              <a:t>phase difference</a:t>
            </a:r>
            <a:r>
              <a:t> since last hop</a:t>
            </a:r>
          </a:p>
          <a:p>
            <a:pPr lvl="1"/>
            <a:r>
              <a:t>Not an absolute phase; we need to remember each bin’s phase from last hop</a:t>
            </a:r>
          </a:p>
          <a:p>
            <a:r>
              <a:t>The process of calculating the </a:t>
            </a:r>
            <a:r>
              <a:rPr>
                <a:solidFill>
                  <a:srgbClr val="3D46A6"/>
                </a:solidFill>
              </a:rPr>
              <a:t>bin phase</a:t>
            </a:r>
            <a:r>
              <a:t> is the reverse of the analysis</a:t>
            </a:r>
          </a:p>
          <a:p>
            <a:pPr lvl="1"/>
            <a:r>
              <a:t>The frequency shift gave us a bin </a:t>
            </a:r>
            <a:r>
              <a:rPr i="1"/>
              <a:t>k’</a:t>
            </a:r>
            <a:r>
              <a:t> and a fractional bin number</a:t>
            </a:r>
          </a:p>
          <a:p>
            <a:pPr lvl="1">
              <a:spcBef>
                <a:spcPts val="3000"/>
              </a:spcBef>
            </a:pPr>
            <a:r>
              <a:t>Use it to calculate the </a:t>
            </a:r>
            <a:r>
              <a:rPr>
                <a:solidFill>
                  <a:srgbClr val="3D46A6"/>
                </a:solidFill>
              </a:rPr>
              <a:t>phase remainder</a:t>
            </a:r>
            <a:r>
              <a:t>:</a:t>
            </a:r>
          </a:p>
          <a:p>
            <a:pPr lvl="2">
              <a:spcBef>
                <a:spcPts val="2500"/>
              </a:spcBef>
            </a:pPr>
            <a:r>
              <a:t>How much more or less will the phase advance at the synthesis frequency vs. the bin centre frequency</a:t>
            </a:r>
          </a:p>
          <a:p>
            <a:pPr lvl="1"/>
            <a:r>
              <a:t>Then consider the </a:t>
            </a:r>
            <a:r>
              <a:rPr>
                <a:solidFill>
                  <a:srgbClr val="3D46A6"/>
                </a:solidFill>
              </a:rPr>
              <a:t>expected phase shift</a:t>
            </a:r>
            <a:r>
              <a:t> based on the bin centre frequency, </a:t>
            </a:r>
            <a:br/>
            <a:r>
              <a:t>and add these to the phase of bin </a:t>
            </a:r>
            <a:r>
              <a:rPr i="1"/>
              <a:t>k’</a:t>
            </a:r>
            <a:r>
              <a:t> at the last hop</a:t>
            </a:r>
          </a:p>
          <a:p>
            <a:endParaRPr/>
          </a:p>
          <a:p>
            <a:pPr lvl="1"/>
            <a:endParaRPr/>
          </a:p>
          <a:p>
            <a:pPr lvl="1"/>
            <a:r>
              <a:rPr>
                <a:solidFill>
                  <a:srgbClr val="3D46A6"/>
                </a:solidFill>
              </a:rPr>
              <a:t>Wrap</a:t>
            </a:r>
            <a:r>
              <a:t> the phase to be in the ±π range</a:t>
            </a:r>
          </a:p>
          <a:p>
            <a:r>
              <a:t>Meanwhile, the </a:t>
            </a:r>
            <a:r>
              <a:rPr>
                <a:solidFill>
                  <a:srgbClr val="3D46A6"/>
                </a:solidFill>
              </a:rPr>
              <a:t>magnitude</a:t>
            </a:r>
            <a:r>
              <a:t> of the bin doesn’t change in the pitch shift process</a:t>
            </a:r>
          </a:p>
        </p:txBody>
      </p:sp>
      <p:sp>
        <p:nvSpPr>
          <p:cNvPr id="884" name="Frequency to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</a:t>
            </a:r>
          </a:p>
        </p:txBody>
      </p:sp>
      <p:pic>
        <p:nvPicPr>
          <p:cNvPr id="8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78" y="5168257"/>
            <a:ext cx="57658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62" y="4530062"/>
            <a:ext cx="990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83" y="8730874"/>
            <a:ext cx="103632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1" build="p" bldLvl="5" animBg="1" advAuto="0"/>
      <p:bldP spid="885" grpId="3" animBg="1" advAuto="0"/>
      <p:bldP spid="886" grpId="2" animBg="1" advAuto="0"/>
      <p:bldP spid="887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We are calculating the phase difference from one hop to the n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are calculating the</a:t>
            </a:r>
            <a:r>
              <a:rPr>
                <a:solidFill>
                  <a:srgbClr val="3D46A6"/>
                </a:solidFill>
              </a:rPr>
              <a:t> phase difference</a:t>
            </a:r>
            <a:r>
              <a:t> from one hop to the next</a:t>
            </a:r>
          </a:p>
          <a:p>
            <a:pPr lvl="1"/>
            <a:r>
              <a:t>Therefore, we need a </a:t>
            </a:r>
            <a:r>
              <a:rPr>
                <a:solidFill>
                  <a:srgbClr val="3D46A6"/>
                </a:solidFill>
              </a:rPr>
              <a:t>global variable</a:t>
            </a:r>
            <a:r>
              <a:t> to hold the synthesis phases from the last hop</a:t>
            </a:r>
          </a:p>
          <a:p>
            <a:pPr lvl="1"/>
            <a:r>
              <a:t>Since we need to hold a value for each FFT bin, this variable should be an </a:t>
            </a:r>
            <a:r>
              <a:rPr>
                <a:solidFill>
                  <a:srgbClr val="3D46A6"/>
                </a:solidFill>
              </a:rPr>
              <a:t>array</a:t>
            </a:r>
          </a:p>
          <a:p>
            <a:r>
              <a:t>Each hop, we add the calculated phase difference to the output phase</a:t>
            </a:r>
          </a:p>
          <a:p>
            <a:pPr lvl="1"/>
            <a:r>
              <a:t>Magnitude stays the same</a:t>
            </a:r>
          </a:p>
          <a:p>
            <a:pPr lvl="1"/>
            <a:r>
              <a:t>Then we convert back to real and imaginary values, as before:</a:t>
            </a:r>
          </a:p>
          <a:p>
            <a:pPr lvl="1"/>
            <a:r>
              <a:rPr>
                <a:solidFill>
                  <a:srgbClr val="3D46A6"/>
                </a:solidFill>
              </a:rPr>
              <a:t>Real</a:t>
            </a:r>
            <a:r>
              <a:t> component:					</a:t>
            </a:r>
            <a:r>
              <a:rPr>
                <a:solidFill>
                  <a:srgbClr val="3D46A6"/>
                </a:solidFill>
              </a:rPr>
              <a:t>Imaginary</a:t>
            </a:r>
            <a:r>
              <a:t> component:</a:t>
            </a:r>
          </a:p>
          <a:p>
            <a:pPr lvl="1"/>
            <a:r>
              <a:t>The functions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cosf_neon()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sinf_neon()</a:t>
            </a:r>
            <a:r>
              <a:t> from the Ne10 library are faster than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cos()</a:t>
            </a:r>
          </a:p>
          <a:p>
            <a:r>
              <a:t>Another efficiency trick:</a:t>
            </a:r>
            <a:r>
              <a:rPr>
                <a:solidFill>
                  <a:srgbClr val="3D46A6"/>
                </a:solidFill>
              </a:rPr>
              <a:t> exploit the symmetry of the FFT</a:t>
            </a:r>
          </a:p>
          <a:p>
            <a:pPr lvl="1"/>
            <a:r>
              <a:t>We only need to calculate up to (and including) bin </a:t>
            </a:r>
            <a:r>
              <a:rPr i="1"/>
              <a:t>N</a:t>
            </a:r>
            <a:r>
              <a:t>/2</a:t>
            </a:r>
          </a:p>
          <a:p>
            <a:pPr lvl="1"/>
            <a:r>
              <a:t>Above this, the bins are </a:t>
            </a:r>
            <a:r>
              <a:rPr>
                <a:solidFill>
                  <a:srgbClr val="3D46A6"/>
                </a:solidFill>
              </a:rPr>
              <a:t>conjugate symmetric</a:t>
            </a:r>
            <a:r>
              <a:t>:</a:t>
            </a:r>
          </a:p>
          <a:p>
            <a:pPr lvl="2"/>
            <a:r>
              <a:t>Same real component; negative imaginary component</a:t>
            </a:r>
          </a:p>
        </p:txBody>
      </p:sp>
      <p:sp>
        <p:nvSpPr>
          <p:cNvPr id="891" name="Frequency to phase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phase: code</a:t>
            </a:r>
          </a:p>
        </p:txBody>
      </p:sp>
      <p:grpSp>
        <p:nvGrpSpPr>
          <p:cNvPr id="894" name="Group"/>
          <p:cNvGrpSpPr/>
          <p:nvPr/>
        </p:nvGrpSpPr>
        <p:grpSpPr>
          <a:xfrm>
            <a:off x="6278215" y="6922171"/>
            <a:ext cx="12268077" cy="577238"/>
            <a:chOff x="0" y="0"/>
            <a:chExt cx="12268075" cy="577236"/>
          </a:xfrm>
        </p:grpSpPr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5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4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ask: in the project fft-pitchshift, implement the pitch shif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>
                <a:solidFill>
                  <a:srgbClr val="9B1200"/>
                </a:solidFill>
              </a:rPr>
              <a:t>Task:</a:t>
            </a:r>
            <a:r>
              <a:t> in the project </a:t>
            </a:r>
            <a:r>
              <a:rPr>
                <a:solidFill>
                  <a:srgbClr val="3D46A6"/>
                </a:solidFill>
              </a:rPr>
              <a:t>fft-pitchshift</a:t>
            </a:r>
            <a:r>
              <a:t>, implement the pitch shifter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overlap-add </a:t>
            </a:r>
            <a:r>
              <a:t>process is implemented for you (see Lecture 18 for explanation)</a:t>
            </a:r>
          </a:p>
          <a:p>
            <a:pPr lvl="1"/>
            <a:r>
              <a:t>Your code goes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</a:p>
          <a:p>
            <a:pPr lvl="1"/>
            <a:r>
              <a:t>The </a:t>
            </a:r>
            <a:r>
              <a:rPr>
                <a:solidFill>
                  <a:srgbClr val="3D46A6"/>
                </a:solidFill>
              </a:rPr>
              <a:t>analysis</a:t>
            </a:r>
            <a:r>
              <a:t> step (phase to frequency) is already done from Lecture 19</a:t>
            </a:r>
          </a:p>
          <a:p>
            <a:r>
              <a:t>You should implement the </a:t>
            </a:r>
            <a:r>
              <a:rPr>
                <a:solidFill>
                  <a:srgbClr val="3D46A6"/>
                </a:solidFill>
              </a:rPr>
              <a:t>synthesis</a:t>
            </a:r>
            <a:r>
              <a:t> step:</a:t>
            </a:r>
          </a:p>
          <a:p>
            <a:pPr marL="1270000" lvl="1" indent="-635000">
              <a:buSzPct val="100000"/>
              <a:buAutoNum type="arabicPeriod"/>
            </a:pPr>
            <a:r>
              <a:t>Multiply each frequency component by the pitch shift value:</a:t>
            </a:r>
          </a:p>
          <a:p>
            <a:pPr marL="1270000" lvl="1" indent="-635000">
              <a:buSzPct val="100000"/>
              <a:buAutoNum type="arabicPeriod"/>
            </a:pPr>
            <a:r>
              <a:t>Check which bin the component belongs in:</a:t>
            </a:r>
          </a:p>
          <a:p>
            <a:pPr marL="1270000" lvl="1" indent="-635000">
              <a:buSzPct val="100000"/>
              <a:buAutoNum type="arabicPeriod"/>
            </a:pPr>
            <a:r>
              <a:t>Calculate the phase of the new bins:</a:t>
            </a:r>
          </a:p>
          <a:p>
            <a:pPr marL="1270000" lvl="1" indent="-635000">
              <a:buSzPct val="100000"/>
              <a:buAutoNum type="arabicPeriod"/>
            </a:pPr>
            <a:r>
              <a:t>Convert magnitude and phase to </a:t>
            </a:r>
            <a:br/>
            <a:r>
              <a:t>real and imaginary components</a:t>
            </a:r>
          </a:p>
          <a:p>
            <a:r>
              <a:t>To test:</a:t>
            </a:r>
          </a:p>
          <a:p>
            <a:pPr lvl="1"/>
            <a:r>
              <a:t>Change pitch shift value in the GUI</a:t>
            </a:r>
          </a:p>
          <a:p>
            <a:pPr lvl="1"/>
            <a:r>
              <a:t>If you like, try a real-time audio input using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audioRead()</a:t>
            </a:r>
          </a:p>
        </p:txBody>
      </p:sp>
      <p:sp>
        <p:nvSpPr>
          <p:cNvPr id="898" name="Pitch shift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 task</a:t>
            </a:r>
          </a:p>
        </p:txBody>
      </p:sp>
      <p:grpSp>
        <p:nvGrpSpPr>
          <p:cNvPr id="903" name="Group"/>
          <p:cNvGrpSpPr/>
          <p:nvPr/>
        </p:nvGrpSpPr>
        <p:grpSpPr>
          <a:xfrm>
            <a:off x="12950776" y="6146410"/>
            <a:ext cx="10565905" cy="4207310"/>
            <a:chOff x="0" y="0"/>
            <a:chExt cx="10565904" cy="4207309"/>
          </a:xfrm>
        </p:grpSpPr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8177" y="0"/>
              <a:ext cx="3200401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5913"/>
              <a:ext cx="5765800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04" y="2924609"/>
              <a:ext cx="10363201" cy="128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900" y="760874"/>
              <a:ext cx="4356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4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1" build="p" animBg="1" advAuto="0"/>
      <p:bldP spid="903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Limitations of the pitch shift algorith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>
                <a:solidFill>
                  <a:srgbClr val="3D46A6"/>
                </a:solidFill>
              </a:rPr>
              <a:t>Limitations</a:t>
            </a:r>
            <a:r>
              <a:t> of the pitch shift algorithm</a:t>
            </a:r>
          </a:p>
          <a:p>
            <a:pPr lvl="1"/>
            <a:r>
              <a:t>When shifting pitch downward, components which started out in different bins might end up in the same bin (since frequencies get closer together when </a:t>
            </a:r>
            <a:r>
              <a:rPr i="1"/>
              <a:t>R </a:t>
            </a:r>
            <a:r>
              <a:t>&lt; 1)</a:t>
            </a:r>
          </a:p>
          <a:p>
            <a:pPr lvl="1"/>
            <a:r>
              <a:t>Artefacts from windowing (e.g. the </a:t>
            </a:r>
            <a:r>
              <a:rPr>
                <a:solidFill>
                  <a:srgbClr val="3D46A6"/>
                </a:solidFill>
              </a:rPr>
              <a:t>main lobe</a:t>
            </a:r>
            <a:r>
              <a:t> and </a:t>
            </a:r>
            <a:r>
              <a:rPr>
                <a:solidFill>
                  <a:srgbClr val="3D46A6"/>
                </a:solidFill>
              </a:rPr>
              <a:t>side lobes</a:t>
            </a:r>
            <a:r>
              <a:t>) will also be shifted</a:t>
            </a:r>
          </a:p>
          <a:p>
            <a:pPr lvl="1"/>
            <a:r>
              <a:t>If the original signal has frequency components spaced more closely than the FFT bins, they may not get resolved and shifted correctly</a:t>
            </a:r>
          </a:p>
          <a:p>
            <a:pPr lvl="1"/>
            <a:r>
              <a:t>No global preservation of phase which </a:t>
            </a:r>
            <a:r>
              <a:rPr>
                <a:solidFill>
                  <a:srgbClr val="3D46A6"/>
                </a:solidFill>
              </a:rPr>
              <a:t>distorts transient events</a:t>
            </a:r>
          </a:p>
          <a:p>
            <a:pPr lvl="2"/>
            <a:r>
              <a:t>“</a:t>
            </a:r>
            <a:r>
              <a:rPr>
                <a:solidFill>
                  <a:srgbClr val="3D46A6"/>
                </a:solidFill>
              </a:rPr>
              <a:t>Phasiness</a:t>
            </a:r>
            <a:r>
              <a:t>” is a classic problem with phase vocoder effects</a:t>
            </a:r>
          </a:p>
          <a:p>
            <a:pPr lvl="1"/>
            <a:r>
              <a:rPr>
                <a:solidFill>
                  <a:srgbClr val="3D46A6"/>
                </a:solidFill>
              </a:rPr>
              <a:t>Latency</a:t>
            </a:r>
            <a:r>
              <a:t>: the longer the FFT, the better the pitch resolution but the longer the latency</a:t>
            </a:r>
          </a:p>
          <a:p>
            <a:r>
              <a:t>There is a big market for high-quality pitch shifting effects</a:t>
            </a:r>
          </a:p>
          <a:p>
            <a:pPr lvl="1"/>
            <a:r>
              <a:t>Antares Auto-Tune, introduced in 1997, has become ubiquitous in pop music</a:t>
            </a:r>
          </a:p>
          <a:p>
            <a:pPr lvl="1"/>
            <a:r>
              <a:t>Many different pitch shifting guitar pedals on the market</a:t>
            </a:r>
          </a:p>
          <a:p>
            <a:pPr lvl="1"/>
            <a:r>
              <a:t>These effects often involve many careful optimisations for sound quality and efficiency</a:t>
            </a:r>
          </a:p>
        </p:txBody>
      </p:sp>
      <p:sp>
        <p:nvSpPr>
          <p:cNvPr id="907" name="Pitch shift 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 limitations</a:t>
            </a:r>
          </a:p>
        </p:txBody>
      </p:sp>
      <p:sp>
        <p:nvSpPr>
          <p:cNvPr id="908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he robotisation effect worked by setting all phases to 0 each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3D46A6"/>
                </a:solidFill>
              </a:rPr>
              <a:t>R</a:t>
            </a:r>
            <a:r>
              <a:rPr dirty="0" err="1">
                <a:solidFill>
                  <a:srgbClr val="3D46A6"/>
                </a:solidFill>
              </a:rPr>
              <a:t>obotisation</a:t>
            </a:r>
            <a:r>
              <a:rPr dirty="0"/>
              <a:t> effect worked by </a:t>
            </a:r>
            <a:r>
              <a:rPr dirty="0">
                <a:solidFill>
                  <a:srgbClr val="3D46A6"/>
                </a:solidFill>
              </a:rPr>
              <a:t>setting all phases to 0</a:t>
            </a:r>
            <a:r>
              <a:rPr dirty="0"/>
              <a:t> each hop</a:t>
            </a:r>
          </a:p>
          <a:p>
            <a:r>
              <a:rPr dirty="0"/>
              <a:t>The fundamental frequency of the effect was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lvl="1"/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is the sample rate, </a:t>
            </a:r>
            <a:r>
              <a:rPr i="1" dirty="0"/>
              <a:t>H</a:t>
            </a:r>
            <a:r>
              <a:rPr dirty="0"/>
              <a:t> is the hop size</a:t>
            </a:r>
          </a:p>
          <a:p>
            <a:pPr lvl="1"/>
            <a:r>
              <a:rPr dirty="0"/>
              <a:t>For example,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 = 44100, </a:t>
            </a:r>
            <a:r>
              <a:rPr i="1" dirty="0"/>
              <a:t>H</a:t>
            </a:r>
            <a:r>
              <a:rPr dirty="0"/>
              <a:t> = 256 yields a base frequency of 172Hz </a:t>
            </a:r>
          </a:p>
          <a:p>
            <a:r>
              <a:rPr dirty="0">
                <a:solidFill>
                  <a:srgbClr val="9B1200"/>
                </a:solidFill>
              </a:rPr>
              <a:t>Limitation 1: </a:t>
            </a:r>
            <a:r>
              <a:rPr dirty="0"/>
              <a:t>H must be an </a:t>
            </a:r>
            <a:r>
              <a:rPr dirty="0">
                <a:solidFill>
                  <a:srgbClr val="3D46A6"/>
                </a:solidFill>
              </a:rPr>
              <a:t>integer</a:t>
            </a:r>
          </a:p>
          <a:p>
            <a:pPr lvl="1"/>
            <a:r>
              <a:rPr dirty="0"/>
              <a:t>This means the frequency can’t be finely tuned</a:t>
            </a:r>
          </a:p>
          <a:p>
            <a:r>
              <a:rPr dirty="0">
                <a:solidFill>
                  <a:srgbClr val="9B1200"/>
                </a:solidFill>
              </a:rPr>
              <a:t>Limitation 2: </a:t>
            </a:r>
            <a:r>
              <a:rPr dirty="0"/>
              <a:t>H typically doesn’t meet </a:t>
            </a:r>
            <a:r>
              <a:rPr dirty="0">
                <a:solidFill>
                  <a:srgbClr val="3D46A6"/>
                </a:solidFill>
              </a:rPr>
              <a:t>COLA criterion</a:t>
            </a:r>
          </a:p>
          <a:p>
            <a:pPr lvl="1"/>
            <a:r>
              <a:rPr dirty="0"/>
              <a:t>It’s not an integer division of the FFT size</a:t>
            </a:r>
          </a:p>
          <a:p>
            <a:pPr lvl="1"/>
            <a:r>
              <a:rPr dirty="0"/>
              <a:t>Non-COLA isn’t big deal since we don’t need exact reconstruction</a:t>
            </a:r>
          </a:p>
          <a:p>
            <a:r>
              <a:rPr dirty="0">
                <a:solidFill>
                  <a:srgbClr val="9B1200"/>
                </a:solidFill>
              </a:rPr>
              <a:t>Limitation 3:</a:t>
            </a:r>
            <a:r>
              <a:rPr dirty="0"/>
              <a:t> can’t do other frequency transformations at the same time</a:t>
            </a:r>
          </a:p>
          <a:p>
            <a:pPr lvl="1"/>
            <a:r>
              <a:rPr dirty="0"/>
              <a:t>Other phase vocoder effects will assume a more regular hop size</a:t>
            </a:r>
          </a:p>
          <a:p>
            <a:pPr lvl="1"/>
            <a:r>
              <a:rPr dirty="0"/>
              <a:t>It’s computationally expensive to run two simultaneous overlap-add FFT processes</a:t>
            </a:r>
          </a:p>
        </p:txBody>
      </p:sp>
      <p:sp>
        <p:nvSpPr>
          <p:cNvPr id="911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How else could we achieve the robotisation effect?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6895463"/>
          </a:xfrm>
          <a:prstGeom prst="rect">
            <a:avLst/>
          </a:prstGeom>
        </p:spPr>
        <p:txBody>
          <a:bodyPr anchor="t"/>
          <a:lstStyle/>
          <a:p>
            <a:r>
              <a:t>How else could we achieve the robotisation effect?</a:t>
            </a:r>
          </a:p>
          <a:p>
            <a:pPr lvl="1"/>
            <a:r>
              <a:rPr>
                <a:solidFill>
                  <a:srgbClr val="3D46A6"/>
                </a:solidFill>
              </a:rPr>
              <a:t>Manipulate the frequency components</a:t>
            </a:r>
            <a:r>
              <a:t> with the phase vocoder</a:t>
            </a:r>
          </a:p>
          <a:p>
            <a:r>
              <a:t>The pitch shifter used a </a:t>
            </a:r>
            <a:r>
              <a:rPr>
                <a:solidFill>
                  <a:srgbClr val="3D46A6"/>
                </a:solidFill>
              </a:rPr>
              <a:t>magnitude-frequency</a:t>
            </a:r>
            <a:r>
              <a:t> representation of the signal</a:t>
            </a:r>
          </a:p>
          <a:p>
            <a:pPr lvl="1"/>
            <a:r>
              <a:t>The hard part was calculating that representation (and getting back again)</a:t>
            </a:r>
          </a:p>
          <a:p>
            <a:pPr lvl="1"/>
            <a:r>
              <a:t>The pitch shift itself was simple: </a:t>
            </a:r>
            <a:r>
              <a:rPr>
                <a:solidFill>
                  <a:srgbClr val="3D46A6"/>
                </a:solidFill>
              </a:rPr>
              <a:t>multiply by a constant</a:t>
            </a:r>
          </a:p>
          <a:p>
            <a:r>
              <a:t>Let’s use the same magnitude-frequency representation for robotisation</a:t>
            </a:r>
          </a:p>
          <a:p>
            <a:pPr lvl="1"/>
            <a:r>
              <a:rPr>
                <a:solidFill>
                  <a:srgbClr val="3D46A6"/>
                </a:solidFill>
              </a:rPr>
              <a:t>Round</a:t>
            </a:r>
            <a:r>
              <a:t> each frequency to the </a:t>
            </a:r>
            <a:r>
              <a:rPr>
                <a:solidFill>
                  <a:srgbClr val="3D46A6"/>
                </a:solidFill>
              </a:rPr>
              <a:t>nearest integer multiple</a:t>
            </a:r>
            <a:r>
              <a:t> of the desired fundamental</a:t>
            </a:r>
          </a:p>
          <a:p>
            <a:pPr lvl="1"/>
            <a:r>
              <a:t>Keep the </a:t>
            </a:r>
            <a:r>
              <a:rPr>
                <a:solidFill>
                  <a:srgbClr val="3D46A6"/>
                </a:solidFill>
              </a:rPr>
              <a:t>magnitudes</a:t>
            </a:r>
            <a:r>
              <a:t> of each frequency component constant</a:t>
            </a:r>
          </a:p>
        </p:txBody>
      </p:sp>
      <p:sp>
        <p:nvSpPr>
          <p:cNvPr id="915" name="Revisiting 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16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17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20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18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9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21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24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22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3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27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2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28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9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30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41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42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43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44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  <p:sp>
        <p:nvSpPr>
          <p:cNvPr id="945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build="p" animBg="1" advAuto="0"/>
      <p:bldP spid="940" grpId="2" animBg="1" advAuto="0"/>
      <p:bldP spid="941" grpId="3" animBg="1" advAuto="0"/>
      <p:bldP spid="942" grpId="4" animBg="1" advAuto="0"/>
      <p:bldP spid="943" grpId="5" animBg="1" advAuto="0"/>
      <p:bldP spid="944" grpId="6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Our previous projects expressed frequency in fractional bin numb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Our previous projects expressed frequency in fractional bin numbers</a:t>
            </a:r>
          </a:p>
          <a:p>
            <a:r>
              <a:t>Here, it may be easier to think about actual (discrete time) frequency</a:t>
            </a:r>
          </a:p>
          <a:p>
            <a:pPr lvl="1"/>
            <a:r>
              <a:t>In discrete time, </a:t>
            </a:r>
            <a:r>
              <a:rPr>
                <a:solidFill>
                  <a:srgbClr val="3D46A6"/>
                </a:solidFill>
              </a:rPr>
              <a:t>frequency ranges from 0 to 2π</a:t>
            </a:r>
            <a:r>
              <a:t> (corresponding to the sample rate)</a:t>
            </a:r>
          </a:p>
          <a:p>
            <a:pPr lvl="1"/>
            <a:r>
              <a:t>We need to rescale our target fundamental frequency by multiplying by 2π/</a:t>
            </a:r>
            <a:r>
              <a:rPr i="1"/>
              <a:t>f</a:t>
            </a:r>
            <a:r>
              <a:rPr i="1" baseline="-5999"/>
              <a:t>s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project </a:t>
            </a:r>
            <a:r>
              <a:rPr>
                <a:solidFill>
                  <a:srgbClr val="3D46A6"/>
                </a:solidFill>
              </a:rPr>
              <a:t>fft-robotisation-v2</a:t>
            </a:r>
          </a:p>
          <a:p>
            <a:pPr lvl="1"/>
            <a:r>
              <a:rPr>
                <a:solidFill>
                  <a:srgbClr val="3D46A6"/>
                </a:solidFill>
              </a:rPr>
              <a:t>Round</a:t>
            </a:r>
            <a:r>
              <a:t> the frequency of each bin to a </a:t>
            </a:r>
            <a:r>
              <a:rPr>
                <a:solidFill>
                  <a:srgbClr val="3D46A6"/>
                </a:solidFill>
              </a:rPr>
              <a:t>multiple of the target fundamental</a:t>
            </a:r>
          </a:p>
          <a:p>
            <a:pPr lvl="1"/>
            <a:r>
              <a:t>Remember that the rounded frequency might be in a different FFT bin</a:t>
            </a:r>
          </a:p>
          <a:p>
            <a:pPr lvl="1"/>
            <a:r>
              <a:t>Keep magnitudes of each frequency component the same</a:t>
            </a:r>
          </a:p>
        </p:txBody>
      </p:sp>
      <p:sp>
        <p:nvSpPr>
          <p:cNvPr id="948" name="Revisiting robotisation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Revisiting robotisation: task</a:t>
            </a:r>
          </a:p>
        </p:txBody>
      </p:sp>
      <p:grpSp>
        <p:nvGrpSpPr>
          <p:cNvPr id="973" name="Group"/>
          <p:cNvGrpSpPr/>
          <p:nvPr/>
        </p:nvGrpSpPr>
        <p:grpSpPr>
          <a:xfrm>
            <a:off x="4837572" y="9242239"/>
            <a:ext cx="12407322" cy="3036181"/>
            <a:chOff x="213783" y="319622"/>
            <a:chExt cx="12407321" cy="3036179"/>
          </a:xfrm>
        </p:grpSpPr>
        <p:sp>
          <p:nvSpPr>
            <p:cNvPr id="949" name="f"/>
            <p:cNvSpPr/>
            <p:nvPr/>
          </p:nvSpPr>
          <p:spPr>
            <a:xfrm>
              <a:off x="213783" y="422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 i="1"/>
              </a:lvl1pPr>
            </a:lstStyle>
            <a:p>
              <a:r>
                <a:t>f</a:t>
              </a:r>
            </a:p>
          </p:txBody>
        </p:sp>
        <p:sp>
          <p:nvSpPr>
            <p:cNvPr id="950" name="ff"/>
            <p:cNvSpPr/>
            <p:nvPr/>
          </p:nvSpPr>
          <p:spPr>
            <a:xfrm>
              <a:off x="213783" y="208580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f</a:t>
              </a:r>
            </a:p>
          </p:txBody>
        </p:sp>
        <p:grpSp>
          <p:nvGrpSpPr>
            <p:cNvPr id="953" name="Group"/>
            <p:cNvGrpSpPr/>
            <p:nvPr/>
          </p:nvGrpSpPr>
          <p:grpSpPr>
            <a:xfrm>
              <a:off x="5458844" y="319622"/>
              <a:ext cx="2347244" cy="1939248"/>
              <a:chOff x="0" y="0"/>
              <a:chExt cx="2347243" cy="1939246"/>
            </a:xfrm>
          </p:grpSpPr>
          <p:sp>
            <p:nvSpPr>
              <p:cNvPr id="951" name="Rounded Rectangle"/>
              <p:cNvSpPr/>
              <p:nvPr/>
            </p:nvSpPr>
            <p:spPr>
              <a:xfrm>
                <a:off x="0" y="0"/>
                <a:ext cx="2154487" cy="1338494"/>
              </a:xfrm>
              <a:prstGeom prst="roundRect">
                <a:avLst>
                  <a:gd name="adj" fmla="val 16871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2" name="round to integer"/>
              <p:cNvSpPr/>
              <p:nvPr/>
            </p:nvSpPr>
            <p:spPr>
              <a:xfrm>
                <a:off x="1077243" y="66924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3900" b="0"/>
                </a:pPr>
                <a:r>
                  <a:t>round to</a:t>
                </a:r>
                <a:br/>
                <a:r>
                  <a:t>integer</a:t>
                </a:r>
              </a:p>
            </p:txBody>
          </p:sp>
        </p:grpSp>
        <p:sp>
          <p:nvSpPr>
            <p:cNvPr id="954" name="fr"/>
            <p:cNvSpPr/>
            <p:nvPr/>
          </p:nvSpPr>
          <p:spPr>
            <a:xfrm>
              <a:off x="11351104" y="9888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5000" b="0" i="1"/>
              </a:pPr>
              <a:r>
                <a:t>f</a:t>
              </a:r>
              <a:r>
                <a:rPr baseline="-5999"/>
                <a:t>r</a:t>
              </a:r>
            </a:p>
          </p:txBody>
        </p:sp>
        <p:grpSp>
          <p:nvGrpSpPr>
            <p:cNvPr id="957" name="Group"/>
            <p:cNvGrpSpPr/>
            <p:nvPr/>
          </p:nvGrpSpPr>
          <p:grpSpPr>
            <a:xfrm>
              <a:off x="8373130" y="465276"/>
              <a:ext cx="1789196" cy="1702341"/>
              <a:chOff x="0" y="139413"/>
              <a:chExt cx="1789194" cy="1702340"/>
            </a:xfrm>
          </p:grpSpPr>
          <p:sp>
            <p:nvSpPr>
              <p:cNvPr id="955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6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grpSp>
          <p:nvGrpSpPr>
            <p:cNvPr id="960" name="Group"/>
            <p:cNvGrpSpPr/>
            <p:nvPr/>
          </p:nvGrpSpPr>
          <p:grpSpPr>
            <a:xfrm>
              <a:off x="3673208" y="465276"/>
              <a:ext cx="1789196" cy="1702341"/>
              <a:chOff x="0" y="139413"/>
              <a:chExt cx="1789194" cy="1702340"/>
            </a:xfrm>
          </p:grpSpPr>
          <p:sp>
            <p:nvSpPr>
              <p:cNvPr id="958" name="Circle"/>
              <p:cNvSpPr/>
              <p:nvPr/>
            </p:nvSpPr>
            <p:spPr>
              <a:xfrm>
                <a:off x="0" y="139413"/>
                <a:ext cx="1025837" cy="1025838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9" name="×"/>
              <p:cNvSpPr/>
              <p:nvPr/>
            </p:nvSpPr>
            <p:spPr>
              <a:xfrm>
                <a:off x="519194" y="57175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7000" b="0"/>
                </a:lvl1pPr>
              </a:lstStyle>
              <a:p>
                <a:r>
                  <a:t>×</a:t>
                </a:r>
              </a:p>
            </p:txBody>
          </p:sp>
        </p:grpSp>
        <p:sp>
          <p:nvSpPr>
            <p:cNvPr id="961" name="Rounded Rectangle"/>
            <p:cNvSpPr/>
            <p:nvPr/>
          </p:nvSpPr>
          <p:spPr>
            <a:xfrm>
              <a:off x="1854904" y="1477289"/>
              <a:ext cx="1611989" cy="1046267"/>
            </a:xfrm>
            <a:prstGeom prst="roundRect">
              <a:avLst>
                <a:gd name="adj" fmla="val 1687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2" name="1/x"/>
            <p:cNvSpPr/>
            <p:nvPr/>
          </p:nvSpPr>
          <p:spPr>
            <a:xfrm>
              <a:off x="2660898" y="20004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1/x</a:t>
              </a:r>
            </a:p>
          </p:txBody>
        </p:sp>
        <p:sp>
          <p:nvSpPr>
            <p:cNvPr id="963" name="Line"/>
            <p:cNvSpPr/>
            <p:nvPr/>
          </p:nvSpPr>
          <p:spPr>
            <a:xfrm>
              <a:off x="808002" y="2000422"/>
              <a:ext cx="100774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850396" y="422910"/>
              <a:ext cx="215448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2984334" y="415829"/>
              <a:ext cx="750442" cy="34691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 flipV="1">
              <a:off x="3463971" y="1450323"/>
              <a:ext cx="487522" cy="50293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473017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7633437" y="988870"/>
              <a:ext cx="70856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9404700" y="988870"/>
              <a:ext cx="154364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 flipV="1">
              <a:off x="8886048" y="1476302"/>
              <a:ext cx="1" cy="127006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1125060" y="2713903"/>
              <a:ext cx="7760989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 flipH="1">
              <a:off x="1155867" y="1995083"/>
              <a:ext cx="1" cy="74908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4" name="frequency…"/>
          <p:cNvSpPr txBox="1"/>
          <p:nvPr/>
        </p:nvSpPr>
        <p:spPr>
          <a:xfrm>
            <a:off x="1672630" y="8682487"/>
            <a:ext cx="270256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433FF"/>
                </a:solidFill>
              </a:defRPr>
            </a:pPr>
            <a:r>
              <a:t>frequency</a:t>
            </a:r>
          </a:p>
          <a:p>
            <a:pPr>
              <a:defRPr sz="4000" b="0">
                <a:solidFill>
                  <a:srgbClr val="0433FF"/>
                </a:solidFill>
              </a:defRPr>
            </a:pPr>
            <a:r>
              <a:t>component</a:t>
            </a:r>
          </a:p>
        </p:txBody>
      </p:sp>
      <p:sp>
        <p:nvSpPr>
          <p:cNvPr id="975" name="fundamental…"/>
          <p:cNvSpPr txBox="1"/>
          <p:nvPr/>
        </p:nvSpPr>
        <p:spPr>
          <a:xfrm>
            <a:off x="1437426" y="10437032"/>
            <a:ext cx="2937765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9437FF"/>
                </a:solidFill>
              </a:defRPr>
            </a:pPr>
            <a:r>
              <a:t>fundamental</a:t>
            </a:r>
          </a:p>
          <a:p>
            <a:pPr>
              <a:defRPr sz="4000" b="0">
                <a:solidFill>
                  <a:srgbClr val="9437FF"/>
                </a:solidFill>
              </a:defRPr>
            </a:pPr>
            <a:r>
              <a:t>frequency</a:t>
            </a:r>
          </a:p>
        </p:txBody>
      </p:sp>
      <p:sp>
        <p:nvSpPr>
          <p:cNvPr id="976" name="rounded frequency…"/>
          <p:cNvSpPr txBox="1"/>
          <p:nvPr/>
        </p:nvSpPr>
        <p:spPr>
          <a:xfrm>
            <a:off x="16405948" y="9263066"/>
            <a:ext cx="439623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009051"/>
                </a:solidFill>
              </a:defRPr>
            </a:pPr>
            <a:r>
              <a:t>rounded frequency</a:t>
            </a:r>
          </a:p>
          <a:p>
            <a:pPr>
              <a:defRPr sz="4000" b="0">
                <a:solidFill>
                  <a:srgbClr val="009051"/>
                </a:solidFill>
              </a:defRPr>
            </a:pPr>
            <a:r>
              <a:t>component</a:t>
            </a:r>
          </a:p>
        </p:txBody>
      </p:sp>
      <p:sp>
        <p:nvSpPr>
          <p:cNvPr id="977" name="skip if fr = 0 or fr &gt; fs/2"/>
          <p:cNvSpPr txBox="1"/>
          <p:nvPr/>
        </p:nvSpPr>
        <p:spPr>
          <a:xfrm>
            <a:off x="16077103" y="10741832"/>
            <a:ext cx="505392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 i="1">
                <a:solidFill>
                  <a:srgbClr val="009051"/>
                </a:solidFill>
              </a:defRPr>
            </a:pPr>
            <a:r>
              <a:t>skip if f</a:t>
            </a:r>
            <a:r>
              <a:rPr baseline="-5999"/>
              <a:t>r</a:t>
            </a:r>
            <a:r>
              <a:t> = 0 or f</a:t>
            </a:r>
            <a:r>
              <a:rPr baseline="-5999"/>
              <a:t>r</a:t>
            </a:r>
            <a:r>
              <a:t> &gt; f</a:t>
            </a:r>
            <a:r>
              <a:rPr baseline="-5999"/>
              <a:t>s</a:t>
            </a:r>
            <a: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264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9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3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5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1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3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7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1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00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5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7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9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1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3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5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7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29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9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01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302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303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304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06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307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308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0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1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12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331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33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4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6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8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3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0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2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4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6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4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35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4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6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8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2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4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6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36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370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0293534" y="10735339"/>
            <a:ext cx="11771495" cy="1402784"/>
            <a:chOff x="0" y="0"/>
            <a:chExt cx="11771493" cy="1402782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Rectangle"/>
            <p:cNvSpPr/>
            <p:nvPr/>
          </p:nvSpPr>
          <p:spPr>
            <a:xfrm>
              <a:off x="2575530" y="19134"/>
              <a:ext cx="3768637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4" name="Rectangle"/>
            <p:cNvSpPr/>
            <p:nvPr/>
          </p:nvSpPr>
          <p:spPr>
            <a:xfrm>
              <a:off x="7999303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37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37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82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84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85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394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395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396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399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400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4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406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7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  <p:bldP spid="375" grpId="2" animBg="1" advAuto="0"/>
      <p:bldP spid="405" grpId="3" animBg="1" advAuto="0"/>
      <p:bldP spid="408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You might have heard some artefacts…"/>
          <p:cNvSpPr txBox="1">
            <a:spLocks noGrp="1"/>
          </p:cNvSpPr>
          <p:nvPr>
            <p:ph type="body" idx="1"/>
          </p:nvPr>
        </p:nvSpPr>
        <p:spPr>
          <a:xfrm>
            <a:off x="533499" y="2035847"/>
            <a:ext cx="23583801" cy="1035051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t>You might have heard some artefacts</a:t>
            </a:r>
          </a:p>
          <a:p>
            <a:pPr lvl="1"/>
            <a:r>
              <a:t>Frequency components glide </a:t>
            </a:r>
            <a:r>
              <a:rPr>
                <a:solidFill>
                  <a:srgbClr val="3D46A6"/>
                </a:solidFill>
              </a:rPr>
              <a:t>smoothly</a:t>
            </a:r>
            <a:r>
              <a:t> up and </a:t>
            </a:r>
            <a:br/>
            <a:r>
              <a:t>down in the original signal</a:t>
            </a:r>
          </a:p>
          <a:p>
            <a:pPr lvl="1"/>
            <a:r>
              <a:t>Now, they</a:t>
            </a:r>
            <a:r>
              <a:rPr>
                <a:solidFill>
                  <a:srgbClr val="3D46A6"/>
                </a:solidFill>
              </a:rPr>
              <a:t> jump from one harmonic to another</a:t>
            </a:r>
            <a:r>
              <a:t> </a:t>
            </a:r>
          </a:p>
          <a:p>
            <a:pPr lvl="1"/>
            <a:r>
              <a:t>The result is a trill-like effect</a:t>
            </a:r>
          </a:p>
          <a:p>
            <a:r>
              <a:t>Alternative approach: </a:t>
            </a:r>
            <a:r>
              <a:rPr>
                <a:solidFill>
                  <a:srgbClr val="3D46A6"/>
                </a:solidFill>
              </a:rPr>
              <a:t>interpolation</a:t>
            </a:r>
          </a:p>
          <a:p>
            <a:pPr lvl="1"/>
            <a:r>
              <a:t>For each frequency component, generate energy at </a:t>
            </a:r>
            <a:r>
              <a:rPr>
                <a:solidFill>
                  <a:srgbClr val="3D46A6"/>
                </a:solidFill>
              </a:rPr>
              <a:t>harmonics above and below</a:t>
            </a:r>
            <a:r>
              <a:t> </a:t>
            </a:r>
          </a:p>
          <a:p>
            <a:pPr lvl="1"/>
            <a:r>
              <a:t>Scale the </a:t>
            </a:r>
            <a:r>
              <a:rPr>
                <a:solidFill>
                  <a:srgbClr val="3D46A6"/>
                </a:solidFill>
              </a:rPr>
              <a:t>magnitude</a:t>
            </a:r>
            <a:r>
              <a:t> of the upper and lower harmonics depending on which </a:t>
            </a:r>
            <a:br/>
            <a:r>
              <a:t>harmonic is closer to the original frequency</a:t>
            </a:r>
          </a:p>
          <a:p>
            <a:pPr lvl="1"/>
            <a:r>
              <a:t>This is a form of </a:t>
            </a:r>
            <a:r>
              <a:rPr>
                <a:solidFill>
                  <a:srgbClr val="3D46A6"/>
                </a:solidFill>
              </a:rPr>
              <a:t>linear interpolation</a:t>
            </a:r>
            <a:r>
              <a:t> (see Lecture 3 for more)</a:t>
            </a:r>
          </a:p>
          <a:p>
            <a:r>
              <a:rPr>
                <a:solidFill>
                  <a:srgbClr val="9B1200"/>
                </a:solidFill>
              </a:rPr>
              <a:t>Task:</a:t>
            </a:r>
            <a:r>
              <a:t> in </a:t>
            </a:r>
            <a:r>
              <a:rPr>
                <a:solidFill>
                  <a:srgbClr val="3D46A6"/>
                </a:solidFill>
              </a:rPr>
              <a:t>fft-robotisation-v2, </a:t>
            </a:r>
            <a:r>
              <a:t>implement </a:t>
            </a:r>
            <a:r>
              <a:rPr>
                <a:solidFill>
                  <a:srgbClr val="3D46A6"/>
                </a:solidFill>
              </a:rPr>
              <a:t>linear interpolation</a:t>
            </a:r>
          </a:p>
          <a:p>
            <a:pPr lvl="1"/>
            <a:r>
              <a:t>Create </a:t>
            </a:r>
            <a:r>
              <a:rPr>
                <a:solidFill>
                  <a:srgbClr val="3D46A6"/>
                </a:solidFill>
              </a:rPr>
              <a:t>two synthesis frequencies</a:t>
            </a:r>
            <a:r>
              <a:t> for each analysis frequency</a:t>
            </a:r>
          </a:p>
          <a:p>
            <a:pPr lvl="1"/>
            <a:r>
              <a:t>Will often need to </a:t>
            </a:r>
            <a:r>
              <a:rPr>
                <a:solidFill>
                  <a:srgbClr val="3D46A6"/>
                </a:solidFill>
              </a:rPr>
              <a:t>mix</a:t>
            </a:r>
            <a:r>
              <a:t> multiple components together in one FFT bin</a:t>
            </a:r>
          </a:p>
        </p:txBody>
      </p:sp>
      <p:sp>
        <p:nvSpPr>
          <p:cNvPr id="981" name="Improving the robotisation eff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the robotisation effect</a:t>
            </a:r>
          </a:p>
        </p:txBody>
      </p:sp>
      <p:grpSp>
        <p:nvGrpSpPr>
          <p:cNvPr id="992" name="Group"/>
          <p:cNvGrpSpPr/>
          <p:nvPr/>
        </p:nvGrpSpPr>
        <p:grpSpPr>
          <a:xfrm>
            <a:off x="13674704" y="1867690"/>
            <a:ext cx="9585629" cy="5015727"/>
            <a:chOff x="0" y="0"/>
            <a:chExt cx="9585628" cy="5015725"/>
          </a:xfrm>
        </p:grpSpPr>
        <p:sp>
          <p:nvSpPr>
            <p:cNvPr id="982" name="Line"/>
            <p:cNvSpPr/>
            <p:nvPr/>
          </p:nvSpPr>
          <p:spPr>
            <a:xfrm flipV="1">
              <a:off x="673115" y="0"/>
              <a:ext cx="1" cy="43988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666709" y="4375648"/>
              <a:ext cx="886752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4" name="frequency"/>
            <p:cNvSpPr txBox="1"/>
            <p:nvPr/>
          </p:nvSpPr>
          <p:spPr>
            <a:xfrm rot="16200000">
              <a:off x="-736124" y="1904256"/>
              <a:ext cx="208210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frequency</a:t>
              </a:r>
            </a:p>
          </p:txBody>
        </p:sp>
        <p:sp>
          <p:nvSpPr>
            <p:cNvPr id="985" name="time"/>
            <p:cNvSpPr txBox="1"/>
            <p:nvPr/>
          </p:nvSpPr>
          <p:spPr>
            <a:xfrm>
              <a:off x="4295516" y="4405871"/>
              <a:ext cx="970853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/>
              </a:lvl1pPr>
            </a:lstStyle>
            <a:p>
              <a:r>
                <a:t>time</a:t>
              </a:r>
            </a:p>
          </p:txBody>
        </p:sp>
        <p:sp>
          <p:nvSpPr>
            <p:cNvPr id="999" name="Connection Line"/>
            <p:cNvSpPr/>
            <p:nvPr/>
          </p:nvSpPr>
          <p:spPr>
            <a:xfrm>
              <a:off x="785000" y="1364711"/>
              <a:ext cx="8800628" cy="93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72" extrusionOk="0">
                  <a:moveTo>
                    <a:pt x="0" y="12227"/>
                  </a:moveTo>
                  <a:cubicBezTo>
                    <a:pt x="7556" y="-5328"/>
                    <a:pt x="14756" y="-3980"/>
                    <a:pt x="21600" y="16272"/>
                  </a:cubicBezTo>
                </a:path>
              </a:pathLst>
            </a:custGeom>
            <a:noFill/>
            <a:ln w="635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657127" y="3297761"/>
              <a:ext cx="8886695" cy="1"/>
            </a:xfrm>
            <a:prstGeom prst="line">
              <a:avLst/>
            </a:prstGeom>
            <a:noFill/>
            <a:ln w="76200" cap="flat">
              <a:solidFill>
                <a:srgbClr val="9452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657127" y="216425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657127" y="1030741"/>
              <a:ext cx="8886695" cy="1"/>
            </a:xfrm>
            <a:prstGeom prst="line">
              <a:avLst/>
            </a:prstGeom>
            <a:noFill/>
            <a:ln w="50800" cap="flat">
              <a:solidFill>
                <a:srgbClr val="A9A9A9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0" name="original"/>
            <p:cNvSpPr txBox="1"/>
            <p:nvPr/>
          </p:nvSpPr>
          <p:spPr>
            <a:xfrm>
              <a:off x="4243190" y="1390176"/>
              <a:ext cx="1554481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0096FF"/>
                  </a:solidFill>
                </a:defRPr>
              </a:lvl1pPr>
            </a:lstStyle>
            <a:p>
              <a:r>
                <a:t>original</a:t>
              </a:r>
            </a:p>
          </p:txBody>
        </p:sp>
        <p:sp>
          <p:nvSpPr>
            <p:cNvPr id="991" name="fundamental"/>
            <p:cNvSpPr txBox="1"/>
            <p:nvPr/>
          </p:nvSpPr>
          <p:spPr>
            <a:xfrm>
              <a:off x="3808057" y="2717008"/>
              <a:ext cx="2584832" cy="609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945200"/>
                  </a:solidFill>
                </a:defRPr>
              </a:lvl1pPr>
            </a:lstStyle>
            <a:p>
              <a:r>
                <a:t>fundamental</a:t>
              </a:r>
            </a:p>
          </p:txBody>
        </p:sp>
      </p:grpSp>
      <p:grpSp>
        <p:nvGrpSpPr>
          <p:cNvPr id="997" name="Group"/>
          <p:cNvGrpSpPr/>
          <p:nvPr/>
        </p:nvGrpSpPr>
        <p:grpSpPr>
          <a:xfrm>
            <a:off x="14378789" y="2199215"/>
            <a:ext cx="8867052" cy="1840098"/>
            <a:chOff x="0" y="0"/>
            <a:chExt cx="8867051" cy="1840096"/>
          </a:xfrm>
        </p:grpSpPr>
        <p:sp>
          <p:nvSpPr>
            <p:cNvPr id="993" name="Line"/>
            <p:cNvSpPr/>
            <p:nvPr/>
          </p:nvSpPr>
          <p:spPr>
            <a:xfrm>
              <a:off x="2087528" y="699216"/>
              <a:ext cx="4617724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0" y="184009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6797267" y="1832726"/>
              <a:ext cx="2069785" cy="1"/>
            </a:xfrm>
            <a:prstGeom prst="line">
              <a:avLst/>
            </a:prstGeom>
            <a:noFill/>
            <a:ln w="76200" cap="flat">
              <a:solidFill>
                <a:srgbClr val="FF2F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6" name="rounded"/>
            <p:cNvSpPr txBox="1"/>
            <p:nvPr/>
          </p:nvSpPr>
          <p:spPr>
            <a:xfrm>
              <a:off x="3431536" y="-1"/>
              <a:ext cx="1769619" cy="609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 b="0">
                  <a:solidFill>
                    <a:srgbClr val="FF2F92"/>
                  </a:solidFill>
                </a:defRPr>
              </a:lvl1pPr>
            </a:lstStyle>
            <a:p>
              <a:r>
                <a:t>rounded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" grpId="1" build="p" bldLvl="5" animBg="1" advAuto="0"/>
      <p:bldP spid="992" grpId="2" animBg="1" advAuto="0"/>
      <p:bldP spid="997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Ways to improve the quality of the effect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7359" indent="-467359" defTabSz="759459">
              <a:spcBef>
                <a:spcPts val="900"/>
              </a:spcBef>
              <a:defRPr sz="4784"/>
            </a:pPr>
            <a:r>
              <a:t>Ways to improve the quality of the effects: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When mixing components into an FFT bin, use </a:t>
            </a:r>
            <a:r>
              <a:rPr>
                <a:solidFill>
                  <a:srgbClr val="3D46A6"/>
                </a:solidFill>
              </a:rPr>
              <a:t>RMS amplitude</a:t>
            </a:r>
            <a:r>
              <a:t> rather than linear addition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When mixing components into an FFT bin, find the </a:t>
            </a:r>
            <a:r>
              <a:rPr>
                <a:solidFill>
                  <a:srgbClr val="3D46A6"/>
                </a:solidFill>
              </a:rPr>
              <a:t>weighted average of the frequencies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Implement </a:t>
            </a:r>
            <a:r>
              <a:rPr>
                <a:solidFill>
                  <a:srgbClr val="3D46A6"/>
                </a:solidFill>
              </a:rPr>
              <a:t>peak tracking</a:t>
            </a:r>
            <a:r>
              <a:t> to reduce some of the effects of window lobes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t>Other effects using the phase vocoder: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Combine a </a:t>
            </a:r>
            <a:r>
              <a:rPr>
                <a:solidFill>
                  <a:srgbClr val="3D46A6"/>
                </a:solidFill>
              </a:rPr>
              <a:t>frequency detector</a:t>
            </a:r>
            <a:r>
              <a:t> with a pitch shift to implement </a:t>
            </a:r>
            <a:r>
              <a:rPr>
                <a:solidFill>
                  <a:srgbClr val="3D46A6"/>
                </a:solidFill>
              </a:rPr>
              <a:t>auto-tuning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>
                <a:solidFill>
                  <a:srgbClr val="3D46A6"/>
                </a:solidFill>
              </a:rPr>
              <a:t>Cross-synthesis</a:t>
            </a:r>
            <a:r>
              <a:t>: combine frequencies from one signal with magnitudes from another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rPr>
                <a:solidFill>
                  <a:srgbClr val="3D46A6"/>
                </a:solidFill>
              </a:rPr>
              <a:t>Noise reduction</a:t>
            </a:r>
            <a:r>
              <a:t>: suppress frequency components below a threshold or matching a known profile</a:t>
            </a:r>
          </a:p>
          <a:p>
            <a:pPr marL="467359" indent="-467359" defTabSz="759459">
              <a:spcBef>
                <a:spcPts val="900"/>
              </a:spcBef>
              <a:defRPr sz="4784"/>
            </a:pPr>
            <a:r>
              <a:t>As the effects become more complex, </a:t>
            </a:r>
            <a:r>
              <a:rPr>
                <a:solidFill>
                  <a:srgbClr val="9B1200"/>
                </a:solidFill>
              </a:rPr>
              <a:t>CPU becomes a limitation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Try </a:t>
            </a:r>
            <a:r>
              <a:rPr>
                <a:solidFill>
                  <a:srgbClr val="3D46A6"/>
                </a:solidFill>
              </a:rPr>
              <a:t>larger hop sizes</a:t>
            </a:r>
            <a:r>
              <a:t> (which may also require larger FFTs)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Pre-calculate frequently used constants (e.g. bin frequencies)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Look for other optimisations to reduce the number of </a:t>
            </a:r>
            <a:r>
              <a:rPr>
                <a:solidFill>
                  <a:srgbClr val="3D46A6"/>
                </a:solidFill>
              </a:rPr>
              <a:t>multiplies</a:t>
            </a:r>
            <a:r>
              <a:t> per hop</a:t>
            </a:r>
          </a:p>
          <a:p>
            <a:pPr marL="1095375" lvl="1" indent="-511175" defTabSz="759459">
              <a:spcBef>
                <a:spcPts val="900"/>
              </a:spcBef>
              <a:defRPr sz="4048"/>
            </a:pPr>
            <a:r>
              <a:t>The Bela </a:t>
            </a:r>
            <a:r>
              <a:rPr>
                <a:solidFill>
                  <a:srgbClr val="3D46A6"/>
                </a:solidFill>
              </a:rPr>
              <a:t>NEON library</a:t>
            </a:r>
            <a:r>
              <a:t>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math_neon</a:t>
            </a:r>
            <a:r>
              <a:t>) contains optimised versions of common functions</a:t>
            </a:r>
          </a:p>
        </p:txBody>
      </p:sp>
      <p:sp>
        <p:nvSpPr>
          <p:cNvPr id="1002" name="Phase vocoder: more ide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Phase vocoder: more ideas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A simple phase vocoder effect to generate robot-like voic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1938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72439" indent="-472439" defTabSz="767715">
              <a:spcBef>
                <a:spcPts val="900"/>
              </a:spcBef>
              <a:defRPr sz="4836"/>
            </a:pPr>
            <a:r>
              <a:rPr lang="en-GB" dirty="0"/>
              <a:t>S</a:t>
            </a:r>
            <a:r>
              <a:rPr dirty="0" err="1"/>
              <a:t>imple</a:t>
            </a:r>
            <a:r>
              <a:rPr dirty="0"/>
              <a:t> phase vocoder effect to generate robot-like voices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At each hop, </a:t>
            </a:r>
            <a:r>
              <a:rPr dirty="0">
                <a:solidFill>
                  <a:srgbClr val="3D46A6"/>
                </a:solidFill>
              </a:rPr>
              <a:t>set phase of every bin to 0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But </a:t>
            </a:r>
            <a:r>
              <a:rPr dirty="0">
                <a:solidFill>
                  <a:srgbClr val="3D46A6"/>
                </a:solidFill>
              </a:rPr>
              <a:t>preserve magnitude</a:t>
            </a:r>
            <a:r>
              <a:rPr dirty="0"/>
              <a:t> of bin, preserving the shape of the spectrum </a:t>
            </a:r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 dirty="0"/>
              <a:t>What does zeroing the phase do?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>
                <a:solidFill>
                  <a:srgbClr val="3D46A6"/>
                </a:solidFill>
              </a:rPr>
              <a:t>No phase change</a:t>
            </a:r>
            <a:r>
              <a:rPr dirty="0"/>
              <a:t> between hops</a:t>
            </a:r>
          </a:p>
          <a:p>
            <a:pPr marL="1107281" lvl="1" indent="-516731" defTabSz="767715">
              <a:spcBef>
                <a:spcPts val="900"/>
              </a:spcBef>
              <a:buClr>
                <a:srgbClr val="000000"/>
              </a:buClr>
              <a:defRPr sz="4092"/>
            </a:pPr>
            <a:r>
              <a:rPr dirty="0"/>
              <a:t>That means that hops always advance by an</a:t>
            </a:r>
            <a:r>
              <a:rPr dirty="0">
                <a:solidFill>
                  <a:srgbClr val="3D46A6"/>
                </a:solidFill>
              </a:rPr>
              <a:t> integer number of cycles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 dirty="0">
              <a:solidFill>
                <a:srgbClr val="3D46A6"/>
              </a:solidFill>
            </a:endParaRP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Thus the </a:t>
            </a:r>
            <a:r>
              <a:rPr dirty="0">
                <a:solidFill>
                  <a:srgbClr val="3D46A6"/>
                </a:solidFill>
              </a:rPr>
              <a:t>period</a:t>
            </a:r>
            <a:r>
              <a:rPr dirty="0"/>
              <a:t> of every bin must be an </a:t>
            </a:r>
            <a:r>
              <a:rPr dirty="0">
                <a:solidFill>
                  <a:srgbClr val="3D46A6"/>
                </a:solidFill>
              </a:rPr>
              <a:t>integer division</a:t>
            </a:r>
            <a:r>
              <a:rPr dirty="0"/>
              <a:t> of the hop size</a:t>
            </a:r>
            <a:br>
              <a:rPr dirty="0"/>
            </a:br>
            <a:r>
              <a:rPr dirty="0"/>
              <a:t>and the </a:t>
            </a:r>
            <a:r>
              <a:rPr dirty="0">
                <a:solidFill>
                  <a:srgbClr val="3D46A6"/>
                </a:solidFill>
              </a:rPr>
              <a:t>frequency</a:t>
            </a:r>
            <a:r>
              <a:rPr dirty="0"/>
              <a:t> of each bin must be a </a:t>
            </a:r>
            <a:r>
              <a:rPr dirty="0">
                <a:solidFill>
                  <a:srgbClr val="3D46A6"/>
                </a:solidFill>
              </a:rPr>
              <a:t>multiple of the </a:t>
            </a:r>
            <a:r>
              <a:rPr dirty="0" err="1">
                <a:solidFill>
                  <a:srgbClr val="3D46A6"/>
                </a:solidFill>
              </a:rPr>
              <a:t>the</a:t>
            </a:r>
            <a:r>
              <a:rPr dirty="0">
                <a:solidFill>
                  <a:srgbClr val="3D46A6"/>
                </a:solidFill>
              </a:rPr>
              <a:t> hop frequency</a:t>
            </a:r>
            <a:r>
              <a:rPr dirty="0"/>
              <a:t> </a:t>
            </a:r>
            <a:r>
              <a:rPr i="1" dirty="0"/>
              <a:t>f</a:t>
            </a:r>
            <a:r>
              <a:rPr i="1" baseline="-5999" dirty="0"/>
              <a:t>s</a:t>
            </a:r>
            <a:r>
              <a:rPr dirty="0"/>
              <a:t>/</a:t>
            </a:r>
            <a:r>
              <a:rPr i="1" dirty="0"/>
              <a:t>H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rPr dirty="0"/>
              <a:t>So the </a:t>
            </a:r>
            <a:r>
              <a:rPr dirty="0" err="1"/>
              <a:t>robotisation</a:t>
            </a:r>
            <a:r>
              <a:rPr dirty="0"/>
              <a:t> effect imposes a</a:t>
            </a:r>
            <a:r>
              <a:rPr dirty="0">
                <a:solidFill>
                  <a:srgbClr val="9B1200"/>
                </a:solidFill>
              </a:rPr>
              <a:t> constant pitch determined by the hop size</a:t>
            </a:r>
          </a:p>
        </p:txBody>
      </p:sp>
      <p:sp>
        <p:nvSpPr>
          <p:cNvPr id="412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269863" y="6709454"/>
            <a:ext cx="20584043" cy="3333232"/>
            <a:chOff x="0" y="0"/>
            <a:chExt cx="20584041" cy="3333231"/>
          </a:xfrm>
        </p:grpSpPr>
        <p:pic>
          <p:nvPicPr>
            <p:cNvPr id="413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y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y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416" name="Group"/>
          <p:cNvSpPr/>
          <p:nvPr/>
        </p:nvSpPr>
        <p:spPr>
          <a:xfrm>
            <a:off x="4331505" y="6684541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7" name="..."/>
          <p:cNvSpPr txBox="1"/>
          <p:nvPr/>
        </p:nvSpPr>
        <p:spPr>
          <a:xfrm>
            <a:off x="22054327" y="7751405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031 -0.001091" pathEditMode="relative">
                                      <p:cBhvr>
                                        <p:cTn id="3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1" build="p" bldLvl="5" animBg="1" advAuto="0"/>
      <p:bldP spid="415" grpId="2" animBg="1" advAuto="0"/>
      <p:bldP spid="416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4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4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6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6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7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7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7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7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79" name="Review of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signal chain</a:t>
            </a:r>
          </a:p>
        </p:txBody>
      </p:sp>
      <p:sp>
        <p:nvSpPr>
          <p:cNvPr id="480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48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7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9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0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1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9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1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1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3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1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5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7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1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19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2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1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52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5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7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29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1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3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5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53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7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53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9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541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43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5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6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7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54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552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3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55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6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57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58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9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0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561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2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6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567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568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569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0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1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572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11481007" y="4531443"/>
            <a:ext cx="7562503" cy="4372101"/>
            <a:chOff x="-932473" y="-94879"/>
            <a:chExt cx="7562501" cy="4372098"/>
          </a:xfrm>
        </p:grpSpPr>
        <p:sp>
          <p:nvSpPr>
            <p:cNvPr id="573" name="Rectangle"/>
            <p:cNvSpPr/>
            <p:nvPr/>
          </p:nvSpPr>
          <p:spPr>
            <a:xfrm>
              <a:off x="0" y="1192231"/>
              <a:ext cx="5697555" cy="3084989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4" name="possible problem:…"/>
            <p:cNvSpPr txBox="1"/>
            <p:nvPr/>
          </p:nvSpPr>
          <p:spPr>
            <a:xfrm>
              <a:off x="-932474" y="-94880"/>
              <a:ext cx="7562503" cy="1160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possible problem:</a:t>
              </a:r>
            </a:p>
            <a:p>
              <a: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pPr>
              <a:r>
                <a:t>discontinuity at block edges</a:t>
              </a:r>
            </a:p>
          </p:txBody>
        </p:sp>
      </p:grpSp>
      <p:sp>
        <p:nvSpPr>
          <p:cNvPr id="576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"/>
          <p:cNvGrpSpPr/>
          <p:nvPr/>
        </p:nvGrpSpPr>
        <p:grpSpPr>
          <a:xfrm>
            <a:off x="1797267" y="1836292"/>
            <a:ext cx="17050030" cy="2290618"/>
            <a:chOff x="0" y="0"/>
            <a:chExt cx="17050029" cy="2290617"/>
          </a:xfrm>
        </p:grpSpPr>
        <p:grpSp>
          <p:nvGrpSpPr>
            <p:cNvPr id="595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5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4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13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5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2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61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0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2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32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633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634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635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37" name="Analysis and synthesis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and synthesis windows</a:t>
            </a:r>
          </a:p>
        </p:txBody>
      </p:sp>
      <p:sp>
        <p:nvSpPr>
          <p:cNvPr id="638" name="x[n]"/>
          <p:cNvSpPr txBox="1"/>
          <p:nvPr/>
        </p:nvSpPr>
        <p:spPr>
          <a:xfrm>
            <a:off x="841660" y="292941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1799957" y="10158345"/>
            <a:ext cx="18088116" cy="2654301"/>
            <a:chOff x="0" y="-451362"/>
            <a:chExt cx="18088114" cy="2654300"/>
          </a:xfrm>
        </p:grpSpPr>
        <p:grpSp>
          <p:nvGrpSpPr>
            <p:cNvPr id="656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63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3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5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7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9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1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5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3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5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65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6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1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6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3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6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5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7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6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9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7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1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3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7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9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1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3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5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7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9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1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93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95" name="y[n]"/>
          <p:cNvSpPr txBox="1"/>
          <p:nvPr/>
        </p:nvSpPr>
        <p:spPr>
          <a:xfrm>
            <a:off x="847780" y="11049492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707902" y="5688009"/>
            <a:ext cx="3220234" cy="3220234"/>
            <a:chOff x="0" y="0"/>
            <a:chExt cx="3220232" cy="3220232"/>
          </a:xfrm>
        </p:grpSpPr>
        <p:sp>
          <p:nvSpPr>
            <p:cNvPr id="696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19240444" y="5575300"/>
            <a:ext cx="3220234" cy="3220233"/>
            <a:chOff x="0" y="0"/>
            <a:chExt cx="3220232" cy="3220232"/>
          </a:xfrm>
        </p:grpSpPr>
        <p:sp>
          <p:nvSpPr>
            <p:cNvPr id="699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0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02" name="Line"/>
          <p:cNvSpPr/>
          <p:nvPr/>
        </p:nvSpPr>
        <p:spPr>
          <a:xfrm>
            <a:off x="4942943" y="7269680"/>
            <a:ext cx="1232155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3" name="write…"/>
          <p:cNvSpPr txBox="1"/>
          <p:nvPr/>
        </p:nvSpPr>
        <p:spPr>
          <a:xfrm>
            <a:off x="468280" y="4426679"/>
            <a:ext cx="154533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04" name="input…"/>
          <p:cNvSpPr txBox="1"/>
          <p:nvPr/>
        </p:nvSpPr>
        <p:spPr>
          <a:xfrm>
            <a:off x="226282" y="6679181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187368" y="4134136"/>
            <a:ext cx="1" cy="1766085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6024144" y="9520491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Block-based…"/>
          <p:cNvSpPr txBox="1"/>
          <p:nvPr/>
        </p:nvSpPr>
        <p:spPr>
          <a:xfrm>
            <a:off x="10235732" y="6563712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708" name="Rounded Rectangle"/>
          <p:cNvSpPr/>
          <p:nvPr/>
        </p:nvSpPr>
        <p:spPr>
          <a:xfrm>
            <a:off x="10109234" y="6388357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9" name="Apply…"/>
          <p:cNvSpPr txBox="1"/>
          <p:nvPr/>
        </p:nvSpPr>
        <p:spPr>
          <a:xfrm>
            <a:off x="6582512" y="6560177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710" name="Rounded Rectangle"/>
          <p:cNvSpPr/>
          <p:nvPr/>
        </p:nvSpPr>
        <p:spPr>
          <a:xfrm>
            <a:off x="6183352" y="6384822"/>
            <a:ext cx="2758720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981695" y="7242044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13503062" y="7242044"/>
            <a:ext cx="1195443" cy="1"/>
          </a:xfrm>
          <a:prstGeom prst="line">
            <a:avLst/>
          </a:prstGeom>
          <a:ln w="114300">
            <a:solidFill>
              <a:srgbClr val="0433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3" name="output…"/>
          <p:cNvSpPr txBox="1"/>
          <p:nvPr/>
        </p:nvSpPr>
        <p:spPr>
          <a:xfrm>
            <a:off x="22615008" y="6594917"/>
            <a:ext cx="1571397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714" name="add…"/>
          <p:cNvSpPr txBox="1"/>
          <p:nvPr/>
        </p:nvSpPr>
        <p:spPr>
          <a:xfrm>
            <a:off x="17731333" y="5924344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715" name="at write…"/>
          <p:cNvSpPr txBox="1"/>
          <p:nvPr/>
        </p:nvSpPr>
        <p:spPr>
          <a:xfrm>
            <a:off x="17599097" y="7374889"/>
            <a:ext cx="162077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716" name="Line"/>
          <p:cNvSpPr/>
          <p:nvPr/>
        </p:nvSpPr>
        <p:spPr>
          <a:xfrm>
            <a:off x="5924104" y="9483981"/>
            <a:ext cx="14967899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>
            <a:off x="20850559" y="8751127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8" name="most…"/>
          <p:cNvSpPr txBox="1"/>
          <p:nvPr/>
        </p:nvSpPr>
        <p:spPr>
          <a:xfrm>
            <a:off x="4200170" y="5205727"/>
            <a:ext cx="1943558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719" name="read pointer"/>
          <p:cNvSpPr txBox="1"/>
          <p:nvPr/>
        </p:nvSpPr>
        <p:spPr>
          <a:xfrm>
            <a:off x="11633608" y="8867800"/>
            <a:ext cx="257860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sp>
        <p:nvSpPr>
          <p:cNvPr id="720" name="Apply…"/>
          <p:cNvSpPr txBox="1"/>
          <p:nvPr/>
        </p:nvSpPr>
        <p:spPr>
          <a:xfrm>
            <a:off x="15075767" y="6563712"/>
            <a:ext cx="1960398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0433FF"/>
                </a:solidFill>
              </a:defRPr>
            </a:pPr>
            <a:r>
              <a:t>Apply</a:t>
            </a:r>
          </a:p>
          <a:p>
            <a:pPr>
              <a:defRPr sz="42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1" name="Rounded Rectangle"/>
          <p:cNvSpPr/>
          <p:nvPr/>
        </p:nvSpPr>
        <p:spPr>
          <a:xfrm>
            <a:off x="14676608" y="6388357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17474950" y="7239490"/>
            <a:ext cx="17449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3" name="Apply window function again after frequency-domain processing…"/>
          <p:cNvSpPr txBox="1"/>
          <p:nvPr/>
        </p:nvSpPr>
        <p:spPr>
          <a:xfrm>
            <a:off x="6755215" y="4357185"/>
            <a:ext cx="16207741" cy="131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 b="0">
                <a:solidFill>
                  <a:srgbClr val="0433FF"/>
                </a:solidFill>
              </a:defRPr>
            </a:pPr>
            <a:r>
              <a:t>Apply window function again after frequency-domain processing</a:t>
            </a:r>
          </a:p>
          <a:p>
            <a:pPr algn="l">
              <a:defRPr sz="3800" b="0">
                <a:solidFill>
                  <a:srgbClr val="0433FF"/>
                </a:solidFill>
              </a:defRPr>
            </a:pPr>
            <a:r>
              <a:t>Same length as analysis window, but could be different type</a:t>
            </a:r>
          </a:p>
        </p:txBody>
      </p:sp>
      <p:sp>
        <p:nvSpPr>
          <p:cNvPr id="724" name="analysis…"/>
          <p:cNvSpPr txBox="1"/>
          <p:nvPr/>
        </p:nvSpPr>
        <p:spPr>
          <a:xfrm>
            <a:off x="6624994" y="8082276"/>
            <a:ext cx="187543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analysis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5" name="synthesis…"/>
          <p:cNvSpPr txBox="1"/>
          <p:nvPr/>
        </p:nvSpPr>
        <p:spPr>
          <a:xfrm>
            <a:off x="14978345" y="8083105"/>
            <a:ext cx="215524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>
                <a:solidFill>
                  <a:srgbClr val="0433FF"/>
                </a:solidFill>
              </a:defRPr>
            </a:pPr>
            <a:r>
              <a:t>synthesis </a:t>
            </a:r>
          </a:p>
          <a:p>
            <a:pPr>
              <a:defRPr sz="3600" b="0">
                <a:solidFill>
                  <a:srgbClr val="0433FF"/>
                </a:solidFill>
              </a:defRPr>
            </a:pPr>
            <a:r>
              <a:t>window</a:t>
            </a:r>
          </a:p>
        </p:txBody>
      </p:sp>
      <p:sp>
        <p:nvSpPr>
          <p:cNvPr id="726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For the cleanest effect, we need to apply both analysis and synthesis window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734447" cy="10527276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t>For the cleanest effect, we need to apply both </a:t>
            </a:r>
            <a:r>
              <a:rPr>
                <a:solidFill>
                  <a:srgbClr val="3D46A6"/>
                </a:solidFill>
              </a:rPr>
              <a:t>analysis and synthesis windows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>
                <a:solidFill>
                  <a:srgbClr val="3D46A6"/>
                </a:solidFill>
              </a:rPr>
              <a:t>Analysis window </a:t>
            </a:r>
            <a:r>
              <a:t>smoothes the edges of each block</a:t>
            </a:r>
            <a:br/>
            <a:r>
              <a:t>coming into the effect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However, changing the phase will scramble the shape</a:t>
            </a:r>
            <a:br/>
            <a:r>
              <a:t>of the block, so a </a:t>
            </a:r>
            <a:r>
              <a:rPr>
                <a:solidFill>
                  <a:srgbClr val="3D46A6"/>
                </a:solidFill>
              </a:rPr>
              <a:t>synthesis window</a:t>
            </a:r>
            <a:r>
              <a:t> is also needed</a:t>
            </a:r>
            <a:br/>
            <a:r>
              <a:t>to smooth the edges again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>
                <a:solidFill>
                  <a:srgbClr val="9B1200"/>
                </a:solidFill>
              </a:rPr>
              <a:t>Task:</a:t>
            </a:r>
            <a:r>
              <a:rPr>
                <a:solidFill>
                  <a:srgbClr val="3D46A6"/>
                </a:solidFill>
              </a:rPr>
              <a:t> </a:t>
            </a:r>
            <a:r>
              <a:t>in project </a:t>
            </a:r>
            <a:r>
              <a:rPr>
                <a:solidFill>
                  <a:srgbClr val="3D46A6"/>
                </a:solidFill>
              </a:rPr>
              <a:t>fft-robotisation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Implement a </a:t>
            </a:r>
            <a:r>
              <a:rPr>
                <a:solidFill>
                  <a:srgbClr val="3D46A6"/>
                </a:solidFill>
              </a:rPr>
              <a:t>Hann window</a:t>
            </a:r>
            <a:r>
              <a:t> for </a:t>
            </a:r>
            <a:r>
              <a:rPr>
                <a:solidFill>
                  <a:srgbClr val="3D46A6"/>
                </a:solidFill>
              </a:rPr>
              <a:t>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You can calculate the window once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t> and</a:t>
            </a:r>
            <a:br/>
            <a:r>
              <a:t>use the same array for analysis and synthesis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Multiply the block by the window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How does the window change the sound?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t>Next, </a:t>
            </a:r>
            <a:r>
              <a:rPr>
                <a:solidFill>
                  <a:srgbClr val="3D46A6"/>
                </a:solidFill>
              </a:rPr>
              <a:t>make the hop size adjustable with the GUI</a:t>
            </a:r>
          </a:p>
        </p:txBody>
      </p:sp>
      <p:sp>
        <p:nvSpPr>
          <p:cNvPr id="729" name="Robot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Robotisation</a:t>
            </a:r>
          </a:p>
        </p:txBody>
      </p:sp>
      <p:sp>
        <p:nvSpPr>
          <p:cNvPr id="730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31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39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73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8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740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2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57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744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5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6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7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8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749" name="zero  phase"/>
            <p:cNvSpPr txBox="1"/>
            <p:nvPr/>
          </p:nvSpPr>
          <p:spPr>
            <a:xfrm>
              <a:off x="3329083" y="2561724"/>
              <a:ext cx="156674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zero </a:t>
              </a:r>
              <a:br/>
              <a:r>
                <a:t>phase</a:t>
              </a:r>
            </a:p>
          </p:txBody>
        </p:sp>
        <p:sp>
          <p:nvSpPr>
            <p:cNvPr id="750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751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66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758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15422302" y="3049496"/>
            <a:ext cx="3823186" cy="3386235"/>
            <a:chOff x="0" y="0"/>
            <a:chExt cx="3823185" cy="3386233"/>
          </a:xfrm>
        </p:grpSpPr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8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58879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69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914216" y="237618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74" name="Group"/>
          <p:cNvGrpSpPr/>
          <p:nvPr/>
        </p:nvGrpSpPr>
        <p:grpSpPr>
          <a:xfrm>
            <a:off x="15436670" y="7650955"/>
            <a:ext cx="3808818" cy="3431996"/>
            <a:chOff x="0" y="0"/>
            <a:chExt cx="3808817" cy="3431995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189984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2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944511" y="1188093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73" name="Image" descr="Image"/>
            <p:cNvPicPr>
              <a:picLocks noChangeAspect="1"/>
            </p:cNvPicPr>
            <p:nvPr/>
          </p:nvPicPr>
          <p:blipFill>
            <a:blip r:embed="rId4"/>
            <a:srcRect l="417" t="1147" r="416" b="1409"/>
            <a:stretch>
              <a:fillRect/>
            </a:stretch>
          </p:blipFill>
          <p:spPr>
            <a:xfrm>
              <a:off x="0" y="2421948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775" name="ECS7012P Music and Audio Programming • Week 11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1" build="p" bldLvl="5" animBg="1" advAuto="0"/>
      <p:bldP spid="770" grpId="2" animBg="1" advAuto="0"/>
      <p:bldP spid="77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Often, we want to exactly reconstruct a signal we windowed and  transformed to frequency domain…"/>
          <p:cNvSpPr txBox="1">
            <a:spLocks noGrp="1"/>
          </p:cNvSpPr>
          <p:nvPr>
            <p:ph type="body" idx="1"/>
          </p:nvPr>
        </p:nvSpPr>
        <p:spPr>
          <a:xfrm>
            <a:off x="292100" y="2529191"/>
            <a:ext cx="24091899" cy="11050621"/>
          </a:xfrm>
          <a:prstGeom prst="rect">
            <a:avLst/>
          </a:prstGeom>
        </p:spPr>
        <p:txBody>
          <a:bodyPr/>
          <a:lstStyle/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/>
              <a:t>Often, want to exactly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signal we transformed to frequency domain</a:t>
            </a:r>
          </a:p>
          <a:p>
            <a:pPr marL="1170305" lvl="1" indent="-487679" defTabSz="792479">
              <a:spcBef>
                <a:spcPts val="900"/>
              </a:spcBef>
              <a:defRPr sz="4992"/>
            </a:pPr>
            <a:r>
              <a:rPr sz="4200" dirty="0"/>
              <a:t>works only </a:t>
            </a:r>
            <a:r>
              <a:rPr lang="en-GB" sz="4200" dirty="0"/>
              <a:t>for some</a:t>
            </a:r>
            <a:r>
              <a:rPr sz="4200" dirty="0"/>
              <a:t> combinations of </a:t>
            </a:r>
            <a:r>
              <a:rPr sz="4200" dirty="0">
                <a:solidFill>
                  <a:srgbClr val="3D46A6"/>
                </a:solidFill>
              </a:rPr>
              <a:t>window function</a:t>
            </a:r>
            <a:r>
              <a:rPr sz="4200" dirty="0"/>
              <a:t> </a:t>
            </a:r>
            <a:r>
              <a:rPr lang="en-GB" sz="4200" dirty="0"/>
              <a:t>&amp;</a:t>
            </a:r>
            <a:r>
              <a:rPr sz="4200" dirty="0"/>
              <a:t> </a:t>
            </a:r>
            <a:r>
              <a:rPr sz="4200" dirty="0">
                <a:solidFill>
                  <a:srgbClr val="3D46A6"/>
                </a:solidFill>
              </a:rPr>
              <a:t>hop size</a:t>
            </a:r>
          </a:p>
          <a:p>
            <a:pPr marL="487679" indent="-487679" defTabSz="792479">
              <a:spcBef>
                <a:spcPts val="900"/>
              </a:spcBef>
              <a:defRPr sz="4992"/>
            </a:pPr>
            <a:r>
              <a:rPr dirty="0">
                <a:solidFill>
                  <a:srgbClr val="3D46A6"/>
                </a:solidFill>
              </a:rPr>
              <a:t>Constant Overlap-Add</a:t>
            </a:r>
            <a:r>
              <a:rPr dirty="0"/>
              <a:t> (</a:t>
            </a:r>
            <a:r>
              <a:rPr dirty="0">
                <a:solidFill>
                  <a:srgbClr val="3D46A6"/>
                </a:solidFill>
              </a:rPr>
              <a:t>COLA</a:t>
            </a:r>
            <a:r>
              <a:rPr dirty="0"/>
              <a:t>) criterion: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Means that windows of length </a:t>
            </a:r>
            <a:r>
              <a:rPr i="1" dirty="0"/>
              <a:t>W</a:t>
            </a:r>
            <a:r>
              <a:rPr dirty="0"/>
              <a:t>, added together with a given hop size </a:t>
            </a:r>
            <a:r>
              <a:rPr i="1" dirty="0"/>
              <a:t>H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sum to a constant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For </a:t>
            </a:r>
            <a:r>
              <a:rPr dirty="0">
                <a:solidFill>
                  <a:srgbClr val="3D46A6"/>
                </a:solidFill>
              </a:rPr>
              <a:t>rectangular</a:t>
            </a:r>
            <a:r>
              <a:rPr dirty="0"/>
              <a:t> windows: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, </a:t>
            </a:r>
            <a:r>
              <a:rPr i="1" dirty="0"/>
              <a:t>W</a:t>
            </a:r>
            <a:r>
              <a:rPr dirty="0"/>
              <a:t>/2,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i.e. any </a:t>
            </a:r>
            <a:r>
              <a:rPr dirty="0">
                <a:solidFill>
                  <a:srgbClr val="3D46A6"/>
                </a:solidFill>
              </a:rPr>
              <a:t>integer</a:t>
            </a:r>
            <a:r>
              <a:rPr dirty="0"/>
              <a:t> division of the window size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For </a:t>
            </a:r>
            <a:r>
              <a:rPr dirty="0">
                <a:solidFill>
                  <a:srgbClr val="3D46A6"/>
                </a:solidFill>
              </a:rPr>
              <a:t>Hann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Hamming</a:t>
            </a:r>
            <a:r>
              <a:rPr dirty="0"/>
              <a:t>, </a:t>
            </a:r>
            <a:r>
              <a:rPr dirty="0" err="1">
                <a:solidFill>
                  <a:srgbClr val="3D46A6"/>
                </a:solidFill>
              </a:rPr>
              <a:t>Barlett</a:t>
            </a:r>
            <a:r>
              <a:rPr dirty="0"/>
              <a:t>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/2,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i.e. divisions at most half the window size</a:t>
            </a:r>
          </a:p>
          <a:p>
            <a:pPr marL="1143000" lvl="1" indent="-533400" defTabSz="792479">
              <a:spcBef>
                <a:spcPts val="900"/>
              </a:spcBef>
              <a:defRPr sz="4224"/>
            </a:pPr>
            <a:r>
              <a:rPr dirty="0"/>
              <a:t>Using Hann windows for </a:t>
            </a:r>
            <a:r>
              <a:rPr dirty="0">
                <a:solidFill>
                  <a:srgbClr val="3D46A6"/>
                </a:solidFill>
              </a:rPr>
              <a:t>analysis and synthesis</a:t>
            </a:r>
            <a:r>
              <a:rPr dirty="0"/>
              <a:t>: </a:t>
            </a:r>
            <a:r>
              <a:rPr i="1" dirty="0"/>
              <a:t>H</a:t>
            </a:r>
            <a:r>
              <a:rPr dirty="0"/>
              <a:t> = </a:t>
            </a:r>
            <a:r>
              <a:rPr i="1" dirty="0"/>
              <a:t>W</a:t>
            </a:r>
            <a:r>
              <a:rPr dirty="0"/>
              <a:t>/3, W/4, ...</a:t>
            </a:r>
          </a:p>
          <a:p>
            <a:pPr marL="1676400" lvl="2" indent="-457200" defTabSz="792479">
              <a:spcBef>
                <a:spcPts val="900"/>
              </a:spcBef>
              <a:defRPr sz="3455"/>
            </a:pPr>
            <a:r>
              <a:rPr dirty="0"/>
              <a:t>Applying the window twice means it is effectively squared</a:t>
            </a:r>
          </a:p>
        </p:txBody>
      </p:sp>
      <p:sp>
        <p:nvSpPr>
          <p:cNvPr id="778" name="The COLA criter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COLA criterion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14705169" y="9090416"/>
            <a:ext cx="7620658" cy="1010048"/>
            <a:chOff x="0" y="0"/>
            <a:chExt cx="7620657" cy="1010046"/>
          </a:xfrm>
        </p:grpSpPr>
        <p:pic>
          <p:nvPicPr>
            <p:cNvPr id="779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0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952499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1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1905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2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2862194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3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38100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4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476250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2"/>
            <a:srcRect l="417" t="1147" r="416" b="1409"/>
            <a:stretch>
              <a:fillRect/>
            </a:stretch>
          </p:blipFill>
          <p:spPr>
            <a:xfrm>
              <a:off x="5711688" y="0"/>
              <a:ext cx="1908970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794" name="Group"/>
          <p:cNvGrpSpPr/>
          <p:nvPr/>
        </p:nvGrpSpPr>
        <p:grpSpPr>
          <a:xfrm>
            <a:off x="14738119" y="7849558"/>
            <a:ext cx="7554736" cy="988926"/>
            <a:chOff x="0" y="0"/>
            <a:chExt cx="7554735" cy="988925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0"/>
              <a:ext cx="7548090" cy="988926"/>
              <a:chOff x="0" y="0"/>
              <a:chExt cx="7548089" cy="988924"/>
            </a:xfrm>
          </p:grpSpPr>
          <p:sp>
            <p:nvSpPr>
              <p:cNvPr id="787" name="Line"/>
              <p:cNvSpPr/>
              <p:nvPr/>
            </p:nvSpPr>
            <p:spPr>
              <a:xfrm flipV="1">
                <a:off x="-1" y="13396"/>
                <a:ext cx="7548091" cy="1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8" name="Line"/>
              <p:cNvSpPr/>
              <p:nvPr/>
            </p:nvSpPr>
            <p:spPr>
              <a:xfrm flipH="1">
                <a:off x="3211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Line"/>
              <p:cNvSpPr/>
              <p:nvPr/>
            </p:nvSpPr>
            <p:spPr>
              <a:xfrm flipH="1">
                <a:off x="1938109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381031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Line"/>
              <p:cNvSpPr/>
              <p:nvPr/>
            </p:nvSpPr>
            <p:spPr>
              <a:xfrm>
                <a:off x="5682527" y="0"/>
                <a:ext cx="1" cy="9889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93" name="Line"/>
            <p:cNvSpPr/>
            <p:nvPr/>
          </p:nvSpPr>
          <p:spPr>
            <a:xfrm>
              <a:off x="7554735" y="0"/>
              <a:ext cx="1" cy="9889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" grpId="1" build="p" bldLvl="5" animBg="1" advAuto="0"/>
      <p:bldP spid="786" grpId="3" animBg="1" advAuto="0"/>
      <p:bldP spid="79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A simple phase vocoder effect to obscure the pitch of a s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phase vocoder effect to </a:t>
            </a:r>
            <a:r>
              <a:rPr>
                <a:solidFill>
                  <a:srgbClr val="3D46A6"/>
                </a:solidFill>
              </a:rPr>
              <a:t>obscure the pitch of a sound</a:t>
            </a:r>
          </a:p>
          <a:p>
            <a:pPr lvl="1"/>
            <a:r>
              <a:t>On speech, it can produce a whisper-like effect</a:t>
            </a:r>
          </a:p>
          <a:p>
            <a:r>
              <a:t>At each hop, </a:t>
            </a:r>
            <a:r>
              <a:rPr>
                <a:solidFill>
                  <a:srgbClr val="3D46A6"/>
                </a:solidFill>
              </a:rPr>
              <a:t>randomise the phase of each bin</a:t>
            </a:r>
          </a:p>
          <a:p>
            <a:pPr lvl="1"/>
            <a:r>
              <a:t>This means the </a:t>
            </a:r>
            <a:r>
              <a:rPr>
                <a:solidFill>
                  <a:srgbClr val="3D46A6"/>
                </a:solidFill>
              </a:rPr>
              <a:t>difference</a:t>
            </a:r>
            <a:r>
              <a:t> in phase between hops is also randomised</a:t>
            </a:r>
          </a:p>
          <a:p>
            <a:pPr lvl="1"/>
            <a:r>
              <a:t>Therefore the </a:t>
            </a:r>
            <a:r>
              <a:rPr>
                <a:solidFill>
                  <a:srgbClr val="3D46A6"/>
                </a:solidFill>
              </a:rPr>
              <a:t>frequency of the bins</a:t>
            </a:r>
            <a:r>
              <a:t> is also randomised (within a certain range)</a:t>
            </a:r>
          </a:p>
          <a:p>
            <a:r>
              <a:t>How much frequency variation can whisperisation introduce?</a:t>
            </a:r>
          </a:p>
          <a:p>
            <a:pPr lvl="1"/>
            <a:r>
              <a:t>Phase difference between hops must be in the range ±π</a:t>
            </a:r>
          </a:p>
          <a:p>
            <a:pPr lvl="1">
              <a:spcBef>
                <a:spcPts val="3000"/>
              </a:spcBef>
            </a:pPr>
            <a:r>
              <a:t>How much difference is that? From earlier: </a:t>
            </a:r>
          </a:p>
          <a:p>
            <a:pPr lvl="1"/>
            <a:r>
              <a:t>So the frequency of each bin could differ by up to ±π/</a:t>
            </a:r>
            <a:r>
              <a:rPr i="1"/>
              <a:t>H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t>Smaller hop sizes allow more frequency variation</a:t>
            </a:r>
          </a:p>
          <a:p>
            <a:r>
              <a:t>As with robotisation, </a:t>
            </a:r>
            <a:r>
              <a:rPr>
                <a:solidFill>
                  <a:srgbClr val="3D46A6"/>
                </a:solidFill>
              </a:rPr>
              <a:t>analysis and synthesis windows</a:t>
            </a:r>
            <a:r>
              <a:t> improve the effect</a:t>
            </a:r>
          </a:p>
          <a:p>
            <a:pPr lvl="1"/>
            <a:r>
              <a:t>You might also find </a:t>
            </a:r>
            <a:r>
              <a:rPr>
                <a:solidFill>
                  <a:srgbClr val="3D46A6"/>
                </a:solidFill>
              </a:rPr>
              <a:t>smaller</a:t>
            </a:r>
            <a:r>
              <a:t> FFT size produces a more convincing effect</a:t>
            </a:r>
          </a:p>
        </p:txBody>
      </p:sp>
      <p:sp>
        <p:nvSpPr>
          <p:cNvPr id="798" name="Whisp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Whisperisation</a:t>
            </a:r>
          </a:p>
        </p:txBody>
      </p:sp>
      <p:pic>
        <p:nvPicPr>
          <p:cNvPr id="7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28" y="7770297"/>
            <a:ext cx="5727701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1" build="p" bldLvl="5" animBg="1" advAuto="0"/>
      <p:bldP spid="79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Task: in fft-robotisation code, change the code to whisperise the s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in </a:t>
            </a:r>
            <a:r>
              <a:rPr dirty="0" err="1">
                <a:solidFill>
                  <a:srgbClr val="3D46A6"/>
                </a:solidFill>
              </a:rPr>
              <a:t>fft-robotisation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/>
              <a:t>code, change code to </a:t>
            </a:r>
            <a:r>
              <a:rPr dirty="0" err="1">
                <a:solidFill>
                  <a:srgbClr val="3D46A6"/>
                </a:solidFill>
              </a:rPr>
              <a:t>whisperise</a:t>
            </a:r>
            <a:r>
              <a:rPr dirty="0"/>
              <a:t> the sound</a:t>
            </a:r>
          </a:p>
          <a:p>
            <a:pPr lvl="1"/>
            <a:r>
              <a:rPr dirty="0"/>
              <a:t>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, </a:t>
            </a:r>
            <a:r>
              <a:rPr dirty="0" err="1">
                <a:solidFill>
                  <a:srgbClr val="3D46A6"/>
                </a:solidFill>
              </a:rPr>
              <a:t>randomise</a:t>
            </a:r>
            <a:r>
              <a:rPr dirty="0">
                <a:solidFill>
                  <a:srgbClr val="3D46A6"/>
                </a:solidFill>
              </a:rPr>
              <a:t> the phase of each bin</a:t>
            </a:r>
          </a:p>
          <a:p>
            <a:pPr lvl="2"/>
            <a:r>
              <a:rPr dirty="0"/>
              <a:t>Hint: to generate a random float between 0 and 1, use this expression:</a:t>
            </a:r>
            <a:br>
              <a:rPr dirty="0"/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(float)random() / (float)RAND_MAX</a:t>
            </a:r>
          </a:p>
          <a:p>
            <a:pPr lvl="1"/>
            <a:r>
              <a:rPr dirty="0"/>
              <a:t>Once you have the </a:t>
            </a:r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, calculate </a:t>
            </a:r>
            <a:r>
              <a:rPr dirty="0">
                <a:solidFill>
                  <a:srgbClr val="3D46A6"/>
                </a:solidFill>
              </a:rPr>
              <a:t>real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imaginary</a:t>
            </a:r>
            <a:r>
              <a:rPr dirty="0"/>
              <a:t> components</a:t>
            </a:r>
          </a:p>
          <a:p>
            <a:pPr lvl="2"/>
            <a:r>
              <a:rPr dirty="0"/>
              <a:t>We saw how to do this in Lecture 19</a:t>
            </a:r>
          </a:p>
          <a:p>
            <a:pPr lvl="2"/>
            <a:r>
              <a:rPr dirty="0"/>
              <a:t>Use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cosf_neon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and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sinf_neon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for efficiency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1"/>
            <a:r>
              <a:rPr dirty="0"/>
              <a:t>Try different settings for window size and hop size</a:t>
            </a:r>
          </a:p>
        </p:txBody>
      </p:sp>
      <p:sp>
        <p:nvSpPr>
          <p:cNvPr id="803" name="Whisperisation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Whisperisation task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</Words>
  <Application>Microsoft Office PowerPoint</Application>
  <PresentationFormat>Custom</PresentationFormat>
  <Paragraphs>505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</vt:lpstr>
      <vt:lpstr>Gill Sans</vt:lpstr>
      <vt:lpstr>Helvetica Neue</vt:lpstr>
      <vt:lpstr>Helvetica Neue Light</vt:lpstr>
      <vt:lpstr>Helvetica Neue Medium</vt:lpstr>
      <vt:lpstr>White</vt:lpstr>
      <vt:lpstr>Phase vocoder, part 3</vt:lpstr>
      <vt:lpstr>The full signal chain</vt:lpstr>
      <vt:lpstr>Robotisation</vt:lpstr>
      <vt:lpstr>Review of signal chain</vt:lpstr>
      <vt:lpstr>Analysis and synthesis windows</vt:lpstr>
      <vt:lpstr>Robotisation</vt:lpstr>
      <vt:lpstr>The COLA criterion</vt:lpstr>
      <vt:lpstr>Whisperisation</vt:lpstr>
      <vt:lpstr>Whisperisation task</vt:lpstr>
      <vt:lpstr>Pitch shifting</vt:lpstr>
      <vt:lpstr>Pitch shifting</vt:lpstr>
      <vt:lpstr>Frequency scaling</vt:lpstr>
      <vt:lpstr>Frequency to phase</vt:lpstr>
      <vt:lpstr>Frequency to phase: code</vt:lpstr>
      <vt:lpstr>Pitch shift task</vt:lpstr>
      <vt:lpstr>Pitch shift limitations</vt:lpstr>
      <vt:lpstr>Revisiting robotisation</vt:lpstr>
      <vt:lpstr>Revisiting robotisation</vt:lpstr>
      <vt:lpstr>Revisiting robotisation: task</vt:lpstr>
      <vt:lpstr>Improving the robotisation effect</vt:lpstr>
      <vt:lpstr>Phase vocoder: more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Joshua Reiss</cp:lastModifiedBy>
  <cp:revision>6</cp:revision>
  <dcterms:modified xsi:type="dcterms:W3CDTF">2023-12-05T22:43:53Z</dcterms:modified>
</cp:coreProperties>
</file>