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44"/>
  </p:notesMasterIdLst>
  <p:handoutMasterIdLst>
    <p:handoutMasterId r:id="rId45"/>
  </p:handoutMasterIdLst>
  <p:sldIdLst>
    <p:sldId id="312" r:id="rId8"/>
    <p:sldId id="311" r:id="rId9"/>
    <p:sldId id="281" r:id="rId10"/>
    <p:sldId id="282" r:id="rId11"/>
    <p:sldId id="294" r:id="rId12"/>
    <p:sldId id="305" r:id="rId13"/>
    <p:sldId id="306" r:id="rId14"/>
    <p:sldId id="284" r:id="rId15"/>
    <p:sldId id="285" r:id="rId16"/>
    <p:sldId id="286" r:id="rId17"/>
    <p:sldId id="258" r:id="rId18"/>
    <p:sldId id="307" r:id="rId19"/>
    <p:sldId id="308" r:id="rId20"/>
    <p:sldId id="309" r:id="rId21"/>
    <p:sldId id="287" r:id="rId22"/>
    <p:sldId id="288" r:id="rId23"/>
    <p:sldId id="262" r:id="rId24"/>
    <p:sldId id="263" r:id="rId25"/>
    <p:sldId id="313" r:id="rId26"/>
    <p:sldId id="295" r:id="rId27"/>
    <p:sldId id="297" r:id="rId28"/>
    <p:sldId id="296" r:id="rId29"/>
    <p:sldId id="298" r:id="rId30"/>
    <p:sldId id="299" r:id="rId31"/>
    <p:sldId id="314" r:id="rId32"/>
    <p:sldId id="315" r:id="rId33"/>
    <p:sldId id="301" r:id="rId34"/>
    <p:sldId id="316" r:id="rId35"/>
    <p:sldId id="317" r:id="rId36"/>
    <p:sldId id="318" r:id="rId37"/>
    <p:sldId id="319" r:id="rId38"/>
    <p:sldId id="320" r:id="rId39"/>
    <p:sldId id="304" r:id="rId40"/>
    <p:sldId id="302" r:id="rId41"/>
    <p:sldId id="310" r:id="rId42"/>
    <p:sldId id="303" r:id="rId43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89474" autoAdjust="0"/>
  </p:normalViewPr>
  <p:slideViewPr>
    <p:cSldViewPr>
      <p:cViewPr varScale="1">
        <p:scale>
          <a:sx n="59" d="100"/>
          <a:sy n="59" d="100"/>
        </p:scale>
        <p:origin x="987" y="5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29" d="100"/>
          <a:sy n="29" d="100"/>
        </p:scale>
        <p:origin x="11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0.xml"/><Relationship Id="rId18" Type="http://schemas.openxmlformats.org/officeDocument/2006/relationships/slide" Target="slides/slide25.xml"/><Relationship Id="rId3" Type="http://schemas.openxmlformats.org/officeDocument/2006/relationships/slide" Target="slides/slide4.xml"/><Relationship Id="rId21" Type="http://schemas.openxmlformats.org/officeDocument/2006/relationships/slide" Target="slides/slide28.xml"/><Relationship Id="rId7" Type="http://schemas.openxmlformats.org/officeDocument/2006/relationships/slide" Target="slides/slide10.xml"/><Relationship Id="rId12" Type="http://schemas.openxmlformats.org/officeDocument/2006/relationships/slide" Target="slides/slide19.xml"/><Relationship Id="rId17" Type="http://schemas.openxmlformats.org/officeDocument/2006/relationships/slide" Target="slides/slide24.xml"/><Relationship Id="rId25" Type="http://schemas.openxmlformats.org/officeDocument/2006/relationships/slide" Target="slides/slide32.xml"/><Relationship Id="rId2" Type="http://schemas.openxmlformats.org/officeDocument/2006/relationships/slide" Target="slides/slide3.xml"/><Relationship Id="rId16" Type="http://schemas.openxmlformats.org/officeDocument/2006/relationships/slide" Target="slides/slide23.xml"/><Relationship Id="rId20" Type="http://schemas.openxmlformats.org/officeDocument/2006/relationships/slide" Target="slides/slide27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8.xml"/><Relationship Id="rId24" Type="http://schemas.openxmlformats.org/officeDocument/2006/relationships/slide" Target="slides/slide31.xml"/><Relationship Id="rId5" Type="http://schemas.openxmlformats.org/officeDocument/2006/relationships/slide" Target="slides/slide8.xml"/><Relationship Id="rId15" Type="http://schemas.openxmlformats.org/officeDocument/2006/relationships/slide" Target="slides/slide22.xml"/><Relationship Id="rId23" Type="http://schemas.openxmlformats.org/officeDocument/2006/relationships/slide" Target="slides/slide30.xml"/><Relationship Id="rId10" Type="http://schemas.openxmlformats.org/officeDocument/2006/relationships/slide" Target="slides/slide17.xml"/><Relationship Id="rId19" Type="http://schemas.openxmlformats.org/officeDocument/2006/relationships/slide" Target="slides/slide26.xml"/><Relationship Id="rId4" Type="http://schemas.openxmlformats.org/officeDocument/2006/relationships/slide" Target="slides/slide5.xml"/><Relationship Id="rId9" Type="http://schemas.openxmlformats.org/officeDocument/2006/relationships/slide" Target="slides/slide16.xml"/><Relationship Id="rId14" Type="http://schemas.openxmlformats.org/officeDocument/2006/relationships/slide" Target="slides/slide21.xml"/><Relationship Id="rId22" Type="http://schemas.openxmlformats.org/officeDocument/2006/relationships/slide" Target="slides/slide2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6D61960E-ACA6-4C46-913C-377FB3EBCBE4}"/>
    <pc:docChg chg="modSld">
      <pc:chgData name="Josh Reiss" userId="a90d6cd88c30b6c6" providerId="LiveId" clId="{6D61960E-ACA6-4C46-913C-377FB3EBCBE4}" dt="2020-03-12T13:56:15.774" v="10" actId="20577"/>
      <pc:docMkLst>
        <pc:docMk/>
      </pc:docMkLst>
      <pc:sldChg chg="modSp">
        <pc:chgData name="Josh Reiss" userId="a90d6cd88c30b6c6" providerId="LiveId" clId="{6D61960E-ACA6-4C46-913C-377FB3EBCBE4}" dt="2020-03-12T13:56:15.774" v="10" actId="20577"/>
        <pc:sldMkLst>
          <pc:docMk/>
          <pc:sldMk cId="1182369329" sldId="307"/>
        </pc:sldMkLst>
        <pc:spChg chg="mod">
          <ac:chgData name="Josh Reiss" userId="a90d6cd88c30b6c6" providerId="LiveId" clId="{6D61960E-ACA6-4C46-913C-377FB3EBCBE4}" dt="2020-03-12T13:56:15.774" v="10" actId="20577"/>
          <ac:spMkLst>
            <pc:docMk/>
            <pc:sldMk cId="1182369329" sldId="307"/>
            <ac:spMk id="2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7E4B3-B10B-430D-9A31-D4345A7A8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80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782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64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4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dirty="0">
              <a:latin typeface="Times" charset="0"/>
              <a:cs typeface="Times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8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0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1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7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2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1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&amp;esrc=s&amp;frm=1&amp;source=images&amp;cd=&amp;cad=rja&amp;uact=8&amp;docid=Gt6liiHiYdH-ZM&amp;tbnid=dpBUDvNofeutHM:&amp;ved=0CAYQjRw&amp;url=http://musictechnologyandus.wordpress.com/rock-n-roll-techno-and-autotuned-perfection/&amp;ei=EPQrU4nLOIXx0gXFiYG4Dg&amp;bvm=bv.62922401,d.ZG4&amp;psig=AFQjCNGYuGu5C6ijCuYmqTXBX5d2uP0IHg&amp;ust=13954758364386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2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2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WAV"/><Relationship Id="rId7" Type="http://schemas.openxmlformats.org/officeDocument/2006/relationships/image" Target="../media/image2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2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WAV"/><Relationship Id="rId7" Type="http://schemas.openxmlformats.org/officeDocument/2006/relationships/image" Target="../media/image3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2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1533848" y="1708448"/>
            <a:ext cx="9721080" cy="185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72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Phase </a:t>
            </a:r>
            <a:r>
              <a:rPr lang="en-US" sz="7200" dirty="0" err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Vocoder</a:t>
            </a:r>
            <a:r>
              <a:rPr lang="en-US" sz="72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Effects</a:t>
            </a:r>
          </a:p>
          <a:p>
            <a:r>
              <a:rPr lang="en-US" sz="39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Mutation, </a:t>
            </a:r>
            <a:r>
              <a:rPr lang="en-US" sz="3900" dirty="0" err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Robotisaton</a:t>
            </a:r>
            <a:r>
              <a:rPr lang="en-US" sz="39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3900" dirty="0" err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Whisperisation</a:t>
            </a:r>
            <a:r>
              <a:rPr lang="en-US" sz="39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, Pitch shifting, Time scaling</a:t>
            </a:r>
          </a:p>
        </p:txBody>
      </p:sp>
      <p:pic>
        <p:nvPicPr>
          <p:cNvPr id="7173" name="Picture 5" descr="https://encrypted-tbn0.gstatic.com/images?q=tbn:ANd9GcTTc7PLMP3ciinQTJk202aLNvO5XsUDJP-GGCK9Yh7vB1SUIv-V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8672" y="4444752"/>
            <a:ext cx="5438024" cy="4237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44630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Overlap-Add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/>
              <a:t>Overlap-Add processing method:</a:t>
            </a:r>
          </a:p>
          <a:p>
            <a:pPr marL="1270000" lvl="1" indent="-508000" eaLnBrk="1" hangingPunct="1">
              <a:buSzPct val="99000"/>
              <a:buFontTx/>
              <a:buAutoNum type="arabicPeriod"/>
            </a:pPr>
            <a:r>
              <a:rPr lang="en-US" dirty="0"/>
              <a:t>Take </a:t>
            </a:r>
            <a:r>
              <a:rPr lang="en-US" dirty="0" err="1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baseline="32000" dirty="0" err="1">
                <a:solidFill>
                  <a:srgbClr val="0000FF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segment</a:t>
            </a:r>
            <a:r>
              <a:rPr lang="en-US" dirty="0"/>
              <a:t> (frame) of length </a:t>
            </a:r>
            <a:r>
              <a:rPr lang="en-US" i="1" dirty="0"/>
              <a:t>M</a:t>
            </a:r>
            <a:r>
              <a:rPr lang="en-US" dirty="0"/>
              <a:t> using windowing function</a:t>
            </a:r>
          </a:p>
          <a:p>
            <a:pPr marL="1270000" lvl="1" indent="-508000" eaLnBrk="1" hangingPunct="1">
              <a:buSzPct val="99000"/>
              <a:buFontTx/>
              <a:buAutoNum type="arabicPeriod"/>
            </a:pPr>
            <a:r>
              <a:rPr lang="en-US" dirty="0"/>
              <a:t>Take </a:t>
            </a:r>
            <a:r>
              <a:rPr lang="en-US" dirty="0">
                <a:solidFill>
                  <a:srgbClr val="0000FF"/>
                </a:solidFill>
              </a:rPr>
              <a:t>DFT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i="1" dirty="0"/>
              <a:t>M</a:t>
            </a:r>
            <a:r>
              <a:rPr lang="en-US" dirty="0"/>
              <a:t> of segment</a:t>
            </a:r>
          </a:p>
          <a:p>
            <a:pPr marL="1524000" lvl="2" eaLnBrk="1" hangingPunct="1">
              <a:buSzPct val="125000"/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zero-pad </a:t>
            </a:r>
            <a:r>
              <a:rPr lang="en-US" dirty="0"/>
              <a:t>the segment (add zeros to end)</a:t>
            </a:r>
          </a:p>
          <a:p>
            <a:pPr marL="1270000" lvl="1" indent="-508000" eaLnBrk="1" hangingPunct="1">
              <a:buSzPct val="99000"/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Do something interesting to frequency data</a:t>
            </a:r>
          </a:p>
          <a:p>
            <a:pPr marL="1270000" lvl="1" indent="-508000" eaLnBrk="1" hangingPunct="1">
              <a:buSzPct val="99000"/>
              <a:buFontTx/>
              <a:buAutoNum type="arabicPeriod"/>
            </a:pPr>
            <a:r>
              <a:rPr lang="en-US" dirty="0"/>
              <a:t>Take </a:t>
            </a:r>
            <a:r>
              <a:rPr lang="en-US" dirty="0">
                <a:solidFill>
                  <a:srgbClr val="0000FF"/>
                </a:solidFill>
              </a:rPr>
              <a:t>IDFT</a:t>
            </a:r>
            <a:r>
              <a:rPr lang="en-US" dirty="0"/>
              <a:t> to get back to time domain segment</a:t>
            </a:r>
          </a:p>
          <a:p>
            <a:pPr marL="1270000" lvl="1" indent="-508000" eaLnBrk="1" hangingPunct="1">
              <a:buSzPct val="99000"/>
              <a:buFontTx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Add</a:t>
            </a:r>
            <a:r>
              <a:rPr lang="en-US" dirty="0"/>
              <a:t> result to output buffer containing prior segments</a:t>
            </a:r>
          </a:p>
          <a:p>
            <a:pPr marL="1270000" lvl="1" indent="-508000" eaLnBrk="1" hangingPunct="1">
              <a:buSzPct val="99000"/>
              <a:buFontTx/>
              <a:buAutoNum type="arabicPeriod"/>
            </a:pPr>
            <a:r>
              <a:rPr lang="en-US" dirty="0"/>
              <a:t>Advance by </a:t>
            </a:r>
            <a:r>
              <a:rPr lang="en-US" dirty="0">
                <a:solidFill>
                  <a:srgbClr val="0000FF"/>
                </a:solidFill>
              </a:rPr>
              <a:t>hop size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  <a:latin typeface="+mj-lt"/>
                <a:cs typeface="Arial Italic" charset="0"/>
                <a:sym typeface="Arial Italic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dirty="0">
                <a:solidFill>
                  <a:srgbClr val="0000FF"/>
                </a:solidFill>
                <a:latin typeface="+mj-lt"/>
                <a:cs typeface="Arial Italic" charset="0"/>
                <a:sym typeface="Arial Italic" charset="0"/>
              </a:rPr>
              <a:t>+1)</a:t>
            </a:r>
            <a:r>
              <a:rPr lang="en-US" baseline="32000" dirty="0" err="1">
                <a:solidFill>
                  <a:srgbClr val="0000FF"/>
                </a:solidFill>
              </a:rPr>
              <a:t>th</a:t>
            </a:r>
            <a:r>
              <a:rPr lang="en-US" dirty="0"/>
              <a:t> frame and repeat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0800"/>
            <a:ext cx="13004800" cy="927100"/>
          </a:xfrm>
        </p:spPr>
        <p:txBody>
          <a:bodyPr/>
          <a:lstStyle/>
          <a:p>
            <a:pPr algn="ctr" eaLnBrk="1" hangingPunct="1"/>
            <a:r>
              <a:rPr lang="en-US" sz="5400" dirty="0"/>
              <a:t>Overview of Overlap and Add Process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69176" y="1225238"/>
            <a:ext cx="9099344" cy="8332082"/>
            <a:chOff x="242383" y="198835"/>
            <a:chExt cx="6499531" cy="5951487"/>
          </a:xfrm>
        </p:grpSpPr>
        <p:sp>
          <p:nvSpPr>
            <p:cNvPr id="5" name="Rectangle 1"/>
            <p:cNvSpPr>
              <a:spLocks/>
            </p:cNvSpPr>
            <p:nvPr/>
          </p:nvSpPr>
          <p:spPr bwMode="auto">
            <a:xfrm>
              <a:off x="776883" y="330398"/>
              <a:ext cx="5831086" cy="169664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76883" y="705445"/>
              <a:ext cx="1160859" cy="294680"/>
              <a:chOff x="0" y="0"/>
              <a:chExt cx="1040" cy="264"/>
            </a:xfrm>
          </p:grpSpPr>
          <p:sp>
            <p:nvSpPr>
              <p:cNvPr id="64" name="Rectangle 2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800"/>
              </a:p>
            </p:txBody>
          </p:sp>
          <p:pic>
            <p:nvPicPr>
              <p:cNvPr id="65" name="Picture 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937742" y="1312664"/>
              <a:ext cx="1160859" cy="294680"/>
              <a:chOff x="0" y="0"/>
              <a:chExt cx="1040" cy="264"/>
            </a:xfrm>
          </p:grpSpPr>
          <p:sp>
            <p:nvSpPr>
              <p:cNvPr id="62" name="Rectangle 5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800"/>
              </a:p>
            </p:txBody>
          </p:sp>
          <p:pic>
            <p:nvPicPr>
              <p:cNvPr id="63" name="Picture 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98602" y="1919883"/>
              <a:ext cx="1160859" cy="294680"/>
              <a:chOff x="0" y="0"/>
              <a:chExt cx="1040" cy="264"/>
            </a:xfrm>
          </p:grpSpPr>
          <p:sp>
            <p:nvSpPr>
              <p:cNvPr id="60" name="Rectangle 8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800"/>
              </a:p>
            </p:txBody>
          </p:sp>
          <p:pic>
            <p:nvPicPr>
              <p:cNvPr id="61" name="Picture 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1357313" y="1009055"/>
              <a:ext cx="1160859" cy="294680"/>
              <a:chOff x="0" y="0"/>
              <a:chExt cx="1040" cy="264"/>
            </a:xfrm>
          </p:grpSpPr>
          <p:sp>
            <p:nvSpPr>
              <p:cNvPr id="58" name="Rectangle 11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800"/>
              </a:p>
            </p:txBody>
          </p:sp>
          <p:pic>
            <p:nvPicPr>
              <p:cNvPr id="59" name="Picture 12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518172" y="1616273"/>
              <a:ext cx="1160859" cy="294680"/>
              <a:chOff x="0" y="0"/>
              <a:chExt cx="1040" cy="264"/>
            </a:xfrm>
          </p:grpSpPr>
          <p:sp>
            <p:nvSpPr>
              <p:cNvPr id="56" name="Rectangle 14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800"/>
              </a:p>
            </p:txBody>
          </p:sp>
          <p:pic>
            <p:nvPicPr>
              <p:cNvPr id="57" name="Picture 1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Rectangle 17"/>
            <p:cNvSpPr>
              <a:spLocks/>
            </p:cNvSpPr>
            <p:nvPr/>
          </p:nvSpPr>
          <p:spPr bwMode="auto">
            <a:xfrm rot="10800000" flipH="1">
              <a:off x="776883" y="5384601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12" name="Rectangle 18"/>
            <p:cNvSpPr>
              <a:spLocks/>
            </p:cNvSpPr>
            <p:nvPr/>
          </p:nvSpPr>
          <p:spPr bwMode="auto">
            <a:xfrm rot="10800000" flipH="1">
              <a:off x="1937742" y="4777383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13" name="Rectangle 19"/>
            <p:cNvSpPr>
              <a:spLocks/>
            </p:cNvSpPr>
            <p:nvPr/>
          </p:nvSpPr>
          <p:spPr bwMode="auto">
            <a:xfrm rot="10800000" flipH="1">
              <a:off x="3098602" y="4170164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 rot="10800000" flipH="1">
              <a:off x="1357313" y="5080992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 rot="10800000" flipH="1">
              <a:off x="2518172" y="4473773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rot="10800000" flipH="1">
              <a:off x="3679031" y="2271490"/>
              <a:ext cx="0" cy="19310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17" name="Rectangle 23"/>
            <p:cNvSpPr>
              <a:spLocks/>
            </p:cNvSpPr>
            <p:nvPr/>
          </p:nvSpPr>
          <p:spPr bwMode="auto">
            <a:xfrm>
              <a:off x="3379965" y="2431258"/>
              <a:ext cx="47059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FFT</a:t>
              </a:r>
            </a:p>
          </p:txBody>
        </p:sp>
        <p:sp>
          <p:nvSpPr>
            <p:cNvPr id="18" name="Rectangle 24"/>
            <p:cNvSpPr>
              <a:spLocks/>
            </p:cNvSpPr>
            <p:nvPr/>
          </p:nvSpPr>
          <p:spPr bwMode="auto">
            <a:xfrm>
              <a:off x="3341384" y="3672484"/>
              <a:ext cx="54158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IFFT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rot="10800000" flipH="1">
              <a:off x="3679031" y="3955852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rot="10800000" flipH="1">
              <a:off x="3679031" y="3500438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rot="10800000" flipH="1">
              <a:off x="3679031" y="2723555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22" name="AutoShape 28"/>
            <p:cNvSpPr>
              <a:spLocks/>
            </p:cNvSpPr>
            <p:nvPr/>
          </p:nvSpPr>
          <p:spPr bwMode="auto">
            <a:xfrm>
              <a:off x="2893219" y="2955726"/>
              <a:ext cx="1562695" cy="500063"/>
            </a:xfrm>
            <a:prstGeom prst="roundRect">
              <a:avLst>
                <a:gd name="adj" fmla="val 26782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23" name="Rectangle 29"/>
            <p:cNvSpPr>
              <a:spLocks/>
            </p:cNvSpPr>
            <p:nvPr/>
          </p:nvSpPr>
          <p:spPr bwMode="auto">
            <a:xfrm>
              <a:off x="2937183" y="3012367"/>
              <a:ext cx="1392323" cy="39571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800" dirty="0">
                  <a:latin typeface="Arial" charset="0"/>
                  <a:cs typeface="Arial" charset="0"/>
                  <a:sym typeface="Arial" charset="0"/>
                </a:rPr>
                <a:t>Frequency Domain</a:t>
              </a:r>
            </a:p>
            <a:p>
              <a:r>
                <a:rPr lang="en-US" sz="1800" dirty="0">
                  <a:latin typeface="Arial" charset="0"/>
                  <a:cs typeface="Arial" charset="0"/>
                  <a:sym typeface="Arial" charset="0"/>
                </a:rPr>
                <a:t>Processing</a:t>
              </a:r>
            </a:p>
          </p:txBody>
        </p:sp>
        <p:sp>
          <p:nvSpPr>
            <p:cNvPr id="24" name="Rectangle 30"/>
            <p:cNvSpPr>
              <a:spLocks/>
            </p:cNvSpPr>
            <p:nvPr/>
          </p:nvSpPr>
          <p:spPr bwMode="auto">
            <a:xfrm>
              <a:off x="776883" y="5884664"/>
              <a:ext cx="5965031" cy="169664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25" name="Rectangle 31"/>
            <p:cNvSpPr>
              <a:spLocks/>
            </p:cNvSpPr>
            <p:nvPr/>
          </p:nvSpPr>
          <p:spPr bwMode="auto">
            <a:xfrm>
              <a:off x="4325657" y="1913335"/>
              <a:ext cx="212971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26" name="Rectangle 32"/>
            <p:cNvSpPr>
              <a:spLocks/>
            </p:cNvSpPr>
            <p:nvPr/>
          </p:nvSpPr>
          <p:spPr bwMode="auto">
            <a:xfrm>
              <a:off x="4323425" y="4190405"/>
              <a:ext cx="212971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>
              <a:off x="1356197" y="23105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193774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251817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309860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3679031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4259461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1357313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193774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251817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309860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3679031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4259461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140852" y="5619155"/>
              <a:ext cx="14999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22396" y="5619155"/>
              <a:ext cx="14999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2302826" y="5619155"/>
              <a:ext cx="14999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2883256" y="5619155"/>
              <a:ext cx="14999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3463686" y="5619155"/>
              <a:ext cx="14999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4044116" y="5619155"/>
              <a:ext cx="14999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242383" y="243484"/>
              <a:ext cx="398461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x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[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n</a:t>
              </a:r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]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243297" y="5815608"/>
              <a:ext cx="413346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y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[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]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4464471" y="764849"/>
              <a:ext cx="2041539" cy="17587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 dirty="0">
                  <a:latin typeface="Arial" charset="0"/>
                  <a:cs typeface="Arial" charset="0"/>
                  <a:sym typeface="Arial" charset="0"/>
                </a:rPr>
                <a:t>Break input signal into windows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4475186" y="5470794"/>
              <a:ext cx="2215213" cy="17587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 dirty="0">
                  <a:latin typeface="Arial" charset="0"/>
                  <a:cs typeface="Arial" charset="0"/>
                  <a:sym typeface="Arial" charset="0"/>
                </a:rPr>
                <a:t>Add results of each IFFT to output</a:t>
              </a: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1339453" y="2232422"/>
              <a:ext cx="589359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50" name="Rectangle 56"/>
            <p:cNvSpPr>
              <a:spLocks/>
            </p:cNvSpPr>
            <p:nvPr/>
          </p:nvSpPr>
          <p:spPr bwMode="auto">
            <a:xfrm>
              <a:off x="1282984" y="2273967"/>
              <a:ext cx="593111" cy="17587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 dirty="0">
                  <a:latin typeface="Arial" charset="0"/>
                  <a:cs typeface="Arial" charset="0"/>
                  <a:sym typeface="Arial" charset="0"/>
                </a:rPr>
                <a:t>Hop Size</a:t>
              </a: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779116" y="2634258"/>
              <a:ext cx="1149697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en-US" sz="2800"/>
            </a:p>
          </p:txBody>
        </p:sp>
        <p:sp>
          <p:nvSpPr>
            <p:cNvPr id="52" name="Rectangle 58"/>
            <p:cNvSpPr>
              <a:spLocks/>
            </p:cNvSpPr>
            <p:nvPr/>
          </p:nvSpPr>
          <p:spPr bwMode="auto">
            <a:xfrm>
              <a:off x="897289" y="2666874"/>
              <a:ext cx="845011" cy="17587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 dirty="0">
                  <a:latin typeface="Arial" charset="0"/>
                  <a:cs typeface="Arial" charset="0"/>
                  <a:sym typeface="Arial" charset="0"/>
                </a:rPr>
                <a:t>Window Size</a:t>
              </a:r>
            </a:p>
          </p:txBody>
        </p:sp>
        <p:sp>
          <p:nvSpPr>
            <p:cNvPr id="53" name="Rectangle 59"/>
            <p:cNvSpPr>
              <a:spLocks/>
            </p:cNvSpPr>
            <p:nvPr/>
          </p:nvSpPr>
          <p:spPr bwMode="auto">
            <a:xfrm>
              <a:off x="1703679" y="3095499"/>
              <a:ext cx="1099203" cy="17587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 dirty="0">
                  <a:latin typeface="Arial" charset="0"/>
                  <a:cs typeface="Arial" charset="0"/>
                  <a:sym typeface="Arial" charset="0"/>
                </a:rPr>
                <a:t>for each window:</a:t>
              </a:r>
            </a:p>
          </p:txBody>
        </p:sp>
        <p:sp>
          <p:nvSpPr>
            <p:cNvPr id="54" name="Rectangle 60"/>
            <p:cNvSpPr>
              <a:spLocks/>
            </p:cNvSpPr>
            <p:nvPr/>
          </p:nvSpPr>
          <p:spPr bwMode="auto">
            <a:xfrm>
              <a:off x="4323425" y="5744171"/>
              <a:ext cx="212971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55" name="Rectangle 61"/>
            <p:cNvSpPr>
              <a:spLocks/>
            </p:cNvSpPr>
            <p:nvPr/>
          </p:nvSpPr>
          <p:spPr bwMode="auto">
            <a:xfrm>
              <a:off x="4296636" y="198835"/>
              <a:ext cx="212971" cy="3077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</p:grpSp>
      <p:sp>
        <p:nvSpPr>
          <p:cNvPr id="66" name="Content Placeholder 65"/>
          <p:cNvSpPr>
            <a:spLocks noGrp="1"/>
          </p:cNvSpPr>
          <p:nvPr>
            <p:ph idx="1"/>
          </p:nvPr>
        </p:nvSpPr>
        <p:spPr>
          <a:xfrm>
            <a:off x="9094688" y="1130300"/>
            <a:ext cx="3833912" cy="8547100"/>
          </a:xfrm>
        </p:spPr>
        <p:txBody>
          <a:bodyPr anchor="t"/>
          <a:lstStyle/>
          <a:p>
            <a:r>
              <a:rPr lang="en-GB" sz="2400" dirty="0"/>
              <a:t>Segment audio by applying window function</a:t>
            </a:r>
          </a:p>
          <a:p>
            <a:r>
              <a:rPr lang="en-GB" sz="2400" dirty="0"/>
              <a:t>Apply FFT to each segment</a:t>
            </a:r>
          </a:p>
          <a:p>
            <a:r>
              <a:rPr lang="en-GB" sz="2400" dirty="0"/>
              <a:t>Extract phases and amplitudes</a:t>
            </a:r>
          </a:p>
          <a:p>
            <a:r>
              <a:rPr lang="en-GB" sz="2400" dirty="0"/>
              <a:t>Do stuff!</a:t>
            </a:r>
          </a:p>
          <a:p>
            <a:r>
              <a:rPr lang="en-GB" sz="2400" dirty="0"/>
              <a:t>Apply IFFT to each segment</a:t>
            </a:r>
          </a:p>
          <a:p>
            <a:r>
              <a:rPr lang="en-GB" sz="2400" dirty="0"/>
              <a:t>Overlap segments and append on to output audio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ea typeface="Times New Roman"/>
              </a:rPr>
              <a:t>Relationship between actual phase and target phase.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64356" y="3647863"/>
            <a:ext cx="0" cy="368681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64356" y="7334919"/>
            <a:ext cx="5620702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264356" y="4364743"/>
            <a:ext cx="4568067" cy="295451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64356" y="5286445"/>
            <a:ext cx="4568067" cy="2048474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3537" y="7481682"/>
            <a:ext cx="872355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74756" y="7524060"/>
            <a:ext cx="423514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9948" y="3845590"/>
            <a:ext cx="412292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400" i="1" dirty="0">
                <a:latin typeface="Symbol" pitchFamily="18" charset="2"/>
                <a:cs typeface="Times New Roman" pitchFamily="18" charset="0"/>
              </a:rPr>
              <a:t>f</a:t>
            </a:r>
            <a:endParaRPr lang="en-GB" sz="3400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7708" y="4879153"/>
            <a:ext cx="492443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400" i="1" dirty="0" err="1">
                <a:latin typeface="Symbol" pitchFamily="18" charset="2"/>
                <a:cs typeface="Times New Roman" pitchFamily="18" charset="0"/>
              </a:rPr>
              <a:t>f</a:t>
            </a:r>
            <a:r>
              <a:rPr lang="en-GB" sz="3400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GB" sz="3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89747" y="4420524"/>
            <a:ext cx="4961" cy="76800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89747" y="5365154"/>
            <a:ext cx="6992" cy="1954099"/>
          </a:xfrm>
          <a:prstGeom prst="straightConnector1">
            <a:avLst/>
          </a:prstGeom>
          <a:ln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3751" y="4467154"/>
            <a:ext cx="558166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400" i="1" dirty="0" err="1">
                <a:latin typeface="Symbol" pitchFamily="18" charset="2"/>
                <a:cs typeface="Times New Roman" pitchFamily="18" charset="0"/>
              </a:rPr>
              <a:t>f</a:t>
            </a:r>
            <a:r>
              <a:rPr lang="en-GB" sz="3400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endParaRPr lang="en-GB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7349" y="5857729"/>
            <a:ext cx="830677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400" i="1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GB" sz="3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3400" i="1" dirty="0" err="1">
                <a:latin typeface="Times New Roman" pitchFamily="18" charset="0"/>
                <a:cs typeface="Times New Roman" pitchFamily="18" charset="0"/>
              </a:rPr>
              <a:t>h</a:t>
            </a:r>
            <a:endParaRPr lang="en-GB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3323" y="7539496"/>
            <a:ext cx="27799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Frequency bin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93688" y="4057509"/>
            <a:ext cx="134684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Phase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8302600" y="1348408"/>
            <a:ext cx="4702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+mn-lt"/>
                <a:ea typeface="Times New Roman"/>
              </a:rPr>
              <a:t>Instantaneous frequency represented by gradient of dashed line</a:t>
            </a:r>
          </a:p>
          <a:p>
            <a:pPr algn="l"/>
            <a:endParaRPr lang="en-US" sz="3200" dirty="0">
              <a:latin typeface="+mn-lt"/>
              <a:ea typeface="Times New Roman"/>
            </a:endParaRPr>
          </a:p>
          <a:p>
            <a:pPr algn="l"/>
            <a:r>
              <a:rPr lang="en-US" sz="3200" dirty="0">
                <a:latin typeface="+mn-lt"/>
                <a:ea typeface="Times New Roman"/>
              </a:rPr>
              <a:t>Bin frequency is gradient of solid line. </a:t>
            </a: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GB" sz="3200" i="1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GB" sz="3200" i="1" baseline="-25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– target phase</a:t>
            </a:r>
          </a:p>
          <a:p>
            <a:pPr algn="l"/>
            <a:r>
              <a:rPr lang="en-GB" sz="3200" i="1" dirty="0" err="1">
                <a:latin typeface="Symbol" pitchFamily="18" charset="2"/>
                <a:cs typeface="Times New Roman" pitchFamily="18" charset="0"/>
              </a:rPr>
              <a:t>F</a:t>
            </a:r>
            <a:r>
              <a:rPr lang="en-GB" sz="3200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GB" sz="3200">
                <a:latin typeface="Times New Roman" pitchFamily="18" charset="0"/>
                <a:cs typeface="Times New Roman" pitchFamily="18" charset="0"/>
              </a:rPr>
              <a:t>phase deviation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3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060376"/>
          </a:xfrm>
        </p:spPr>
        <p:txBody>
          <a:bodyPr>
            <a:noAutofit/>
          </a:bodyPr>
          <a:lstStyle/>
          <a:p>
            <a:pPr algn="ctr" defTabSz="1300460" eaLnBrk="1" fontAlgn="auto" hangingPunct="1">
              <a:spcAft>
                <a:spcPts val="0"/>
              </a:spcAft>
              <a:defRPr/>
            </a:pPr>
            <a:r>
              <a:rPr lang="en-US" sz="3200" kern="1200" dirty="0"/>
              <a:t>constant overlap-add criterion requires that window functions, when overlapped, add to constant value. holds in top plot, but not bottom plot.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371051" y="-63703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8"/>
          <p:cNvPicPr>
            <a:picLocks noChangeAspect="1" noChangeArrowheads="1"/>
          </p:cNvPicPr>
          <p:nvPr/>
        </p:nvPicPr>
        <p:blipFill>
          <a:blip r:embed="rId2" cstate="print"/>
          <a:srcRect l="9998" r="9373"/>
          <a:stretch>
            <a:fillRect/>
          </a:stretch>
        </p:blipFill>
        <p:spPr bwMode="auto">
          <a:xfrm>
            <a:off x="1168275" y="1060376"/>
            <a:ext cx="10374685" cy="8621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5"/>
          <p:cNvGrpSpPr/>
          <p:nvPr/>
        </p:nvGrpSpPr>
        <p:grpSpPr>
          <a:xfrm>
            <a:off x="597744" y="1132384"/>
            <a:ext cx="11687887" cy="8446382"/>
            <a:chOff x="1215343" y="1430744"/>
            <a:chExt cx="7336535" cy="530182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59632" y="2886659"/>
              <a:ext cx="76436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24001" y="1936154"/>
              <a:ext cx="0" cy="199870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10" idx="2"/>
            </p:cNvCxnSpPr>
            <p:nvPr/>
          </p:nvCxnSpPr>
          <p:spPr>
            <a:xfrm>
              <a:off x="2024001" y="1936154"/>
              <a:ext cx="46616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22" idx="2"/>
            </p:cNvCxnSpPr>
            <p:nvPr/>
          </p:nvCxnSpPr>
          <p:spPr>
            <a:xfrm>
              <a:off x="2024001" y="2618546"/>
              <a:ext cx="466162" cy="888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23" idx="2"/>
            </p:cNvCxnSpPr>
            <p:nvPr/>
          </p:nvCxnSpPr>
          <p:spPr>
            <a:xfrm>
              <a:off x="2024001" y="3309734"/>
              <a:ext cx="466162" cy="897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490163" y="1720130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14" name="Straight Connector 13"/>
            <p:cNvCxnSpPr>
              <a:stCxn id="10" idx="3"/>
              <a:endCxn id="10" idx="7"/>
            </p:cNvCxnSpPr>
            <p:nvPr/>
          </p:nvCxnSpPr>
          <p:spPr>
            <a:xfrm flipV="1">
              <a:off x="2553428" y="1783402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1"/>
              <a:endCxn id="10" idx="5"/>
            </p:cNvCxnSpPr>
            <p:nvPr/>
          </p:nvCxnSpPr>
          <p:spPr>
            <a:xfrm>
              <a:off x="2553428" y="1783402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90163" y="2411406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490163" y="3102683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24" name="Straight Connector 23"/>
            <p:cNvCxnSpPr>
              <a:stCxn id="22" idx="3"/>
              <a:endCxn id="22" idx="7"/>
            </p:cNvCxnSpPr>
            <p:nvPr/>
          </p:nvCxnSpPr>
          <p:spPr>
            <a:xfrm flipV="1">
              <a:off x="2553428" y="2474678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2" idx="5"/>
            </p:cNvCxnSpPr>
            <p:nvPr/>
          </p:nvCxnSpPr>
          <p:spPr>
            <a:xfrm>
              <a:off x="2553428" y="2474678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1"/>
              <a:endCxn id="23" idx="5"/>
            </p:cNvCxnSpPr>
            <p:nvPr/>
          </p:nvCxnSpPr>
          <p:spPr>
            <a:xfrm>
              <a:off x="2553428" y="3165955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3"/>
              <a:endCxn id="23" idx="7"/>
            </p:cNvCxnSpPr>
            <p:nvPr/>
          </p:nvCxnSpPr>
          <p:spPr>
            <a:xfrm flipV="1">
              <a:off x="2553428" y="3165955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6"/>
              <a:endCxn id="36" idx="1"/>
            </p:cNvCxnSpPr>
            <p:nvPr/>
          </p:nvCxnSpPr>
          <p:spPr>
            <a:xfrm flipV="1">
              <a:off x="2922163" y="1919297"/>
              <a:ext cx="570801" cy="1685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2" idx="6"/>
              <a:endCxn id="38" idx="1"/>
            </p:cNvCxnSpPr>
            <p:nvPr/>
          </p:nvCxnSpPr>
          <p:spPr>
            <a:xfrm flipV="1">
              <a:off x="2922163" y="2610574"/>
              <a:ext cx="570801" cy="1685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3" idx="6"/>
              <a:endCxn id="39" idx="1"/>
            </p:cNvCxnSpPr>
            <p:nvPr/>
          </p:nvCxnSpPr>
          <p:spPr>
            <a:xfrm flipV="1">
              <a:off x="2922163" y="3310736"/>
              <a:ext cx="570801" cy="797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92964" y="1793722"/>
              <a:ext cx="475254" cy="25115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]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92964" y="2484999"/>
              <a:ext cx="475254" cy="25115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]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2964" y="3185161"/>
              <a:ext cx="475254" cy="25115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] 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88943" y="2545823"/>
              <a:ext cx="374512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968218" y="3314687"/>
              <a:ext cx="432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68218" y="2632383"/>
              <a:ext cx="432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68218" y="1941107"/>
              <a:ext cx="432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391862" y="1779582"/>
              <a:ext cx="605941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n,</a:t>
              </a:r>
              <a:r>
                <a:rPr lang="en-GB" sz="2000" i="1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46997" y="2484999"/>
              <a:ext cx="605941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n,</a:t>
              </a:r>
              <a:r>
                <a:rPr lang="en-GB" sz="2000" i="1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22059" y="3176187"/>
              <a:ext cx="605941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n,</a:t>
              </a:r>
              <a:r>
                <a:rPr lang="en-GB" sz="2000" i="1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24180" y="1443131"/>
              <a:ext cx="407718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8471" y="1507764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9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52171" y="2134408"/>
              <a:ext cx="407718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62497" y="2199040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9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25555" y="2832551"/>
              <a:ext cx="407718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2467" y="2897184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9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4856" y="3358733"/>
              <a:ext cx="337282" cy="63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.</a:t>
              </a:r>
            </a:p>
            <a:p>
              <a:r>
                <a:rPr lang="en-GB" sz="2000" b="1" dirty="0"/>
                <a:t>  .</a:t>
              </a:r>
            </a:p>
            <a:p>
              <a:r>
                <a:rPr lang="en-GB" sz="2000" b="1" dirty="0"/>
                <a:t>    .</a:t>
              </a:r>
            </a:p>
          </p:txBody>
        </p:sp>
        <p:cxnSp>
          <p:nvCxnSpPr>
            <p:cNvPr id="40" name="Straight Connector 39"/>
            <p:cNvCxnSpPr>
              <a:endCxn id="44" idx="2"/>
            </p:cNvCxnSpPr>
            <p:nvPr/>
          </p:nvCxnSpPr>
          <p:spPr>
            <a:xfrm>
              <a:off x="5076056" y="1926713"/>
              <a:ext cx="46616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7" idx="2"/>
            </p:cNvCxnSpPr>
            <p:nvPr/>
          </p:nvCxnSpPr>
          <p:spPr>
            <a:xfrm>
              <a:off x="5076056" y="2609105"/>
              <a:ext cx="466162" cy="888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48" idx="2"/>
            </p:cNvCxnSpPr>
            <p:nvPr/>
          </p:nvCxnSpPr>
          <p:spPr>
            <a:xfrm>
              <a:off x="5076056" y="3300293"/>
              <a:ext cx="466162" cy="897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542218" y="1710689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45" name="Straight Connector 44"/>
            <p:cNvCxnSpPr>
              <a:stCxn id="44" idx="3"/>
              <a:endCxn id="44" idx="7"/>
            </p:cNvCxnSpPr>
            <p:nvPr/>
          </p:nvCxnSpPr>
          <p:spPr>
            <a:xfrm flipV="1">
              <a:off x="5605483" y="1773961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1"/>
              <a:endCxn id="44" idx="5"/>
            </p:cNvCxnSpPr>
            <p:nvPr/>
          </p:nvCxnSpPr>
          <p:spPr>
            <a:xfrm>
              <a:off x="5605483" y="1773961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542218" y="2401965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542218" y="3093242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49" name="Straight Connector 48"/>
            <p:cNvCxnSpPr>
              <a:stCxn id="47" idx="3"/>
              <a:endCxn id="47" idx="7"/>
            </p:cNvCxnSpPr>
            <p:nvPr/>
          </p:nvCxnSpPr>
          <p:spPr>
            <a:xfrm flipV="1">
              <a:off x="5605483" y="2465237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5605483" y="2465237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1"/>
              <a:endCxn id="48" idx="5"/>
            </p:cNvCxnSpPr>
            <p:nvPr/>
          </p:nvCxnSpPr>
          <p:spPr>
            <a:xfrm>
              <a:off x="5605483" y="3156514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3"/>
              <a:endCxn id="48" idx="7"/>
            </p:cNvCxnSpPr>
            <p:nvPr/>
          </p:nvCxnSpPr>
          <p:spPr>
            <a:xfrm flipV="1">
              <a:off x="5605483" y="3156514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4" idx="6"/>
            </p:cNvCxnSpPr>
            <p:nvPr/>
          </p:nvCxnSpPr>
          <p:spPr>
            <a:xfrm flipV="1">
              <a:off x="5974218" y="1922781"/>
              <a:ext cx="570801" cy="393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6"/>
              <a:endCxn id="84" idx="2"/>
            </p:cNvCxnSpPr>
            <p:nvPr/>
          </p:nvCxnSpPr>
          <p:spPr>
            <a:xfrm flipV="1">
              <a:off x="5974218" y="2606798"/>
              <a:ext cx="714865" cy="1119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</p:cNvCxnSpPr>
            <p:nvPr/>
          </p:nvCxnSpPr>
          <p:spPr>
            <a:xfrm>
              <a:off x="5974218" y="3309266"/>
              <a:ext cx="570801" cy="495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5623587" y="2124967"/>
              <a:ext cx="371494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84522" y="2189599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9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30787" y="2823110"/>
              <a:ext cx="371494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84522" y="2887743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9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66911" y="3349292"/>
              <a:ext cx="337282" cy="63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.</a:t>
              </a:r>
            </a:p>
            <a:p>
              <a:r>
                <a:rPr lang="en-GB" sz="2000" b="1" dirty="0"/>
                <a:t>  .</a:t>
              </a:r>
            </a:p>
            <a:p>
              <a:r>
                <a:rPr lang="en-GB" sz="2000" b="1" dirty="0"/>
                <a:t>    .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23587" y="1430744"/>
              <a:ext cx="371494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85223" y="1495377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9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689083" y="2390774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6725075" y="2606798"/>
              <a:ext cx="324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6905083" y="2443618"/>
              <a:ext cx="0" cy="324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>
              <a:off x="6545019" y="1932222"/>
              <a:ext cx="360064" cy="45855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4" idx="4"/>
            </p:cNvCxnSpPr>
            <p:nvPr/>
          </p:nvCxnSpPr>
          <p:spPr>
            <a:xfrm flipV="1">
              <a:off x="6545019" y="2822822"/>
              <a:ext cx="360064" cy="50083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121083" y="2613547"/>
              <a:ext cx="432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7612984" y="2466163"/>
              <a:ext cx="374512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215343" y="5622963"/>
              <a:ext cx="76436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79712" y="4672458"/>
              <a:ext cx="0" cy="199870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100" idx="1"/>
            </p:cNvCxnSpPr>
            <p:nvPr/>
          </p:nvCxnSpPr>
          <p:spPr>
            <a:xfrm flipV="1">
              <a:off x="1979712" y="4655602"/>
              <a:ext cx="720080" cy="1685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101" idx="1"/>
            </p:cNvCxnSpPr>
            <p:nvPr/>
          </p:nvCxnSpPr>
          <p:spPr>
            <a:xfrm flipV="1">
              <a:off x="1979712" y="5346878"/>
              <a:ext cx="720080" cy="797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102" idx="1"/>
            </p:cNvCxnSpPr>
            <p:nvPr/>
          </p:nvCxnSpPr>
          <p:spPr>
            <a:xfrm>
              <a:off x="1979712" y="6046039"/>
              <a:ext cx="720080" cy="100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699792" y="4530026"/>
              <a:ext cx="758023" cy="25115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1400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99792" y="5221303"/>
              <a:ext cx="758023" cy="25115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1400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GB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99792" y="5921465"/>
              <a:ext cx="758023" cy="25115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1400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GB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44654" y="5282127"/>
              <a:ext cx="374512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457815" y="6050991"/>
              <a:ext cx="432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457815" y="5368687"/>
              <a:ext cx="432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57815" y="4677411"/>
              <a:ext cx="432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4956243" y="4515886"/>
              <a:ext cx="605941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n,</a:t>
              </a:r>
              <a:r>
                <a:rPr lang="en-GB" sz="2000" i="1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011378" y="5221303"/>
              <a:ext cx="605941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n,</a:t>
              </a:r>
              <a:r>
                <a:rPr lang="en-GB" sz="2000" i="1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986440" y="5912491"/>
              <a:ext cx="605941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n,</a:t>
              </a:r>
              <a:r>
                <a:rPr lang="en-GB" sz="2000" i="1" dirty="0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04454" y="6095037"/>
              <a:ext cx="337282" cy="63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.</a:t>
              </a:r>
            </a:p>
            <a:p>
              <a:r>
                <a:rPr lang="en-GB" sz="2000" b="1" dirty="0"/>
                <a:t>  .</a:t>
              </a:r>
            </a:p>
            <a:p>
              <a:r>
                <a:rPr lang="en-GB" sz="2000" b="1" dirty="0"/>
                <a:t>    .</a:t>
              </a:r>
            </a:p>
          </p:txBody>
        </p:sp>
        <p:cxnSp>
          <p:nvCxnSpPr>
            <p:cNvPr id="117" name="Straight Connector 116"/>
            <p:cNvCxnSpPr>
              <a:endCxn id="120" idx="2"/>
            </p:cNvCxnSpPr>
            <p:nvPr/>
          </p:nvCxnSpPr>
          <p:spPr>
            <a:xfrm>
              <a:off x="5640437" y="4663017"/>
              <a:ext cx="46616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23" idx="2"/>
            </p:cNvCxnSpPr>
            <p:nvPr/>
          </p:nvCxnSpPr>
          <p:spPr>
            <a:xfrm>
              <a:off x="5640437" y="5345409"/>
              <a:ext cx="466162" cy="888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4" idx="2"/>
            </p:cNvCxnSpPr>
            <p:nvPr/>
          </p:nvCxnSpPr>
          <p:spPr>
            <a:xfrm>
              <a:off x="5640437" y="6036597"/>
              <a:ext cx="466162" cy="897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106599" y="4446993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121" name="Straight Connector 120"/>
            <p:cNvCxnSpPr>
              <a:stCxn id="120" idx="3"/>
              <a:endCxn id="120" idx="7"/>
            </p:cNvCxnSpPr>
            <p:nvPr/>
          </p:nvCxnSpPr>
          <p:spPr>
            <a:xfrm flipV="1">
              <a:off x="6169864" y="4510265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0" idx="1"/>
              <a:endCxn id="120" idx="5"/>
            </p:cNvCxnSpPr>
            <p:nvPr/>
          </p:nvCxnSpPr>
          <p:spPr>
            <a:xfrm>
              <a:off x="6169864" y="4510265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6106599" y="5138269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06599" y="5829546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125" name="Straight Connector 124"/>
            <p:cNvCxnSpPr>
              <a:stCxn id="123" idx="3"/>
              <a:endCxn id="123" idx="7"/>
            </p:cNvCxnSpPr>
            <p:nvPr/>
          </p:nvCxnSpPr>
          <p:spPr>
            <a:xfrm flipV="1">
              <a:off x="6169864" y="5201541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23" idx="1"/>
              <a:endCxn id="123" idx="5"/>
            </p:cNvCxnSpPr>
            <p:nvPr/>
          </p:nvCxnSpPr>
          <p:spPr>
            <a:xfrm>
              <a:off x="6169864" y="5201541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4" idx="1"/>
              <a:endCxn id="124" idx="5"/>
            </p:cNvCxnSpPr>
            <p:nvPr/>
          </p:nvCxnSpPr>
          <p:spPr>
            <a:xfrm>
              <a:off x="6169864" y="5892818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4" idx="3"/>
              <a:endCxn id="124" idx="7"/>
            </p:cNvCxnSpPr>
            <p:nvPr/>
          </p:nvCxnSpPr>
          <p:spPr>
            <a:xfrm flipV="1">
              <a:off x="6169864" y="5892818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6"/>
            </p:cNvCxnSpPr>
            <p:nvPr/>
          </p:nvCxnSpPr>
          <p:spPr>
            <a:xfrm flipV="1">
              <a:off x="6538599" y="4659085"/>
              <a:ext cx="570801" cy="393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3" idx="6"/>
              <a:endCxn id="139" idx="2"/>
            </p:cNvCxnSpPr>
            <p:nvPr/>
          </p:nvCxnSpPr>
          <p:spPr>
            <a:xfrm flipV="1">
              <a:off x="6538599" y="5343102"/>
              <a:ext cx="714865" cy="1119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4" idx="6"/>
            </p:cNvCxnSpPr>
            <p:nvPr/>
          </p:nvCxnSpPr>
          <p:spPr>
            <a:xfrm>
              <a:off x="6538599" y="6045570"/>
              <a:ext cx="570801" cy="495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6187968" y="4861271"/>
              <a:ext cx="371494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48903" y="4925903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9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95168" y="5559414"/>
              <a:ext cx="371494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48903" y="5624047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9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731293" y="6085596"/>
              <a:ext cx="337282" cy="63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.</a:t>
              </a:r>
            </a:p>
            <a:p>
              <a:r>
                <a:rPr lang="en-GB" sz="2000" b="1" dirty="0"/>
                <a:t>  .</a:t>
              </a:r>
            </a:p>
            <a:p>
              <a:r>
                <a:rPr lang="en-GB" sz="2000" b="1" dirty="0"/>
                <a:t>    .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187968" y="4167048"/>
              <a:ext cx="371494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49605" y="4231681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900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7253464" y="5127078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7289456" y="5343102"/>
              <a:ext cx="324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469464" y="5179922"/>
              <a:ext cx="0" cy="324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39" idx="0"/>
            </p:cNvCxnSpPr>
            <p:nvPr/>
          </p:nvCxnSpPr>
          <p:spPr>
            <a:xfrm>
              <a:off x="7109400" y="4668526"/>
              <a:ext cx="360064" cy="45855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39" idx="4"/>
            </p:cNvCxnSpPr>
            <p:nvPr/>
          </p:nvCxnSpPr>
          <p:spPr>
            <a:xfrm flipV="1">
              <a:off x="7109400" y="5559126"/>
              <a:ext cx="360064" cy="50083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85464" y="5349851"/>
              <a:ext cx="432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8177366" y="5202467"/>
              <a:ext cx="374512" cy="251151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GB" sz="1800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3929239" y="4450829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157" name="Straight Connector 156"/>
            <p:cNvCxnSpPr>
              <a:stCxn id="156" idx="3"/>
              <a:endCxn id="156" idx="7"/>
            </p:cNvCxnSpPr>
            <p:nvPr/>
          </p:nvCxnSpPr>
          <p:spPr>
            <a:xfrm flipV="1">
              <a:off x="3992504" y="4514101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6" idx="1"/>
              <a:endCxn id="156" idx="5"/>
            </p:cNvCxnSpPr>
            <p:nvPr/>
          </p:nvCxnSpPr>
          <p:spPr>
            <a:xfrm>
              <a:off x="3992504" y="4514101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3929239" y="5142105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3929239" y="5833382"/>
              <a:ext cx="432000" cy="43204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cxnSp>
          <p:nvCxnSpPr>
            <p:cNvPr id="161" name="Straight Connector 160"/>
            <p:cNvCxnSpPr>
              <a:stCxn id="159" idx="3"/>
              <a:endCxn id="159" idx="7"/>
            </p:cNvCxnSpPr>
            <p:nvPr/>
          </p:nvCxnSpPr>
          <p:spPr>
            <a:xfrm flipV="1">
              <a:off x="3992504" y="5205377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9" idx="1"/>
              <a:endCxn id="159" idx="5"/>
            </p:cNvCxnSpPr>
            <p:nvPr/>
          </p:nvCxnSpPr>
          <p:spPr>
            <a:xfrm>
              <a:off x="3992504" y="5205377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0" idx="1"/>
              <a:endCxn id="160" idx="5"/>
            </p:cNvCxnSpPr>
            <p:nvPr/>
          </p:nvCxnSpPr>
          <p:spPr>
            <a:xfrm>
              <a:off x="3992504" y="5896654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60" idx="3"/>
              <a:endCxn id="160" idx="7"/>
            </p:cNvCxnSpPr>
            <p:nvPr/>
          </p:nvCxnSpPr>
          <p:spPr>
            <a:xfrm flipV="1">
              <a:off x="3992504" y="5896654"/>
              <a:ext cx="305470" cy="30550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6" idx="6"/>
            </p:cNvCxnSpPr>
            <p:nvPr/>
          </p:nvCxnSpPr>
          <p:spPr>
            <a:xfrm flipV="1">
              <a:off x="4361239" y="4662921"/>
              <a:ext cx="570801" cy="393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59" idx="6"/>
            </p:cNvCxnSpPr>
            <p:nvPr/>
          </p:nvCxnSpPr>
          <p:spPr>
            <a:xfrm flipV="1">
              <a:off x="4361239" y="5354198"/>
              <a:ext cx="570801" cy="393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0" idx="6"/>
            </p:cNvCxnSpPr>
            <p:nvPr/>
          </p:nvCxnSpPr>
          <p:spPr>
            <a:xfrm>
              <a:off x="4361239" y="6049406"/>
              <a:ext cx="570801" cy="495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3963255" y="4173830"/>
              <a:ext cx="407718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187548" y="4238463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GB" sz="9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91247" y="4865107"/>
              <a:ext cx="407718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201573" y="4929739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9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64631" y="5563250"/>
              <a:ext cx="407718" cy="251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GB" sz="2000" i="1" baseline="30000" dirty="0" err="1">
                  <a:solidFill>
                    <a:prstClr val="black"/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GB" sz="2000" i="1" baseline="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endPara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171542" y="5627883"/>
              <a:ext cx="152140" cy="144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900" dirty="0"/>
            </a:p>
          </p:txBody>
        </p:sp>
      </p:grpSp>
      <p:sp>
        <p:nvSpPr>
          <p:cNvPr id="147" name="Title 146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132384"/>
          </a:xfrm>
        </p:spPr>
        <p:txBody>
          <a:bodyPr>
            <a:noAutofit/>
          </a:bodyPr>
          <a:lstStyle/>
          <a:p>
            <a:r>
              <a:rPr lang="en-US" sz="2800" dirty="0">
                <a:ea typeface="Times New Roman"/>
              </a:rPr>
              <a:t>complex baseband </a:t>
            </a:r>
            <a:r>
              <a:rPr lang="en-US" sz="2800" dirty="0" err="1">
                <a:ea typeface="Times New Roman"/>
              </a:rPr>
              <a:t>filterbank</a:t>
            </a:r>
            <a:r>
              <a:rPr lang="en-US" sz="2800" dirty="0">
                <a:ea typeface="Times New Roman"/>
              </a:rPr>
              <a:t> implementation (top) where h[n] is low pass filter, and complex </a:t>
            </a:r>
            <a:r>
              <a:rPr lang="en-US" sz="2800" dirty="0" err="1">
                <a:ea typeface="Times New Roman"/>
              </a:rPr>
              <a:t>bandpass</a:t>
            </a:r>
            <a:r>
              <a:rPr lang="en-US" sz="2800" dirty="0">
                <a:ea typeface="Times New Roman"/>
              </a:rPr>
              <a:t> implementation (bottom). Only filters for first 3 bins shown</a:t>
            </a:r>
          </a:p>
        </p:txBody>
      </p:sp>
    </p:spTree>
    <p:extLst>
      <p:ext uri="{BB962C8B-B14F-4D97-AF65-F5344CB8AC3E}">
        <p14:creationId xmlns:p14="http://schemas.microsoft.com/office/powerpoint/2010/main" val="146332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/>
              <a:t>Many possibilities between DFT and IDFT</a:t>
            </a:r>
          </a:p>
          <a:p>
            <a:pPr marL="1143000" lvl="1" eaLnBrk="1" hangingPunct="1"/>
            <a:r>
              <a:rPr lang="en-US" dirty="0"/>
              <a:t>Efficient FIR </a:t>
            </a:r>
            <a:r>
              <a:rPr lang="en-US" dirty="0">
                <a:solidFill>
                  <a:srgbClr val="0000FF"/>
                </a:solidFill>
              </a:rPr>
              <a:t>convolution</a:t>
            </a:r>
          </a:p>
          <a:p>
            <a:pPr marL="1524000" lvl="2" eaLnBrk="1" hangingPunct="1"/>
            <a:r>
              <a:rPr lang="en-US" dirty="0"/>
              <a:t>FIR filter of length </a:t>
            </a:r>
            <a:r>
              <a:rPr lang="en-US" i="1" dirty="0"/>
              <a:t>N</a:t>
            </a:r>
            <a:r>
              <a:rPr lang="en-US" dirty="0"/>
              <a:t> needs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multiplies per sample</a:t>
            </a:r>
          </a:p>
          <a:p>
            <a:pPr marL="1524000" lvl="2" eaLnBrk="1" hangingPunct="1"/>
            <a:r>
              <a:rPr lang="en-US" dirty="0"/>
              <a:t>Convolution in time = multiplication in frequency</a:t>
            </a:r>
          </a:p>
          <a:p>
            <a:pPr marL="1524000" lvl="2" eaLnBrk="1" hangingPunct="1"/>
            <a:endParaRPr lang="en-US" dirty="0"/>
          </a:p>
          <a:p>
            <a:pPr marL="1524000" lvl="2" eaLnBrk="1" hangingPunct="1"/>
            <a:endParaRPr lang="en-US" dirty="0"/>
          </a:p>
          <a:p>
            <a:pPr marL="1524000" lvl="2" eaLnBrk="1" hangingPunct="1"/>
            <a:endParaRPr lang="en-US" dirty="0"/>
          </a:p>
          <a:p>
            <a:pPr marL="1524000" lvl="2" eaLnBrk="1" hangingPunct="1"/>
            <a:endParaRPr lang="en-US" dirty="0"/>
          </a:p>
          <a:p>
            <a:pPr marL="1524000" lvl="2" eaLnBrk="1" hangingPunct="1"/>
            <a:endParaRPr lang="en-US" dirty="0"/>
          </a:p>
          <a:p>
            <a:pPr marL="1524000" lvl="2" eaLnBrk="1" hangingPunct="1"/>
            <a:endParaRPr lang="en-US" dirty="0"/>
          </a:p>
          <a:p>
            <a:pPr marL="1524000" lvl="2" eaLnBrk="1" hangingPunct="1"/>
            <a:endParaRPr lang="en-US" dirty="0"/>
          </a:p>
          <a:p>
            <a:pPr marL="1143000" lvl="1" eaLnBrk="1" hangingPunct="1">
              <a:spcBef>
                <a:spcPts val="3300"/>
              </a:spcBef>
            </a:pPr>
            <a:r>
              <a:rPr lang="en-US" dirty="0"/>
              <a:t>Mutation and cross-synthesis</a:t>
            </a:r>
          </a:p>
          <a:p>
            <a:pPr marL="1143000" lvl="1" eaLnBrk="1" hangingPunct="1"/>
            <a:r>
              <a:rPr lang="en-US" dirty="0" err="1"/>
              <a:t>Robotisation</a:t>
            </a:r>
            <a:r>
              <a:rPr lang="en-US" dirty="0"/>
              <a:t> and </a:t>
            </a:r>
            <a:r>
              <a:rPr lang="en-US" dirty="0" err="1"/>
              <a:t>whisperisation</a:t>
            </a:r>
            <a:endParaRPr lang="en-US" dirty="0"/>
          </a:p>
          <a:p>
            <a:pPr marL="1143000" lvl="1" eaLnBrk="1" hangingPunct="1"/>
            <a:r>
              <a:rPr lang="en-US" dirty="0"/>
              <a:t>Time-stretching and pitch-shifting</a:t>
            </a:r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4686300" y="3657600"/>
            <a:ext cx="2298700" cy="127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Rectangle 4"/>
          <p:cNvSpPr>
            <a:spLocks/>
          </p:cNvSpPr>
          <p:nvPr/>
        </p:nvSpPr>
        <p:spPr bwMode="auto">
          <a:xfrm>
            <a:off x="5339396" y="3963084"/>
            <a:ext cx="101790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3632200" y="4292600"/>
            <a:ext cx="10398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6997700" y="4292600"/>
            <a:ext cx="10398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8" name="Rectangle 7"/>
          <p:cNvSpPr>
            <a:spLocks/>
          </p:cNvSpPr>
          <p:nvPr/>
        </p:nvSpPr>
        <p:spPr bwMode="auto">
          <a:xfrm>
            <a:off x="2559833" y="3963084"/>
            <a:ext cx="9874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15369" name="Rectangle 8"/>
          <p:cNvSpPr>
            <a:spLocks/>
          </p:cNvSpPr>
          <p:nvPr/>
        </p:nvSpPr>
        <p:spPr bwMode="auto">
          <a:xfrm>
            <a:off x="8146245" y="3963084"/>
            <a:ext cx="9874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5092700"/>
            <a:ext cx="74930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7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0" y="6692900"/>
            <a:ext cx="35179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/>
              <a:t>DFT bins have </a:t>
            </a:r>
            <a:r>
              <a:rPr lang="en-US" dirty="0">
                <a:solidFill>
                  <a:srgbClr val="0000FF"/>
                </a:solidFill>
              </a:rPr>
              <a:t>magnitude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phase</a:t>
            </a:r>
          </a:p>
          <a:p>
            <a:pPr marL="1143000" lvl="1" eaLnBrk="1" hangingPunct="1"/>
            <a:endParaRPr lang="en-US" dirty="0">
              <a:solidFill>
                <a:srgbClr val="0000FF"/>
              </a:solidFill>
            </a:endParaRPr>
          </a:p>
          <a:p>
            <a:pPr marL="635000" eaLnBrk="1" hangingPunct="1">
              <a:spcBef>
                <a:spcPts val="3000"/>
              </a:spcBef>
            </a:pPr>
            <a:r>
              <a:rPr lang="en-US" dirty="0"/>
              <a:t>Suppose we have DFTs of two signals</a:t>
            </a:r>
          </a:p>
          <a:p>
            <a:pPr marL="1143000" lvl="1" eaLnBrk="1" hangingPunct="1"/>
            <a:r>
              <a:rPr lang="en-US" dirty="0"/>
              <a:t>Combine magnitudes and phases in interesting combinations</a:t>
            </a:r>
          </a:p>
          <a:p>
            <a:pPr marL="1143000" lvl="1" eaLnBrk="1" hangingPunct="1"/>
            <a:r>
              <a:rPr lang="en-US" dirty="0"/>
              <a:t>Sometimes known as </a:t>
            </a:r>
            <a:r>
              <a:rPr lang="en-US" dirty="0">
                <a:solidFill>
                  <a:srgbClr val="0000FF"/>
                </a:solidFill>
              </a:rPr>
              <a:t>cross-synthesis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morphing</a:t>
            </a:r>
          </a:p>
          <a:p>
            <a:pPr marL="1143000" lvl="1" eaLnBrk="1" hangingPunct="1"/>
            <a:r>
              <a:rPr lang="en-US" dirty="0"/>
              <a:t>For example, magnitude from one, phase from other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2057400"/>
            <a:ext cx="20828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8900" y="1968500"/>
            <a:ext cx="2971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00" y="1828800"/>
            <a:ext cx="47117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7700" y="6316960"/>
            <a:ext cx="6489700" cy="311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/>
              <a:t>Example operations on </a:t>
            </a:r>
            <a:r>
              <a:rPr lang="en-US" dirty="0">
                <a:solidFill>
                  <a:srgbClr val="0000FF"/>
                </a:solidFill>
              </a:rPr>
              <a:t>magnitude only </a:t>
            </a:r>
            <a:endParaRPr lang="en-US" dirty="0"/>
          </a:p>
          <a:p>
            <a:pPr marL="1143000" lvl="1" eaLnBrk="1" hangingPunct="1"/>
            <a:r>
              <a:rPr lang="en-US" dirty="0">
                <a:solidFill>
                  <a:srgbClr val="0000FF"/>
                </a:solidFill>
              </a:rPr>
              <a:t>Multiplication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*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endParaRPr lang="en-US" dirty="0">
              <a:latin typeface="Times" pitchFamily="18" charset="0"/>
              <a:cs typeface="Times" pitchFamily="18" charset="0"/>
            </a:endParaRPr>
          </a:p>
          <a:p>
            <a:pPr marL="1524000" lvl="2" eaLnBrk="1" hangingPunct="1"/>
            <a:r>
              <a:rPr lang="en-US" dirty="0"/>
              <a:t>Multiplication in linear terms = addition in dB scale</a:t>
            </a:r>
          </a:p>
          <a:p>
            <a:pPr marL="1524000" lvl="2" eaLnBrk="1" hangingPunct="1"/>
            <a:r>
              <a:rPr lang="en-US" dirty="0"/>
              <a:t>Similar to spectral AND operation, keeping zones where energy is located in both signals</a:t>
            </a:r>
          </a:p>
          <a:p>
            <a:pPr marL="1524000" lvl="2" eaLnBrk="1" hangingPunct="1"/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fixed</a:t>
            </a:r>
            <a:r>
              <a:rPr lang="en-US" dirty="0"/>
              <a:t> r</a:t>
            </a:r>
            <a:r>
              <a:rPr lang="en-US" baseline="-6000" dirty="0"/>
              <a:t>2</a:t>
            </a:r>
            <a:r>
              <a:rPr lang="en-US" dirty="0"/>
              <a:t> (and zero phase z</a:t>
            </a:r>
            <a:r>
              <a:rPr lang="en-US" baseline="-6000" dirty="0"/>
              <a:t>2</a:t>
            </a:r>
            <a:r>
              <a:rPr lang="en-US" dirty="0"/>
              <a:t>), equivalent to </a:t>
            </a:r>
            <a:r>
              <a:rPr lang="en-US" dirty="0">
                <a:solidFill>
                  <a:srgbClr val="0000FF"/>
                </a:solidFill>
              </a:rPr>
              <a:t>FIR filtering</a:t>
            </a:r>
            <a:endParaRPr lang="en-US" dirty="0"/>
          </a:p>
          <a:p>
            <a:pPr marL="1143000" lvl="1" eaLnBrk="1" hangingPunct="1"/>
            <a:r>
              <a:rPr lang="en-US" dirty="0">
                <a:solidFill>
                  <a:srgbClr val="0000FF"/>
                </a:solidFill>
              </a:rPr>
              <a:t>Addition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+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endParaRPr lang="en-US" dirty="0">
              <a:latin typeface="Times" pitchFamily="18" charset="0"/>
              <a:cs typeface="Times" pitchFamily="18" charset="0"/>
            </a:endParaRPr>
          </a:p>
          <a:p>
            <a:pPr marL="1524000" lvl="2" eaLnBrk="1" hangingPunct="1"/>
            <a:r>
              <a:rPr lang="en-US" dirty="0"/>
              <a:t>Similar to spectral OR operation</a:t>
            </a:r>
          </a:p>
          <a:p>
            <a:pPr marL="1524000" lvl="2" eaLnBrk="1" hangingPunct="1"/>
            <a:r>
              <a:rPr lang="en-US" dirty="0"/>
              <a:t>Not simple mixing: only operating on magnitudes, not phases</a:t>
            </a:r>
          </a:p>
          <a:p>
            <a:pPr marL="1143000" lvl="1" eaLnBrk="1" hangingPunct="1"/>
            <a:r>
              <a:rPr lang="en-US" dirty="0">
                <a:solidFill>
                  <a:srgbClr val="0000FF"/>
                </a:solidFill>
              </a:rPr>
              <a:t>Masking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(r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r>
              <a:rPr lang="en-US" dirty="0">
                <a:latin typeface="Times" pitchFamily="18" charset="0"/>
                <a:cs typeface="Times" pitchFamily="18" charset="0"/>
              </a:rPr>
              <a:t> &gt; threshold ?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: 0)</a:t>
            </a:r>
          </a:p>
          <a:p>
            <a:pPr marL="1524000" lvl="2" eaLnBrk="1" hangingPunct="1"/>
            <a:r>
              <a:rPr lang="en-US" dirty="0"/>
              <a:t>Keep magnitude of one sound only if the other is above a threshold</a:t>
            </a:r>
          </a:p>
          <a:p>
            <a:pPr marL="1524000" lvl="2" eaLnBrk="1" hangingPunct="1"/>
            <a:r>
              <a:rPr lang="en-US" dirty="0"/>
              <a:t>(A ? B : C) syntax means “if A, then B, otherwise C”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0" eaLnBrk="1" hangingPunct="1"/>
            <a:r>
              <a:rPr lang="en-US" dirty="0"/>
              <a:t>Phase is critical to </a:t>
            </a:r>
            <a:r>
              <a:rPr lang="en-US" dirty="0">
                <a:solidFill>
                  <a:srgbClr val="0000FF"/>
                </a:solidFill>
              </a:rPr>
              <a:t>time-frequency</a:t>
            </a:r>
            <a:r>
              <a:rPr lang="en-US" dirty="0"/>
              <a:t> representations</a:t>
            </a:r>
          </a:p>
          <a:p>
            <a:pPr marL="1143000" lvl="1" eaLnBrk="1" hangingPunct="1"/>
            <a:r>
              <a:rPr lang="en-US" dirty="0"/>
              <a:t>Explains how signals evolve from frame to frame</a:t>
            </a:r>
          </a:p>
          <a:p>
            <a:pPr marL="1143000" lvl="1" eaLnBrk="1" hangingPunct="1"/>
            <a:r>
              <a:rPr lang="en-US" dirty="0"/>
              <a:t>Has an important influence on output quality</a:t>
            </a:r>
          </a:p>
          <a:p>
            <a:pPr marL="635000" eaLnBrk="1" hangingPunct="1"/>
            <a:r>
              <a:rPr lang="en-US" dirty="0"/>
              <a:t>Example operations on </a:t>
            </a:r>
            <a:r>
              <a:rPr lang="en-US" dirty="0">
                <a:solidFill>
                  <a:srgbClr val="0000FF"/>
                </a:solidFill>
              </a:rPr>
              <a:t>phase </a:t>
            </a:r>
            <a:r>
              <a:rPr lang="en-US" dirty="0"/>
              <a:t>of two inputs</a:t>
            </a:r>
          </a:p>
          <a:p>
            <a:pPr marL="1143000" lvl="1" eaLnBrk="1" hangingPunct="1"/>
            <a:r>
              <a:rPr lang="en-US" dirty="0"/>
              <a:t>Keep phase of </a:t>
            </a:r>
            <a:r>
              <a:rPr lang="en-US" dirty="0">
                <a:solidFill>
                  <a:srgbClr val="0000FF"/>
                </a:solidFill>
              </a:rPr>
              <a:t>only one</a:t>
            </a:r>
            <a:r>
              <a:rPr lang="en-US" dirty="0"/>
              <a:t> sound, change magnitude</a:t>
            </a:r>
          </a:p>
          <a:p>
            <a:pPr marL="1524000" lvl="2" eaLnBrk="1" hangingPunct="1"/>
            <a:r>
              <a:rPr lang="en-US" dirty="0"/>
              <a:t>Phase is a strong cue for </a:t>
            </a:r>
            <a:r>
              <a:rPr lang="en-US" dirty="0">
                <a:solidFill>
                  <a:srgbClr val="0000FF"/>
                </a:solidFill>
              </a:rPr>
              <a:t>pitch</a:t>
            </a:r>
            <a:r>
              <a:rPr lang="en-US" dirty="0"/>
              <a:t> of sound (why?)</a:t>
            </a:r>
          </a:p>
          <a:p>
            <a:pPr marL="1524000" lvl="2" eaLnBrk="1" hangingPunct="1"/>
            <a:r>
              <a:rPr lang="en-US" dirty="0"/>
              <a:t>Result: pitch influenced by the phase you keep</a:t>
            </a:r>
          </a:p>
          <a:p>
            <a:pPr marL="1143000" lvl="1" eaLnBrk="1" hangingPunct="1"/>
            <a:r>
              <a:rPr lang="en-US" dirty="0">
                <a:solidFill>
                  <a:srgbClr val="0000FF"/>
                </a:solidFill>
              </a:rPr>
              <a:t>Add</a:t>
            </a:r>
            <a:r>
              <a:rPr lang="en-US" dirty="0"/>
              <a:t> phases</a:t>
            </a:r>
          </a:p>
          <a:p>
            <a:pPr marL="1524000" lvl="2" eaLnBrk="1" hangingPunct="1"/>
            <a:r>
              <a:rPr lang="en-US" dirty="0"/>
              <a:t>Strong alteration: phase moves at double speed on average</a:t>
            </a:r>
          </a:p>
          <a:p>
            <a:pPr marL="1524000" lvl="2" eaLnBrk="1" hangingPunct="1"/>
            <a:r>
              <a:rPr lang="en-US" dirty="0"/>
              <a:t>Or double the reconstruction hop size: n</a:t>
            </a:r>
            <a:r>
              <a:rPr lang="en-US" baseline="-6000" dirty="0"/>
              <a:t>2</a:t>
            </a:r>
            <a:r>
              <a:rPr lang="en-US" dirty="0"/>
              <a:t> = 2 * n</a:t>
            </a:r>
            <a:r>
              <a:rPr lang="en-US" baseline="-6000" dirty="0"/>
              <a:t>1</a:t>
            </a:r>
            <a:r>
              <a:rPr lang="en-US" dirty="0"/>
              <a:t> </a:t>
            </a:r>
          </a:p>
          <a:p>
            <a:pPr marL="1143000" lvl="1" eaLnBrk="1" hangingPunct="1"/>
            <a:r>
              <a:rPr lang="en-US" dirty="0"/>
              <a:t>Arbitrary combination or variation on phases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Robotisation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0" eaLnBrk="1" hangingPunct="1"/>
            <a:r>
              <a:rPr lang="en-US">
                <a:solidFill>
                  <a:srgbClr val="0000FF"/>
                </a:solidFill>
              </a:rPr>
              <a:t>Robotisation</a:t>
            </a:r>
            <a:r>
              <a:rPr lang="en-US"/>
              <a:t> = applying fixed pitch onto a sound</a:t>
            </a:r>
          </a:p>
          <a:p>
            <a:pPr marL="1143000" lvl="1" eaLnBrk="1" hangingPunct="1"/>
            <a:r>
              <a:rPr lang="en-US"/>
              <a:t>Implemented by setting DFT </a:t>
            </a:r>
            <a:r>
              <a:rPr lang="en-US">
                <a:solidFill>
                  <a:srgbClr val="0000FF"/>
                </a:solidFill>
              </a:rPr>
              <a:t>phase values to 0 </a:t>
            </a:r>
            <a:r>
              <a:rPr lang="en-US"/>
              <a:t>before reconstruction</a:t>
            </a:r>
          </a:p>
          <a:p>
            <a:pPr marL="1143000" lvl="1" eaLnBrk="1" hangingPunct="1"/>
            <a:r>
              <a:rPr lang="en-US"/>
              <a:t>Forces </a:t>
            </a:r>
            <a:r>
              <a:rPr lang="en-US">
                <a:solidFill>
                  <a:srgbClr val="0000FF"/>
                </a:solidFill>
              </a:rPr>
              <a:t>periodicity</a:t>
            </a:r>
            <a:r>
              <a:rPr lang="en-US"/>
              <a:t>: erratic and random variations converted into fixed-pitch sound</a:t>
            </a:r>
          </a:p>
          <a:p>
            <a:pPr marL="1143000" lvl="1" eaLnBrk="1" hangingPunct="1"/>
            <a:r>
              <a:rPr lang="en-US"/>
              <a:t>Pitch determined by</a:t>
            </a:r>
            <a:r>
              <a:rPr lang="en-US">
                <a:solidFill>
                  <a:srgbClr val="0000FF"/>
                </a:solidFill>
              </a:rPr>
              <a:t> hop size</a:t>
            </a:r>
            <a:r>
              <a:rPr lang="en-US"/>
              <a:t> between segments</a:t>
            </a:r>
          </a:p>
          <a:p>
            <a:pPr marL="1524000" lvl="2" eaLnBrk="1" hangingPunct="1"/>
            <a:r>
              <a:rPr lang="en-US"/>
              <a:t>Can even be adjusted dynamically to create pitch changes</a:t>
            </a:r>
          </a:p>
          <a:p>
            <a:pPr marL="1143000" lvl="1" eaLnBrk="1" hangingPunct="1"/>
            <a:r>
              <a:rPr lang="en-US"/>
              <a:t>“Robot voice” effect</a:t>
            </a:r>
          </a:p>
          <a:p>
            <a:pPr marL="635000" eaLnBrk="1" hangingPunct="1"/>
            <a:r>
              <a:rPr lang="en-US"/>
              <a:t>Sound examples: before and after robotisation</a:t>
            </a:r>
          </a:p>
        </p:txBody>
      </p:sp>
      <p:pic>
        <p:nvPicPr>
          <p:cNvPr id="2560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6900" y="8445500"/>
            <a:ext cx="6731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18100" y="8445500"/>
            <a:ext cx="6731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9944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56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256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60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60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240" y="1"/>
            <a:ext cx="11704320" cy="1060376"/>
          </a:xfrm>
        </p:spPr>
        <p:txBody>
          <a:bodyPr/>
          <a:lstStyle/>
          <a:p>
            <a:pPr eaLnBrk="1" hangingPunct="1"/>
            <a:r>
              <a:rPr lang="en-GB" dirty="0"/>
              <a:t>Phase </a:t>
            </a:r>
            <a:r>
              <a:rPr lang="en-GB" dirty="0" err="1"/>
              <a:t>Vocoder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08853"/>
            <a:ext cx="13004800" cy="83447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400" dirty="0">
                <a:latin typeface="Arial" pitchFamily="34" charset="0"/>
                <a:cs typeface="Arial" pitchFamily="34" charset="0"/>
              </a:rPr>
              <a:t>Sound analysis-synthesis techniques performed in the spectral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widely recognised ‘standard’ implementation</a:t>
            </a:r>
          </a:p>
          <a:p>
            <a:pPr algn="just" eaLnBrk="1" hangingPunct="1"/>
            <a:r>
              <a:rPr lang="en-GB" sz="3400" dirty="0">
                <a:latin typeface="Arial" pitchFamily="34" charset="0"/>
                <a:cs typeface="Arial" pitchFamily="34" charset="0"/>
              </a:rPr>
              <a:t>decompose signal over short windowed frames (STFT) to analyse frequency content over time</a:t>
            </a:r>
          </a:p>
          <a:p>
            <a:pPr lvl="1" algn="just" eaLnBrk="1" hangingPunct="1"/>
            <a:r>
              <a:rPr lang="en-GB" sz="2800" dirty="0">
                <a:latin typeface="Arial" pitchFamily="34" charset="0"/>
                <a:cs typeface="Arial" pitchFamily="34" charset="0"/>
              </a:rPr>
              <a:t>Take into account phase information </a:t>
            </a:r>
          </a:p>
          <a:p>
            <a:pPr algn="just" eaLnBrk="1" hangingPunct="1"/>
            <a:r>
              <a:rPr lang="en-GB" sz="3400" dirty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 lvl="1" algn="just" eaLnBrk="1" hangingPunct="1"/>
            <a:r>
              <a:rPr lang="en-GB" sz="2800" dirty="0">
                <a:latin typeface="Arial" pitchFamily="34" charset="0"/>
                <a:cs typeface="Arial" pitchFamily="34" charset="0"/>
              </a:rPr>
              <a:t>Time scaling / pitch shifting of audio</a:t>
            </a:r>
          </a:p>
          <a:p>
            <a:pPr lvl="1" algn="just" eaLnBrk="1" hangingPunct="1"/>
            <a:r>
              <a:rPr lang="en-GB" sz="2800" dirty="0">
                <a:latin typeface="Arial" pitchFamily="34" charset="0"/>
                <a:cs typeface="Arial" pitchFamily="34" charset="0"/>
              </a:rPr>
              <a:t>Signal Content Analysis</a:t>
            </a:r>
          </a:p>
          <a:p>
            <a:pPr lvl="1" algn="just" eaLnBrk="1" hangingPunct="1"/>
            <a:r>
              <a:rPr lang="en-GB" sz="2800" dirty="0" err="1">
                <a:latin typeface="Arial" pitchFamily="34" charset="0"/>
                <a:cs typeface="Arial" pitchFamily="34" charset="0"/>
              </a:rPr>
              <a:t>Denoising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lvl="1" algn="just" eaLnBrk="1" hangingPunct="1"/>
            <a:r>
              <a:rPr lang="en-GB" sz="2800" dirty="0">
                <a:latin typeface="Arial" pitchFamily="34" charset="0"/>
                <a:cs typeface="Arial" pitchFamily="34" charset="0"/>
              </a:rPr>
              <a:t>Sound synthesis by example</a:t>
            </a:r>
          </a:p>
          <a:p>
            <a:pPr lvl="1" algn="just" eaLnBrk="1" hangingPunct="1"/>
            <a:r>
              <a:rPr lang="en-GB" sz="2800" dirty="0">
                <a:latin typeface="Arial" pitchFamily="34" charset="0"/>
                <a:cs typeface="Arial" pitchFamily="34" charset="0"/>
              </a:rPr>
              <a:t>Pitch detection</a:t>
            </a:r>
          </a:p>
          <a:p>
            <a:pPr lvl="1" algn="just" eaLnBrk="1" hangingPunct="1"/>
            <a:r>
              <a:rPr lang="en-GB" sz="2800" dirty="0">
                <a:latin typeface="Arial" pitchFamily="34" charset="0"/>
                <a:cs typeface="Arial" pitchFamily="34" charset="0"/>
              </a:rPr>
              <a:t>Steady State/Transient Separation </a:t>
            </a:r>
          </a:p>
          <a:p>
            <a:pPr lvl="1" algn="just" eaLnBrk="1" hangingPunct="1"/>
            <a:r>
              <a:rPr lang="en-GB" sz="2800" dirty="0">
                <a:latin typeface="Arial" pitchFamily="34" charset="0"/>
                <a:cs typeface="Arial" pitchFamily="34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baseline="0" dirty="0"/>
              <a:t> VST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0416"/>
            <a:ext cx="12928600" cy="8256984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input buffer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output (overlap-add) buffer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Read pointer into the output buffer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input buffer (in samples)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output buffer (in samples)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Counter of how many samples have elapsed since last FFT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(pre-calculated) window function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window function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time-domain samples for the FFT calculation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frequency-domain samples from FFT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Scaling factor to normalize output level; depends on window/hop sizes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Size of the FFT calculation (in samples); normally equals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size but could be longer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(in samples)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 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Collect the audio samples in the input buffer. When we've reached the next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interval, calculate the FFT and process the pitch shift.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Robotisation</a:t>
            </a:r>
            <a:r>
              <a:rPr lang="en-GB" sz="60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 VST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400"/>
            <a:ext cx="13004800" cy="8477200"/>
          </a:xfrm>
        </p:spPr>
        <p:txBody>
          <a:bodyPr anchor="t">
            <a:normAutofit/>
          </a:bodyPr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in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the next buffered sample in the output. Do this first before anything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changes the output buffer-- we will have at least one FFT size worth of data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stored and ready to go. Set the result to 0 when finished in preparation for the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next overlap/add procedure.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the current sample in the input buffer, incrementing the write pointer. Also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increment how many samples we've stored since the last transform. If it reaches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the hop size, perform an FFT and any frequency-domain processing.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Robotisation</a:t>
            </a:r>
            <a:r>
              <a:rPr lang="en-GB" sz="60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 VST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376"/>
            <a:ext cx="13004800" cy="8693224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{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Find the index of the starting sample in the buffer. When the buffer length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is equal to the transform size, this will be the current write position but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code is more general for larger buffers.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inputBufferStartPosition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                -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the buffer and copy it into the FFT input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inputBufferStartPosition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real part to windowed signal; imaginary part to 0.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Safety check, in case window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								// isn't ready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Robotisation</a:t>
            </a:r>
            <a:r>
              <a:rPr lang="en-GB" sz="60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 VST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376"/>
            <a:ext cx="13004800" cy="8693224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Perform the FFT on the windowed data, going into the frequency domain.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Result will be in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fftForwardPlan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********** PHASE VOCODER PROCESSING GOES HERE **************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is the place where frequency-domain calculations are made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on the transformed signal. Put the result back into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before transforming back.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************************************************************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bin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bin++)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amplitude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				    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the phase of each bin to 0. phase = 0 means the signal is entirely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positive-real, but the overall amplitude is the same as before.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Perform the inverse FFT to get back to the time domain. Result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wll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be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. If we've done it right (kept the frequency domain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symmetric), the time domain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resuld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should be strictly real allowing us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to ignore the imaginary part.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fftBackwardPlan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Robotisation</a:t>
            </a:r>
            <a:r>
              <a:rPr lang="en-GB" sz="60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 VST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400"/>
            <a:ext cx="13004800" cy="8477200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Add result to output buffer, starting at current write position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(Output buffer will have been zeroed after reading the last time around)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Output needs to be scaled by the transform size to get back to original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amplitude: this is a property of how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fftw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is implemented. Scaling will also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need to be adjusted based on hop size to get the same output level (smaller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produces more overlap and hence higher signal level)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Advance the write position within the buffer by the hop size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}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Robotisation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z="4000" dirty="0">
                <a:solidFill>
                  <a:srgbClr val="0000FF"/>
                </a:solidFill>
              </a:rPr>
              <a:t>Window size</a:t>
            </a:r>
            <a:r>
              <a:rPr lang="en-US" sz="4000" dirty="0"/>
              <a:t> affects performance</a:t>
            </a:r>
          </a:p>
          <a:p>
            <a:pPr marL="1143000" lvl="1" eaLnBrk="1" hangingPunct="1"/>
            <a:r>
              <a:rPr lang="en-US" sz="3200" dirty="0"/>
              <a:t>Use short window to capture just one period of waveform per segment</a:t>
            </a:r>
          </a:p>
          <a:p>
            <a:pPr marL="1143000" lvl="1" eaLnBrk="1" hangingPunct="1"/>
            <a:r>
              <a:rPr lang="en-US" sz="3200" dirty="0"/>
              <a:t>Left: M = 1024; Right: M = 64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3814837"/>
            <a:ext cx="12025313" cy="4878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259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Whisperisation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z="4000"/>
              <a:t>Whisperisation = erasing pitch cues</a:t>
            </a:r>
          </a:p>
          <a:p>
            <a:pPr marL="1143000" lvl="1" eaLnBrk="1" hangingPunct="1"/>
            <a:r>
              <a:rPr lang="en-US" sz="3200"/>
              <a:t>Implemented by</a:t>
            </a:r>
            <a:r>
              <a:rPr lang="en-US" sz="3200">
                <a:solidFill>
                  <a:srgbClr val="0000FF"/>
                </a:solidFill>
              </a:rPr>
              <a:t> randomising DFT phases </a:t>
            </a:r>
            <a:r>
              <a:rPr lang="en-US" sz="3200"/>
              <a:t>before reconstruction</a:t>
            </a:r>
          </a:p>
          <a:p>
            <a:pPr marL="1143000" lvl="1" eaLnBrk="1" hangingPunct="1"/>
            <a:r>
              <a:rPr lang="en-US" sz="3200"/>
              <a:t>Short window lengths work best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30500" y="3503613"/>
            <a:ext cx="7327900" cy="6199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24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56900" y="4381500"/>
            <a:ext cx="6731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56900" y="5283200"/>
            <a:ext cx="6731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2850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07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307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Whisperisation</a:t>
            </a:r>
            <a:r>
              <a:rPr lang="en-GB" dirty="0"/>
              <a:t> </a:t>
            </a:r>
            <a:r>
              <a:rPr lang="en-GB" baseline="0" dirty="0"/>
              <a:t>VST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376"/>
            <a:ext cx="13004800" cy="8693224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tabLst>
                <a:tab pos="335915" algn="l"/>
              </a:tabLst>
            </a:pPr>
            <a:r>
              <a:rPr lang="en-US" sz="2400" dirty="0"/>
              <a:t>adapt previous </a:t>
            </a:r>
            <a:r>
              <a:rPr lang="en-US" sz="2400" dirty="0" err="1"/>
              <a:t>robotization</a:t>
            </a:r>
            <a:r>
              <a:rPr lang="en-US" sz="2400" dirty="0"/>
              <a:t> code example to perform </a:t>
            </a:r>
            <a:r>
              <a:rPr lang="en-US" sz="2400" dirty="0" err="1"/>
              <a:t>whisperization</a:t>
            </a:r>
            <a:endParaRPr lang="en-US" sz="2400" dirty="0"/>
          </a:p>
          <a:p>
            <a:pPr lvl="1">
              <a:spcAft>
                <a:spcPts val="0"/>
              </a:spcAft>
              <a:tabLst>
                <a:tab pos="335915" algn="l"/>
              </a:tabLst>
            </a:pPr>
            <a:r>
              <a:rPr lang="en-US" sz="1800" dirty="0"/>
              <a:t>basic overlap-add structure stays </a:t>
            </a:r>
          </a:p>
          <a:p>
            <a:pPr lvl="1">
              <a:spcAft>
                <a:spcPts val="0"/>
              </a:spcAft>
              <a:tabLst>
                <a:tab pos="335915" algn="l"/>
              </a:tabLst>
            </a:pPr>
            <a:r>
              <a:rPr lang="en-US" sz="1800" dirty="0"/>
              <a:t>only need to change lines following FFT calculation</a:t>
            </a:r>
            <a:endParaRPr lang="en-US" sz="1800" dirty="0">
              <a:solidFill>
                <a:srgbClr val="AA0D91"/>
              </a:solidFill>
              <a:latin typeface="Courier New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bin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 &lt;=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bin++)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amplitude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is what we would use to exactly reconstruct the signal: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float phase = atan2(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[bin][1],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[bin][0]);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Instead, use this to scramble phase: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phase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2.0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M_PI * (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)rand() / (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)RAND_MAX;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phase of each bin to 0. phase = 0 means signal entirely positive-real, 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  // but overall amplitude same as before.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sin(phase);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FFTs of real signals are conjugate-symmetric. We need to maintain that symmetry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to produce a real output, even as we randomize the phase.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(bin &gt;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&amp;&amp; bin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{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- 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- bin][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-amplitude * sin(phase);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}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6"/>
            <a:ext cx="13004800" cy="8693224"/>
          </a:xfrm>
        </p:spPr>
        <p:txBody>
          <a:bodyPr/>
          <a:lstStyle/>
          <a:p>
            <a:pPr marL="635000" eaLnBrk="1" hangingPunct="1"/>
            <a:r>
              <a:rPr lang="en-US" sz="3600" dirty="0"/>
              <a:t>Removal of unwanted low level sounds not intended to be in signal</a:t>
            </a:r>
          </a:p>
          <a:p>
            <a:pPr marL="1143000" lvl="1" eaLnBrk="1" hangingPunct="1"/>
            <a:r>
              <a:rPr lang="en-US" sz="2800" dirty="0"/>
              <a:t>Reduce unwanted low level sound on musical recording usually 'hiss' or 'hums'</a:t>
            </a:r>
          </a:p>
          <a:p>
            <a:pPr marL="1143000" lvl="1" eaLnBrk="1" hangingPunct="1"/>
            <a:r>
              <a:rPr lang="en-US" sz="2800" dirty="0"/>
              <a:t>Remove </a:t>
            </a:r>
            <a:r>
              <a:rPr lang="en-US" sz="2800" dirty="0" err="1"/>
              <a:t>artefacts</a:t>
            </a:r>
            <a:r>
              <a:rPr lang="en-US" sz="2800" dirty="0"/>
              <a:t> produced by nonlinear operations </a:t>
            </a:r>
          </a:p>
          <a:p>
            <a:pPr marL="1143000" lvl="1" eaLnBrk="1" hangingPunct="1"/>
            <a:r>
              <a:rPr lang="en-US" sz="2800" dirty="0"/>
              <a:t>Minimize unwanted low level (generally high) frequencies</a:t>
            </a:r>
          </a:p>
          <a:p>
            <a:pPr marL="635000" eaLnBrk="1" hangingPunct="1"/>
            <a:r>
              <a:rPr lang="en-US" sz="3600" dirty="0"/>
              <a:t>Noise from any number of sources</a:t>
            </a:r>
          </a:p>
          <a:p>
            <a:pPr marL="1143000" lvl="1" eaLnBrk="1" hangingPunct="1"/>
            <a:r>
              <a:rPr lang="en-US" sz="2800" dirty="0"/>
              <a:t>usually appears as high frequency 'hiss', or low level 'hum'</a:t>
            </a:r>
          </a:p>
          <a:p>
            <a:pPr marL="635000" eaLnBrk="1" hangingPunct="1"/>
            <a:r>
              <a:rPr lang="en-US" sz="3600" dirty="0"/>
              <a:t>Goals</a:t>
            </a:r>
          </a:p>
          <a:p>
            <a:pPr marL="1143000" lvl="1" eaLnBrk="1" hangingPunct="1"/>
            <a:r>
              <a:rPr lang="en-US" sz="2800" dirty="0"/>
              <a:t>achieve clean crisp signal by reducing overall noise</a:t>
            </a:r>
          </a:p>
          <a:p>
            <a:pPr marL="1143000" lvl="1" eaLnBrk="1" hangingPunct="1"/>
            <a:r>
              <a:rPr lang="en-US" sz="2800" dirty="0"/>
              <a:t>Don’t disrupt wanted signal</a:t>
            </a:r>
          </a:p>
          <a:p>
            <a:pPr marL="635000" eaLnBrk="1" hangingPunct="1"/>
            <a:r>
              <a:rPr lang="en-US" sz="3600" dirty="0" err="1"/>
              <a:t>Denoising</a:t>
            </a:r>
            <a:r>
              <a:rPr lang="en-US" sz="3600" dirty="0"/>
              <a:t> performed using analysis and synthesis</a:t>
            </a:r>
          </a:p>
          <a:p>
            <a:pPr marL="1143000" lvl="1" eaLnBrk="1" hangingPunct="1">
              <a:buFont typeface="Arial" charset="0"/>
              <a:buChar char="•"/>
            </a:pPr>
            <a:r>
              <a:rPr lang="en-US" sz="3200" dirty="0"/>
              <a:t>extract magnitude and phase information</a:t>
            </a:r>
          </a:p>
          <a:p>
            <a:pPr marL="1143000" lvl="1" eaLnBrk="1" hangingPunct="1">
              <a:buFont typeface="Arial" charset="0"/>
              <a:buChar char="•"/>
            </a:pPr>
            <a:r>
              <a:rPr lang="en-US" sz="3200" dirty="0"/>
              <a:t>Phase unchanged</a:t>
            </a:r>
          </a:p>
          <a:p>
            <a:pPr marL="1143000" lvl="1" eaLnBrk="1" hangingPunct="1">
              <a:buFont typeface="Arial" charset="0"/>
              <a:buChar char="•"/>
            </a:pPr>
            <a:r>
              <a:rPr lang="en-US" sz="3200" dirty="0"/>
              <a:t>Low magnitudes attenuated</a:t>
            </a:r>
          </a:p>
          <a:p>
            <a:pPr marL="635000"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776490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/>
              <a:t>Two basic </a:t>
            </a:r>
            <a:r>
              <a:rPr lang="en-US" dirty="0">
                <a:solidFill>
                  <a:srgbClr val="0000FF"/>
                </a:solidFill>
              </a:rPr>
              <a:t>nonlinear</a:t>
            </a:r>
            <a:r>
              <a:rPr lang="en-US" dirty="0"/>
              <a:t> algorithms:</a:t>
            </a:r>
          </a:p>
          <a:p>
            <a:pPr marL="1143000" lvl="1" eaLnBrk="1" hangingPunct="1">
              <a:spcBef>
                <a:spcPts val="2900"/>
              </a:spcBef>
            </a:pPr>
            <a:r>
              <a:rPr lang="en-US" dirty="0"/>
              <a:t>                       and</a:t>
            </a:r>
          </a:p>
          <a:p>
            <a:pPr marL="1143000" lvl="1" eaLnBrk="1" hangingPunct="1">
              <a:spcBef>
                <a:spcPts val="2900"/>
              </a:spcBef>
            </a:pP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x</a:t>
            </a:r>
            <a:r>
              <a:rPr lang="en-US" dirty="0"/>
              <a:t> is input signal,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c</a:t>
            </a:r>
            <a:r>
              <a:rPr lang="en-US" dirty="0"/>
              <a:t> is noise reduction coefficient</a:t>
            </a:r>
          </a:p>
          <a:p>
            <a:pPr marL="1143000" lvl="1" eaLnBrk="1" hangingPunct="1"/>
            <a:r>
              <a:rPr lang="en-US" dirty="0"/>
              <a:t>Another example implementation:</a:t>
            </a:r>
          </a:p>
          <a:p>
            <a:pPr marL="1143000" lvl="1" eaLnBrk="1" hangingPunct="1"/>
            <a:endParaRPr lang="en-US" dirty="0"/>
          </a:p>
          <a:p>
            <a:pPr marL="1143000" lvl="1" eaLnBrk="1" hangingPunct="1"/>
            <a:endParaRPr lang="en-US" dirty="0"/>
          </a:p>
          <a:p>
            <a:pPr marL="1143000" lvl="1" eaLnBrk="1" hangingPunct="1"/>
            <a:endParaRPr lang="en-US" dirty="0"/>
          </a:p>
          <a:p>
            <a:pPr marL="1143000" lvl="1" eaLnBrk="1" hangingPunct="1"/>
            <a:endParaRPr lang="en-US" dirty="0"/>
          </a:p>
          <a:p>
            <a:pPr marL="635000" eaLnBrk="1" hangingPunct="1"/>
            <a:r>
              <a:rPr lang="en-US" dirty="0"/>
              <a:t>Similar to applying </a:t>
            </a:r>
            <a:r>
              <a:rPr lang="en-US" dirty="0">
                <a:solidFill>
                  <a:srgbClr val="0000FF"/>
                </a:solidFill>
              </a:rPr>
              <a:t>noise gate</a:t>
            </a:r>
            <a:endParaRPr lang="en-US" dirty="0"/>
          </a:p>
          <a:p>
            <a:pPr marL="1143000" lvl="1" eaLnBrk="1" hangingPunct="1"/>
            <a:r>
              <a:rPr lang="en-US" dirty="0"/>
              <a:t>However, operates on each frequency component</a:t>
            </a:r>
          </a:p>
          <a:p>
            <a:pPr marL="1143000" lvl="1" eaLnBrk="1" hangingPunct="1"/>
            <a:r>
              <a:rPr lang="en-US" dirty="0"/>
              <a:t>Only magnitude modified; phase remains as it was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866900"/>
            <a:ext cx="25527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943100"/>
            <a:ext cx="25527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54" name="Rectangle 5"/>
          <p:cNvSpPr>
            <a:spLocks/>
          </p:cNvSpPr>
          <p:nvPr/>
        </p:nvSpPr>
        <p:spPr bwMode="auto">
          <a:xfrm>
            <a:off x="2006600" y="4184650"/>
            <a:ext cx="5210175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139700" algn="l"/>
                <a:tab pos="457200" algn="l"/>
              </a:tabLst>
            </a:pPr>
            <a:r>
              <a:rPr lang="en-US" sz="19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function ft = denoise(f,r,coef)</a:t>
            </a:r>
          </a:p>
          <a:p>
            <a:pPr algn="l">
              <a:tabLst>
                <a:tab pos="139700" algn="l"/>
                <a:tab pos="457200" algn="l"/>
              </a:tabLst>
            </a:pPr>
            <a:r>
              <a:rPr lang="en-US" sz="19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if abs(f) &gt;= 0.001</a:t>
            </a:r>
          </a:p>
          <a:p>
            <a:pPr algn="l">
              <a:tabLst>
                <a:tab pos="139700" algn="l"/>
                <a:tab pos="457200" algn="l"/>
              </a:tabLst>
            </a:pPr>
            <a:endParaRPr lang="en-US" sz="190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  <a:p>
            <a:pPr algn="l">
              <a:tabLst>
                <a:tab pos="139700" algn="l"/>
                <a:tab pos="457200" algn="l"/>
              </a:tabLst>
            </a:pPr>
            <a:r>
              <a:rPr lang="en-US" sz="19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ft   = f.*(r./(r+coef));</a:t>
            </a:r>
          </a:p>
          <a:p>
            <a:pPr algn="l">
              <a:tabLst>
                <a:tab pos="139700" algn="l"/>
                <a:tab pos="457200" algn="l"/>
              </a:tabLst>
            </a:pPr>
            <a:r>
              <a:rPr lang="en-US" sz="19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else</a:t>
            </a:r>
          </a:p>
          <a:p>
            <a:pPr algn="l">
              <a:tabLst>
                <a:tab pos="139700" algn="l"/>
                <a:tab pos="457200" algn="l"/>
              </a:tabLst>
            </a:pPr>
            <a:br>
              <a:rPr lang="en-US" sz="19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19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ft   = f.*(r./(r+sqrt(coef)));</a:t>
            </a:r>
          </a:p>
          <a:p>
            <a:pPr algn="l">
              <a:tabLst>
                <a:tab pos="139700" algn="l"/>
                <a:tab pos="457200" algn="l"/>
              </a:tabLst>
            </a:pPr>
            <a:r>
              <a:rPr lang="en-US" sz="19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38922992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Introduction: FFT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/>
              <a:t>What is the FFT?</a:t>
            </a:r>
          </a:p>
          <a:p>
            <a:pPr marL="1143000" lvl="1" eaLnBrk="1" hangingPunct="1"/>
            <a:r>
              <a:rPr lang="en-US" dirty="0">
                <a:solidFill>
                  <a:srgbClr val="0000FF"/>
                </a:solidFill>
              </a:rPr>
              <a:t>Fast Fourier Transform</a:t>
            </a:r>
          </a:p>
          <a:p>
            <a:pPr marL="1143000" lvl="1" eaLnBrk="1" hangingPunct="1"/>
            <a:r>
              <a:rPr lang="en-US" dirty="0"/>
              <a:t>Algorithm to compute </a:t>
            </a:r>
            <a:r>
              <a:rPr lang="en-US" dirty="0">
                <a:solidFill>
                  <a:srgbClr val="0000FF"/>
                </a:solidFill>
              </a:rPr>
              <a:t>Discrete Fourier Transform</a:t>
            </a:r>
            <a:r>
              <a:rPr lang="en-US" dirty="0"/>
              <a:t> (DFT) for evenly-spaced frequency samples</a:t>
            </a:r>
          </a:p>
          <a:p>
            <a:pPr marL="1143000" lvl="1" eaLnBrk="1" hangingPunct="1"/>
            <a:r>
              <a:rPr lang="en-US" dirty="0"/>
              <a:t>DFT can be seen as sampling of </a:t>
            </a:r>
            <a:r>
              <a:rPr lang="en-US" dirty="0">
                <a:solidFill>
                  <a:srgbClr val="0000FF"/>
                </a:solidFill>
              </a:rPr>
              <a:t>Discrete-Time Fourier Transform</a:t>
            </a:r>
            <a:r>
              <a:rPr lang="en-US" dirty="0"/>
              <a:t> (DTFT)</a:t>
            </a:r>
          </a:p>
          <a:p>
            <a:pPr marL="1524000" lvl="2" eaLnBrk="1" hangingPunct="1">
              <a:spcBef>
                <a:spcPts val="3400"/>
              </a:spcBef>
            </a:pPr>
            <a:r>
              <a:rPr lang="en-US" dirty="0"/>
              <a:t>DTFT:</a:t>
            </a:r>
          </a:p>
          <a:p>
            <a:pPr marL="1524000" lvl="2" eaLnBrk="1" hangingPunct="1">
              <a:spcBef>
                <a:spcPts val="3400"/>
              </a:spcBef>
            </a:pPr>
            <a:endParaRPr lang="en-US" dirty="0"/>
          </a:p>
          <a:p>
            <a:pPr marL="1524000" lvl="2" eaLnBrk="1" hangingPunct="1">
              <a:spcBef>
                <a:spcPts val="3400"/>
              </a:spcBef>
            </a:pPr>
            <a:r>
              <a:rPr lang="en-US" dirty="0"/>
              <a:t>DFT: </a:t>
            </a:r>
          </a:p>
          <a:p>
            <a:pPr marL="1524000" lvl="2" eaLnBrk="1" hangingPunct="1">
              <a:spcBef>
                <a:spcPts val="3400"/>
              </a:spcBef>
            </a:pPr>
            <a:endParaRPr lang="en-US" dirty="0"/>
          </a:p>
          <a:p>
            <a:pPr marL="1524000" lvl="2" eaLnBrk="1" hangingPunct="1">
              <a:spcBef>
                <a:spcPts val="3400"/>
              </a:spcBef>
            </a:pPr>
            <a:r>
              <a:rPr lang="en-US" dirty="0"/>
              <a:t>FFT: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775200"/>
            <a:ext cx="51562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1800" y="6495628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/>
          </p:cNvSpPr>
          <p:nvPr/>
        </p:nvSpPr>
        <p:spPr bwMode="auto">
          <a:xfrm>
            <a:off x="9051925" y="5156200"/>
            <a:ext cx="362585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7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(continuous frequency)</a:t>
            </a:r>
          </a:p>
        </p:txBody>
      </p:sp>
      <p:sp>
        <p:nvSpPr>
          <p:cNvPr id="9222" name="Rectangle 6"/>
          <p:cNvSpPr>
            <a:spLocks/>
          </p:cNvSpPr>
          <p:nvPr/>
        </p:nvSpPr>
        <p:spPr bwMode="auto">
          <a:xfrm>
            <a:off x="9285288" y="6787728"/>
            <a:ext cx="31654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7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(discrete frequency)</a:t>
            </a:r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2940427" y="8813889"/>
            <a:ext cx="6809621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Same as DFT: </a:t>
            </a:r>
            <a:r>
              <a:rPr lang="en-US" sz="27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just a specific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bldLvl="5" autoUpdateAnimBg="0" advAuto="0"/>
      <p:bldP spid="9221" grpId="0" autoUpdateAnimBg="0"/>
      <p:bldP spid="9222" grpId="0" autoUpdateAnimBg="0"/>
      <p:bldP spid="92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Denoising</a:t>
            </a:r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/>
              <a:t>Example spectra for </a:t>
            </a:r>
            <a:r>
              <a:rPr lang="en-US">
                <a:solidFill>
                  <a:srgbClr val="0000FF"/>
                </a:solidFill>
              </a:rPr>
              <a:t>windowed FFT</a:t>
            </a:r>
            <a:r>
              <a:rPr lang="en-US"/>
              <a:t> of flute sound</a:t>
            </a:r>
          </a:p>
          <a:p>
            <a:pPr marL="1143000" lvl="1" eaLnBrk="1" hangingPunct="1"/>
            <a:r>
              <a:rPr lang="en-US"/>
              <a:t>Left: input signal</a:t>
            </a:r>
          </a:p>
          <a:p>
            <a:pPr marL="1143000" lvl="1" eaLnBrk="1" hangingPunct="1"/>
            <a:r>
              <a:rPr lang="en-US"/>
              <a:t>Right: output according to                       with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c </a:t>
            </a:r>
            <a:r>
              <a:rPr lang="en-US"/>
              <a:t>= 0.01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349500"/>
            <a:ext cx="25527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3376613"/>
            <a:ext cx="11671300" cy="4840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52093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 example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/>
              <a:t>Denoising reduces amplitudes of each bin</a:t>
            </a:r>
          </a:p>
          <a:p>
            <a:pPr marL="1143000" lvl="1" eaLnBrk="1" hangingPunct="1"/>
            <a:r>
              <a:rPr lang="en-US"/>
              <a:t>Need to boost overall signal level to maintain loudness</a:t>
            </a:r>
          </a:p>
          <a:p>
            <a:pPr marL="1524000" lvl="2" eaLnBrk="1" hangingPunct="1"/>
            <a:r>
              <a:rPr lang="en-US"/>
              <a:t>Similar to </a:t>
            </a:r>
            <a:r>
              <a:rPr lang="en-US">
                <a:solidFill>
                  <a:srgbClr val="0000FF"/>
                </a:solidFill>
              </a:rPr>
              <a:t>dynamic range compressor</a:t>
            </a:r>
          </a:p>
          <a:p>
            <a:pPr marL="1143000" lvl="1" eaLnBrk="1" hangingPunct="1"/>
            <a:r>
              <a:rPr lang="en-US"/>
              <a:t>In this example, gain of 4.75 to restore level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" y="3657600"/>
            <a:ext cx="7500938" cy="562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0964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40900" y="4673600"/>
            <a:ext cx="6731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40900" y="5765800"/>
            <a:ext cx="6731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130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09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409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6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6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 variations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0" eaLnBrk="1" hangingPunct="1"/>
            <a:r>
              <a:rPr lang="en-US" dirty="0" err="1">
                <a:solidFill>
                  <a:srgbClr val="0000FF"/>
                </a:solidFill>
              </a:rPr>
              <a:t>Analyse</a:t>
            </a:r>
            <a:r>
              <a:rPr lang="en-US" dirty="0"/>
              <a:t> noise content first</a:t>
            </a:r>
          </a:p>
          <a:p>
            <a:pPr marL="1143000" lvl="1" eaLnBrk="1" hangingPunct="1"/>
            <a:r>
              <a:rPr lang="en-US" dirty="0"/>
              <a:t>Apply different nonlinear function to each bin</a:t>
            </a:r>
          </a:p>
          <a:p>
            <a:pPr marL="1143000" lvl="1" eaLnBrk="1" hangingPunct="1"/>
            <a:r>
              <a:rPr lang="en-US" dirty="0"/>
              <a:t>For example, reducing ventilation noise in a room</a:t>
            </a:r>
          </a:p>
          <a:p>
            <a:pPr marL="635000" eaLnBrk="1" hangingPunct="1"/>
            <a:r>
              <a:rPr lang="en-US" dirty="0">
                <a:solidFill>
                  <a:srgbClr val="0000FF"/>
                </a:solidFill>
              </a:rPr>
              <a:t>Time-varying </a:t>
            </a:r>
            <a:r>
              <a:rPr lang="en-US" dirty="0"/>
              <a:t>noise estimation</a:t>
            </a:r>
          </a:p>
          <a:p>
            <a:pPr marL="1143000" lvl="1" eaLnBrk="1" hangingPunct="1"/>
            <a:r>
              <a:rPr lang="en-US" dirty="0"/>
              <a:t>Estimate noise threshold as function of spectrum</a:t>
            </a:r>
          </a:p>
          <a:p>
            <a:pPr marL="1143000" lvl="1" eaLnBrk="1" hangingPunct="1"/>
            <a:r>
              <a:rPr lang="en-US" dirty="0"/>
              <a:t>Often involves LPC or </a:t>
            </a:r>
            <a:r>
              <a:rPr lang="en-US" dirty="0" err="1"/>
              <a:t>cepstral</a:t>
            </a:r>
            <a:r>
              <a:rPr lang="en-US" dirty="0"/>
              <a:t> techniques</a:t>
            </a:r>
          </a:p>
          <a:p>
            <a:pPr marL="635000" eaLnBrk="1" hangingPunct="1"/>
            <a:r>
              <a:rPr lang="en-US" dirty="0"/>
              <a:t>Use noise estimation to decrease </a:t>
            </a:r>
            <a:r>
              <a:rPr lang="en-US" dirty="0">
                <a:solidFill>
                  <a:srgbClr val="0000FF"/>
                </a:solidFill>
              </a:rPr>
              <a:t>pumping</a:t>
            </a:r>
            <a:r>
              <a:rPr lang="en-US" dirty="0"/>
              <a:t> effects</a:t>
            </a:r>
          </a:p>
          <a:p>
            <a:pPr marL="635000" eaLnBrk="1" hangingPunct="1"/>
            <a:r>
              <a:rPr lang="en-US" dirty="0" err="1"/>
              <a:t>Denoising</a:t>
            </a:r>
            <a:r>
              <a:rPr lang="en-US" dirty="0"/>
              <a:t> is nonlinear and can produce </a:t>
            </a:r>
            <a:r>
              <a:rPr lang="en-US" dirty="0" err="1"/>
              <a:t>artefacts</a:t>
            </a:r>
            <a:endParaRPr lang="en-US" dirty="0"/>
          </a:p>
          <a:p>
            <a:pPr marL="1143000" lvl="1" eaLnBrk="1" hangingPunct="1"/>
            <a:r>
              <a:rPr lang="en-US" dirty="0"/>
              <a:t>Small grains (spurious components) that jump out</a:t>
            </a:r>
          </a:p>
          <a:p>
            <a:pPr marL="1143000" lvl="1" eaLnBrk="1" hangingPunct="1"/>
            <a:r>
              <a:rPr lang="en-US" dirty="0"/>
              <a:t>Noise can also be a useful component of a sound</a:t>
            </a:r>
          </a:p>
        </p:txBody>
      </p:sp>
    </p:spTree>
    <p:extLst>
      <p:ext uri="{BB962C8B-B14F-4D97-AF65-F5344CB8AC3E}">
        <p14:creationId xmlns:p14="http://schemas.microsoft.com/office/powerpoint/2010/main" val="26957994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scaling and pitch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Analysis identical to any standard phase </a:t>
            </a:r>
            <a:r>
              <a:rPr lang="en-GB" dirty="0" err="1"/>
              <a:t>vocoder</a:t>
            </a:r>
            <a:endParaRPr lang="en-GB" dirty="0"/>
          </a:p>
          <a:p>
            <a:r>
              <a:rPr lang="en-GB" dirty="0"/>
              <a:t>Synthesis hop size varied for time compression/expansion</a:t>
            </a:r>
          </a:p>
          <a:p>
            <a:pPr lvl="1"/>
            <a:r>
              <a:rPr lang="en-GB" dirty="0"/>
              <a:t>Changes time scale without changing pitch</a:t>
            </a:r>
          </a:p>
          <a:p>
            <a:r>
              <a:rPr lang="en-GB" dirty="0"/>
              <a:t>If pitch shifting, interpolate back to original time scale</a:t>
            </a:r>
          </a:p>
          <a:p>
            <a:pPr lvl="1"/>
            <a:r>
              <a:rPr lang="en-GB" dirty="0"/>
              <a:t>Now pitch changed, but time scale is unchanged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" y="1075765"/>
            <a:ext cx="12991353" cy="8677835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Temporary write pointer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Buffered input samples awaiting FFT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input buffer (in samples)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Buffered output samples for overlap-add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output buffer (in samples)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Counter of how many samples have elapsed since last FFT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analysis window function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analysis window function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synthWindowBuffer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synthesis window function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synthesis window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time-domain samples for the FFT calculation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frequency-domain samples from FFT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Scaling factor to normalize output level; depends on window/hop sizes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resampledOutput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holding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resampled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(interpolated) output from FFT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Previous phase values for each bin and channel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**psi;  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Adjusted phase values for each bin and channel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Size of the FFT calculation (in samples); normally equals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size but could be longer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pitchRatio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Ratio of output to input frequency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for input (in samples)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for output (in samples)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Times New Roman"/>
                <a:cs typeface="Times New Roman"/>
              </a:rPr>
              <a:t>                      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// synthesis / analysis size should match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pitchRatio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_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" y="1075765"/>
            <a:ext cx="12991353" cy="8677835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ヒラギノ角ゴ Pro W3"/>
              <a:cs typeface="Times New Roman"/>
            </a:endParaRPr>
          </a:p>
          <a:p>
            <a:r>
              <a:rPr lang="en-US" sz="1600" dirty="0"/>
              <a:t>executes </a:t>
            </a:r>
            <a:r>
              <a:rPr lang="en-US" sz="1600"/>
              <a:t>the pitch  </a:t>
            </a:r>
            <a:r>
              <a:rPr lang="en-US" sz="1600" dirty="0"/>
              <a:t>shift for one (overlapped) FFT window</a:t>
            </a:r>
            <a:endParaRPr lang="en-US" sz="1600" dirty="0">
              <a:solidFill>
                <a:srgbClr val="000000"/>
              </a:solidFill>
              <a:latin typeface="Courier New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fftForwardPlan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Convert bin into magnitude-phase representation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magnitude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                  		                     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phase = atan2(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Calculate frequency for this bin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frequency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2.0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M_PI * (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Increment the phase based on frequency and hop sizes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deltaPhi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(frequency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+ 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princArg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-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- (frequency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_));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= phase;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psi[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princArg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(psi[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deltaPhi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Convert back to real-imaginary form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magnitude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(psi[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][channel]);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magnitude * sin(psi[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][channel]);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fftBackwardPlan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// Perform inverse FFT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" y="1075765"/>
            <a:ext cx="12991353" cy="8677835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Resample output using linear interpolation to stretch it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floor(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pitchRatio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x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ix = floor(x);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x - (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)ix;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resampleOutput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[ix]*(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[(ix+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_]*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Add the result to the output buffer, starting at the current write position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6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resampleOutput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		      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synthesisWindowBuffer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6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Advance the write position within the buffer by the hop size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(Use original hop size since we have </a:t>
            </a:r>
            <a:r>
              <a:rPr lang="en-US" sz="16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resampled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output back to</a:t>
            </a:r>
            <a:r>
              <a:rPr lang="en-US" sz="1600" dirty="0">
                <a:solidFill>
                  <a:srgbClr val="007400"/>
                </a:solidFill>
                <a:latin typeface="Courier New"/>
                <a:ea typeface="Calibri"/>
                <a:cs typeface="Times New Roman"/>
              </a:rPr>
              <a:t> expected length)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</a:t>
            </a:r>
            <a:endParaRPr lang="en-US" sz="16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Introduction: FFT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/>
              <a:t>Reconstructing signal from DFT/FFT</a:t>
            </a:r>
          </a:p>
          <a:p>
            <a:pPr marL="1143000" lvl="1" eaLnBrk="1" hangingPunct="1"/>
            <a:r>
              <a:rPr lang="en-US" dirty="0">
                <a:solidFill>
                  <a:srgbClr val="0000FF"/>
                </a:solidFill>
              </a:rPr>
              <a:t>Inverse Discrete Fourier Transform (IDFT/IFFT)</a:t>
            </a:r>
          </a:p>
          <a:p>
            <a:pPr marL="1524000" lvl="2" eaLnBrk="1" hangingPunct="1">
              <a:spcBef>
                <a:spcPts val="4400"/>
              </a:spcBef>
            </a:pPr>
            <a:r>
              <a:rPr lang="en-US" dirty="0"/>
              <a:t>DFT:</a:t>
            </a:r>
          </a:p>
          <a:p>
            <a:pPr marL="1524000" lvl="2" eaLnBrk="1" hangingPunct="1">
              <a:spcBef>
                <a:spcPts val="8600"/>
              </a:spcBef>
            </a:pPr>
            <a:r>
              <a:rPr lang="en-US" dirty="0"/>
              <a:t>IDFT:</a:t>
            </a:r>
          </a:p>
          <a:p>
            <a:pPr marL="635000" eaLnBrk="1" hangingPunct="1">
              <a:spcBef>
                <a:spcPts val="4800"/>
              </a:spcBef>
            </a:pPr>
            <a:r>
              <a:rPr lang="en-US" dirty="0"/>
              <a:t>Notice: </a:t>
            </a:r>
            <a:r>
              <a:rPr lang="en-US" dirty="0">
                <a:solidFill>
                  <a:srgbClr val="0000FF"/>
                </a:solidFill>
              </a:rPr>
              <a:t>N time samples      N frequency samples</a:t>
            </a:r>
          </a:p>
          <a:p>
            <a:pPr marL="1143000" lvl="1" eaLnBrk="1" hangingPunct="1"/>
            <a:r>
              <a:rPr lang="en-US" dirty="0"/>
              <a:t>Two different perspectives on same signal</a:t>
            </a:r>
          </a:p>
          <a:p>
            <a:pPr marL="1143000" lvl="1" eaLnBrk="1" hangingPunct="1"/>
            <a:r>
              <a:rPr lang="en-US" dirty="0"/>
              <a:t>Given a signal of length M, can </a:t>
            </a:r>
            <a:r>
              <a:rPr lang="en-US" dirty="0">
                <a:solidFill>
                  <a:srgbClr val="0000FF"/>
                </a:solidFill>
              </a:rPr>
              <a:t>exactly reconstruct</a:t>
            </a:r>
            <a:r>
              <a:rPr lang="en-US" dirty="0"/>
              <a:t> from an FFT of length N ≥ M</a:t>
            </a:r>
          </a:p>
          <a:p>
            <a:pPr marL="1524000" lvl="2" eaLnBrk="1" hangingPunct="1"/>
            <a:r>
              <a:rPr lang="en-US" dirty="0"/>
              <a:t>What happens with an FFT of length N &lt; M?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0" y="25019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987800"/>
            <a:ext cx="5118100" cy="135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2" name="Line 5"/>
          <p:cNvSpPr>
            <a:spLocks noChangeShapeType="1"/>
          </p:cNvSpPr>
          <p:nvPr/>
        </p:nvSpPr>
        <p:spPr bwMode="auto">
          <a:xfrm rot="10800000" flipH="1">
            <a:off x="6400800" y="5842000"/>
            <a:ext cx="7159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9336088" y="8117160"/>
            <a:ext cx="1535112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1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Aliasing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Windowing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3940696"/>
            <a:ext cx="11982450" cy="417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3940696"/>
            <a:ext cx="119761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" y="3940696"/>
            <a:ext cx="119761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000" y="3940696"/>
            <a:ext cx="119761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000" y="3940696"/>
            <a:ext cx="119761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8000" y="4012902"/>
            <a:ext cx="11976100" cy="403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8000" y="4012902"/>
            <a:ext cx="11976100" cy="403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5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z="4000" dirty="0"/>
              <a:t>Suppose we look at only short slice of input signal</a:t>
            </a:r>
          </a:p>
          <a:p>
            <a:pPr marL="1143000" lvl="1" eaLnBrk="1" hangingPunct="1"/>
            <a:r>
              <a:rPr lang="en-US" sz="3200" dirty="0"/>
              <a:t>Want instantaneous snapshot of frequency content</a:t>
            </a:r>
          </a:p>
          <a:p>
            <a:pPr marL="1143000" lvl="1" eaLnBrk="1" hangingPunct="1"/>
            <a:r>
              <a:rPr lang="en-US" sz="3200" dirty="0">
                <a:solidFill>
                  <a:srgbClr val="0000FF"/>
                </a:solidFill>
              </a:rPr>
              <a:t>Window</a:t>
            </a:r>
            <a:r>
              <a:rPr lang="en-US" sz="3200" dirty="0"/>
              <a:t> the signal, then apply the DFT</a:t>
            </a:r>
          </a:p>
          <a:p>
            <a:pPr marL="1524000" lvl="2" eaLnBrk="1" hangingPunct="1"/>
            <a:r>
              <a:rPr lang="en-US" sz="2800" dirty="0"/>
              <a:t>Multiply by a function that’s </a:t>
            </a:r>
            <a:r>
              <a:rPr lang="en-US" sz="2800" dirty="0">
                <a:solidFill>
                  <a:srgbClr val="0000FF"/>
                </a:solidFill>
              </a:rPr>
              <a:t>nonzero for a fixed length M</a:t>
            </a:r>
            <a:endParaRPr lang="en-US" sz="2800" dirty="0"/>
          </a:p>
          <a:p>
            <a:pPr marL="1524000" lvl="2" eaLnBrk="1" hangingPunct="1"/>
            <a:r>
              <a:rPr lang="en-US" sz="2800" dirty="0"/>
              <a:t>Might also have a shape within the nonzero section: rectangular, triangular (Bartlett), Hamming, Blackman, etc.</a:t>
            </a:r>
          </a:p>
          <a:p>
            <a:pPr marL="1524000" lvl="2" eaLnBrk="1" hangingPunct="1"/>
            <a:endParaRPr lang="en-US" sz="2800" dirty="0"/>
          </a:p>
          <a:p>
            <a:pPr marL="1524000" lvl="2" eaLnBrk="1" hangingPunct="1"/>
            <a:endParaRPr lang="en-US" sz="2800" dirty="0"/>
          </a:p>
          <a:p>
            <a:pPr marL="1524000" lvl="2" eaLnBrk="1" hangingPunct="1"/>
            <a:endParaRPr lang="en-US" sz="2800" dirty="0"/>
          </a:p>
          <a:p>
            <a:pPr marL="1524000" lvl="2" eaLnBrk="1" hangingPunct="1"/>
            <a:endParaRPr lang="en-US" sz="2800" dirty="0"/>
          </a:p>
          <a:p>
            <a:pPr marL="1524000" lvl="2" eaLnBrk="1" hangingPunct="1"/>
            <a:endParaRPr lang="en-US" sz="2800" dirty="0"/>
          </a:p>
          <a:p>
            <a:pPr marL="1524000" lvl="2" eaLnBrk="1" hangingPunct="1"/>
            <a:endParaRPr lang="en-US" sz="2800" dirty="0"/>
          </a:p>
          <a:p>
            <a:pPr marL="1524000" lvl="2" eaLnBrk="1" hangingPunct="1"/>
            <a:endParaRPr lang="en-US" sz="2800" dirty="0"/>
          </a:p>
          <a:p>
            <a:pPr marL="1524000" lvl="2" eaLnBrk="1" hangingPunct="1"/>
            <a:r>
              <a:rPr lang="en-US" sz="2800" dirty="0"/>
              <a:t>Can reconstruct windowed signal from DFT length N</a:t>
            </a:r>
            <a:br>
              <a:rPr lang="en-US" sz="2800" dirty="0"/>
            </a:br>
            <a:r>
              <a:rPr lang="en-US" sz="2800" dirty="0"/>
              <a:t>as long as </a:t>
            </a:r>
            <a:r>
              <a:rPr lang="en-US" sz="2800" dirty="0">
                <a:solidFill>
                  <a:srgbClr val="0000FF"/>
                </a:solidFill>
              </a:rPr>
              <a:t>N ≥ 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popular window functions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10132" r="7318"/>
          <a:stretch>
            <a:fillRect/>
          </a:stretch>
        </p:blipFill>
        <p:spPr bwMode="auto">
          <a:xfrm>
            <a:off x="309712" y="2068488"/>
            <a:ext cx="12414393" cy="52214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988368"/>
          </a:xfrm>
        </p:spPr>
        <p:txBody>
          <a:bodyPr>
            <a:normAutofit/>
          </a:bodyPr>
          <a:lstStyle/>
          <a:p>
            <a:pPr algn="ctr" defTabSz="1300460" eaLnBrk="1" fontAlgn="auto" hangingPunct="1">
              <a:spcAft>
                <a:spcPts val="0"/>
              </a:spcAft>
              <a:defRPr/>
            </a:pPr>
            <a:r>
              <a:rPr lang="en-GB" sz="3200" kern="1200" dirty="0"/>
              <a:t>Effect of a rectangular window and a </a:t>
            </a:r>
            <a:r>
              <a:rPr lang="en-GB" sz="3200" kern="1200" dirty="0" err="1"/>
              <a:t>Hann</a:t>
            </a:r>
            <a:r>
              <a:rPr lang="en-GB" sz="3200" kern="1200" dirty="0"/>
              <a:t> window applied to a signal</a:t>
            </a:r>
            <a:endParaRPr lang="en-US" sz="3200" kern="12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371051" y="-63703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7"/>
          <p:cNvPicPr>
            <a:picLocks noChangeAspect="1" noChangeArrowheads="1"/>
          </p:cNvPicPr>
          <p:nvPr/>
        </p:nvPicPr>
        <p:blipFill>
          <a:blip r:embed="rId2" cstate="print"/>
          <a:srcRect l="8791" r="8791"/>
          <a:stretch>
            <a:fillRect/>
          </a:stretch>
        </p:blipFill>
        <p:spPr bwMode="auto">
          <a:xfrm>
            <a:off x="281455" y="1780456"/>
            <a:ext cx="12485641" cy="775712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839499"/>
            <a:ext cx="320340" cy="37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300460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Short-Time Fourier Transform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900" y="2438400"/>
            <a:ext cx="107569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6030913"/>
            <a:ext cx="9918700" cy="334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11400" y="6007100"/>
            <a:ext cx="8128000" cy="3416300"/>
            <a:chOff x="0" y="0"/>
            <a:chExt cx="5120" cy="2152"/>
          </a:xfrm>
        </p:grpSpPr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>
              <a:off x="0" y="1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464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>
              <a:off x="928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1392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5" name="Line 8"/>
            <p:cNvSpPr>
              <a:spLocks noChangeShapeType="1"/>
            </p:cNvSpPr>
            <p:nvPr/>
          </p:nvSpPr>
          <p:spPr bwMode="auto">
            <a:xfrm>
              <a:off x="1856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6" name="Line 9"/>
            <p:cNvSpPr>
              <a:spLocks noChangeShapeType="1"/>
            </p:cNvSpPr>
            <p:nvPr/>
          </p:nvSpPr>
          <p:spPr bwMode="auto">
            <a:xfrm>
              <a:off x="2320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7" name="Line 10"/>
            <p:cNvSpPr>
              <a:spLocks noChangeShapeType="1"/>
            </p:cNvSpPr>
            <p:nvPr/>
          </p:nvSpPr>
          <p:spPr bwMode="auto">
            <a:xfrm>
              <a:off x="2784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>
              <a:off x="3256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>
              <a:off x="3712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>
              <a:off x="4184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48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5120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270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z="4000" dirty="0">
                <a:solidFill>
                  <a:srgbClr val="0000FF"/>
                </a:solidFill>
              </a:rPr>
              <a:t>Short-Time Fourier Transform (STFT)</a:t>
            </a:r>
            <a:r>
              <a:rPr lang="en-US" sz="4000" dirty="0"/>
              <a:t> is the </a:t>
            </a:r>
            <a:r>
              <a:rPr lang="en-US" sz="4000" dirty="0">
                <a:solidFill>
                  <a:srgbClr val="0000FF"/>
                </a:solidFill>
              </a:rPr>
              <a:t>DTFT</a:t>
            </a:r>
            <a:r>
              <a:rPr lang="en-US" sz="4000" dirty="0"/>
              <a:t> of the windowed signal</a:t>
            </a:r>
          </a:p>
          <a:p>
            <a:pPr marL="1143000" lvl="1" eaLnBrk="1" hangingPunct="1">
              <a:spcBef>
                <a:spcPts val="2400"/>
              </a:spcBef>
            </a:pPr>
            <a:r>
              <a:rPr lang="en-US" sz="3200" dirty="0"/>
              <a:t> </a:t>
            </a:r>
          </a:p>
          <a:p>
            <a:pPr marL="1143000" lvl="1" eaLnBrk="1" hangingPunct="1">
              <a:spcBef>
                <a:spcPts val="4600"/>
              </a:spcBef>
            </a:pPr>
            <a:r>
              <a:rPr lang="en-US" sz="3200" dirty="0"/>
              <a:t>Similarly, can take </a:t>
            </a:r>
            <a:r>
              <a:rPr lang="en-US" sz="3200" dirty="0">
                <a:solidFill>
                  <a:srgbClr val="0000FF"/>
                </a:solidFill>
              </a:rPr>
              <a:t>DFT/FFT</a:t>
            </a:r>
            <a:r>
              <a:rPr lang="en-US" sz="3200" dirty="0"/>
              <a:t> for discrete samples of windowed signals</a:t>
            </a:r>
          </a:p>
          <a:p>
            <a:pPr marL="635000" eaLnBrk="1" hangingPunct="1"/>
            <a:r>
              <a:rPr lang="en-US" sz="4000" dirty="0"/>
              <a:t>Can break any signal into windowed </a:t>
            </a:r>
            <a:r>
              <a:rPr lang="en-US" sz="4000" dirty="0">
                <a:solidFill>
                  <a:srgbClr val="0000FF"/>
                </a:solidFill>
              </a:rPr>
              <a:t>segments</a:t>
            </a:r>
            <a:endParaRPr lang="en-US" sz="4000" dirty="0"/>
          </a:p>
          <a:p>
            <a:pPr marL="1143000" lvl="1" eaLnBrk="1" hangingPunct="1"/>
            <a:r>
              <a:rPr lang="en-US" sz="3200" dirty="0"/>
              <a:t>...then (in the right circumstances) put it back together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Overlap-Add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117600"/>
            <a:ext cx="12814300" cy="8547100"/>
          </a:xfrm>
        </p:spPr>
        <p:txBody>
          <a:bodyPr anchor="t"/>
          <a:lstStyle/>
          <a:p>
            <a:pPr marL="635000" eaLnBrk="1" hangingPunct="1"/>
            <a:r>
              <a:rPr lang="en-US" sz="4000" dirty="0"/>
              <a:t>Can split signal into </a:t>
            </a:r>
            <a:r>
              <a:rPr lang="en-US" sz="4000" dirty="0">
                <a:solidFill>
                  <a:srgbClr val="0000FF"/>
                </a:solidFill>
              </a:rPr>
              <a:t>overlapping segments</a:t>
            </a:r>
            <a:endParaRPr lang="en-US" sz="4000" dirty="0"/>
          </a:p>
          <a:p>
            <a:pPr marL="1143000" lvl="1" eaLnBrk="1" hangingPunct="1"/>
            <a:r>
              <a:rPr lang="en-US" sz="3200" dirty="0"/>
              <a:t>Distance between segments is called </a:t>
            </a:r>
            <a:r>
              <a:rPr lang="en-US" sz="3200" dirty="0">
                <a:solidFill>
                  <a:srgbClr val="0000FF"/>
                </a:solidFill>
              </a:rPr>
              <a:t>hop size</a:t>
            </a:r>
            <a:endParaRPr lang="en-US" sz="3200" dirty="0"/>
          </a:p>
          <a:p>
            <a:pPr marL="1143000" lvl="1" eaLnBrk="1" hangingPunct="1"/>
            <a:r>
              <a:rPr lang="en-US" sz="3200" dirty="0"/>
              <a:t>Here, reconstruction from triangular windows with hop size </a:t>
            </a:r>
            <a:r>
              <a:rPr lang="en-US" sz="3200" dirty="0">
                <a:solidFill>
                  <a:srgbClr val="0000FF"/>
                </a:solidFill>
              </a:rPr>
              <a:t>M/2</a:t>
            </a:r>
            <a:r>
              <a:rPr lang="en-US" sz="3200" dirty="0"/>
              <a:t> (can do same with Hamming windows)</a:t>
            </a:r>
          </a:p>
          <a:p>
            <a:pPr marL="1143000" lvl="1" eaLnBrk="1" hangingPunct="1"/>
            <a:endParaRPr lang="en-US" sz="3200" dirty="0"/>
          </a:p>
          <a:p>
            <a:pPr marL="1143000" lvl="1" eaLnBrk="1" hangingPunct="1"/>
            <a:endParaRPr lang="en-GB" sz="3200" dirty="0"/>
          </a:p>
          <a:p>
            <a:pPr marL="1143000" lvl="1" eaLnBrk="1" hangingPunct="1"/>
            <a:endParaRPr lang="en-US" sz="3200" dirty="0"/>
          </a:p>
          <a:p>
            <a:pPr marL="1143000" lvl="1" eaLnBrk="1" hangingPunct="1"/>
            <a:endParaRPr lang="en-US" sz="3200" dirty="0"/>
          </a:p>
          <a:p>
            <a:pPr marL="1143000" lvl="1" eaLnBrk="1" hangingPunct="1"/>
            <a:endParaRPr lang="en-US" sz="3200" dirty="0"/>
          </a:p>
          <a:p>
            <a:pPr marL="1143000" lvl="1" eaLnBrk="1" hangingPunct="1"/>
            <a:endParaRPr lang="en-US" sz="3200" dirty="0"/>
          </a:p>
          <a:p>
            <a:pPr marL="1143000" lvl="1" eaLnBrk="1" hangingPunct="1"/>
            <a:endParaRPr lang="en-US" sz="3200" dirty="0"/>
          </a:p>
          <a:p>
            <a:pPr marL="1143000" lvl="1" eaLnBrk="1" hangingPunct="1"/>
            <a:endParaRPr lang="en-US" sz="3200" dirty="0"/>
          </a:p>
          <a:p>
            <a:pPr marL="635000" eaLnBrk="1" hangingPunct="1"/>
            <a:r>
              <a:rPr lang="en-US" sz="4000" dirty="0"/>
              <a:t>Remember, take </a:t>
            </a:r>
            <a:r>
              <a:rPr lang="en-US" sz="4000" dirty="0">
                <a:solidFill>
                  <a:srgbClr val="0000FF"/>
                </a:solidFill>
              </a:rPr>
              <a:t>DFT of each segment </a:t>
            </a:r>
            <a:r>
              <a:rPr lang="en-US" sz="4000" dirty="0"/>
              <a:t>to get frequency content, </a:t>
            </a:r>
            <a:r>
              <a:rPr lang="en-US" sz="4000" dirty="0">
                <a:solidFill>
                  <a:srgbClr val="0000FF"/>
                </a:solidFill>
              </a:rPr>
              <a:t>IDFT</a:t>
            </a:r>
            <a:r>
              <a:rPr lang="en-US" sz="4000" dirty="0"/>
              <a:t> to get back...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08648"/>
            <a:ext cx="13030200" cy="438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Pages>0</Pages>
  <Words>3559</Words>
  <Characters>0</Characters>
  <Application>Microsoft Office PowerPoint</Application>
  <PresentationFormat>Custom</PresentationFormat>
  <Lines>0</Lines>
  <Paragraphs>511</Paragraphs>
  <Slides>36</Slides>
  <Notes>11</Notes>
  <HiddenSlides>0</HiddenSlides>
  <MMClips>6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Arial</vt:lpstr>
      <vt:lpstr>Arial Italic</vt:lpstr>
      <vt:lpstr>Calibri</vt:lpstr>
      <vt:lpstr>Courier</vt:lpstr>
      <vt:lpstr>Courier New</vt:lpstr>
      <vt:lpstr>Gill Sans</vt:lpstr>
      <vt:lpstr>Lucida Grande</vt:lpstr>
      <vt:lpstr>Symbol</vt:lpstr>
      <vt:lpstr>Times</vt:lpstr>
      <vt:lpstr>Times New Roman</vt:lpstr>
      <vt:lpstr>Title &amp; Subtitle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PowerPoint Presentation</vt:lpstr>
      <vt:lpstr>Phase Vocoder</vt:lpstr>
      <vt:lpstr>Introduction: FFT</vt:lpstr>
      <vt:lpstr>Introduction: FFT</vt:lpstr>
      <vt:lpstr>Windowing</vt:lpstr>
      <vt:lpstr>Four popular window functions</vt:lpstr>
      <vt:lpstr>Effect of a rectangular window and a Hann window applied to a signal</vt:lpstr>
      <vt:lpstr>Short-Time Fourier Transform</vt:lpstr>
      <vt:lpstr>Overlap-Add</vt:lpstr>
      <vt:lpstr>Overlap-Add</vt:lpstr>
      <vt:lpstr>Overview of Overlap and Add Process</vt:lpstr>
      <vt:lpstr>Relationship between actual phase and target phase.  </vt:lpstr>
      <vt:lpstr>constant overlap-add criterion requires that window functions, when overlapped, add to constant value. holds in top plot, but not bottom plot.</vt:lpstr>
      <vt:lpstr>complex baseband filterbank implementation (top) where h[n] is low pass filter, and complex bandpass implementation (bottom). Only filters for first 3 bins shown</vt:lpstr>
      <vt:lpstr>Applications</vt:lpstr>
      <vt:lpstr>Mutation</vt:lpstr>
      <vt:lpstr>Mutation</vt:lpstr>
      <vt:lpstr>Mutation</vt:lpstr>
      <vt:lpstr>Robotisation</vt:lpstr>
      <vt:lpstr>Robotisation VST I</vt:lpstr>
      <vt:lpstr>Robotisation VST II</vt:lpstr>
      <vt:lpstr>Robotisation VST III</vt:lpstr>
      <vt:lpstr>Robotisation VST IV</vt:lpstr>
      <vt:lpstr>Robotisation VST V</vt:lpstr>
      <vt:lpstr>Robotisation</vt:lpstr>
      <vt:lpstr>Whisperisation</vt:lpstr>
      <vt:lpstr>Whisperisation VST</vt:lpstr>
      <vt:lpstr>Denoising</vt:lpstr>
      <vt:lpstr>Denoising</vt:lpstr>
      <vt:lpstr>Denoising</vt:lpstr>
      <vt:lpstr>Denoising example</vt:lpstr>
      <vt:lpstr>Denoising variations</vt:lpstr>
      <vt:lpstr>Time scaling and pitch shifting</vt:lpstr>
      <vt:lpstr>Pitch shifting VST I</vt:lpstr>
      <vt:lpstr>Pitch shifting VST II</vt:lpstr>
      <vt:lpstr>Pitch Shifting VST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33</cp:revision>
  <cp:lastPrinted>2015-02-04T10:46:21Z</cp:lastPrinted>
  <dcterms:modified xsi:type="dcterms:W3CDTF">2020-03-12T13:56:21Z</dcterms:modified>
</cp:coreProperties>
</file>