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7" r:id="rId8"/>
    <p:sldId id="260" r:id="rId9"/>
    <p:sldId id="268" r:id="rId10"/>
    <p:sldId id="261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94F-5422-775C-1425-00619338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051A-053A-4C9B-599E-05B393F2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D3E2-CF08-75D2-4245-FEDC896A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DC5D-708E-1F2B-DA61-53700073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B933-864B-6585-E816-09B275C5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9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A65-7CD7-09D1-8F94-7B3F79D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84E1-5064-1D8B-8D07-731E93AE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D1D7-D69D-026F-896B-9A42FD7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EBDC-1071-08DA-0F28-5531BAB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B456-255A-6DAF-22D2-624F6A1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60949-1F63-53C5-90C9-76DC9CFC0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AA39-A5D6-3554-9C3B-66C4B068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75C1-D697-CF7F-30EE-A1AE49B2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74DD-402E-5142-4E89-0A260C0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807-6590-D733-B313-27DEA4D2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8F62-03D0-BE3C-6030-F6A3FA8C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55"/>
            <a:ext cx="10166022" cy="924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49F1-DABC-A56F-C71A-C0E05E9C7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178350"/>
            <a:ext cx="11255604" cy="5297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7AF7-B127-53BE-3C54-92E3B9A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ADEA-7EBD-3220-14CE-35AB9480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19E7-705E-4364-01C3-6A5D880C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9BE8-BC8B-2CF1-4B66-789743AE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8257-3AB2-0A70-3884-CBD78D84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C64F-9D44-F5CD-048D-4DDC0BB4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F134-F226-FE29-B109-A391ED24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BF50-28E5-A49D-1606-D431A67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0576-CCF9-1D05-52F3-65C7FCE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8082-F0BF-9D74-BEBF-F5EFB8970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5080-BC38-29B8-3D6E-F72A334B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73AC-1E5F-A387-AF8C-CFE87A36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8862-3EEB-FFC6-4091-1D544EA4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8ACF-C674-E688-506C-B82FE617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6FEB-81CE-D75B-982D-6156DD79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DFC8-3B30-3A05-F3A6-F57FC4E7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C1E8-0E55-84C1-A301-0A792768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7DBF6-7046-6736-F460-4D734682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67B0A-C2D6-6181-1D35-77BF9E0B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8CFBE-D76E-22F6-0F7E-44AF456D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7C809-8B27-F75E-C53A-38F20644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8388C-EE6D-D811-AE15-23ED6F2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2736-7609-EB0B-F364-9154555E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E17FE-F6B0-3932-3CDC-D76B642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0ED2E-BD45-E426-2C4C-786C795E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7FB-E5F9-816D-27B9-30B6627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C5C4A-0812-E682-54E7-35367558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3E190-82D8-45E2-256E-AF215EB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D602-BE85-0E15-6F98-6418003A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6C4-9748-483C-C38C-DD4DA929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A304-309B-AB14-1A57-B5CC60FD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A512-E58F-DFF5-9D85-9C2EBE7B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A46D-6B43-B0A9-4EEE-8675193F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ADF64-92A2-8B45-5DF4-8FCF42F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75A-40FE-8DA2-5E76-913E210A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2F22-B7B2-3307-AF30-38A27D19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6F9DC-97A5-813B-C921-6FC9D12B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1F7A-7177-FEB2-7587-F4A7E93A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493F-DC87-9983-D7D4-FB5BBEEE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892A-8E89-7479-78F4-B3AA807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2912-A7D2-D78E-4E6F-53DA9307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12399-EEAF-ADDD-D928-D1D1A204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8A8AC-753F-8C2C-B72E-EA760FC8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DA8A-0DB5-6C5C-96A8-E0C26AAE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5C45-DFEB-4764-9800-1CB7A34EE16D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5307-4FA3-0E6E-4B47-F23FBAEDF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0217-EB5B-3A9E-1205-5600CACF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0512-73B7-12A4-4E90-4AFE3070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GB" dirty="0"/>
              <a:t>JUCE and VST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74329-8F5F-8EB5-1D76-8369CDCB1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96C0C8CA-9B21-0B70-B93A-90A8990F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3" y="4666024"/>
            <a:ext cx="4832023" cy="185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403E3-653E-C5C9-1D3E-7E601133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52" y="4666024"/>
            <a:ext cx="3816876" cy="22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942-5299-78A0-513C-68D446D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VSTs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264D-315C-8E30-A695-DDE631E4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016" y="1235348"/>
            <a:ext cx="9231984" cy="53895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VST Monitoring effects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Special type of VST effect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Provide feedback about input signal without processing audio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Audio monitoring devices represent audio characteristics visually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Spectrum analysers: frequency distribution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Meters: amplitude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VST MIDI effects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process MIDI messages (for example, transpose or arpeggiate),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route MIDI data to other VST instruments or hardware devices</a:t>
            </a:r>
          </a:p>
        </p:txBody>
      </p:sp>
      <p:pic>
        <p:nvPicPr>
          <p:cNvPr id="1026" name="Picture 2" descr="Live MIDI Effect Reference — Ableton Reference Manual Version 11 | Ableton">
            <a:extLst>
              <a:ext uri="{FF2B5EF4-FFF2-40B4-BE49-F238E27FC236}">
                <a16:creationId xmlns:a16="http://schemas.microsoft.com/office/drawing/2014/main" id="{873E3D41-86B8-5468-290D-1ED0CB1F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316"/>
            <a:ext cx="2994189" cy="21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BusControl by MAAT Labs - Monitor Controller Plugin VST VST3 Audio Unit AAX">
            <a:extLst>
              <a:ext uri="{FF2B5EF4-FFF2-40B4-BE49-F238E27FC236}">
                <a16:creationId xmlns:a16="http://schemas.microsoft.com/office/drawing/2014/main" id="{0AB24283-900C-1C66-C272-8F1C5C93A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r="7367"/>
          <a:stretch/>
        </p:blipFill>
        <p:spPr bwMode="auto">
          <a:xfrm>
            <a:off x="1" y="1700460"/>
            <a:ext cx="2994930" cy="20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0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362-95AF-E925-95FA-EBFD94C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89" y="18255"/>
            <a:ext cx="3454923" cy="1051687"/>
          </a:xfrm>
        </p:spPr>
        <p:txBody>
          <a:bodyPr/>
          <a:lstStyle/>
          <a:p>
            <a:r>
              <a:rPr lang="en-GB" dirty="0"/>
              <a:t>VST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DAC8-C14E-E88F-3834-E0A5B30C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0" y="941150"/>
            <a:ext cx="7131285" cy="34847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software application or hardware device in which VST plugins run</a:t>
            </a:r>
          </a:p>
          <a:p>
            <a:pPr>
              <a:lnSpc>
                <a:spcPct val="100000"/>
              </a:lnSpc>
            </a:pPr>
            <a:r>
              <a:rPr lang="en-GB" dirty="0"/>
              <a:t>presents plugin UIs and routes digital audio &amp; MIDI to and from plugins</a:t>
            </a:r>
          </a:p>
          <a:p>
            <a:pPr>
              <a:lnSpc>
                <a:spcPct val="100000"/>
              </a:lnSpc>
            </a:pPr>
            <a:r>
              <a:rPr lang="en-GB" dirty="0"/>
              <a:t>Stand-alone hosts provide environment for VST plugins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Often optimized for live performance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67FF-2E3C-1A16-CBDB-0DBE6DE7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88" y="0"/>
            <a:ext cx="4702512" cy="3791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53643-869A-8394-9481-219048C029C4}"/>
              </a:ext>
            </a:extLst>
          </p:cNvPr>
          <p:cNvSpPr txBox="1"/>
          <p:nvPr/>
        </p:nvSpPr>
        <p:spPr>
          <a:xfrm>
            <a:off x="108500" y="4258309"/>
            <a:ext cx="11359206" cy="250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VST hosts can load special versions of VST plugins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portable &amp;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usable without computer, though some require computer for editing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 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music applications like Cubase, Live, Pro Tools, Logic etc.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their own DAW</a:t>
            </a:r>
          </a:p>
          <a:p>
            <a:pPr marL="1143000" marR="0" lvl="2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 separate DAW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457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4119-E77F-4A5D-1F54-BA23B34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A3EF-E96C-39B1-663C-7D7F132F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19469"/>
            <a:ext cx="11544619" cy="4656744"/>
          </a:xfrm>
        </p:spPr>
        <p:txBody>
          <a:bodyPr>
            <a:normAutofit/>
          </a:bodyPr>
          <a:lstStyle/>
          <a:p>
            <a:r>
              <a:rPr lang="en-GB" sz="3600" dirty="0"/>
              <a:t>Learn audio processing and programming concepts</a:t>
            </a:r>
          </a:p>
          <a:p>
            <a:r>
              <a:rPr lang="en-GB" sz="3600" dirty="0"/>
              <a:t>Learn how to process audio samples and </a:t>
            </a:r>
            <a:r>
              <a:rPr lang="en-GB" sz="3600" dirty="0">
                <a:solidFill>
                  <a:srgbClr val="FF0000"/>
                </a:solidFill>
              </a:rPr>
              <a:t>MIDI</a:t>
            </a:r>
            <a:r>
              <a:rPr lang="en-GB" sz="3600" dirty="0"/>
              <a:t> </a:t>
            </a:r>
          </a:p>
          <a:p>
            <a:r>
              <a:rPr lang="en-GB" sz="3600" dirty="0"/>
              <a:t>Use </a:t>
            </a:r>
            <a:r>
              <a:rPr lang="en-GB" sz="3600" dirty="0">
                <a:solidFill>
                  <a:srgbClr val="FF0000"/>
                </a:solidFill>
              </a:rPr>
              <a:t>JUCE</a:t>
            </a:r>
            <a:r>
              <a:rPr lang="en-GB" sz="3600" dirty="0"/>
              <a:t> to develop </a:t>
            </a:r>
            <a:r>
              <a:rPr lang="en-GB" sz="3600" dirty="0">
                <a:solidFill>
                  <a:srgbClr val="FF0000"/>
                </a:solidFill>
              </a:rPr>
              <a:t>VST</a:t>
            </a:r>
            <a:r>
              <a:rPr lang="en-GB" sz="3600" dirty="0"/>
              <a:t> plugins and standalone applications in </a:t>
            </a:r>
            <a:r>
              <a:rPr lang="en-GB" sz="3600" dirty="0">
                <a:solidFill>
                  <a:srgbClr val="FF0000"/>
                </a:solidFill>
              </a:rPr>
              <a:t>C++</a:t>
            </a:r>
          </a:p>
          <a:p>
            <a:r>
              <a:rPr lang="en-GB" sz="3600" dirty="0"/>
              <a:t>Prototype and deploy different audio effects, filters, instruments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388383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45CE67AC-D588-53B2-1D6B-B18507E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4"/>
          <a:stretch/>
        </p:blipFill>
        <p:spPr bwMode="auto">
          <a:xfrm>
            <a:off x="10314283" y="18254"/>
            <a:ext cx="1785022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74DB5-9D54-D19B-A101-ECF80D2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54" y="18255"/>
            <a:ext cx="9232768" cy="816017"/>
          </a:xfrm>
        </p:spPr>
        <p:txBody>
          <a:bodyPr/>
          <a:lstStyle/>
          <a:p>
            <a:r>
              <a:rPr lang="en-GB" dirty="0"/>
              <a:t>JUCE - Jules' Utility Class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F3-923B-EEDF-EAFB-05A1028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8" y="2050330"/>
            <a:ext cx="11569831" cy="4359897"/>
          </a:xfrm>
        </p:spPr>
        <p:txBody>
          <a:bodyPr>
            <a:normAutofit/>
          </a:bodyPr>
          <a:lstStyle/>
          <a:p>
            <a:r>
              <a:rPr lang="en-GB" dirty="0"/>
              <a:t>Oen source cross-platform C++ codebase for developing desktop and mobile applications, &amp; plug-ins</a:t>
            </a:r>
          </a:p>
          <a:p>
            <a:r>
              <a:rPr lang="en-GB" dirty="0"/>
              <a:t>Used to write software so it runs with same user experience on many platforms &amp; in many formats</a:t>
            </a:r>
          </a:p>
          <a:p>
            <a:r>
              <a:rPr lang="en-GB" dirty="0"/>
              <a:t>contains classes covering many other commonly used features </a:t>
            </a:r>
          </a:p>
          <a:p>
            <a:pPr lvl="1"/>
            <a:r>
              <a:rPr lang="en-GB" dirty="0"/>
              <a:t>UI elements, graphics, audio, XML &amp; JSON parsing, networking, cryptography, multi-threading…</a:t>
            </a:r>
          </a:p>
          <a:p>
            <a:pPr lvl="1"/>
            <a:r>
              <a:rPr lang="en-GB" dirty="0"/>
              <a:t>reduces number of third-party libraries needed</a:t>
            </a:r>
          </a:p>
          <a:p>
            <a:r>
              <a:rPr lang="en-GB" dirty="0"/>
              <a:t>Supports Windows, macOS, Linux, iOS and Android operating systems</a:t>
            </a:r>
          </a:p>
        </p:txBody>
      </p:sp>
      <p:pic>
        <p:nvPicPr>
          <p:cNvPr id="1026" name="Picture 2" descr="Profile photo of Julian Storer">
            <a:extLst>
              <a:ext uri="{FF2B5EF4-FFF2-40B4-BE49-F238E27FC236}">
                <a16:creationId xmlns:a16="http://schemas.microsoft.com/office/drawing/2014/main" id="{BE0D4208-A50F-C23E-9B21-9D833378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5"/>
            <a:ext cx="2032075" cy="20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13155-7C22-174D-E9FD-FB51CDA18A42}"/>
              </a:ext>
            </a:extLst>
          </p:cNvPr>
          <p:cNvSpPr txBox="1"/>
          <p:nvPr/>
        </p:nvSpPr>
        <p:spPr>
          <a:xfrm>
            <a:off x="2131636" y="1468543"/>
            <a:ext cx="618634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 in 2004 by Jules Storer</a:t>
            </a:r>
          </a:p>
        </p:txBody>
      </p:sp>
    </p:spTree>
    <p:extLst>
      <p:ext uri="{BB962C8B-B14F-4D97-AF65-F5344CB8AC3E}">
        <p14:creationId xmlns:p14="http://schemas.microsoft.com/office/powerpoint/2010/main" val="29356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11B-C1E9-2B2E-18A9-CA022EC0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A129-0988-7889-C7DF-82F54D4B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14" y="3148552"/>
            <a:ext cx="10708850" cy="3167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Once files and settings for JUCE project specified, it automatically generates 3rd-party project files to allow project to compile natively on each target platform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Visual Studio, Xcode, Android Studio, </a:t>
            </a:r>
            <a:r>
              <a:rPr lang="en-GB" dirty="0" err="1"/>
              <a:t>CodeBlocks</a:t>
            </a:r>
            <a:r>
              <a:rPr lang="en-GB" dirty="0"/>
              <a:t> and Linux </a:t>
            </a:r>
            <a:r>
              <a:rPr lang="en-GB" dirty="0" err="1"/>
              <a:t>Makefiles</a:t>
            </a: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Also has code editor, integrated GUI editor, wizards for creating new projects and files</a:t>
            </a:r>
          </a:p>
        </p:txBody>
      </p:sp>
      <p:pic>
        <p:nvPicPr>
          <p:cNvPr id="2050" name="Picture 2" descr="Projucer 5.4.1 doesn't allow user modules to be inside juce modules folder?  - The Projucer - JUCE">
            <a:extLst>
              <a:ext uri="{FF2B5EF4-FFF2-40B4-BE49-F238E27FC236}">
                <a16:creationId xmlns:a16="http://schemas.microsoft.com/office/drawing/2014/main" id="{2CEE8501-47F2-467D-5D93-9DA2438C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8" y="4993"/>
            <a:ext cx="3717302" cy="31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C6FCA-AF0D-237D-B543-CA99DF67F584}"/>
              </a:ext>
            </a:extLst>
          </p:cNvPr>
          <p:cNvSpPr txBox="1"/>
          <p:nvPr/>
        </p:nvSpPr>
        <p:spPr>
          <a:xfrm>
            <a:off x="573856" y="2102533"/>
            <a:ext cx="72456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JUCE’s build configuration tool for creating and managing JUCE projects</a:t>
            </a:r>
          </a:p>
        </p:txBody>
      </p:sp>
    </p:spTree>
    <p:extLst>
      <p:ext uri="{BB962C8B-B14F-4D97-AF65-F5344CB8AC3E}">
        <p14:creationId xmlns:p14="http://schemas.microsoft.com/office/powerpoint/2010/main" val="41151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004D-4EEE-6DE3-FCD6-886C0DFF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JUCE and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9CB7-784B-AC1A-E077-D25C1B06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90" y="1178350"/>
            <a:ext cx="11722231" cy="54958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i="1" dirty="0"/>
              <a:t>Most widely used framework for audio application and plug-in development</a:t>
            </a:r>
          </a:p>
          <a:p>
            <a:pPr>
              <a:lnSpc>
                <a:spcPct val="100000"/>
              </a:lnSpc>
            </a:pPr>
            <a:r>
              <a:rPr lang="en-GB" dirty="0"/>
              <a:t>Large audio functionality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 for audio devices (such as </a:t>
            </a:r>
            <a:r>
              <a:rPr lang="en-GB" dirty="0" err="1"/>
              <a:t>CoreAudio</a:t>
            </a:r>
            <a:r>
              <a:rPr lang="en-GB" dirty="0"/>
              <a:t>, JACK, DirectSound) and MIDI playback, DSP building blocks, polyphonic synthesizers…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built-in readers for common audio file formats (WAV, AIFF, FLAC, MP3, </a:t>
            </a:r>
            <a:r>
              <a:rPr lang="en-GB" dirty="0" err="1"/>
              <a:t>Vorbis</a:t>
            </a:r>
            <a:r>
              <a:rPr lang="en-GB" dirty="0"/>
              <a:t>…)</a:t>
            </a:r>
          </a:p>
          <a:p>
            <a:pPr>
              <a:lnSpc>
                <a:spcPct val="100000"/>
              </a:lnSpc>
            </a:pPr>
            <a:r>
              <a:rPr lang="en-GB" dirty="0"/>
              <a:t>Comes with wrapper classes for building audio plugins</a:t>
            </a:r>
          </a:p>
          <a:p>
            <a:pPr>
              <a:lnSpc>
                <a:spcPct val="100000"/>
              </a:lnSpc>
            </a:pPr>
            <a:r>
              <a:rPr lang="en-GB" dirty="0"/>
              <a:t>Single binary produced that supports multiple audio plugin formats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VST, VST3, AU, AUv3, AAX, LV2 … plug-in formats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Use in DAWs like Logic, Live, Pro Tools, FL Studio or Cubase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Since all platform and format-specific code is contained in the wrapper, user can build for almost any plug-in format &amp; platform from single codebase</a:t>
            </a:r>
          </a:p>
        </p:txBody>
      </p:sp>
    </p:spTree>
    <p:extLst>
      <p:ext uri="{BB962C8B-B14F-4D97-AF65-F5344CB8AC3E}">
        <p14:creationId xmlns:p14="http://schemas.microsoft.com/office/powerpoint/2010/main" val="40560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Basic JUCE audio plug-in components and their relationship to the DAW</a:t>
            </a:r>
            <a:endParaRPr lang="en-US" b="1" dirty="0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>
            <a:off x="7226300" y="1905000"/>
            <a:ext cx="2413000" cy="4191000"/>
          </a:xfrm>
          <a:prstGeom prst="roundRect">
            <a:avLst>
              <a:gd name="adj" fmla="val 78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46964" y="1939926"/>
            <a:ext cx="1915267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PluginProcessor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7593013" y="5549901"/>
            <a:ext cx="1607490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" charset="0"/>
                <a:cs typeface="Arial" charset="0"/>
                <a:sym typeface="Arial" charset="0"/>
              </a:rPr>
              <a:t>processBlock()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7593013" y="2794000"/>
            <a:ext cx="1128706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600"/>
              </a:spcBef>
            </a:pPr>
            <a:r>
              <a:rPr lang="en-US" dirty="0" err="1">
                <a:latin typeface="Arial" charset="0"/>
                <a:cs typeface="Arial" charset="0"/>
                <a:sym typeface="Arial" charset="0"/>
              </a:rPr>
              <a:t>setValue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()</a:t>
            </a:r>
          </a:p>
          <a:p>
            <a:pPr marL="39688">
              <a:spcBef>
                <a:spcPts val="600"/>
              </a:spcBef>
            </a:pPr>
            <a:r>
              <a:rPr lang="en-US" dirty="0" err="1">
                <a:latin typeface="Arial" charset="0"/>
                <a:cs typeface="Arial" charset="0"/>
                <a:sym typeface="Arial" charset="0"/>
              </a:rPr>
              <a:t>getValue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()</a:t>
            </a:r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7364414" y="4216400"/>
            <a:ext cx="2094803" cy="64376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prepareToPlay()</a:t>
            </a:r>
          </a:p>
          <a:p>
            <a:pPr marL="39688"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releaseResources()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226300" y="5143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605713" y="5182801"/>
            <a:ext cx="1620314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Audio Callback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239000" y="3746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7491414" y="3785801"/>
            <a:ext cx="182549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Init. and Cleanup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26300" y="2349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7364414" y="2388801"/>
            <a:ext cx="208197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Parameter Controls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4165600" y="1905000"/>
            <a:ext cx="2413000" cy="2082800"/>
          </a:xfrm>
          <a:prstGeom prst="roundRect">
            <a:avLst>
              <a:gd name="adj" fmla="val 914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4622800" y="1943101"/>
            <a:ext cx="1453602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PluginEditor</a:t>
            </a:r>
          </a:p>
        </p:txBody>
      </p:sp>
      <p:sp>
        <p:nvSpPr>
          <p:cNvPr id="19" name="Rectangle 14"/>
          <p:cNvSpPr>
            <a:spLocks/>
          </p:cNvSpPr>
          <p:nvPr/>
        </p:nvSpPr>
        <p:spPr bwMode="auto">
          <a:xfrm>
            <a:off x="4160838" y="2743201"/>
            <a:ext cx="2351284" cy="106182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" charset="0"/>
                <a:cs typeface="Arial" charset="0"/>
                <a:sym typeface="Arial" charset="0"/>
              </a:rPr>
              <a:t>sliderValueChanged()</a:t>
            </a:r>
          </a:p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...and other control types</a:t>
            </a:r>
          </a:p>
          <a:p>
            <a:pPr marL="39688">
              <a:spcBef>
                <a:spcPts val="6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timerCallback()</a:t>
            </a:r>
          </a:p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periodically by system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165600" y="2349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16"/>
          <p:cNvSpPr>
            <a:spLocks/>
          </p:cNvSpPr>
          <p:nvPr/>
        </p:nvSpPr>
        <p:spPr bwMode="auto">
          <a:xfrm>
            <a:off x="4610100" y="2414201"/>
            <a:ext cx="147925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GUI Handlers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6591300" y="2933700"/>
            <a:ext cx="6223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6589714" y="3370264"/>
            <a:ext cx="638175" cy="117475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728" y="21600"/>
              </a:cxn>
              <a:cxn ang="0">
                <a:pos x="10728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0728" y="21600"/>
                </a:lnTo>
                <a:lnTo>
                  <a:pt x="10728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19"/>
          <p:cNvSpPr>
            <a:spLocks/>
          </p:cNvSpPr>
          <p:nvPr/>
        </p:nvSpPr>
        <p:spPr bwMode="auto">
          <a:xfrm>
            <a:off x="2044700" y="2679700"/>
            <a:ext cx="1549400" cy="1016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0"/>
          <p:cNvSpPr>
            <a:spLocks/>
          </p:cNvSpPr>
          <p:nvPr/>
        </p:nvSpPr>
        <p:spPr bwMode="auto">
          <a:xfrm>
            <a:off x="2540000" y="2731701"/>
            <a:ext cx="49180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GUI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rot="10800000" flipH="1">
            <a:off x="3603626" y="3478214"/>
            <a:ext cx="574675" cy="15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3594100" y="2933700"/>
            <a:ext cx="5715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2273300" y="3078164"/>
            <a:ext cx="431800" cy="452437"/>
            <a:chOff x="0" y="0"/>
            <a:chExt cx="272" cy="285"/>
          </a:xfrm>
        </p:grpSpPr>
        <p:sp>
          <p:nvSpPr>
            <p:cNvPr id="29" name="Oval 23"/>
            <p:cNvSpPr>
              <a:spLocks/>
            </p:cNvSpPr>
            <p:nvPr/>
          </p:nvSpPr>
          <p:spPr bwMode="auto">
            <a:xfrm>
              <a:off x="0" y="0"/>
              <a:ext cx="272" cy="28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rot="10800000" flipH="1">
              <a:off x="144" y="41"/>
              <a:ext cx="88" cy="10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 rot="-4655125">
            <a:off x="2907507" y="3072607"/>
            <a:ext cx="431800" cy="452437"/>
            <a:chOff x="0" y="0"/>
            <a:chExt cx="272" cy="285"/>
          </a:xfrm>
        </p:grpSpPr>
        <p:sp>
          <p:nvSpPr>
            <p:cNvPr id="32" name="Oval 26"/>
            <p:cNvSpPr>
              <a:spLocks/>
            </p:cNvSpPr>
            <p:nvPr/>
          </p:nvSpPr>
          <p:spPr bwMode="auto">
            <a:xfrm>
              <a:off x="0" y="0"/>
              <a:ext cx="272" cy="28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rot="10800000" flipH="1">
              <a:off x="144" y="41"/>
              <a:ext cx="88" cy="10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4" name="Rectangle 29"/>
          <p:cNvSpPr>
            <a:spLocks/>
          </p:cNvSpPr>
          <p:nvPr/>
        </p:nvSpPr>
        <p:spPr bwMode="auto">
          <a:xfrm>
            <a:off x="2044700" y="4051300"/>
            <a:ext cx="1549400" cy="19685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2489201" y="4141401"/>
            <a:ext cx="620105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dirty="0">
                <a:latin typeface="Arial Bold" charset="0"/>
                <a:cs typeface="Arial Bold" charset="0"/>
                <a:sym typeface="Arial Bold" charset="0"/>
              </a:rPr>
              <a:t>DAW</a:t>
            </a:r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3606800" y="4422775"/>
            <a:ext cx="3608388" cy="439738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5043" y="21600"/>
              </a:cxn>
              <a:cxn ang="0">
                <a:pos x="15043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043" y="21600"/>
                </a:lnTo>
                <a:lnTo>
                  <a:pt x="15043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3611563" y="4773614"/>
            <a:ext cx="3598862" cy="388937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7147" y="21600"/>
              </a:cxn>
              <a:cxn ang="0">
                <a:pos x="17147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147" y="21600"/>
                </a:lnTo>
                <a:lnTo>
                  <a:pt x="17147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3606800" y="5727700"/>
            <a:ext cx="36258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34"/>
          <p:cNvSpPr>
            <a:spLocks/>
          </p:cNvSpPr>
          <p:nvPr/>
        </p:nvSpPr>
        <p:spPr bwMode="auto">
          <a:xfrm>
            <a:off x="3560764" y="4610328"/>
            <a:ext cx="217976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once before starting</a:t>
            </a:r>
          </a:p>
        </p:txBody>
      </p:sp>
      <p:sp>
        <p:nvSpPr>
          <p:cNvPr id="40" name="Rectangle 35"/>
          <p:cNvSpPr>
            <a:spLocks/>
          </p:cNvSpPr>
          <p:nvPr/>
        </p:nvSpPr>
        <p:spPr bwMode="auto">
          <a:xfrm>
            <a:off x="3606801" y="4921478"/>
            <a:ext cx="2101215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once after finishing</a:t>
            </a:r>
          </a:p>
        </p:txBody>
      </p:sp>
      <p:sp>
        <p:nvSpPr>
          <p:cNvPr id="41" name="Rectangle 36"/>
          <p:cNvSpPr>
            <a:spLocks/>
          </p:cNvSpPr>
          <p:nvPr/>
        </p:nvSpPr>
        <p:spPr bwMode="auto">
          <a:xfrm>
            <a:off x="3563938" y="5467578"/>
            <a:ext cx="269913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continuously while running</a:t>
            </a:r>
          </a:p>
        </p:txBody>
      </p:sp>
      <p:grpSp>
        <p:nvGrpSpPr>
          <p:cNvPr id="42" name="Group 52"/>
          <p:cNvGrpSpPr>
            <a:grpSpLocks/>
          </p:cNvGrpSpPr>
          <p:nvPr/>
        </p:nvGrpSpPr>
        <p:grpSpPr bwMode="auto">
          <a:xfrm>
            <a:off x="2374900" y="4483100"/>
            <a:ext cx="368300" cy="1422400"/>
            <a:chOff x="0" y="0"/>
            <a:chExt cx="232" cy="896"/>
          </a:xfrm>
        </p:grpSpPr>
        <p:sp>
          <p:nvSpPr>
            <p:cNvPr id="43" name="Rectangle 37"/>
            <p:cNvSpPr>
              <a:spLocks/>
            </p:cNvSpPr>
            <p:nvPr/>
          </p:nvSpPr>
          <p:spPr bwMode="auto">
            <a:xfrm>
              <a:off x="38" y="5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Rectangle 38"/>
            <p:cNvSpPr>
              <a:spLocks/>
            </p:cNvSpPr>
            <p:nvPr/>
          </p:nvSpPr>
          <p:spPr bwMode="auto">
            <a:xfrm>
              <a:off x="38" y="57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Rectangle 39"/>
            <p:cNvSpPr>
              <a:spLocks/>
            </p:cNvSpPr>
            <p:nvPr/>
          </p:nvSpPr>
          <p:spPr bwMode="auto">
            <a:xfrm>
              <a:off x="38" y="63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Rectangle 40"/>
            <p:cNvSpPr>
              <a:spLocks/>
            </p:cNvSpPr>
            <p:nvPr/>
          </p:nvSpPr>
          <p:spPr bwMode="auto">
            <a:xfrm>
              <a:off x="38" y="69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" name="Rectangle 41"/>
            <p:cNvSpPr>
              <a:spLocks/>
            </p:cNvSpPr>
            <p:nvPr/>
          </p:nvSpPr>
          <p:spPr bwMode="auto">
            <a:xfrm>
              <a:off x="38" y="758"/>
              <a:ext cx="155" cy="38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Rectangle 42"/>
            <p:cNvSpPr>
              <a:spLocks/>
            </p:cNvSpPr>
            <p:nvPr/>
          </p:nvSpPr>
          <p:spPr bwMode="auto">
            <a:xfrm>
              <a:off x="38" y="8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Rectangle 43"/>
            <p:cNvSpPr>
              <a:spLocks/>
            </p:cNvSpPr>
            <p:nvPr/>
          </p:nvSpPr>
          <p:spPr bwMode="auto">
            <a:xfrm>
              <a:off x="38" y="27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Rectangle 44"/>
            <p:cNvSpPr>
              <a:spLocks/>
            </p:cNvSpPr>
            <p:nvPr/>
          </p:nvSpPr>
          <p:spPr bwMode="auto">
            <a:xfrm>
              <a:off x="38" y="33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Rectangle 45"/>
            <p:cNvSpPr>
              <a:spLocks/>
            </p:cNvSpPr>
            <p:nvPr/>
          </p:nvSpPr>
          <p:spPr bwMode="auto">
            <a:xfrm>
              <a:off x="38" y="39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Rectangle 46"/>
            <p:cNvSpPr>
              <a:spLocks/>
            </p:cNvSpPr>
            <p:nvPr/>
          </p:nvSpPr>
          <p:spPr bwMode="auto">
            <a:xfrm>
              <a:off x="38" y="45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47"/>
            <p:cNvSpPr>
              <a:spLocks/>
            </p:cNvSpPr>
            <p:nvPr/>
          </p:nvSpPr>
          <p:spPr bwMode="auto">
            <a:xfrm>
              <a:off x="38" y="38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Rectangle 48"/>
            <p:cNvSpPr>
              <a:spLocks/>
            </p:cNvSpPr>
            <p:nvPr/>
          </p:nvSpPr>
          <p:spPr bwMode="auto">
            <a:xfrm>
              <a:off x="38" y="99"/>
              <a:ext cx="155" cy="3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Rectangle 49"/>
            <p:cNvSpPr>
              <a:spLocks/>
            </p:cNvSpPr>
            <p:nvPr/>
          </p:nvSpPr>
          <p:spPr bwMode="auto">
            <a:xfrm>
              <a:off x="38" y="159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Rectangle 50"/>
            <p:cNvSpPr>
              <a:spLocks/>
            </p:cNvSpPr>
            <p:nvPr/>
          </p:nvSpPr>
          <p:spPr bwMode="auto">
            <a:xfrm>
              <a:off x="38" y="219"/>
              <a:ext cx="155" cy="3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Rectangle 51"/>
            <p:cNvSpPr>
              <a:spLocks/>
            </p:cNvSpPr>
            <p:nvPr/>
          </p:nvSpPr>
          <p:spPr bwMode="auto">
            <a:xfrm>
              <a:off x="0" y="0"/>
              <a:ext cx="232" cy="896"/>
            </a:xfrm>
            <a:prstGeom prst="rect">
              <a:avLst/>
            </a:prstGeom>
            <a:noFill/>
            <a:ln w="25400" cap="flat">
              <a:solidFill>
                <a:srgbClr val="385D8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8" name="Group 68"/>
          <p:cNvGrpSpPr>
            <a:grpSpLocks/>
          </p:cNvGrpSpPr>
          <p:nvPr/>
        </p:nvGrpSpPr>
        <p:grpSpPr bwMode="auto">
          <a:xfrm>
            <a:off x="2908300" y="4483100"/>
            <a:ext cx="368300" cy="1422400"/>
            <a:chOff x="0" y="0"/>
            <a:chExt cx="232" cy="896"/>
          </a:xfrm>
        </p:grpSpPr>
        <p:sp>
          <p:nvSpPr>
            <p:cNvPr id="59" name="Rectangle 53"/>
            <p:cNvSpPr>
              <a:spLocks/>
            </p:cNvSpPr>
            <p:nvPr/>
          </p:nvSpPr>
          <p:spPr bwMode="auto">
            <a:xfrm>
              <a:off x="38" y="5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Rectangle 54"/>
            <p:cNvSpPr>
              <a:spLocks/>
            </p:cNvSpPr>
            <p:nvPr/>
          </p:nvSpPr>
          <p:spPr bwMode="auto">
            <a:xfrm>
              <a:off x="38" y="57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Rectangle 55"/>
            <p:cNvSpPr>
              <a:spLocks/>
            </p:cNvSpPr>
            <p:nvPr/>
          </p:nvSpPr>
          <p:spPr bwMode="auto">
            <a:xfrm>
              <a:off x="38" y="63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Rectangle 56"/>
            <p:cNvSpPr>
              <a:spLocks/>
            </p:cNvSpPr>
            <p:nvPr/>
          </p:nvSpPr>
          <p:spPr bwMode="auto">
            <a:xfrm>
              <a:off x="38" y="69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/>
            </p:cNvSpPr>
            <p:nvPr/>
          </p:nvSpPr>
          <p:spPr bwMode="auto">
            <a:xfrm>
              <a:off x="38" y="758"/>
              <a:ext cx="155" cy="38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/>
            </p:cNvSpPr>
            <p:nvPr/>
          </p:nvSpPr>
          <p:spPr bwMode="auto">
            <a:xfrm>
              <a:off x="38" y="8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/>
            </p:cNvSpPr>
            <p:nvPr/>
          </p:nvSpPr>
          <p:spPr bwMode="auto">
            <a:xfrm>
              <a:off x="38" y="27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/>
            </p:cNvSpPr>
            <p:nvPr/>
          </p:nvSpPr>
          <p:spPr bwMode="auto">
            <a:xfrm>
              <a:off x="38" y="33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/>
            </p:cNvSpPr>
            <p:nvPr/>
          </p:nvSpPr>
          <p:spPr bwMode="auto">
            <a:xfrm>
              <a:off x="38" y="39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/>
            </p:cNvSpPr>
            <p:nvPr/>
          </p:nvSpPr>
          <p:spPr bwMode="auto">
            <a:xfrm>
              <a:off x="38" y="45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/>
            </p:cNvSpPr>
            <p:nvPr/>
          </p:nvSpPr>
          <p:spPr bwMode="auto">
            <a:xfrm>
              <a:off x="38" y="38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/>
            </p:cNvSpPr>
            <p:nvPr/>
          </p:nvSpPr>
          <p:spPr bwMode="auto">
            <a:xfrm>
              <a:off x="38" y="99"/>
              <a:ext cx="155" cy="3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/>
            </p:cNvSpPr>
            <p:nvPr/>
          </p:nvSpPr>
          <p:spPr bwMode="auto">
            <a:xfrm>
              <a:off x="38" y="159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/>
            </p:cNvSpPr>
            <p:nvPr/>
          </p:nvSpPr>
          <p:spPr bwMode="auto">
            <a:xfrm>
              <a:off x="38" y="219"/>
              <a:ext cx="155" cy="3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/>
            </p:cNvSpPr>
            <p:nvPr/>
          </p:nvSpPr>
          <p:spPr bwMode="auto">
            <a:xfrm>
              <a:off x="0" y="0"/>
              <a:ext cx="232" cy="896"/>
            </a:xfrm>
            <a:prstGeom prst="rect">
              <a:avLst/>
            </a:prstGeom>
            <a:noFill/>
            <a:ln w="25400" cap="flat">
              <a:solidFill>
                <a:srgbClr val="385D8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VST – Virtual Studio Technology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26" y="1374628"/>
            <a:ext cx="11959867" cy="4026993"/>
          </a:xfrm>
        </p:spPr>
        <p:txBody>
          <a:bodyPr>
            <a:normAutofit/>
          </a:bodyPr>
          <a:lstStyle/>
          <a:p>
            <a:r>
              <a:rPr lang="en-GB" dirty="0"/>
              <a:t>Created by Steinberg in 1996</a:t>
            </a:r>
          </a:p>
          <a:p>
            <a:pPr lvl="1"/>
            <a:r>
              <a:rPr lang="en-GB" dirty="0"/>
              <a:t>Steinberg, creators of Cubase, </a:t>
            </a:r>
            <a:r>
              <a:rPr lang="en-GB" dirty="0" err="1"/>
              <a:t>Nuendo</a:t>
            </a:r>
            <a:r>
              <a:rPr lang="en-GB" dirty="0"/>
              <a:t>, … owned by Yamaha since 2005</a:t>
            </a:r>
          </a:p>
          <a:p>
            <a:r>
              <a:rPr lang="en-GB" dirty="0"/>
              <a:t>audio plug-in software interface </a:t>
            </a:r>
          </a:p>
          <a:p>
            <a:r>
              <a:rPr lang="en-GB" dirty="0"/>
              <a:t>integrates software synthesizers &amp; effects units into digital audio workstations</a:t>
            </a:r>
          </a:p>
          <a:p>
            <a:r>
              <a:rPr lang="en-GB" dirty="0"/>
              <a:t>Often uses digital signal processing to simulate traditional recording studio hardware</a:t>
            </a:r>
          </a:p>
          <a:p>
            <a:r>
              <a:rPr lang="en-GB" dirty="0"/>
              <a:t>Main industry standard for audio plug-ins</a:t>
            </a:r>
          </a:p>
        </p:txBody>
      </p:sp>
      <p:pic>
        <p:nvPicPr>
          <p:cNvPr id="3074" name="Picture 2" descr="Steinberg lanza la SDK de VST 3.7 con muchas características mejoradas -  gearnews.es">
            <a:extLst>
              <a:ext uri="{FF2B5EF4-FFF2-40B4-BE49-F238E27FC236}">
                <a16:creationId xmlns:a16="http://schemas.microsoft.com/office/drawing/2014/main" id="{CA255769-4359-AAA5-5690-522A940DB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6" b="9153"/>
          <a:stretch/>
        </p:blipFill>
        <p:spPr bwMode="auto">
          <a:xfrm>
            <a:off x="6717797" y="4390331"/>
            <a:ext cx="5474203" cy="24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VST plugins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A9EAF-4CD5-CAB3-B6ED-E3ED1F23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36" y="18256"/>
            <a:ext cx="4617563" cy="27945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2238866"/>
            <a:ext cx="11731657" cy="4694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usually run within digital audio workstation (DAW)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provide additional functionality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standalone plugin hosts also exist that support VST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usually have graphical user interface that displays controls similar to physical switches and knobs on audio hardware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Most are either instruments (</a:t>
            </a:r>
            <a:r>
              <a:rPr lang="en-GB" dirty="0" err="1"/>
              <a:t>VSTi</a:t>
            </a:r>
            <a:r>
              <a:rPr lang="en-GB" dirty="0"/>
              <a:t>) or effects (</a:t>
            </a:r>
            <a:r>
              <a:rPr lang="en-GB" dirty="0" err="1"/>
              <a:t>VSTfx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other categories exist, </a:t>
            </a:r>
            <a:r>
              <a:rPr lang="en-GB" dirty="0" err="1"/>
              <a:t>e.g</a:t>
            </a:r>
            <a:r>
              <a:rPr lang="en-GB" dirty="0"/>
              <a:t> spectrum </a:t>
            </a:r>
            <a:r>
              <a:rPr lang="en-GB" dirty="0" err="1"/>
              <a:t>analyzers</a:t>
            </a:r>
            <a:r>
              <a:rPr lang="en-GB" dirty="0"/>
              <a:t> and various meters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7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593-0577-E0AE-8522-F5940AC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VST effects (</a:t>
            </a:r>
            <a:r>
              <a:rPr lang="en-GB" dirty="0" err="1"/>
              <a:t>VSTfx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0E06-34A5-B971-555A-97B697FD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2" y="1099761"/>
            <a:ext cx="9929567" cy="4127402"/>
          </a:xfrm>
        </p:spPr>
        <p:txBody>
          <a:bodyPr>
            <a:normAutofit/>
          </a:bodyPr>
          <a:lstStyle/>
          <a:p>
            <a:r>
              <a:rPr lang="en-GB" sz="2700" dirty="0"/>
              <a:t>VST effects process audio</a:t>
            </a:r>
          </a:p>
          <a:p>
            <a:r>
              <a:rPr lang="en-GB" sz="2700" dirty="0"/>
              <a:t>receive digital audio and process it through to their outputs</a:t>
            </a:r>
          </a:p>
          <a:p>
            <a:r>
              <a:rPr lang="en-GB" sz="2700" dirty="0"/>
              <a:t>perform same functions as hardware audio processors</a:t>
            </a:r>
          </a:p>
          <a:p>
            <a:r>
              <a:rPr lang="en-GB" sz="2700" dirty="0"/>
              <a:t>Chaining</a:t>
            </a:r>
          </a:p>
          <a:p>
            <a:pPr lvl="1"/>
            <a:r>
              <a:rPr lang="en-GB" dirty="0"/>
              <a:t>most hosts can route audio output from one VST to input of another</a:t>
            </a:r>
          </a:p>
          <a:p>
            <a:pPr lvl="1"/>
            <a:r>
              <a:rPr lang="en-GB" dirty="0"/>
              <a:t>For example, output of VST synthesizer can be sent through reverb effect</a:t>
            </a:r>
          </a:p>
        </p:txBody>
      </p:sp>
      <p:pic>
        <p:nvPicPr>
          <p:cNvPr id="2050" name="Picture 2" descr="Audio-Animals-Lexicon-224-Reverb">
            <a:extLst>
              <a:ext uri="{FF2B5EF4-FFF2-40B4-BE49-F238E27FC236}">
                <a16:creationId xmlns:a16="http://schemas.microsoft.com/office/drawing/2014/main" id="{FB1E22B1-C7C1-FB16-86F7-A9CBD6254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79"/>
          <a:stretch/>
        </p:blipFill>
        <p:spPr bwMode="auto">
          <a:xfrm>
            <a:off x="0" y="1461155"/>
            <a:ext cx="1931255" cy="31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48D1BB-E3B1-4368-DD8E-46B0927C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0" y="5117369"/>
            <a:ext cx="4747181" cy="12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A Flanger - Plugin Alliance">
            <a:extLst>
              <a:ext uri="{FF2B5EF4-FFF2-40B4-BE49-F238E27FC236}">
                <a16:creationId xmlns:a16="http://schemas.microsoft.com/office/drawing/2014/main" id="{1050B6DC-E158-C0FC-F68B-EF622CEE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98" y="4397604"/>
            <a:ext cx="2699601" cy="24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7FE-805D-2B9B-2195-36EEC546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VST Instrument (</a:t>
            </a:r>
            <a:r>
              <a:rPr lang="en-GB" dirty="0" err="1"/>
              <a:t>VSTi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0541-5076-818A-D2BF-2E011227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9425"/>
            <a:ext cx="1071827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VST Instrument plugins generate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Can act as standalone software synthesizers, samplers, or drum machines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Often emulate look &amp; sound of hardware synthesizers and samplers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lets musicians and recording engineers use virtual versions of devices that otherwise might be difficult to obtain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MIDI messages control instrument parameters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Receive musical notes as digital information via MIDI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Output digital audio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Some effect plugins also accept MIDI input</a:t>
            </a:r>
          </a:p>
          <a:p>
            <a:pPr lvl="2"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for example, MIDI sync to modulate the effect in sync with tempo</a:t>
            </a:r>
          </a:p>
        </p:txBody>
      </p:sp>
      <p:pic>
        <p:nvPicPr>
          <p:cNvPr id="1026" name="Picture 2" descr="Grand Rhapsody Piano – Virtual Instrument - Waves Audio">
            <a:extLst>
              <a:ext uri="{FF2B5EF4-FFF2-40B4-BE49-F238E27FC236}">
                <a16:creationId xmlns:a16="http://schemas.microsoft.com/office/drawing/2014/main" id="{DEB67774-7E68-3753-B909-BAE446EF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72" y="0"/>
            <a:ext cx="3817328" cy="27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0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Bold</vt:lpstr>
      <vt:lpstr>Arial Italic</vt:lpstr>
      <vt:lpstr>Calibri</vt:lpstr>
      <vt:lpstr>Calibri Light</vt:lpstr>
      <vt:lpstr>Office Theme</vt:lpstr>
      <vt:lpstr>JUCE and VST</vt:lpstr>
      <vt:lpstr>JUCE - Jules' Utility Class Extensions</vt:lpstr>
      <vt:lpstr>The Projucer</vt:lpstr>
      <vt:lpstr>JUCE and audio</vt:lpstr>
      <vt:lpstr>Basic JUCE audio plug-in components and their relationship to the DAW</vt:lpstr>
      <vt:lpstr>VST – Virtual Studio Technology </vt:lpstr>
      <vt:lpstr>Overview of VST plugins</vt:lpstr>
      <vt:lpstr>VST effects (VSTfx)</vt:lpstr>
      <vt:lpstr>VST Instrument (VSTi)</vt:lpstr>
      <vt:lpstr>Other VSTs</vt:lpstr>
      <vt:lpstr>VST Host</vt:lpstr>
      <vt:lpstr>What we will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JUCE</dc:title>
  <dc:creator>Josh Reiss</dc:creator>
  <cp:lastModifiedBy>Joshua Reiss</cp:lastModifiedBy>
  <cp:revision>7</cp:revision>
  <dcterms:created xsi:type="dcterms:W3CDTF">2023-06-19T05:51:59Z</dcterms:created>
  <dcterms:modified xsi:type="dcterms:W3CDTF">2023-12-02T13:26:53Z</dcterms:modified>
</cp:coreProperties>
</file>