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3" r:id="rId3"/>
    <p:sldId id="274" r:id="rId4"/>
    <p:sldId id="292" r:id="rId5"/>
    <p:sldId id="284" r:id="rId6"/>
    <p:sldId id="285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0" autoAdjust="0"/>
    <p:restoredTop sz="86410"/>
  </p:normalViewPr>
  <p:slideViewPr>
    <p:cSldViewPr snapToGrid="0">
      <p:cViewPr varScale="1">
        <p:scale>
          <a:sx n="80" d="100"/>
          <a:sy n="80" d="100"/>
        </p:scale>
        <p:origin x="88" y="75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c17593531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0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237-4CDD-24B6-534F-6B3C65202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Hello, synthesiser!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D648E-4FF9-A468-68A8-64FDD0BF7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Goal: a simple monophonic synthesiser, then a polyphonic one.</a:t>
            </a:r>
          </a:p>
        </p:txBody>
      </p:sp>
    </p:spTree>
    <p:extLst>
      <p:ext uri="{BB962C8B-B14F-4D97-AF65-F5344CB8AC3E}">
        <p14:creationId xmlns:p14="http://schemas.microsoft.com/office/powerpoint/2010/main" val="11756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642" cy="4351338"/>
          </a:xfrm>
        </p:spPr>
        <p:txBody>
          <a:bodyPr>
            <a:normAutofit/>
          </a:bodyPr>
          <a:lstStyle/>
          <a:p>
            <a:r>
              <a:rPr lang="en-GB" dirty="0"/>
              <a:t>JUCE provides some useful </a:t>
            </a:r>
            <a:r>
              <a:rPr lang="en-GB" dirty="0" err="1"/>
              <a:t>midi_io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MidiInput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MidiInputCallback</a:t>
            </a:r>
            <a:r>
              <a:rPr lang="en-GB" dirty="0"/>
              <a:t> class</a:t>
            </a:r>
          </a:p>
          <a:p>
            <a:pPr lvl="1"/>
            <a:r>
              <a:rPr lang="en-GB" dirty="0" err="1"/>
              <a:t>MidiMessageCollector</a:t>
            </a:r>
            <a:r>
              <a:rPr lang="en-GB" dirty="0"/>
              <a:t> class, …</a:t>
            </a:r>
          </a:p>
          <a:p>
            <a:r>
              <a:rPr lang="en-GB" dirty="0"/>
              <a:t>And in </a:t>
            </a:r>
            <a:r>
              <a:rPr lang="en-GB" dirty="0" err="1"/>
              <a:t>audio_io</a:t>
            </a:r>
            <a:r>
              <a:rPr lang="en-GB" dirty="0"/>
              <a:t> classes</a:t>
            </a:r>
          </a:p>
          <a:p>
            <a:pPr lvl="1"/>
            <a:r>
              <a:rPr lang="en-GB" dirty="0" err="1"/>
              <a:t>AudioDeviceManager</a:t>
            </a:r>
            <a:endParaRPr lang="en-GB" dirty="0"/>
          </a:p>
          <a:p>
            <a:r>
              <a:rPr lang="en-GB" dirty="0"/>
              <a:t>But let the host handle external midi input</a:t>
            </a:r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32" y="14144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E6117E44-DC30-82A8-4690-31C3FE9038AA}"/>
              </a:ext>
            </a:extLst>
          </p:cNvPr>
          <p:cNvSpPr/>
          <p:nvPr/>
        </p:nvSpPr>
        <p:spPr>
          <a:xfrm flipV="1">
            <a:off x="7049564" y="4996928"/>
            <a:ext cx="3764876" cy="118003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51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11B-0163-973A-376C-B78EE8F9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14" y="1"/>
            <a:ext cx="3978730" cy="1627414"/>
          </a:xfrm>
        </p:spPr>
        <p:txBody>
          <a:bodyPr/>
          <a:lstStyle/>
          <a:p>
            <a:r>
              <a:rPr lang="en-GB" dirty="0"/>
              <a:t>Midi with an external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533-EE7B-642A-018F-891BB8F0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7643"/>
            <a:ext cx="7731642" cy="3809320"/>
          </a:xfrm>
        </p:spPr>
        <p:txBody>
          <a:bodyPr>
            <a:normAutofit/>
          </a:bodyPr>
          <a:lstStyle/>
          <a:p>
            <a:r>
              <a:rPr lang="en-GB" dirty="0"/>
              <a:t>Build the plugin as VST3, not standalone</a:t>
            </a:r>
          </a:p>
          <a:p>
            <a:r>
              <a:rPr lang="en-GB" dirty="0"/>
              <a:t>Connect a midi device (if you have one) to your computer</a:t>
            </a:r>
          </a:p>
          <a:p>
            <a:r>
              <a:rPr lang="en-GB" dirty="0"/>
              <a:t>Load the plugin in JUCE’s plugin host</a:t>
            </a:r>
          </a:p>
          <a:p>
            <a:r>
              <a:rPr lang="en-GB" dirty="0"/>
              <a:t>Open the midi input and select your device</a:t>
            </a:r>
          </a:p>
          <a:p>
            <a:r>
              <a:rPr lang="en-GB" dirty="0"/>
              <a:t>Now play the keyboard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1026" name="Picture 2" descr="Novation Launchkey Mini [MK3]">
            <a:extLst>
              <a:ext uri="{FF2B5EF4-FFF2-40B4-BE49-F238E27FC236}">
                <a16:creationId xmlns:a16="http://schemas.microsoft.com/office/drawing/2014/main" id="{7F7967FE-6C07-3F16-E25A-4AC2ACD8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805" y="-1333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BC474-39FF-F087-43F8-FA130B0C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456" y="-15949"/>
            <a:ext cx="6159580" cy="3716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24750-2003-3ED2-F7B9-BD8F1AE3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420" y="3545114"/>
            <a:ext cx="3842580" cy="33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65" y="1223319"/>
            <a:ext cx="10915135" cy="4953644"/>
          </a:xfrm>
        </p:spPr>
        <p:txBody>
          <a:bodyPr>
            <a:normAutofit/>
          </a:bodyPr>
          <a:lstStyle/>
          <a:p>
            <a:r>
              <a:rPr lang="en-GB" dirty="0"/>
              <a:t>Now lets make sound from Midi</a:t>
            </a:r>
          </a:p>
          <a:p>
            <a:r>
              <a:rPr lang="en-GB" dirty="0"/>
              <a:t>A simple monophonic synthesiser</a:t>
            </a:r>
          </a:p>
          <a:p>
            <a:r>
              <a:rPr lang="en-GB" dirty="0"/>
              <a:t>It just plays a sine wave at the frequency corresponding to the Midi note</a:t>
            </a:r>
          </a:p>
          <a:p>
            <a:r>
              <a:rPr lang="en-GB" dirty="0"/>
              <a:t>Only one note at a time</a:t>
            </a:r>
          </a:p>
          <a:p>
            <a:r>
              <a:rPr lang="en-GB" dirty="0"/>
              <a:t>At time t,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 sample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play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sin(2</a:t>
            </a:r>
            <a:r>
              <a:rPr lang="en-GB" dirty="0">
                <a:latin typeface="Symbol" panose="05050102010706020507" pitchFamily="18" charset="2"/>
              </a:rPr>
              <a:t>p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/ 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-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time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sample number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sampling frequency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Monophonic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51" y="1246909"/>
            <a:ext cx="11510356" cy="53644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</a:t>
            </a:r>
            <a:r>
              <a:rPr lang="en-GB" dirty="0" err="1"/>
              <a:t>PluginProcessor.h</a:t>
            </a:r>
            <a:r>
              <a:rPr lang="en-GB" dirty="0"/>
              <a:t>, add some parameters for the synthesised sound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phase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frequency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amplitude = 0.0;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44100;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private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dirty="0"/>
          </a:p>
          <a:p>
            <a:r>
              <a:rPr lang="en-GB" dirty="0"/>
              <a:t>And set sample rate in </a:t>
            </a:r>
            <a:r>
              <a:rPr lang="en-GB" dirty="0" err="1"/>
              <a:t>PrepareToPlay</a:t>
            </a:r>
            <a:r>
              <a:rPr lang="en-GB" dirty="0"/>
              <a:t> in PluginProcessor.cpp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7892-438F-5A1C-D8B9-8AB0B95D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Monophonic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AD68-6BFD-DD34-AA53-9F1E1550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39" y="1060515"/>
            <a:ext cx="11449396" cy="573929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Now change the </a:t>
            </a:r>
            <a:r>
              <a:rPr lang="en-GB" dirty="0" err="1"/>
              <a:t>processBlock</a:t>
            </a:r>
            <a:r>
              <a:rPr lang="en-GB" dirty="0"/>
              <a:t> to generate a sinusoid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metadata :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metadata.getMessage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frequency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message.getMidiNoteInHertz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noteNumber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amplitude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message.getVelocity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/ 127.0f;</a:t>
            </a:r>
          </a:p>
          <a:p>
            <a:pPr marL="0" indent="0">
              <a:buNone/>
            </a:pPr>
            <a:r>
              <a:rPr lang="en-GB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message.isNoteOff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 amplitude = 0.0f;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data =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data[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amplitude * std::sin(2.0f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&gt;::pi * phase);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+= frequency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fmod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x,y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returns the remainder of x/y. (Neat way of wrapping the phase.)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phase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fmod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(phase, 1.0f);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.copyFrom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.getReadPointer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(0),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3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BB98-D14C-5699-EC59-EAF92E68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Hello World - polyphony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3C16-FF94-1B7F-F3EF-674DA8CB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5" y="935666"/>
            <a:ext cx="12081098" cy="5922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/>
              <a:t>For a polyphonic synthesis, we use JUCE’s synthesiser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 Its complicated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  <a:sym typeface="Wingdings" panose="05000000000000000000" pitchFamily="2" charset="2"/>
              </a:rPr>
              <a:t>3 classes are needed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b="1" dirty="0">
                <a:solidFill>
                  <a:srgbClr val="0000FF"/>
                </a:solidFill>
                <a:cs typeface="Times New Roman" panose="02020603050405020304" pitchFamily="18" charset="0"/>
              </a:rPr>
              <a:t>Synthesiser</a:t>
            </a:r>
            <a:r>
              <a:rPr lang="en-GB" dirty="0">
                <a:cs typeface="Times New Roman" panose="02020603050405020304" pitchFamily="18" charset="0"/>
              </a:rPr>
              <a:t> class: outputs all audio from the synthesiser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SynthesiserVoice</a:t>
            </a:r>
            <a:r>
              <a:rPr lang="en-GB" dirty="0">
                <a:cs typeface="Times New Roman" panose="02020603050405020304" pitchFamily="18" charset="0"/>
              </a:rPr>
              <a:t> class. Renders one of the synthesiser voices, mixing it with other sounding voices in a Synthesiser object. Single instance of voice class renders one voice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Custom </a:t>
            </a:r>
            <a:r>
              <a:rPr lang="en-GB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SynthesiserSound</a:t>
            </a:r>
            <a:r>
              <a:rPr lang="en-GB" dirty="0">
                <a:cs typeface="Times New Roman" panose="02020603050405020304" pitchFamily="18" charset="0"/>
              </a:rPr>
              <a:t> class. Sound class is description of sound that can be created as a voice. Might contain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Sample data for a sampler voice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Wavetable data for a wavetable synthesiser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125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SynthesiserSound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0547817" cy="297454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/>
              <a:t>SineWaveSound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might store data needed to create sound, such as wavetable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Our class doesn't even contain data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Just report whether sound should play on particular MIDI channels and specific notes or note ranges on that channel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dirty="0"/>
              <a:t>Returns true for both </a:t>
            </a:r>
            <a:r>
              <a:rPr lang="en-GB" dirty="0" err="1"/>
              <a:t>appliesToNote</a:t>
            </a:r>
            <a:r>
              <a:rPr lang="en-GB" dirty="0"/>
              <a:t>() and </a:t>
            </a:r>
            <a:r>
              <a:rPr lang="en-GB" dirty="0" err="1"/>
              <a:t>appliesToChannel</a:t>
            </a:r>
            <a:r>
              <a:rPr lang="en-GB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873579" y="4184487"/>
            <a:ext cx="10736345" cy="22467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SineWaveSound() {}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appliesToNote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appliesToChannel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midiChannel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*/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41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060516"/>
            <a:ext cx="11633718" cy="25753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2700" dirty="0" err="1"/>
              <a:t>SineWaveVoice</a:t>
            </a:r>
            <a:r>
              <a:rPr lang="en-GB" sz="2700" dirty="0"/>
              <a:t> class maintains state of one of the voices of the synthesiser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For sine wave, need data members </a:t>
            </a:r>
            <a:r>
              <a:rPr lang="en-GB" sz="2400" dirty="0" err="1">
                <a:solidFill>
                  <a:srgbClr val="0000FF"/>
                </a:solidFill>
              </a:rPr>
              <a:t>currentAngle</a:t>
            </a:r>
            <a:r>
              <a:rPr lang="en-GB" sz="2400" dirty="0"/>
              <a:t>, </a:t>
            </a:r>
            <a:r>
              <a:rPr lang="en-GB" sz="2400" dirty="0" err="1">
                <a:solidFill>
                  <a:srgbClr val="0000FF"/>
                </a:solidFill>
              </a:rPr>
              <a:t>angleDelta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0000FF"/>
                </a:solidFill>
              </a:rPr>
              <a:t>level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canPlaySound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return whether voice can play a sound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Voice started/stopped by synthesiser calling </a:t>
            </a:r>
            <a:r>
              <a:rPr lang="en-GB" sz="2400" dirty="0" err="1">
                <a:solidFill>
                  <a:srgbClr val="0000FF"/>
                </a:solidFill>
              </a:rPr>
              <a:t>startNote</a:t>
            </a:r>
            <a:r>
              <a:rPr lang="en-GB" sz="2400" dirty="0"/>
              <a:t>/</a:t>
            </a:r>
            <a:r>
              <a:rPr lang="en-GB" sz="2400" dirty="0" err="1">
                <a:solidFill>
                  <a:srgbClr val="0000FF"/>
                </a:solidFill>
              </a:rPr>
              <a:t>stopNote</a:t>
            </a:r>
            <a:r>
              <a:rPr lang="en-GB" sz="2400" dirty="0"/>
              <a:t>, which we must override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 err="1">
                <a:solidFill>
                  <a:srgbClr val="0000FF"/>
                </a:solidFill>
              </a:rPr>
              <a:t>renderNextBlock</a:t>
            </a:r>
            <a:r>
              <a:rPr lang="en-GB" sz="2400" dirty="0"/>
              <a:t> must be </a:t>
            </a:r>
            <a:r>
              <a:rPr lang="en-GB" sz="2400" dirty="0" err="1"/>
              <a:t>overriden</a:t>
            </a:r>
            <a:r>
              <a:rPr lang="en-GB" sz="2400" dirty="0"/>
              <a:t> to generate the audio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400" dirty="0"/>
              <a:t>And we only use the keyboard, so no pitch wheel or controller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04557-4687-F078-55B6-6AFAA9C52DDD}"/>
              </a:ext>
            </a:extLst>
          </p:cNvPr>
          <p:cNvSpPr txBox="1"/>
          <p:nvPr/>
        </p:nvSpPr>
        <p:spPr>
          <a:xfrm>
            <a:off x="119743" y="3524692"/>
            <a:ext cx="11952515" cy="2954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()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pitchWheelMoved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controllerMoved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canPlaySound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/*sound*/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 …  }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renderNextBlock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5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outputBuffer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startSample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5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{…} </a:t>
            </a:r>
          </a:p>
          <a:p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55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</a:t>
            </a:r>
            <a:r>
              <a:rPr lang="en-GB" sz="15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 = 0.0, level = 0.0;</a:t>
            </a:r>
          </a:p>
          <a:p>
            <a:r>
              <a:rPr lang="en-GB" sz="155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8477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 fontScale="90000"/>
          </a:bodyPr>
          <a:lstStyle/>
          <a:p>
            <a:r>
              <a:rPr lang="en-GB" dirty="0"/>
              <a:t>Custom </a:t>
            </a:r>
            <a:r>
              <a:rPr lang="en-GB" dirty="0" err="1"/>
              <a:t>SynthesiserVoice</a:t>
            </a:r>
            <a:r>
              <a:rPr lang="en-GB" dirty="0"/>
              <a:t>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499190"/>
            <a:ext cx="11466201" cy="213663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GB" sz="3200" dirty="0" err="1"/>
              <a:t>SineWaveVoice</a:t>
            </a:r>
            <a:r>
              <a:rPr lang="en-GB" sz="3200" dirty="0"/>
              <a:t> class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800" dirty="0"/>
              <a:t>Voice started/stopped by synthesiser calling </a:t>
            </a:r>
            <a:r>
              <a:rPr lang="en-GB" sz="2800" dirty="0" err="1">
                <a:solidFill>
                  <a:srgbClr val="0000FF"/>
                </a:solidFill>
              </a:rPr>
              <a:t>startNote</a:t>
            </a:r>
            <a:r>
              <a:rPr lang="en-GB" sz="2800" dirty="0"/>
              <a:t>/</a:t>
            </a:r>
            <a:r>
              <a:rPr lang="en-GB" sz="2800" dirty="0" err="1">
                <a:solidFill>
                  <a:srgbClr val="0000FF"/>
                </a:solidFill>
              </a:rPr>
              <a:t>stopNote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23822" y="3080221"/>
            <a:ext cx="11544356" cy="2862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SynthesiserSound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currentAngle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level = </a:t>
            </a:r>
            <a:r>
              <a:rPr lang="en-GB" dirty="0">
                <a:solidFill>
                  <a:srgbClr val="808080"/>
                </a:solidFill>
                <a:latin typeface="Cascadia Mono" panose="020B0609020000020004" pitchFamily="49" charset="0"/>
              </a:rPr>
              <a:t>velocity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0.15;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MidiMessage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getMidiNoteInHertz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midiNoteNumber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stopNote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/*velocity*/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808080"/>
                </a:solidFill>
                <a:latin typeface="Cascadia Mono" panose="020B0609020000020004" pitchFamily="49" charset="0"/>
              </a:rPr>
              <a:t>allowTailOff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clearCurrentNote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angleDelta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0.0;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01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787B-E980-6BB4-5BD5-99D66F8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1380564" cy="1060515"/>
          </a:xfrm>
        </p:spPr>
        <p:txBody>
          <a:bodyPr>
            <a:normAutofit/>
          </a:bodyPr>
          <a:lstStyle/>
          <a:p>
            <a:r>
              <a:rPr lang="en-GB" dirty="0"/>
              <a:t>Synthesiser Class – </a:t>
            </a:r>
            <a:r>
              <a:rPr lang="en-GB" dirty="0" err="1"/>
              <a:t>startNote</a:t>
            </a:r>
            <a:r>
              <a:rPr lang="en-GB" dirty="0"/>
              <a:t> &amp; </a:t>
            </a:r>
            <a:r>
              <a:rPr lang="en-GB" dirty="0" err="1"/>
              <a:t>stopNote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51B13-A311-CA68-2250-E7ABA304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56" y="1060515"/>
            <a:ext cx="11780874" cy="57017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Declare variable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Prepare to play</a:t>
            </a:r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1">
              <a:lnSpc>
                <a:spcPct val="110000"/>
              </a:lnSpc>
              <a:spcBef>
                <a:spcPts val="400"/>
              </a:spcBef>
            </a:pPr>
            <a:endParaRPr lang="en-GB" sz="22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 lvl="2">
              <a:lnSpc>
                <a:spcPct val="110000"/>
              </a:lnSpc>
              <a:spcBef>
                <a:spcPts val="400"/>
              </a:spcBef>
            </a:pPr>
            <a:endParaRPr lang="en-GB" sz="1800" dirty="0"/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GB" sz="2600" dirty="0"/>
              <a:t>Process block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AF271-A89E-D7DF-99D6-29B2879F22AC}"/>
              </a:ext>
            </a:extLst>
          </p:cNvPr>
          <p:cNvSpPr txBox="1"/>
          <p:nvPr/>
        </p:nvSpPr>
        <p:spPr>
          <a:xfrm>
            <a:off x="3553933" y="1060515"/>
            <a:ext cx="8354532" cy="1138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: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endParaRPr lang="en-GB" sz="1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Synthesiser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synth;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4732-B60E-70F5-E2EF-25FB2962F9E9}"/>
              </a:ext>
            </a:extLst>
          </p:cNvPr>
          <p:cNvSpPr txBox="1"/>
          <p:nvPr/>
        </p:nvSpPr>
        <p:spPr>
          <a:xfrm>
            <a:off x="405718" y="2598003"/>
            <a:ext cx="11380564" cy="16619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3;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numVoices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SineWaveVoice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synth.addSound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700" dirty="0">
                <a:solidFill>
                  <a:srgbClr val="2B91AF"/>
                </a:solidFill>
                <a:latin typeface="Cascadia Mono" panose="020B0609020000020004" pitchFamily="49" charset="0"/>
              </a:rPr>
              <a:t>SineWaveSound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synth.setCurrentPlaybackSampleRate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700" dirty="0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5BB8E-6C2E-5CD1-9CF3-A37282FD4583}"/>
              </a:ext>
            </a:extLst>
          </p:cNvPr>
          <p:cNvSpPr txBox="1"/>
          <p:nvPr/>
        </p:nvSpPr>
        <p:spPr>
          <a:xfrm>
            <a:off x="91262" y="4889544"/>
            <a:ext cx="12009476" cy="18158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keyboardState.processNextMidiBuffer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synth.renderNextBlock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midiMessages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numSamples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GB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0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Widescreen</PresentationFormat>
  <Paragraphs>151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Cascadia Mono</vt:lpstr>
      <vt:lpstr>Symbol</vt:lpstr>
      <vt:lpstr>Times New Roman</vt:lpstr>
      <vt:lpstr>Wingdings</vt:lpstr>
      <vt:lpstr>Office Theme</vt:lpstr>
      <vt:lpstr>Hello, synthesiser!</vt:lpstr>
      <vt:lpstr>Beyond Hello World</vt:lpstr>
      <vt:lpstr>Monophonic HelloWorld</vt:lpstr>
      <vt:lpstr>Monophonic HelloWorld</vt:lpstr>
      <vt:lpstr>Beyond Hello World - polyphony</vt:lpstr>
      <vt:lpstr>Custom SynthesiserSound Class</vt:lpstr>
      <vt:lpstr>Custom SynthesiserVoice Class</vt:lpstr>
      <vt:lpstr>Custom SynthesiserVoice Class – startNote &amp; stopNote</vt:lpstr>
      <vt:lpstr>Synthesiser Class – startNote &amp; stopNote</vt:lpstr>
      <vt:lpstr>Midi with an external device</vt:lpstr>
      <vt:lpstr>Midi with an external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25</cp:revision>
  <dcterms:created xsi:type="dcterms:W3CDTF">2023-06-20T09:57:25Z</dcterms:created>
  <dcterms:modified xsi:type="dcterms:W3CDTF">2023-12-07T09:03:32Z</dcterms:modified>
</cp:coreProperties>
</file>