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58" r:id="rId11"/>
    <p:sldId id="303" r:id="rId12"/>
    <p:sldId id="260" r:id="rId13"/>
    <p:sldId id="304" r:id="rId14"/>
    <p:sldId id="305" r:id="rId15"/>
    <p:sldId id="306" r:id="rId16"/>
    <p:sldId id="283" r:id="rId17"/>
    <p:sldId id="285" r:id="rId18"/>
    <p:sldId id="286" r:id="rId19"/>
    <p:sldId id="257" r:id="rId20"/>
    <p:sldId id="314" r:id="rId21"/>
    <p:sldId id="284" r:id="rId22"/>
    <p:sldId id="280" r:id="rId23"/>
    <p:sldId id="281" r:id="rId24"/>
    <p:sldId id="315" r:id="rId25"/>
    <p:sldId id="307" r:id="rId26"/>
    <p:sldId id="292" r:id="rId27"/>
    <p:sldId id="293" r:id="rId28"/>
    <p:sldId id="310" r:id="rId29"/>
    <p:sldId id="311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83" d="100"/>
          <a:sy n="83" d="100"/>
        </p:scale>
        <p:origin x="277" y="32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211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4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7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04367" y="794742"/>
            <a:ext cx="9001125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sound will appear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in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parameters to generic user interface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"Delay time"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2.0f,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0.999f,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"Dry/wet mix"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a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D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D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D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>
              <a:off x="3460334" y="3296686"/>
              <a:ext cx="1253022" cy="7888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2175337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2539923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2345100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1837268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3678827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3557197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2532271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C2C6-510F-1722-FAE4-A64FB74C18A9}"/>
              </a:ext>
            </a:extLst>
          </p:cNvPr>
          <p:cNvSpPr/>
          <p:nvPr/>
        </p:nvSpPr>
        <p:spPr>
          <a:xfrm>
            <a:off x="582461" y="3820973"/>
            <a:ext cx="10305280" cy="6419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A345A-62E0-27C0-F4DD-F84D71783F0E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735101" y="3134956"/>
            <a:ext cx="3344536" cy="6860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868B5-F36B-7F0A-E5EB-C55CD0ED22D2}"/>
              </a:ext>
            </a:extLst>
          </p:cNvPr>
          <p:cNvSpPr txBox="1"/>
          <p:nvPr/>
        </p:nvSpPr>
        <p:spPr>
          <a:xfrm>
            <a:off x="9079637" y="2627124"/>
            <a:ext cx="2139034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Update read position based on current delay time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effects to each cannel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5193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(channel = 0; channel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++channel)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jmin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channel,delayBuffer.getNumChannels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() -1));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(1-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287307" y="1623746"/>
            <a:ext cx="6769986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57293" y="824093"/>
            <a:ext cx="1635369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channelData</a:t>
            </a:r>
            <a:r>
              <a:rPr lang="en-GB" sz="2000" dirty="0"/>
              <a:t> is </a:t>
            </a:r>
            <a:r>
              <a:rPr lang="en-GB" sz="2000" dirty="0" err="1"/>
              <a:t>numSamples</a:t>
            </a:r>
            <a:r>
              <a:rPr lang="en-GB" sz="2000" dirty="0"/>
              <a:t> of audio for one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348807" y="1993776"/>
            <a:ext cx="11494385" cy="3240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11559" y="1717336"/>
            <a:ext cx="2476269" cy="31805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487828" y="1363393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377159" y="2390011"/>
            <a:ext cx="3352485" cy="5649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729644" y="2672463"/>
            <a:ext cx="1580237" cy="15146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5309881" y="2162212"/>
            <a:ext cx="3879624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Copy state variables maintained between </a:t>
            </a:r>
            <a:r>
              <a:rPr lang="en-GB" sz="2000" dirty="0" err="1"/>
              <a:t>processBlock</a:t>
            </a:r>
            <a:r>
              <a:rPr lang="en-GB" sz="2000" dirty="0"/>
              <a:t> calls. Processing channel can't affect state variable for next 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527900" y="3804273"/>
            <a:ext cx="6413435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941335" y="4003923"/>
            <a:ext cx="752603" cy="21149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7693938" y="3553693"/>
            <a:ext cx="3627998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info in delay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dpr</a:t>
            </a:r>
            <a:r>
              <a:rPr lang="en-GB" sz="2000" dirty="0"/>
              <a:t>] is delay sample we just read.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dpw</a:t>
            </a:r>
            <a:r>
              <a:rPr lang="en-GB" sz="2000" dirty="0"/>
              <a:t>] is what we write to buffer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559851" y="4857795"/>
            <a:ext cx="301568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575539" y="5057445"/>
            <a:ext cx="3991105" cy="52409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566644" y="5227597"/>
            <a:ext cx="2778971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output sample in buffer,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141423" y="5683901"/>
            <a:ext cx="3657473" cy="64485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98896" y="6006329"/>
            <a:ext cx="1824128" cy="2848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5623024" y="5680871"/>
            <a:ext cx="2879683" cy="707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transfer local copies back to main state variable</a:t>
            </a:r>
          </a:p>
        </p:txBody>
      </p:sp>
    </p:spTree>
    <p:extLst>
      <p:ext uri="{BB962C8B-B14F-4D97-AF65-F5344CB8AC3E}">
        <p14:creationId xmlns:p14="http://schemas.microsoft.com/office/powerpoint/2010/main" val="219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492357" y="1801087"/>
            <a:ext cx="6257578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49935" y="1001434"/>
            <a:ext cx="2147777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Go through each channel of audio that's passed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705853" y="2618578"/>
            <a:ext cx="6930772" cy="3173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36625" y="2641441"/>
            <a:ext cx="866082" cy="1607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502707" y="2287498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644861" y="2193166"/>
            <a:ext cx="6197190" cy="39248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842051" y="1812455"/>
            <a:ext cx="1196591" cy="5769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8038642" y="1458512"/>
            <a:ext cx="387962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current input value for this channel, this 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644861" y="3050878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392785" y="3450177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8435881" y="3469082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write to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delayReadPosition</a:t>
            </a:r>
            <a:r>
              <a:rPr lang="en-GB" sz="2000" dirty="0"/>
              <a:t>] is last delay sample that we read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644860" y="3978757"/>
            <a:ext cx="4908041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552901" y="4178407"/>
            <a:ext cx="2421775" cy="12799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974676" y="5104375"/>
            <a:ext cx="4089203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set current output value for this channel, this sample,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376757" y="4795525"/>
            <a:ext cx="9426719" cy="975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090117" y="5771162"/>
            <a:ext cx="3159728" cy="5458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8249845" y="5963073"/>
            <a:ext cx="334918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increment pointers; once per sample, not once per channel!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04F3B-F643-0F3A-D2FE-080F5EB76328}"/>
              </a:ext>
            </a:extLst>
          </p:cNvPr>
          <p:cNvSpPr/>
          <p:nvPr/>
        </p:nvSpPr>
        <p:spPr>
          <a:xfrm>
            <a:off x="644861" y="3496429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1297F8-0BDC-16C2-2AE1-3ED9AB7EE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392785" y="3973315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B3F6C-0FAB-50DD-9FB8-E9EAFC5B80FA}"/>
              </a:ext>
            </a:extLst>
          </p:cNvPr>
          <p:cNvSpPr txBox="1"/>
          <p:nvPr/>
        </p:nvSpPr>
        <p:spPr>
          <a:xfrm>
            <a:off x="8435881" y="399222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Read from buffer. Output is input + delay buffer content, weighted by </a:t>
            </a:r>
            <a:r>
              <a:rPr lang="en-GB" sz="2000" dirty="0" err="1"/>
              <a:t>dryWetMix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9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  <p:bldP spid="30" grpId="0" animBg="1"/>
      <p:bldP spid="30" grpId="1" animBg="1"/>
      <p:bldP spid="32" grpId="0" animBg="1"/>
      <p:bldP spid="3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904183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15810"/>
            <a:ext cx="12020203" cy="5929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4272677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804776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5175"/>
            <a:ext cx="9144000" cy="3384550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1524000" y="4593505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323928" y="4188460"/>
            <a:ext cx="6014917" cy="2163556"/>
            <a:chOff x="2483768" y="2746800"/>
            <a:chExt cx="4752528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6156176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222892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stCxn id="11" idx="3"/>
              <a:endCxn id="14" idx="3"/>
            </p:cNvCxnSpPr>
            <p:nvPr/>
          </p:nvCxnSpPr>
          <p:spPr>
            <a:xfrm>
              <a:off x="4909799" y="3818291"/>
              <a:ext cx="382281" cy="2008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6" idx="2"/>
            </p:cNvCxnSpPr>
            <p:nvPr/>
          </p:nvCxnSpPr>
          <p:spPr>
            <a:xfrm flipV="1">
              <a:off x="2483768" y="3825636"/>
              <a:ext cx="8599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5242746" y="3622350"/>
              <a:ext cx="530715" cy="432048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  <a:endCxn id="7" idx="2"/>
            </p:cNvCxnSpPr>
            <p:nvPr/>
          </p:nvCxnSpPr>
          <p:spPr>
            <a:xfrm>
              <a:off x="5724128" y="3838375"/>
              <a:ext cx="432048" cy="1030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</p:cNvCxnSpPr>
            <p:nvPr/>
          </p:nvCxnSpPr>
          <p:spPr>
            <a:xfrm>
              <a:off x="6559401" y="3848684"/>
              <a:ext cx="67689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357789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623788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2280" y="3620364"/>
              <a:ext cx="444821" cy="346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FF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940152" y="2996952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3"/>
            </p:cNvCxnSpPr>
            <p:nvPr/>
          </p:nvCxnSpPr>
          <p:spPr>
            <a:xfrm>
              <a:off x="5076056" y="2998828"/>
              <a:ext cx="8640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683150" y="699532"/>
            <a:ext cx="9081492" cy="60115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  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])}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with feedback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7353335" y="2333298"/>
            <a:ext cx="510332" cy="5103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437772" y="2453124"/>
            <a:ext cx="292068" cy="3519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8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168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23" idx="3"/>
            <a:endCxn id="26" idx="3"/>
          </p:cNvCxnSpPr>
          <p:nvPr/>
        </p:nvCxnSpPr>
        <p:spPr>
          <a:xfrm>
            <a:off x="5775889" y="2549998"/>
            <a:ext cx="483824" cy="2541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4525" y="2547098"/>
            <a:ext cx="0" cy="8019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4682833" y="2330707"/>
            <a:ext cx="1093056" cy="4385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Delay 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2922247" y="205730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x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cxnSp>
        <p:nvCxnSpPr>
          <p:cNvPr id="25" name="Straight Arrow Connector 24"/>
          <p:cNvCxnSpPr>
            <a:endCxn id="38" idx="2"/>
          </p:cNvCxnSpPr>
          <p:nvPr/>
        </p:nvCxnSpPr>
        <p:spPr>
          <a:xfrm flipV="1">
            <a:off x="2705445" y="2559294"/>
            <a:ext cx="108835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6197275" y="2302010"/>
            <a:ext cx="671686" cy="54681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34525" y="3333194"/>
            <a:ext cx="4192215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19" idx="2"/>
          </p:cNvCxnSpPr>
          <p:nvPr/>
        </p:nvCxnSpPr>
        <p:spPr>
          <a:xfrm>
            <a:off x="6806524" y="2575417"/>
            <a:ext cx="546810" cy="13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7863666" y="2588464"/>
            <a:ext cx="85669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</p:cNvCxnSpPr>
          <p:nvPr/>
        </p:nvCxnSpPr>
        <p:spPr>
          <a:xfrm>
            <a:off x="7608501" y="2843630"/>
            <a:ext cx="0" cy="51381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7945156" y="206906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y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6684" y="2299496"/>
            <a:ext cx="562976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g</a:t>
            </a:r>
            <a:r>
              <a:rPr lang="en-GB" sz="225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FF</a:t>
            </a:r>
            <a:endParaRPr lang="en-US" sz="225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79929" y="1510491"/>
            <a:ext cx="0" cy="10606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" idx="3"/>
          </p:cNvCxnSpPr>
          <p:nvPr/>
        </p:nvCxnSpPr>
        <p:spPr>
          <a:xfrm>
            <a:off x="5986308" y="1512865"/>
            <a:ext cx="1093621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7"/>
          <p:cNvGrpSpPr/>
          <p:nvPr/>
        </p:nvGrpSpPr>
        <p:grpSpPr>
          <a:xfrm>
            <a:off x="5348363" y="1193893"/>
            <a:ext cx="709726" cy="637946"/>
            <a:chOff x="3275857" y="2708921"/>
            <a:chExt cx="560771" cy="504056"/>
          </a:xfrm>
        </p:grpSpPr>
        <p:sp>
          <p:nvSpPr>
            <p:cNvPr id="41" name="Isosceles Triangle 40"/>
            <p:cNvSpPr/>
            <p:nvPr/>
          </p:nvSpPr>
          <p:spPr>
            <a:xfrm rot="16200000">
              <a:off x="3275857" y="2708921"/>
              <a:ext cx="504056" cy="504056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91808" y="2725192"/>
              <a:ext cx="444820" cy="34653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FB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4022687" y="1512865"/>
            <a:ext cx="13121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 flipH="1">
            <a:off x="4021636" y="1510491"/>
            <a:ext cx="0" cy="820991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3793799" y="2331482"/>
            <a:ext cx="455676" cy="45562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793798" y="2358397"/>
            <a:ext cx="460943" cy="4385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225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40" name="Straight Arrow Connector 39"/>
          <p:cNvCxnSpPr>
            <a:stCxn id="38" idx="6"/>
            <a:endCxn id="23" idx="1"/>
          </p:cNvCxnSpPr>
          <p:nvPr/>
        </p:nvCxnSpPr>
        <p:spPr>
          <a:xfrm flipV="1">
            <a:off x="4249475" y="2549998"/>
            <a:ext cx="433358" cy="929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6777042" y="2562154"/>
            <a:ext cx="665567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d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samples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135070" cy="5116711"/>
          </a:xfrm>
          <a:ln/>
        </p:spPr>
        <p:txBody>
          <a:bodyPr/>
          <a:lstStyle/>
          <a:p>
            <a:pPr marL="446469"/>
            <a:r>
              <a:rPr lang="en-US" dirty="0"/>
              <a:t>Delays applied to a pulse-like sound </a:t>
            </a:r>
          </a:p>
          <a:p>
            <a:pPr marL="803643" lvl="1"/>
            <a:r>
              <a:rPr lang="en-US" dirty="0"/>
              <a:t>Original pulse</a:t>
            </a:r>
          </a:p>
          <a:p>
            <a:pPr marL="803643" lvl="1"/>
            <a:r>
              <a:rPr lang="en-US" dirty="0"/>
              <a:t>Processed with 60 ms delay (no feedback)</a:t>
            </a:r>
          </a:p>
          <a:p>
            <a:pPr marL="803643" lvl="1"/>
            <a:r>
              <a:rPr lang="en-US" dirty="0"/>
              <a:t>100 ms delay</a:t>
            </a:r>
          </a:p>
          <a:p>
            <a:pPr marL="803643" lvl="1"/>
            <a:r>
              <a:rPr lang="en-US" dirty="0"/>
              <a:t>150 ms delay</a:t>
            </a:r>
          </a:p>
          <a:p>
            <a:pPr marL="803643" lvl="1"/>
            <a:r>
              <a:rPr lang="en-US" dirty="0"/>
              <a:t>250 ms delay</a:t>
            </a:r>
          </a:p>
          <a:p>
            <a:pPr marL="803643" lvl="1"/>
            <a:r>
              <a:rPr lang="en-US" dirty="0"/>
              <a:t>250 ms delay with feedback</a:t>
            </a:r>
          </a:p>
          <a:p>
            <a:pPr marL="803643" lvl="1"/>
            <a:r>
              <a:rPr lang="en-US" dirty="0"/>
              <a:t>250 ms delay with higher feedback gain</a:t>
            </a:r>
          </a:p>
        </p:txBody>
      </p:sp>
      <p:pic>
        <p:nvPicPr>
          <p:cNvPr id="1536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8162" y="3985937"/>
            <a:ext cx="836705" cy="836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302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153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6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Microsoft Office PowerPoint</Application>
  <PresentationFormat>Widescreen</PresentationFormat>
  <Paragraphs>490</Paragraphs>
  <Slides>29</Slides>
  <Notes>22</Notes>
  <HiddenSlides>2</HiddenSlides>
  <MMClips>7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Italic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with feedback</vt:lpstr>
      <vt:lpstr>Sound samples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Define and initialise</vt:lpstr>
      <vt:lpstr>processBlock 1 - Define variables</vt:lpstr>
      <vt:lpstr>processBlock 2 – apply effects to each cannel </vt:lpstr>
      <vt:lpstr>processBlock 2 – apply delay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32</cp:revision>
  <dcterms:created xsi:type="dcterms:W3CDTF">2023-06-20T09:57:25Z</dcterms:created>
  <dcterms:modified xsi:type="dcterms:W3CDTF">2023-12-07T09:11:42Z</dcterms:modified>
</cp:coreProperties>
</file>