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3"/>
  </p:notesMasterIdLst>
  <p:sldIdLst>
    <p:sldId id="278" r:id="rId4"/>
    <p:sldId id="291" r:id="rId5"/>
    <p:sldId id="266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57" r:id="rId16"/>
    <p:sldId id="292" r:id="rId17"/>
    <p:sldId id="295" r:id="rId18"/>
    <p:sldId id="294" r:id="rId19"/>
    <p:sldId id="280" r:id="rId20"/>
    <p:sldId id="29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9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341" d="62500"/>
        <a:sy n="94341" d="62500"/>
      </p:scale>
      <p:origin x="0" y="-96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0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/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0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jpeg"/><Relationship Id="rId5" Type="http://schemas.microsoft.com/office/2007/relationships/media" Target="../media/media3.WAV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file:///C:\Users\josh\OneDrive\2015\02b%20-%20Vibrato\basicvib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Vibrato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711" t="1608" r="4599" b="371"/>
          <a:stretch>
            <a:fillRect/>
          </a:stretch>
        </p:blipFill>
        <p:spPr bwMode="auto">
          <a:xfrm rot="4477320">
            <a:off x="5317443" y="1893652"/>
            <a:ext cx="1544836" cy="43387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35" y="0"/>
            <a:ext cx="9167365" cy="908720"/>
          </a:xfrm>
        </p:spPr>
        <p:txBody>
          <a:bodyPr>
            <a:noAutofit/>
          </a:bodyPr>
          <a:lstStyle/>
          <a:p>
            <a:r>
              <a:rPr lang="en-US" sz="2400" b="1" dirty="0"/>
              <a:t>Triangular and </a:t>
            </a:r>
            <a:r>
              <a:rPr lang="en-US" sz="2400" b="1" dirty="0" err="1"/>
              <a:t>sawtooth</a:t>
            </a:r>
            <a:r>
              <a:rPr lang="en-US" sz="2400" b="1" dirty="0"/>
              <a:t> LFOs, with corresponding pitch shift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8269" r="52383"/>
          <a:stretch>
            <a:fillRect/>
          </a:stretch>
        </p:blipFill>
        <p:spPr bwMode="auto">
          <a:xfrm>
            <a:off x="1881824" y="624169"/>
            <a:ext cx="3604336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1603" r="9045"/>
          <a:stretch>
            <a:fillRect/>
          </a:stretch>
        </p:blipFill>
        <p:spPr bwMode="auto">
          <a:xfrm>
            <a:off x="6794900" y="593685"/>
            <a:ext cx="3604703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50511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C++ code(1/2)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4742"/>
            <a:ext cx="9144000" cy="6009680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Variables in this example whose values are set externally: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Indicates how many audio samples to process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Length of our delay buffer in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Write pointer into the delay buffer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Current phase of the LFO, always between 0-1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1/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, where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 is sampling frequency</a:t>
            </a:r>
          </a:p>
          <a:p>
            <a:pPr marL="142870" indent="0">
              <a:buNone/>
            </a:pP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frequency_;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Frequency of the low-frequency oscillator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Width of the LFO in samples</a:t>
            </a:r>
            <a:endParaRPr lang="en-US" sz="1758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11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</a:t>
            </a:r>
            <a:r>
              <a:rPr lang="en-US"/>
              <a:t>++ code(2/2</a:t>
            </a:r>
            <a:r>
              <a:rPr lang="en-US" dirty="0"/>
              <a:t>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Recalculate read pointer position with respect to write pointer.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_*(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sinf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2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 M_PI *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))/2;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//Subtract 3 samples to delay pointer so enough written samples to interpolate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fmodf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dpw-currentDelay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getSampleRate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())+BufLength-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3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Interpolate fractional value from where read pointer sits between two samples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fraction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%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=fraction*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]+(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-fraction)*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in;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Store current information in delay buffer</a:t>
            </a:r>
            <a:endParaRPr lang="en-GB" sz="1406" dirty="0">
              <a:solidFill>
                <a:srgbClr val="000000"/>
              </a:solidFill>
              <a:latin typeface="Courier New"/>
            </a:endParaRP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//Increment write pointer at constant rate. Read pointer moves at different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rates depending on settings of LFO, the delay and sweep width.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Store output sample in buffer, replacing input. Delayed sample is only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//component of output (no mixing with dry signal)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+= frequency_*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Update LFO phase, keeping it in range 0-1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406" dirty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Vibrato effect will be simple VST plugin</a:t>
            </a:r>
          </a:p>
          <a:p>
            <a:r>
              <a:rPr lang="en-GB" dirty="0"/>
              <a:t>Start with Delay plugin</a:t>
            </a:r>
          </a:p>
          <a:p>
            <a:r>
              <a:rPr lang="en-GB" dirty="0"/>
              <a:t>Add methods for LFO and interpolation</a:t>
            </a:r>
          </a:p>
          <a:p>
            <a:r>
              <a:rPr lang="en-GB" dirty="0"/>
              <a:t>In </a:t>
            </a:r>
            <a:r>
              <a:rPr lang="en-GB" dirty="0" err="1"/>
              <a:t>processBlock</a:t>
            </a:r>
            <a:endParaRPr lang="en-GB" dirty="0"/>
          </a:p>
          <a:p>
            <a:pPr lvl="1"/>
            <a:r>
              <a:rPr lang="en-GB" dirty="0"/>
              <a:t>Outer loop is samples, inner loop is channels</a:t>
            </a:r>
          </a:p>
          <a:p>
            <a:pPr marL="500045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So only increment pointer once for each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Change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16106" y="2212489"/>
            <a:ext cx="11714531" cy="41703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parameterChanged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low-frequency oscillator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3352794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98873" y="3567947"/>
            <a:ext cx="1679389" cy="37353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963850" y="3258948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346434" y="5169809"/>
            <a:ext cx="6873145" cy="115476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219579" y="5137269"/>
            <a:ext cx="1632028" cy="60992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8868233" y="5013706"/>
            <a:ext cx="289499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Set up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781" y="1767385"/>
            <a:ext cx="11714531" cy="3693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lfoFrequency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,0.1f,5.0f, 1.0f));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sweepWidth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"Sweep width"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0.001f, 0.05f, 0.01f));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"triangle"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"sloped 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"sine"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 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"Interpolation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"Nearest neighbour"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"Linear"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Quadratic"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"Cubic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32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buffer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size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3 extra samples to allow cubic interpolation 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11284431" cy="28469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8B5D-680D-203E-4E27-AB174171AFD5}"/>
              </a:ext>
            </a:extLst>
          </p:cNvPr>
          <p:cNvSpPr/>
          <p:nvPr/>
        </p:nvSpPr>
        <p:spPr>
          <a:xfrm>
            <a:off x="603412" y="3938210"/>
            <a:ext cx="9188893" cy="3193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C3562-619C-4BDD-89AA-D8804962A36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792305" y="3092924"/>
            <a:ext cx="307350" cy="100494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81E7FE-0858-4974-20F6-33347183474A}"/>
              </a:ext>
            </a:extLst>
          </p:cNvPr>
          <p:cNvSpPr txBox="1"/>
          <p:nvPr/>
        </p:nvSpPr>
        <p:spPr>
          <a:xfrm>
            <a:off x="8195733" y="2446593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3 extra samples to allow cubic interpolation even at maximum delay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7DCAE-B71B-E5BD-9E58-94C4533E9436}"/>
              </a:ext>
            </a:extLst>
          </p:cNvPr>
          <p:cNvSpPr/>
          <p:nvPr/>
        </p:nvSpPr>
        <p:spPr>
          <a:xfrm>
            <a:off x="620038" y="4404037"/>
            <a:ext cx="9188893" cy="573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6B6B4-260B-783B-5AEB-21ED10F7B38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9808931" y="4690981"/>
            <a:ext cx="375084" cy="11414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548B5-D09E-F02E-029A-F8F85FA620EC}"/>
              </a:ext>
            </a:extLst>
          </p:cNvPr>
          <p:cNvSpPr txBox="1"/>
          <p:nvPr/>
        </p:nvSpPr>
        <p:spPr>
          <a:xfrm>
            <a:off x="8280093" y="5186087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Allocate and zero the delay buffer (size will depend on current sample rate)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1447064"/>
            <a:ext cx="11916226" cy="5447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398616" y="1370503"/>
            <a:ext cx="8793766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192382" y="1098961"/>
            <a:ext cx="587661" cy="91559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780043" y="745018"/>
            <a:ext cx="2353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Information about these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CB9D-C122-0AE7-4CAB-F9724241CFE0}"/>
              </a:ext>
            </a:extLst>
          </p:cNvPr>
          <p:cNvSpPr/>
          <p:nvPr/>
        </p:nvSpPr>
        <p:spPr>
          <a:xfrm>
            <a:off x="408292" y="4118546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C4917-79AE-332C-907D-745CCD5EEA9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9410099" y="3987360"/>
            <a:ext cx="428000" cy="30711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624D0-A037-5D9F-05C3-C3F1787E8BE1}"/>
              </a:ext>
            </a:extLst>
          </p:cNvPr>
          <p:cNvSpPr txBox="1"/>
          <p:nvPr/>
        </p:nvSpPr>
        <p:spPr>
          <a:xfrm>
            <a:off x="9838099" y="3802694"/>
            <a:ext cx="220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Working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691321" y="4911902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9693128" y="5057715"/>
            <a:ext cx="307215" cy="301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10000343" y="4596050"/>
            <a:ext cx="2096407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836292" y="5476511"/>
            <a:ext cx="10760622" cy="89844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491050" y="4713272"/>
            <a:ext cx="2105864" cy="121246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491050" y="4251607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1" y="820303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samples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Read rate depends on LFO settings, delay &amp; sweep 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2174852"/>
            <a:ext cx="11916226" cy="3323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454259" y="2490521"/>
            <a:ext cx="8218545" cy="34649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672804" y="1545333"/>
            <a:ext cx="721229" cy="111843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7952145" y="899002"/>
            <a:ext cx="288377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454259" y="3011078"/>
            <a:ext cx="10905593" cy="61938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253988" y="2320490"/>
            <a:ext cx="2105864" cy="1000278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253988" y="1858825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EEF68-2D2B-8F16-C942-A3F2836D18C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22933" y="3629410"/>
            <a:ext cx="901685" cy="175112"/>
          </a:xfrm>
          <a:prstGeom prst="straightConnector1">
            <a:avLst/>
          </a:prstGeom>
          <a:ln w="25400">
            <a:solidFill>
              <a:srgbClr val="7030A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8CC2D-E96D-F216-2B2C-DB8BE7F4B1B4}"/>
              </a:ext>
            </a:extLst>
          </p:cNvPr>
          <p:cNvSpPr/>
          <p:nvPr/>
        </p:nvSpPr>
        <p:spPr>
          <a:xfrm>
            <a:off x="431999" y="4080221"/>
            <a:ext cx="9645115" cy="40676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F8DFB-395D-3ED7-B558-C93B1BDD152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9367935" y="4283605"/>
            <a:ext cx="709179" cy="56806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EB3ED1-9AE3-C6F9-06FE-5F108D568A55}"/>
              </a:ext>
            </a:extLst>
          </p:cNvPr>
          <p:cNvSpPr txBox="1"/>
          <p:nvPr/>
        </p:nvSpPr>
        <p:spPr>
          <a:xfrm>
            <a:off x="9367935" y="4528504"/>
            <a:ext cx="25579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Increment write pointer at constant rate</a:t>
            </a:r>
            <a:endParaRPr lang="en-GB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85FED5-1945-8427-91A2-2E0FE7F4DACB}"/>
              </a:ext>
            </a:extLst>
          </p:cNvPr>
          <p:cNvSpPr/>
          <p:nvPr/>
        </p:nvSpPr>
        <p:spPr>
          <a:xfrm>
            <a:off x="432000" y="4595644"/>
            <a:ext cx="6244054" cy="7120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5D830-36DE-98F8-D2FC-F084AADA766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676054" y="4951674"/>
            <a:ext cx="2933619" cy="106772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132DC-0DA3-E418-A3C5-12AD82C438A5}"/>
              </a:ext>
            </a:extLst>
          </p:cNvPr>
          <p:cNvSpPr txBox="1"/>
          <p:nvPr/>
        </p:nvSpPr>
        <p:spPr>
          <a:xfrm>
            <a:off x="9609673" y="5696230"/>
            <a:ext cx="245249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Update LFO phase, keeping it in range 0-1</a:t>
            </a:r>
            <a:endParaRPr lang="en-GB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F1034-C12D-CEDE-A17C-8FED337BDD1A}"/>
              </a:ext>
            </a:extLst>
          </p:cNvPr>
          <p:cNvSpPr txBox="1"/>
          <p:nvPr/>
        </p:nvSpPr>
        <p:spPr>
          <a:xfrm>
            <a:off x="7624618" y="3444744"/>
            <a:ext cx="2452496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See next slide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36071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  <p:bldP spid="17" grpId="0" animBg="1"/>
      <p:bldP spid="17" grpId="1" animBg="1"/>
      <p:bldP spid="19" grpId="0" animBg="1"/>
      <p:bldP spid="19" grpId="1" animBg="1"/>
      <p:bldP spid="28" grpId="0" animBg="1"/>
      <p:bldP spid="28" grpId="1" animBg="1"/>
      <p:bldP spid="30" grpId="0" animBg="1"/>
      <p:bldP spid="30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r>
              <a:rPr lang="en-GB" dirty="0"/>
              <a:t> II – iterate over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25250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230" y="1877646"/>
            <a:ext cx="11808926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126CF-DD14-18E1-09C5-CC28B4E9FE61}"/>
              </a:ext>
            </a:extLst>
          </p:cNvPr>
          <p:cNvSpPr/>
          <p:nvPr/>
        </p:nvSpPr>
        <p:spPr>
          <a:xfrm>
            <a:off x="517686" y="2148116"/>
            <a:ext cx="6841071" cy="42611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F5979-34E0-EAA5-F12F-F70285D68C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358757" y="1795505"/>
            <a:ext cx="1356544" cy="56567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10976-E0F2-6F9A-3201-BAA1E8543F16}"/>
              </a:ext>
            </a:extLst>
          </p:cNvPr>
          <p:cNvSpPr txBox="1"/>
          <p:nvPr/>
        </p:nvSpPr>
        <p:spPr>
          <a:xfrm>
            <a:off x="8715301" y="1610839"/>
            <a:ext cx="314164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Get one channel of a sample</a:t>
            </a:r>
            <a:endParaRPr lang="en-GB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62A79-F53E-B76C-C1A4-B6188A359495}"/>
              </a:ext>
            </a:extLst>
          </p:cNvPr>
          <p:cNvSpPr/>
          <p:nvPr/>
        </p:nvSpPr>
        <p:spPr>
          <a:xfrm>
            <a:off x="537031" y="2736394"/>
            <a:ext cx="7034590" cy="3457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DB6DF4-F413-F463-24EB-42AC709FB2C9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7571621" y="2845447"/>
            <a:ext cx="2380285" cy="63833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0C91A8-6A15-ED99-2DC2-C0F6EFE775C9}"/>
              </a:ext>
            </a:extLst>
          </p:cNvPr>
          <p:cNvSpPr txBox="1"/>
          <p:nvPr/>
        </p:nvSpPr>
        <p:spPr>
          <a:xfrm>
            <a:off x="8040914" y="2199116"/>
            <a:ext cx="382198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delayData</a:t>
            </a:r>
            <a:r>
              <a:rPr lang="en-GB" dirty="0"/>
              <a:t> is circular buffer for implementing delay on this channel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1D46E-E7BE-BBE2-7F27-481CA0A4E68C}"/>
              </a:ext>
            </a:extLst>
          </p:cNvPr>
          <p:cNvSpPr/>
          <p:nvPr/>
        </p:nvSpPr>
        <p:spPr>
          <a:xfrm>
            <a:off x="497612" y="3260705"/>
            <a:ext cx="10349398" cy="70727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D40EA-EE97-AC4A-1944-B577340F6557}"/>
              </a:ext>
            </a:extLst>
          </p:cNvPr>
          <p:cNvCxnSpPr>
            <a:cxnSpLocks/>
            <a:stCxn id="19" idx="0"/>
            <a:endCxn id="21" idx="1"/>
          </p:cNvCxnSpPr>
          <p:nvPr/>
        </p:nvCxnSpPr>
        <p:spPr>
          <a:xfrm>
            <a:off x="5672311" y="3260705"/>
            <a:ext cx="1126102" cy="75717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62390F-7D63-801E-CFED-B587A4A938C2}"/>
              </a:ext>
            </a:extLst>
          </p:cNvPr>
          <p:cNvSpPr txBox="1"/>
          <p:nvPr/>
        </p:nvSpPr>
        <p:spPr>
          <a:xfrm>
            <a:off x="6798413" y="3833209"/>
            <a:ext cx="191688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Fractional delay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FEFFAF-BEB3-618B-2F8E-44E691C60EF2}"/>
              </a:ext>
            </a:extLst>
          </p:cNvPr>
          <p:cNvSpPr/>
          <p:nvPr/>
        </p:nvSpPr>
        <p:spPr>
          <a:xfrm>
            <a:off x="457905" y="4075372"/>
            <a:ext cx="6184800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A78253-F8B3-BE98-02DB-60D1789A5E2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2705" y="4291553"/>
            <a:ext cx="1801443" cy="44031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19776-5B14-6F29-9323-9984E96609B8}"/>
              </a:ext>
            </a:extLst>
          </p:cNvPr>
          <p:cNvSpPr txBox="1"/>
          <p:nvPr/>
        </p:nvSpPr>
        <p:spPr>
          <a:xfrm>
            <a:off x="8444148" y="4270203"/>
            <a:ext cx="2018488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Store current information in delay buffer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CB3E4-724D-4333-D7BE-C6B8988B691F}"/>
              </a:ext>
            </a:extLst>
          </p:cNvPr>
          <p:cNvSpPr/>
          <p:nvPr/>
        </p:nvSpPr>
        <p:spPr>
          <a:xfrm>
            <a:off x="497611" y="4686725"/>
            <a:ext cx="6792905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C1065F-5321-373C-5408-315D02744C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290516" y="4902906"/>
            <a:ext cx="1193339" cy="57240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36B7EA-79C9-F442-ADB5-8E80C80120F3}"/>
              </a:ext>
            </a:extLst>
          </p:cNvPr>
          <p:cNvSpPr txBox="1"/>
          <p:nvPr/>
        </p:nvSpPr>
        <p:spPr>
          <a:xfrm>
            <a:off x="8483855" y="5152145"/>
            <a:ext cx="313241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current output value for this channel, this sample</a:t>
            </a:r>
          </a:p>
        </p:txBody>
      </p:sp>
    </p:spTree>
    <p:extLst>
      <p:ext uri="{BB962C8B-B14F-4D97-AF65-F5344CB8AC3E}">
        <p14:creationId xmlns:p14="http://schemas.microsoft.com/office/powerpoint/2010/main" val="4174921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9" grpId="0" animBg="1"/>
      <p:bldP spid="19" grpId="1" animBg="1"/>
      <p:bldP spid="21" grpId="0" animBg="1"/>
      <p:bldP spid="21" grpId="1" animBg="1"/>
      <p:bldP spid="29" grpId="0" animBg="1"/>
      <p:bldP spid="29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simulation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/>
              <a:t>Small, </a:t>
            </a:r>
            <a:r>
              <a:rPr lang="en-US">
                <a:solidFill>
                  <a:srgbClr val="0000FF"/>
                </a:solidFill>
              </a:rPr>
              <a:t>quasi-periodic</a:t>
            </a:r>
            <a:r>
              <a:rPr lang="en-US"/>
              <a:t> variations in </a:t>
            </a:r>
            <a:r>
              <a:rPr lang="en-US">
                <a:solidFill>
                  <a:srgbClr val="0000FF"/>
                </a:solidFill>
              </a:rPr>
              <a:t>pitch</a:t>
            </a:r>
            <a:r>
              <a:rPr lang="en-US"/>
              <a:t> of tone</a:t>
            </a:r>
          </a:p>
          <a:p>
            <a:pPr marL="803643" lvl="1"/>
            <a:r>
              <a:rPr lang="en-US"/>
              <a:t>Typical vibrato </a:t>
            </a:r>
            <a:r>
              <a:rPr lang="en-US">
                <a:solidFill>
                  <a:srgbClr val="0000FF"/>
                </a:solidFill>
              </a:rPr>
              <a:t>depth</a:t>
            </a:r>
            <a:r>
              <a:rPr lang="en-US"/>
              <a:t> is on order of 1 percent </a:t>
            </a:r>
          </a:p>
          <a:p>
            <a:pPr marL="803643" lvl="1"/>
            <a:r>
              <a:rPr lang="en-US"/>
              <a:t>One semitone =                    variation </a:t>
            </a:r>
          </a:p>
          <a:p>
            <a:pPr marL="446469"/>
            <a:r>
              <a:rPr lang="en-US"/>
              <a:t>Often accompanied by </a:t>
            </a:r>
            <a:r>
              <a:rPr lang="en-US">
                <a:solidFill>
                  <a:srgbClr val="0000FF"/>
                </a:solidFill>
              </a:rPr>
              <a:t>tremolo</a:t>
            </a:r>
            <a:endParaRPr lang="en-US"/>
          </a:p>
          <a:p>
            <a:pPr marL="803643" lvl="1"/>
            <a:r>
              <a:rPr lang="en-US">
                <a:solidFill>
                  <a:srgbClr val="0000FF"/>
                </a:solidFill>
              </a:rPr>
              <a:t>Amplitude modulation</a:t>
            </a:r>
            <a:r>
              <a:rPr lang="en-US"/>
              <a:t> at same frequency as vibrato</a:t>
            </a:r>
          </a:p>
          <a:p>
            <a:pPr marL="446469"/>
            <a:r>
              <a:rPr lang="en-US"/>
              <a:t>To apply vibrato</a:t>
            </a:r>
          </a:p>
          <a:p>
            <a:pPr marL="803643" lvl="1"/>
            <a:r>
              <a:rPr lang="en-US"/>
              <a:t>Quasi-periodic </a:t>
            </a:r>
            <a:r>
              <a:rPr lang="en-US">
                <a:solidFill>
                  <a:srgbClr val="0000FF"/>
                </a:solidFill>
              </a:rPr>
              <a:t>frequency shift</a:t>
            </a:r>
            <a:endParaRPr lang="en-US"/>
          </a:p>
          <a:p>
            <a:pPr marL="803643" lvl="1"/>
            <a:r>
              <a:rPr lang="en-US"/>
              <a:t>Use a </a:t>
            </a:r>
            <a:r>
              <a:rPr lang="en-US">
                <a:solidFill>
                  <a:srgbClr val="0000FF"/>
                </a:solidFill>
              </a:rPr>
              <a:t>modulated delay line</a:t>
            </a:r>
            <a:endParaRPr lang="en-US"/>
          </a:p>
          <a:p>
            <a:pPr marL="446469"/>
            <a:r>
              <a:rPr lang="en-US"/>
              <a:t>Time-varying delay changes pitch of sound</a:t>
            </a:r>
          </a:p>
          <a:p>
            <a:pPr marL="803643" lvl="1"/>
            <a:r>
              <a:rPr lang="en-US"/>
              <a:t>Simulated Doppler shift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517" y="2437805"/>
            <a:ext cx="153590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in the acoustic world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>
                <a:solidFill>
                  <a:srgbClr val="0000FF"/>
                </a:solidFill>
              </a:rPr>
              <a:t>Violin</a:t>
            </a:r>
            <a:endParaRPr lang="en-US"/>
          </a:p>
          <a:p>
            <a:pPr marL="803643" lvl="1"/>
            <a:r>
              <a:rPr lang="en-US"/>
              <a:t>Vibrato produced by wiggling finger</a:t>
            </a:r>
          </a:p>
          <a:p>
            <a:pPr marL="803643" lvl="1"/>
            <a:r>
              <a:rPr lang="en-US"/>
              <a:t>Changes where the string is stopped on the fingerboard</a:t>
            </a:r>
          </a:p>
          <a:p>
            <a:pPr marL="803643" lvl="1"/>
            <a:r>
              <a:rPr lang="en-US"/>
              <a:t>Vibrato frequency can be very slow</a:t>
            </a:r>
          </a:p>
          <a:p>
            <a:pPr marL="1071524" lvl="2"/>
            <a:r>
              <a:rPr lang="en-US"/>
              <a:t>circa 6 Hz for example</a:t>
            </a:r>
          </a:p>
          <a:p>
            <a:pPr marL="803643" lvl="1"/>
            <a:r>
              <a:rPr lang="en-US"/>
              <a:t>Frequency modulations of string vibrations produce amplitude modulations </a:t>
            </a:r>
          </a:p>
          <a:p>
            <a:pPr marL="1071524" lvl="2"/>
            <a:r>
              <a:rPr lang="en-US"/>
              <a:t>Due to complex frequency response of violin body</a:t>
            </a:r>
          </a:p>
          <a:p>
            <a:pPr marL="446469"/>
            <a:r>
              <a:rPr lang="en-US">
                <a:solidFill>
                  <a:srgbClr val="0000FF"/>
                </a:solidFill>
              </a:rPr>
              <a:t>Singing voice</a:t>
            </a:r>
            <a:r>
              <a:rPr lang="en-US"/>
              <a:t> </a:t>
            </a:r>
          </a:p>
          <a:p>
            <a:pPr marL="803643" lvl="1"/>
            <a:r>
              <a:rPr lang="en-US"/>
              <a:t>Vibrato produced by modulating tension of vocal folds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8984" cy="3732609"/>
          </a:xfrm>
          <a:ln/>
        </p:spPr>
        <p:txBody>
          <a:bodyPr/>
          <a:lstStyle/>
          <a:p>
            <a:pPr marL="446469"/>
            <a:r>
              <a:rPr lang="en-US"/>
              <a:t>Single note (A#) with no vibrato</a:t>
            </a:r>
          </a:p>
          <a:p>
            <a:pPr marL="446469"/>
            <a:r>
              <a:rPr lang="en-US"/>
              <a:t>Same note, with vibrato</a:t>
            </a:r>
          </a:p>
          <a:p>
            <a:pPr marL="446469"/>
            <a:r>
              <a:rPr lang="en-US"/>
              <a:t>Without vibrato, with reverb</a:t>
            </a:r>
          </a:p>
          <a:p>
            <a:pPr marL="446469"/>
            <a:r>
              <a:rPr lang="en-US"/>
              <a:t>Vibrato and reverb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309" y="4000500"/>
            <a:ext cx="10277475" cy="28575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434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1634133"/>
            <a:ext cx="473273" cy="473273"/>
          </a:xfrm>
          <a:prstGeom prst="rect">
            <a:avLst/>
          </a:prstGeom>
          <a:noFill/>
        </p:spPr>
      </p:pic>
      <p:pic>
        <p:nvPicPr>
          <p:cNvPr id="14341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214563"/>
            <a:ext cx="473273" cy="473273"/>
          </a:xfrm>
          <a:prstGeom prst="rect">
            <a:avLst/>
          </a:prstGeom>
          <a:noFill/>
        </p:spPr>
      </p:pic>
      <p:pic>
        <p:nvPicPr>
          <p:cNvPr id="14342" name="Picture 6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687836"/>
            <a:ext cx="473273" cy="473273"/>
          </a:xfrm>
          <a:prstGeom prst="rect">
            <a:avLst/>
          </a:prstGeom>
          <a:noFill/>
        </p:spPr>
      </p:pic>
      <p:pic>
        <p:nvPicPr>
          <p:cNvPr id="14343" name="Picture 7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3107531"/>
            <a:ext cx="473273" cy="47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986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43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143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4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1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2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3"/>
                </p:tgtEl>
              </p:cMediaNode>
            </p:audio>
          </p:childTnLst>
        </p:cTn>
      </p:par>
    </p:tnLst>
    <p:bldLst>
      <p:bldP spid="14338" grpId="0" build="p" bldLvl="5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794742"/>
            <a:ext cx="10791824" cy="3920133"/>
          </a:xfrm>
          <a:ln/>
        </p:spPr>
        <p:txBody>
          <a:bodyPr/>
          <a:lstStyle/>
          <a:p>
            <a:pPr marL="446469"/>
            <a:r>
              <a:rPr lang="en-US" dirty="0"/>
              <a:t>Variable delay alone, </a:t>
            </a:r>
            <a:r>
              <a:rPr lang="en-US" dirty="0">
                <a:solidFill>
                  <a:srgbClr val="0000FF"/>
                </a:solidFill>
              </a:rPr>
              <a:t>no mix</a:t>
            </a:r>
            <a:endParaRPr lang="en-US" dirty="0"/>
          </a:p>
          <a:p>
            <a:pPr marL="803643" lvl="1"/>
            <a:r>
              <a:rPr lang="en-US" dirty="0"/>
              <a:t>Delay </a:t>
            </a:r>
            <a:r>
              <a:rPr lang="en-US" dirty="0">
                <a:solidFill>
                  <a:srgbClr val="0000FF"/>
                </a:solidFill>
              </a:rPr>
              <a:t>modulation</a:t>
            </a:r>
            <a:r>
              <a:rPr lang="en-US" dirty="0"/>
              <a:t> yields vibrato when the modulation is sinusoidal</a:t>
            </a:r>
          </a:p>
          <a:p>
            <a:pPr marL="803643" lvl="1"/>
            <a:r>
              <a:rPr lang="en-US" dirty="0"/>
              <a:t>Reduced case of the </a:t>
            </a:r>
            <a:r>
              <a:rPr lang="en-US" dirty="0" err="1"/>
              <a:t>flanger</a:t>
            </a:r>
            <a:endParaRPr lang="en-US" dirty="0"/>
          </a:p>
          <a:p>
            <a:pPr marL="803643" lvl="1"/>
            <a:r>
              <a:rPr lang="en-US" dirty="0"/>
              <a:t>Variation controlled by </a:t>
            </a:r>
            <a:r>
              <a:rPr lang="en-US" dirty="0">
                <a:solidFill>
                  <a:srgbClr val="0000FF"/>
                </a:solidFill>
              </a:rPr>
              <a:t>low-frequency oscillator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Interpolated </a:t>
            </a:r>
            <a:r>
              <a:rPr lang="en-US" dirty="0"/>
              <a:t>(fractional) delay line is required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Typical values</a:t>
            </a:r>
          </a:p>
          <a:p>
            <a:pPr marL="803643" lvl="1"/>
            <a:r>
              <a:rPr lang="en-US" dirty="0"/>
              <a:t>M (average delay): 5-10ms</a:t>
            </a:r>
          </a:p>
          <a:p>
            <a:pPr marL="803643" lvl="1"/>
            <a:r>
              <a:rPr lang="en-US" dirty="0"/>
              <a:t>f =           (LFO frequency): 5-14Hz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6070" y="4170164"/>
            <a:ext cx="714375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basicvib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9032576" y="3985937"/>
            <a:ext cx="563948" cy="563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1300" y="4542874"/>
            <a:ext cx="1854995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3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Basic vibrato</a:t>
            </a:r>
            <a:endParaRPr kumimoji="0" lang="en-US" sz="2531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2684413" y="4798968"/>
            <a:ext cx="4840668" cy="1769618"/>
            <a:chOff x="3652992" y="3135807"/>
            <a:chExt cx="3741288" cy="1367714"/>
          </a:xfrm>
        </p:grpSpPr>
        <p:cxnSp>
          <p:nvCxnSpPr>
            <p:cNvPr id="16" name="Straight Arrow Connector 15"/>
            <p:cNvCxnSpPr>
              <a:cxnSpLocks/>
              <a:stCxn id="17" idx="3"/>
            </p:cNvCxnSpPr>
            <p:nvPr/>
          </p:nvCxnSpPr>
          <p:spPr>
            <a:xfrm>
              <a:off x="6235058" y="4325114"/>
              <a:ext cx="11592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999043" y="4146706"/>
              <a:ext cx="1236015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Delay 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M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664709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cxnSpLocks/>
              <a:endCxn id="17" idx="1"/>
            </p:cNvCxnSpPr>
            <p:nvPr/>
          </p:nvCxnSpPr>
          <p:spPr>
            <a:xfrm>
              <a:off x="3652992" y="4325114"/>
              <a:ext cx="134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6868722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5374510" y="3135807"/>
              <a:ext cx="507371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LFO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7" idx="0"/>
            </p:cNvCxnSpPr>
            <p:nvPr/>
          </p:nvCxnSpPr>
          <p:spPr>
            <a:xfrm flipH="1">
              <a:off x="5617051" y="3492622"/>
              <a:ext cx="11144" cy="654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766811" y="5916199"/>
            <a:ext cx="2613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Modulated delay and pitch shift</a:t>
            </a:r>
            <a:endParaRPr kumimoji="0" lang="en-GB" sz="29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Effect of changing delay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076" y="796207"/>
            <a:ext cx="10251924" cy="6061793"/>
          </a:xfrm>
          <a:ln/>
        </p:spPr>
        <p:txBody>
          <a:bodyPr anchor="t"/>
          <a:lstStyle/>
          <a:p>
            <a:pPr marL="446469">
              <a:spcAft>
                <a:spcPts val="422"/>
              </a:spcAft>
              <a:buNone/>
            </a:pPr>
            <a:r>
              <a:rPr lang="en-US" sz="2531" dirty="0">
                <a:solidFill>
                  <a:srgbClr val="0000FF"/>
                </a:solidFill>
              </a:rPr>
              <a:t>How do frequencies in a signal change with a changing delay?</a:t>
            </a:r>
            <a:endParaRPr lang="en-US" sz="2531" dirty="0"/>
          </a:p>
          <a:p>
            <a:pPr marL="446469"/>
            <a:r>
              <a:rPr lang="en-US" sz="2250" dirty="0"/>
              <a:t>Suppose the delay is constant</a:t>
            </a: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So output samples are still one sampling period apart</a:t>
            </a:r>
          </a:p>
          <a:p>
            <a:pPr marL="446469"/>
            <a:r>
              <a:rPr lang="en-US" sz="2250" dirty="0"/>
              <a:t>Suppose delay always increasing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Output samples are 0.9 times the sampling period apart</a:t>
            </a:r>
          </a:p>
          <a:p>
            <a:pPr marL="803643" lvl="1"/>
            <a:r>
              <a:rPr lang="en-US" sz="1828" dirty="0"/>
              <a:t>Less samples (so less time) for one cycle of a sinusoid.</a:t>
            </a:r>
          </a:p>
          <a:p>
            <a:pPr marL="803643" lvl="1"/>
            <a:r>
              <a:rPr lang="en-US" sz="1828" dirty="0"/>
              <a:t>So</a:t>
            </a:r>
            <a:r>
              <a:rPr lang="en-US" sz="1828" dirty="0">
                <a:solidFill>
                  <a:srgbClr val="0000FF"/>
                </a:solidFill>
              </a:rPr>
              <a:t> increasing delay gives longer period / lower frequency / pitch shift down</a:t>
            </a:r>
          </a:p>
          <a:p>
            <a:pPr marL="803643" lvl="1"/>
            <a:r>
              <a:rPr lang="en-US" sz="1828" dirty="0">
                <a:solidFill>
                  <a:srgbClr val="0000FF"/>
                </a:solidFill>
              </a:rPr>
              <a:t>… Decreasing delay gives shorter period / higher frequency / pitch shift up</a:t>
            </a:r>
          </a:p>
          <a:p>
            <a:pPr marL="446469"/>
            <a:r>
              <a:rPr lang="en-US" sz="2250" dirty="0" err="1"/>
              <a:t>Generalises</a:t>
            </a:r>
            <a:r>
              <a:rPr lang="en-US" sz="2250" dirty="0"/>
              <a:t> to pitch shift given by </a:t>
            </a:r>
          </a:p>
          <a:p>
            <a:pPr marL="803643" lvl="1"/>
            <a:r>
              <a:rPr lang="en-US" sz="1828" dirty="0"/>
              <a:t>For </a:t>
            </a:r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Now consider vibrato</a:t>
            </a:r>
          </a:p>
          <a:p>
            <a:pPr marL="446469"/>
            <a:endParaRPr lang="en-US" sz="2250" dirty="0"/>
          </a:p>
          <a:p>
            <a:pPr marL="803643" lvl="1"/>
            <a:endParaRPr lang="en-US" sz="225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20638"/>
              </p:ext>
            </p:extLst>
          </p:nvPr>
        </p:nvGraphicFramePr>
        <p:xfrm>
          <a:off x="6408277" y="1287340"/>
          <a:ext cx="1321594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68280" progId="Equation.DSMT4">
                  <p:embed/>
                </p:oleObj>
              </mc:Choice>
              <mc:Fallback>
                <p:oleObj name="Equation" r:id="rId2" imgW="93960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8277" y="1287340"/>
                        <a:ext cx="1321594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3016" y="1820100"/>
          <a:ext cx="2857500" cy="2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77480" progId="Equation.DSMT4">
                  <p:embed/>
                </p:oleObj>
              </mc:Choice>
              <mc:Fallback>
                <p:oleObj name="Equation" r:id="rId4" imgW="203184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3016" y="1820100"/>
                        <a:ext cx="2857500" cy="250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97210" y="2437816"/>
          <a:ext cx="4125516" cy="8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571320" progId="Equation.DSMT4">
                  <p:embed/>
                </p:oleObj>
              </mc:Choice>
              <mc:Fallback>
                <p:oleObj name="Equation" r:id="rId6" imgW="2933640" imgH="5713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210" y="2437816"/>
                        <a:ext cx="4125516" cy="80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97172" y="5717545"/>
          <a:ext cx="2071688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68280" progId="Equation.DSMT4">
                  <p:embed/>
                </p:oleObj>
              </mc:Choice>
              <mc:Fallback>
                <p:oleObj name="Equation" r:id="rId8" imgW="1473120" imgH="3682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172" y="5717545"/>
                        <a:ext cx="2071688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36323" y="4647908"/>
          <a:ext cx="2143125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190440" progId="Equation.DSMT4">
                  <p:embed/>
                </p:oleObj>
              </mc:Choice>
              <mc:Fallback>
                <p:oleObj name="Equation" r:id="rId10" imgW="1523880" imgH="1904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6323" y="4647908"/>
                        <a:ext cx="2143125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68253" y="5064109"/>
          <a:ext cx="2393156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190440" progId="Equation.DSMT4">
                  <p:embed/>
                </p:oleObj>
              </mc:Choice>
              <mc:Fallback>
                <p:oleObj name="Equation" r:id="rId12" imgW="1701720" imgH="1904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68253" y="5064109"/>
                        <a:ext cx="2393156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861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vibrato width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6207"/>
            <a:ext cx="9144000" cy="6061793"/>
          </a:xfrm>
          <a:ln/>
        </p:spPr>
        <p:txBody>
          <a:bodyPr anchor="t"/>
          <a:lstStyle/>
          <a:p>
            <a:pPr marL="446469">
              <a:buNone/>
            </a:pPr>
            <a:r>
              <a:rPr lang="en-US" sz="2531" dirty="0">
                <a:solidFill>
                  <a:srgbClr val="0000FF"/>
                </a:solidFill>
              </a:rPr>
              <a:t>Width</a:t>
            </a:r>
            <a:r>
              <a:rPr lang="en-US" sz="2531" dirty="0"/>
              <a:t> (max frequency deviation) of vibrato depends on </a:t>
            </a:r>
            <a:r>
              <a:rPr lang="en-US" sz="2531" dirty="0">
                <a:solidFill>
                  <a:srgbClr val="0000FF"/>
                </a:solidFill>
              </a:rPr>
              <a:t>LFO frequency</a:t>
            </a:r>
            <a:r>
              <a:rPr lang="en-US" sz="2531" dirty="0"/>
              <a:t> and </a:t>
            </a:r>
            <a:r>
              <a:rPr lang="en-US" sz="2531" dirty="0">
                <a:solidFill>
                  <a:srgbClr val="0000FF"/>
                </a:solidFill>
              </a:rPr>
              <a:t>sweep width</a:t>
            </a:r>
            <a:r>
              <a:rPr lang="en-US" sz="2531" dirty="0"/>
              <a:t>:</a:t>
            </a:r>
          </a:p>
          <a:p>
            <a:pPr marL="446469"/>
            <a:r>
              <a:rPr lang="en-US" sz="2250" dirty="0"/>
              <a:t>Consider average delay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M, </a:t>
            </a:r>
            <a:r>
              <a:rPr lang="en-US" sz="2250" dirty="0"/>
              <a:t>sweep width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W, </a:t>
            </a:r>
            <a:r>
              <a:rPr lang="en-US" sz="2250" dirty="0"/>
              <a:t>frequency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f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r>
              <a:rPr lang="en-US" sz="2250" dirty="0"/>
              <a:t>Total delay 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Derivative</a:t>
            </a:r>
            <a:r>
              <a:rPr lang="en-US" sz="2250" dirty="0"/>
              <a:t> of delay is difference in speed between </a:t>
            </a:r>
            <a:r>
              <a:rPr lang="en-US" sz="2250" dirty="0">
                <a:solidFill>
                  <a:srgbClr val="0000FF"/>
                </a:solidFill>
              </a:rPr>
              <a:t>read and write pointers</a:t>
            </a:r>
            <a:r>
              <a:rPr lang="en-US" sz="2250" dirty="0"/>
              <a:t>:</a:t>
            </a:r>
          </a:p>
          <a:p>
            <a:pPr marL="803643" lvl="1"/>
            <a:r>
              <a:rPr lang="en-US" sz="1828" dirty="0"/>
              <a:t>Like difference </a:t>
            </a:r>
            <a:endParaRPr lang="en-US" sz="2250" dirty="0"/>
          </a:p>
          <a:p>
            <a:pPr marL="446469"/>
            <a:r>
              <a:rPr lang="en-US" sz="2250" dirty="0"/>
              <a:t>Write pointer always moves at constant speed</a:t>
            </a:r>
          </a:p>
          <a:p>
            <a:pPr marL="803643" lvl="1"/>
            <a:r>
              <a:rPr lang="en-US" sz="1969" dirty="0"/>
              <a:t>1 sample written per input sample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Speed of the read pointer</a:t>
            </a:r>
            <a:r>
              <a:rPr lang="en-US" sz="2250" dirty="0"/>
              <a:t> determines pitch shift:</a:t>
            </a:r>
          </a:p>
          <a:p>
            <a:pPr marL="446469"/>
            <a:endParaRPr lang="en-US" sz="2250" dirty="0"/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Example for one semitone vibrato (1.059), f = 5Hz: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406" y="2061973"/>
            <a:ext cx="3366492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522" y="2899458"/>
            <a:ext cx="2885946" cy="64411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7633" y="5947653"/>
            <a:ext cx="744177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1202" y="4694766"/>
            <a:ext cx="3442883" cy="65961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20144" y="3200293"/>
          <a:ext cx="1053703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0144" y="3200293"/>
                        <a:ext cx="1053703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36" y="0"/>
            <a:ext cx="8976864" cy="750714"/>
          </a:xfrm>
        </p:spPr>
        <p:txBody>
          <a:bodyPr>
            <a:noAutofit/>
          </a:bodyPr>
          <a:lstStyle/>
          <a:p>
            <a:pPr algn="ctr"/>
            <a:r>
              <a:rPr lang="en-US" sz="2391" kern="1200" dirty="0"/>
              <a:t>Vibrato in operation. LFO waveform and pitch shift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r="50979" b="53018"/>
          <a:stretch/>
        </p:blipFill>
        <p:spPr bwMode="auto">
          <a:xfrm>
            <a:off x="3210054" y="692696"/>
            <a:ext cx="3696036" cy="30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r="8254" b="52365"/>
          <a:stretch/>
        </p:blipFill>
        <p:spPr bwMode="auto">
          <a:xfrm>
            <a:off x="6991820" y="701090"/>
            <a:ext cx="3509265" cy="3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62527" y="1834031"/>
            <a:ext cx="1620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LFO waveform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125" y="4680385"/>
            <a:ext cx="14542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Pitch shift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2" name="TextBox 1321"/>
          <p:cNvSpPr txBox="1"/>
          <p:nvPr/>
        </p:nvSpPr>
        <p:spPr>
          <a:xfrm>
            <a:off x="3540630" y="750714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7385234" y="766302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4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pic>
        <p:nvPicPr>
          <p:cNvPr id="72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t="53794" r="8254" b="4720"/>
          <a:stretch/>
        </p:blipFill>
        <p:spPr bwMode="auto">
          <a:xfrm>
            <a:off x="6991820" y="3799002"/>
            <a:ext cx="3509265" cy="268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t="54184" r="50979" b="4719"/>
          <a:stretch/>
        </p:blipFill>
        <p:spPr bwMode="auto">
          <a:xfrm>
            <a:off x="3211881" y="3811561"/>
            <a:ext cx="3696036" cy="26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8" name="Object 1677"/>
          <p:cNvGraphicFramePr>
            <a:graphicFrameLocks noChangeAspect="1"/>
          </p:cNvGraphicFramePr>
          <p:nvPr/>
        </p:nvGraphicFramePr>
        <p:xfrm>
          <a:off x="1660125" y="2700392"/>
          <a:ext cx="1750106" cy="2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1678" name="Object 1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125" y="2700392"/>
                        <a:ext cx="1750106" cy="26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" name="Object 725"/>
          <p:cNvGraphicFramePr>
            <a:graphicFrameLocks noChangeAspect="1"/>
          </p:cNvGraphicFramePr>
          <p:nvPr/>
        </p:nvGraphicFramePr>
        <p:xfrm>
          <a:off x="1588631" y="5262720"/>
          <a:ext cx="18930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726" name="Object 7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631" y="5262720"/>
                        <a:ext cx="1893094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LFO waveforms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176" y="2283115"/>
            <a:ext cx="4356006" cy="396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407936-5D24-852C-3EA5-E19983220037}"/>
              </a:ext>
            </a:extLst>
          </p:cNvPr>
          <p:cNvGrpSpPr>
            <a:grpSpLocks noChangeAspect="1"/>
          </p:cNvGrpSpPr>
          <p:nvPr/>
        </p:nvGrpSpPr>
        <p:grpSpPr>
          <a:xfrm>
            <a:off x="8660289" y="1595299"/>
            <a:ext cx="2364971" cy="828000"/>
            <a:chOff x="7237884" y="2279303"/>
            <a:chExt cx="3038327" cy="1063749"/>
          </a:xfrm>
        </p:grpSpPr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 rot="10800000" flipH="1">
              <a:off x="9314037" y="2279303"/>
              <a:ext cx="455414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9769451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rot="10800000" flipH="1">
              <a:off x="8250287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757047" y="2279303"/>
              <a:ext cx="556990" cy="1063749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>
              <a:off x="7237884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7744644" y="2279303"/>
              <a:ext cx="505643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317" y="2813462"/>
            <a:ext cx="6375307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9484" name="Group 28"/>
          <p:cNvGrpSpPr>
            <a:grpSpLocks noChangeAspect="1"/>
          </p:cNvGrpSpPr>
          <p:nvPr/>
        </p:nvGrpSpPr>
        <p:grpSpPr bwMode="auto">
          <a:xfrm>
            <a:off x="1539802" y="5821017"/>
            <a:ext cx="8086844" cy="828000"/>
            <a:chOff x="0" y="0"/>
            <a:chExt cx="5108" cy="523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72" y="509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08" y="1"/>
              <a:ext cx="0" cy="52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608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4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144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1680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216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216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52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752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288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288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2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824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36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0" y="277"/>
              <a:ext cx="470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3" name="Rectangle 27"/>
            <p:cNvSpPr>
              <a:spLocks/>
            </p:cNvSpPr>
            <p:nvPr/>
          </p:nvSpPr>
          <p:spPr bwMode="auto">
            <a:xfrm>
              <a:off x="4771" y="132"/>
              <a:ext cx="337" cy="29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9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1.0</a:t>
              </a:r>
            </a:p>
          </p:txBody>
        </p:sp>
      </p:grpSp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3316" y="3821956"/>
            <a:ext cx="7965936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4386" y="4830450"/>
            <a:ext cx="5843584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87" name="Rectangle 31"/>
          <p:cNvSpPr>
            <a:spLocks/>
          </p:cNvSpPr>
          <p:nvPr/>
        </p:nvSpPr>
        <p:spPr bwMode="auto">
          <a:xfrm>
            <a:off x="866589" y="794742"/>
            <a:ext cx="9747834" cy="28213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Sinusoidal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 modulation is the most common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Resembles vibrato in the physical/acoustic world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What if we used a </a:t>
            </a: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triangle wave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LFO?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Widescreen</PresentationFormat>
  <Paragraphs>262</Paragraphs>
  <Slides>19</Slides>
  <Notes>10</Notes>
  <HiddenSlides>2</HiddenSlides>
  <MMClips>5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Italic</vt:lpstr>
      <vt:lpstr>Calibri</vt:lpstr>
      <vt:lpstr>Calibri Light</vt:lpstr>
      <vt:lpstr>Cascadia Mono</vt:lpstr>
      <vt:lpstr>Courier New</vt:lpstr>
      <vt:lpstr>Gill Sans</vt:lpstr>
      <vt:lpstr>Lucida Grande</vt:lpstr>
      <vt:lpstr>Times New Roman</vt:lpstr>
      <vt:lpstr>Office Theme</vt:lpstr>
      <vt:lpstr>Title &amp; Bullets</vt:lpstr>
      <vt:lpstr>1_Office Theme</vt:lpstr>
      <vt:lpstr>Equation</vt:lpstr>
      <vt:lpstr>PowerPoint Presentation</vt:lpstr>
      <vt:lpstr>Vibrato simulation</vt:lpstr>
      <vt:lpstr>Vibrato in the acoustic world</vt:lpstr>
      <vt:lpstr>Examples</vt:lpstr>
      <vt:lpstr>Digital implementation</vt:lpstr>
      <vt:lpstr>Effect of changing delay</vt:lpstr>
      <vt:lpstr>Determining vibrato width</vt:lpstr>
      <vt:lpstr>Vibrato in operation. LFO waveform and pitch shift</vt:lpstr>
      <vt:lpstr>Other LFO waveforms</vt:lpstr>
      <vt:lpstr>Triangular and sawtooth LFOs, with corresponding pitch shift</vt:lpstr>
      <vt:lpstr>Vibrato C++ code(1/2)</vt:lpstr>
      <vt:lpstr>Vibrato C++ code(2/2)</vt:lpstr>
      <vt:lpstr>Vibrato code</vt:lpstr>
      <vt:lpstr>Define and initialise</vt:lpstr>
      <vt:lpstr>Set up interface</vt:lpstr>
      <vt:lpstr>Define and initialise</vt:lpstr>
      <vt:lpstr>The ProcessBlock</vt:lpstr>
      <vt:lpstr>The ProcessBlock</vt:lpstr>
      <vt:lpstr>The ProcessBlock II – iterate over channels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13</cp:revision>
  <dcterms:created xsi:type="dcterms:W3CDTF">2023-10-15T11:43:45Z</dcterms:created>
  <dcterms:modified xsi:type="dcterms:W3CDTF">2023-11-25T11:38:21Z</dcterms:modified>
</cp:coreProperties>
</file>