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</p:sldMasterIdLst>
  <p:notesMasterIdLst>
    <p:notesMasterId r:id="rId38"/>
  </p:notesMasterIdLst>
  <p:handoutMasterIdLst>
    <p:handoutMasterId r:id="rId39"/>
  </p:handoutMasterIdLst>
  <p:sldIdLst>
    <p:sldId id="338" r:id="rId8"/>
    <p:sldId id="302" r:id="rId9"/>
    <p:sldId id="303" r:id="rId10"/>
    <p:sldId id="339" r:id="rId11"/>
    <p:sldId id="305" r:id="rId12"/>
    <p:sldId id="307" r:id="rId13"/>
    <p:sldId id="308" r:id="rId14"/>
    <p:sldId id="309" r:id="rId15"/>
    <p:sldId id="340" r:id="rId16"/>
    <p:sldId id="333" r:id="rId17"/>
    <p:sldId id="334" r:id="rId18"/>
    <p:sldId id="260" r:id="rId19"/>
    <p:sldId id="328" r:id="rId20"/>
    <p:sldId id="314" r:id="rId21"/>
    <p:sldId id="341" r:id="rId22"/>
    <p:sldId id="316" r:id="rId23"/>
    <p:sldId id="330" r:id="rId24"/>
    <p:sldId id="342" r:id="rId25"/>
    <p:sldId id="318" r:id="rId26"/>
    <p:sldId id="319" r:id="rId27"/>
    <p:sldId id="320" r:id="rId28"/>
    <p:sldId id="321" r:id="rId29"/>
    <p:sldId id="343" r:id="rId30"/>
    <p:sldId id="335" r:id="rId31"/>
    <p:sldId id="344" r:id="rId32"/>
    <p:sldId id="324" r:id="rId33"/>
    <p:sldId id="325" r:id="rId34"/>
    <p:sldId id="329" r:id="rId35"/>
    <p:sldId id="326" r:id="rId36"/>
    <p:sldId id="345" r:id="rId37"/>
  </p:sldIdLst>
  <p:sldSz cx="13004800" cy="9753600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15" autoAdjust="0"/>
  </p:normalViewPr>
  <p:slideViewPr>
    <p:cSldViewPr>
      <p:cViewPr>
        <p:scale>
          <a:sx n="57" d="100"/>
          <a:sy n="57" d="100"/>
        </p:scale>
        <p:origin x="1256" y="283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" d="5"/>
        <a:sy n="2" d="5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Reiss" userId="a90d6cd88c30b6c6" providerId="LiveId" clId="{35CE2DB4-D018-48CA-A2E7-A4C263573931}"/>
    <pc:docChg chg="modSld">
      <pc:chgData name="Josh Reiss" userId="a90d6cd88c30b6c6" providerId="LiveId" clId="{35CE2DB4-D018-48CA-A2E7-A4C263573931}" dt="2020-01-31T16:01:13.714" v="6" actId="6549"/>
      <pc:docMkLst>
        <pc:docMk/>
      </pc:docMkLst>
      <pc:sldChg chg="addSp delSp modSp">
        <pc:chgData name="Josh Reiss" userId="a90d6cd88c30b6c6" providerId="LiveId" clId="{35CE2DB4-D018-48CA-A2E7-A4C263573931}" dt="2020-01-31T16:01:13.714" v="6" actId="6549"/>
        <pc:sldMkLst>
          <pc:docMk/>
          <pc:sldMk cId="0" sldId="328"/>
        </pc:sldMkLst>
        <pc:spChg chg="add">
          <ac:chgData name="Josh Reiss" userId="a90d6cd88c30b6c6" providerId="LiveId" clId="{35CE2DB4-D018-48CA-A2E7-A4C263573931}" dt="2020-01-31T16:00:44.869" v="1"/>
          <ac:spMkLst>
            <pc:docMk/>
            <pc:sldMk cId="0" sldId="328"/>
            <ac:spMk id="2050" creationId="{00000000-0000-0000-0000-000000000000}"/>
          </ac:spMkLst>
        </pc:spChg>
        <pc:spChg chg="mod">
          <ac:chgData name="Josh Reiss" userId="a90d6cd88c30b6c6" providerId="LiveId" clId="{35CE2DB4-D018-48CA-A2E7-A4C263573931}" dt="2020-01-31T16:01:13.714" v="6" actId="6549"/>
          <ac:spMkLst>
            <pc:docMk/>
            <pc:sldMk cId="0" sldId="328"/>
            <ac:spMk id="2052" creationId="{00000000-0000-0000-0000-000000000000}"/>
          </ac:spMkLst>
        </pc:spChg>
        <pc:graphicFrameChg chg="del mod replId">
          <ac:chgData name="Josh Reiss" userId="a90d6cd88c30b6c6" providerId="LiveId" clId="{35CE2DB4-D018-48CA-A2E7-A4C263573931}" dt="2020-01-31T16:00:44.869" v="1"/>
          <ac:graphicFrameMkLst>
            <pc:docMk/>
            <pc:sldMk cId="0" sldId="328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F1049-3740-43CC-9756-C9BF7221E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955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0909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lnSpc>
                <a:spcPct val="80000"/>
              </a:lnSpc>
              <a:spcBef>
                <a:spcPts val="502"/>
              </a:spcBef>
            </a:pPr>
            <a:endParaRPr lang="en-US" sz="15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33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414419" indent="-352514">
              <a:lnSpc>
                <a:spcPct val="90000"/>
              </a:lnSpc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56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08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07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10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60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57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94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07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34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7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72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12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98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21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92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r>
              <a:rPr lang="en-US" sz="17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843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07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05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1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47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43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42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088" y="9721869"/>
            <a:ext cx="3076672" cy="511053"/>
          </a:xfrm>
          <a:prstGeom prst="rect">
            <a:avLst/>
          </a:prstGeom>
          <a:noFill/>
        </p:spPr>
        <p:txBody>
          <a:bodyPr lIns="93689" tIns="46845" rIns="93689" bIns="46845"/>
          <a:lstStyle/>
          <a:p>
            <a:fld id="{F7F40A31-21FB-4D04-9E55-251AAE4544B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9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fontAlgn="base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fontAlgn="base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81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5"/>
            <a:ext cx="2438400" cy="6889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076" name="Line 4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fontAlgn="base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fontAlgn="base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5"/>
            <a:ext cx="2438400" cy="6889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099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fontAlgn="base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3000" indent="-3810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5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3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fontAlgn="base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3000" indent="-3810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5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3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fontAlgn="base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fontAlgn="base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osh\Desktop\Teaching\DAFX\Slides\02c%20-%20Flanger\flanging-1.mov" TargetMode="External"/><Relationship Id="rId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microsoft.com/office/2007/relationships/media" Target="file:///C:\Users\josh\OneDrive\dafx\Slides\02c%20-%20Flanger\flanger-ss5.wav" TargetMode="External"/><Relationship Id="rId7" Type="http://schemas.openxmlformats.org/officeDocument/2006/relationships/image" Target="../media/image37.png"/><Relationship Id="rId2" Type="http://schemas.openxmlformats.org/officeDocument/2006/relationships/audio" Target="file:///C:\Users\josh\OneDrive\dafx\Slides\02c%20-%20Flanger\flanger-ss1.wav" TargetMode="External"/><Relationship Id="rId1" Type="http://schemas.microsoft.com/office/2007/relationships/media" Target="file:///C:\Users\josh\OneDrive\dafx\Slides\02c%20-%20Flanger\flanger-ss1.wav" TargetMode="Externa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audio" Target="file:///C:\Users\josh\OneDrive\dafx\Slides\02c%20-%20Flanger\flanger-ss5.wa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1270000" y="381000"/>
            <a:ext cx="10464800" cy="3302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8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Flanging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9400" y="4318000"/>
            <a:ext cx="5080000" cy="3810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609743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165696" y="1276400"/>
            <a:ext cx="10035881" cy="7992888"/>
            <a:chOff x="0" y="539155"/>
            <a:chExt cx="5991661" cy="4771945"/>
          </a:xfrm>
        </p:grpSpPr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1755" r="6816"/>
            <a:stretch>
              <a:fillRect/>
            </a:stretch>
          </p:blipFill>
          <p:spPr bwMode="auto">
            <a:xfrm>
              <a:off x="0" y="539155"/>
              <a:ext cx="2962275" cy="2419350"/>
            </a:xfrm>
            <a:prstGeom prst="rect">
              <a:avLst/>
            </a:prstGeom>
            <a:noFill/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552" r="6816"/>
            <a:stretch>
              <a:fillRect/>
            </a:stretch>
          </p:blipFill>
          <p:spPr bwMode="auto">
            <a:xfrm>
              <a:off x="2987824" y="548680"/>
              <a:ext cx="2952750" cy="2409825"/>
            </a:xfrm>
            <a:prstGeom prst="rect">
              <a:avLst/>
            </a:prstGeom>
            <a:noFill/>
          </p:spPr>
        </p:pic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l="1889" r="7222"/>
            <a:stretch>
              <a:fillRect/>
            </a:stretch>
          </p:blipFill>
          <p:spPr bwMode="auto">
            <a:xfrm>
              <a:off x="0" y="2853283"/>
              <a:ext cx="2962275" cy="2447925"/>
            </a:xfrm>
            <a:prstGeom prst="rect">
              <a:avLst/>
            </a:prstGeom>
            <a:noFill/>
          </p:spPr>
        </p:pic>
        <p:pic>
          <p:nvPicPr>
            <p:cNvPr id="18433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 l="1620" r="6816"/>
            <a:stretch>
              <a:fillRect/>
            </a:stretch>
          </p:blipFill>
          <p:spPr bwMode="auto">
            <a:xfrm>
              <a:off x="2987823" y="2853282"/>
              <a:ext cx="3003838" cy="2457818"/>
            </a:xfrm>
            <a:prstGeom prst="rect">
              <a:avLst/>
            </a:prstGeom>
            <a:noFill/>
          </p:spPr>
        </p:pic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7363" y="1"/>
            <a:ext cx="11704320" cy="106037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a typeface="Times New Roman"/>
              </a:rPr>
              <a:t>Frequency response of simple </a:t>
            </a:r>
            <a:r>
              <a:rPr lang="en-US" sz="4000" dirty="0" err="1">
                <a:ea typeface="Times New Roman"/>
              </a:rPr>
              <a:t>flanger</a:t>
            </a:r>
            <a:endParaRPr lang="en-US" sz="4000" dirty="0">
              <a:ea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02800" y="2716560"/>
            <a:ext cx="290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depth set to 1</a:t>
            </a:r>
          </a:p>
          <a:p>
            <a:endParaRPr lang="en-GB" sz="2400" dirty="0"/>
          </a:p>
          <a:p>
            <a:r>
              <a:rPr lang="en-GB" sz="2400" dirty="0"/>
              <a:t>delay values are 1, 2, 3 and 4 samples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38957" y="1492424"/>
            <a:ext cx="1545034" cy="68531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lIns="130046" tIns="65023" rIns="130046" bIns="65023" rtlCol="0">
            <a:spAutoFit/>
          </a:bodyPr>
          <a:lstStyle/>
          <a:p>
            <a:r>
              <a:rPr lang="en-GB" sz="3600" dirty="0"/>
              <a:t>Peaks</a:t>
            </a:r>
            <a:endParaRPr lang="en-US" sz="3600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0923" y="2232022"/>
            <a:ext cx="7586133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flipH="1">
            <a:off x="7794698" y="1902069"/>
            <a:ext cx="512057" cy="7168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613989" y="1902069"/>
            <a:ext cx="102411" cy="7168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921223" y="1902069"/>
            <a:ext cx="716880" cy="7168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0658" y="8456397"/>
            <a:ext cx="1955403" cy="685314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GB" sz="3600" dirty="0"/>
              <a:t>Notches</a:t>
            </a:r>
            <a:endParaRPr lang="en-US" sz="36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258527" y="7227461"/>
            <a:ext cx="307234" cy="13313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770584" y="7227461"/>
            <a:ext cx="512057" cy="13313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180230" y="7329872"/>
            <a:ext cx="1024114" cy="12289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872995" y="1902069"/>
            <a:ext cx="1228937" cy="7168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1"/>
          </p:cNvCxnSpPr>
          <p:nvPr/>
        </p:nvCxnSpPr>
        <p:spPr>
          <a:xfrm flipH="1">
            <a:off x="5848882" y="1835081"/>
            <a:ext cx="1990075" cy="7838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3"/>
          </p:cNvCxnSpPr>
          <p:nvPr/>
        </p:nvCxnSpPr>
        <p:spPr>
          <a:xfrm>
            <a:off x="9383991" y="1835081"/>
            <a:ext cx="1278226" cy="7838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589875" y="7329872"/>
            <a:ext cx="1638582" cy="12289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794698" y="7329872"/>
            <a:ext cx="2355462" cy="12289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3"/>
          </p:cNvCxnSpPr>
          <p:nvPr/>
        </p:nvCxnSpPr>
        <p:spPr>
          <a:xfrm flipV="1">
            <a:off x="8196061" y="7329874"/>
            <a:ext cx="2978212" cy="14691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  <a:ea typeface="Times New Roman"/>
              </a:rPr>
              <a:t>Frequency response of a simple </a:t>
            </a:r>
            <a:r>
              <a:rPr lang="en-US" sz="3600" dirty="0" err="1">
                <a:latin typeface="+mn-lt"/>
                <a:ea typeface="Times New Roman"/>
              </a:rPr>
              <a:t>flanger</a:t>
            </a:r>
            <a:endParaRPr lang="en-US" sz="3600" dirty="0">
              <a:latin typeface="+mn-lt"/>
              <a:ea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1348408"/>
            <a:ext cx="4342160" cy="7025511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pPr algn="l"/>
            <a:r>
              <a:rPr lang="en-GB" sz="3200" dirty="0"/>
              <a:t>six sample delay and  depth set to 1. The locations of the six peaks and six notches over the whole frequency range from 0 to 2</a:t>
            </a:r>
            <a:r>
              <a:rPr lang="en-GB" sz="3200" dirty="0">
                <a:latin typeface="Symbol" pitchFamily="18" charset="2"/>
              </a:rPr>
              <a:t>p</a:t>
            </a:r>
            <a:r>
              <a:rPr lang="en-GB" sz="3200" dirty="0"/>
              <a:t> is shown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Six notches at 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6, 3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6, 5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6, 7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6, 9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6, 11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6.</a:t>
            </a:r>
          </a:p>
          <a:p>
            <a:pPr algn="l"/>
            <a:endParaRPr lang="en-GB" sz="32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GB" sz="3200" dirty="0"/>
              <a:t>Peaks at 0, 2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6, 4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6, 6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6, 8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6, 10</a:t>
            </a:r>
            <a:r>
              <a:rPr lang="en-GB" sz="3200" dirty="0">
                <a:latin typeface="Symbol" pitchFamily="18" charset="2"/>
              </a:rPr>
              <a:t>p/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6.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z-transform and delay theorem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473200"/>
            <a:ext cx="12814300" cy="8204200"/>
          </a:xfrm>
          <a:ln/>
        </p:spPr>
        <p:txBody>
          <a:bodyPr anchor="t"/>
          <a:lstStyle/>
          <a:p>
            <a:pPr marL="635000"/>
            <a:r>
              <a:rPr lang="en-US"/>
              <a:t>Recall the </a:t>
            </a:r>
            <a:r>
              <a:rPr lang="en-US">
                <a:solidFill>
                  <a:srgbClr val="0000FF"/>
                </a:solidFill>
              </a:rPr>
              <a:t>z-transform</a:t>
            </a:r>
            <a:endParaRPr lang="en-US"/>
          </a:p>
          <a:p>
            <a:pPr marL="635000">
              <a:spcBef>
                <a:spcPts val="4100"/>
              </a:spcBef>
            </a:pPr>
            <a:r>
              <a:rPr lang="en-US"/>
              <a:t>When            we can find the </a:t>
            </a:r>
            <a:r>
              <a:rPr lang="en-US">
                <a:solidFill>
                  <a:srgbClr val="0000FF"/>
                </a:solidFill>
              </a:rPr>
              <a:t>frequency response</a:t>
            </a:r>
          </a:p>
          <a:p>
            <a:pPr marL="1143000" lvl="1"/>
            <a:r>
              <a:rPr lang="en-US"/>
              <a:t>Normalised units, frequency ranges from 0 to 2π</a:t>
            </a:r>
          </a:p>
          <a:p>
            <a:pPr marL="635000"/>
            <a:r>
              <a:rPr lang="en-US"/>
              <a:t>Suppose we know the z-transform of a sequence</a:t>
            </a:r>
          </a:p>
          <a:p>
            <a:pPr marL="1143000" lvl="1">
              <a:spcBef>
                <a:spcPts val="7400"/>
              </a:spcBef>
            </a:pPr>
            <a:r>
              <a:rPr lang="en-US"/>
              <a:t>Then we have</a:t>
            </a:r>
          </a:p>
          <a:p>
            <a:pPr marL="1143000" lvl="1">
              <a:spcBef>
                <a:spcPts val="1500"/>
              </a:spcBef>
            </a:pPr>
            <a:r>
              <a:rPr lang="en-US"/>
              <a:t>and in general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1600" y="1282700"/>
            <a:ext cx="4343400" cy="1257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4900" y="2705100"/>
            <a:ext cx="1435100" cy="4191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6700" y="4737100"/>
            <a:ext cx="31750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30700" y="5511800"/>
            <a:ext cx="4673600" cy="5207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05300" y="6223000"/>
            <a:ext cx="5003800" cy="533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3004800" cy="1189850"/>
          </a:xfrm>
        </p:spPr>
        <p:txBody>
          <a:bodyPr/>
          <a:lstStyle/>
          <a:p>
            <a:pPr eaLnBrk="1" hangingPunct="1"/>
            <a:r>
              <a:rPr lang="en-US" sz="5000" dirty="0"/>
              <a:t>Amplitude Response</a:t>
            </a:r>
            <a:r>
              <a:rPr lang="en-US" sz="57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0" name="Object 7"/>
              <p:cNvSpPr txBox="1"/>
              <p:nvPr/>
            </p:nvSpPr>
            <p:spPr bwMode="auto">
              <a:xfrm>
                <a:off x="3622080" y="1060376"/>
                <a:ext cx="9382720" cy="368613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), 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−0</m:t>
                          </m:r>
                        </m:sup>
                      </m:sSup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GB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limLow>
                        <m:limLow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/2)</m:t>
                          </m:r>
                        </m:lim>
                      </m:limLow>
                    </m:oMath>
                  </m:oMathPara>
                </a14:m>
                <a:br>
                  <a:rPr lang="en-GB" sz="11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GB" sz="11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)|=|2</m:t>
                      </m:r>
                      <m:func>
                        <m:funcPr>
                          <m:ctrlP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/2)|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2050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2080" y="1060376"/>
                <a:ext cx="9382720" cy="3686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-17527" y="1189851"/>
            <a:ext cx="3639607" cy="368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0046" tIns="65023" rIns="130046" bIns="65023">
            <a:spAutoFit/>
          </a:bodyPr>
          <a:lstStyle/>
          <a:p>
            <a:pPr algn="r">
              <a:spcBef>
                <a:spcPts val="600"/>
              </a:spcBef>
              <a:spcAft>
                <a:spcPts val="1200"/>
              </a:spcAft>
            </a:pPr>
            <a:r>
              <a:rPr lang="en-GB" sz="2800" dirty="0">
                <a:solidFill>
                  <a:srgbClr val="CC0000"/>
                </a:solidFill>
              </a:rPr>
              <a:t>Delay equation:</a:t>
            </a:r>
            <a:endParaRPr lang="en-GB" sz="800" dirty="0">
              <a:solidFill>
                <a:srgbClr val="CC0000"/>
              </a:solidFill>
            </a:endParaRPr>
          </a:p>
          <a:p>
            <a:pPr algn="r">
              <a:spcBef>
                <a:spcPts val="600"/>
              </a:spcBef>
              <a:spcAft>
                <a:spcPts val="1200"/>
              </a:spcAft>
            </a:pPr>
            <a:r>
              <a:rPr lang="en-GB" sz="2800" dirty="0">
                <a:solidFill>
                  <a:srgbClr val="CC0000"/>
                </a:solidFill>
              </a:rPr>
              <a:t>Z-Transform:</a:t>
            </a:r>
            <a:endParaRPr lang="en-GB" sz="800" dirty="0">
              <a:solidFill>
                <a:srgbClr val="CC0000"/>
              </a:solidFill>
            </a:endParaRPr>
          </a:p>
          <a:p>
            <a:pPr algn="r">
              <a:spcBef>
                <a:spcPts val="600"/>
              </a:spcBef>
              <a:spcAft>
                <a:spcPts val="1200"/>
              </a:spcAft>
            </a:pPr>
            <a:r>
              <a:rPr lang="en-GB" sz="2800" dirty="0">
                <a:solidFill>
                  <a:srgbClr val="CC0000"/>
                </a:solidFill>
              </a:rPr>
              <a:t>Transfer function:</a:t>
            </a:r>
            <a:endParaRPr lang="en-GB" sz="800" dirty="0">
              <a:solidFill>
                <a:srgbClr val="CC0000"/>
              </a:solidFill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GB" sz="2800" dirty="0">
                <a:solidFill>
                  <a:srgbClr val="CC0000"/>
                </a:solidFill>
              </a:rPr>
              <a:t>Frequency response:</a:t>
            </a:r>
          </a:p>
          <a:p>
            <a:pPr algn="r">
              <a:spcBef>
                <a:spcPts val="600"/>
              </a:spcBef>
              <a:spcAft>
                <a:spcPts val="600"/>
              </a:spcAft>
            </a:pPr>
            <a:endParaRPr lang="en-GB" sz="600" dirty="0">
              <a:solidFill>
                <a:srgbClr val="CC0000"/>
              </a:solidFill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endParaRPr lang="en-GB" sz="600" dirty="0">
              <a:solidFill>
                <a:srgbClr val="CC0000"/>
              </a:solidFill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GB" sz="2800" dirty="0">
                <a:solidFill>
                  <a:srgbClr val="CC0000"/>
                </a:solidFill>
              </a:rPr>
              <a:t>Amplitude response:</a:t>
            </a:r>
            <a:endParaRPr lang="en-US" sz="2800" dirty="0">
              <a:solidFill>
                <a:srgbClr val="CC0000"/>
              </a:solidFill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6DA719A7-D4E3-764D-7D00-29500FAFC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824" y="6002052"/>
            <a:ext cx="5334000" cy="27363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584200" indent="-381000" algn="l" rtl="0" fontAlgn="base">
              <a:spcBef>
                <a:spcPts val="600"/>
              </a:spcBef>
              <a:spcAft>
                <a:spcPct val="0"/>
              </a:spcAft>
              <a:buSzPct val="150000"/>
              <a:buFont typeface="Arial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092200" indent="-381000" algn="l" rtl="0" fontAlgn="base">
              <a:spcBef>
                <a:spcPts val="600"/>
              </a:spcBef>
              <a:spcAft>
                <a:spcPct val="0"/>
              </a:spcAft>
              <a:buSzPct val="100000"/>
              <a:buFont typeface="Lucida Grande" charset="0"/>
              <a:buChar char="‣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4732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19177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3622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28194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2766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7338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1910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635000"/>
            <a:r>
              <a:rPr lang="en-US" sz="3000" kern="0"/>
              <a:t>M peaks in response</a:t>
            </a:r>
          </a:p>
          <a:p>
            <a:pPr marL="635000"/>
            <a:r>
              <a:rPr lang="en-US" sz="3000" kern="0"/>
              <a:t>Here M = 6, 6 peaks</a:t>
            </a:r>
          </a:p>
          <a:p>
            <a:pPr marL="635000"/>
            <a:r>
              <a:rPr lang="en-US" sz="3200" kern="0"/>
              <a:t>Peaks move slowly over time by changing </a:t>
            </a:r>
            <a:r>
              <a:rPr lang="en-US" sz="3200" i="1" kern="0"/>
              <a:t>M</a:t>
            </a:r>
            <a:endParaRPr lang="en-US" sz="3200" i="1" kern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978617-B79B-3A45-82E6-1B32207E2C04}"/>
              </a:ext>
            </a:extLst>
          </p:cNvPr>
          <p:cNvSpPr txBox="1"/>
          <p:nvPr/>
        </p:nvSpPr>
        <p:spPr>
          <a:xfrm>
            <a:off x="9467588" y="4898827"/>
            <a:ext cx="898002" cy="4001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Peaks</a:t>
            </a:r>
            <a:endParaRPr lang="en-US" sz="2000" dirty="0"/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312CD1AD-6B38-2E4D-C067-2E43D6375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1358" y="5154921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82A78D-7CA9-E419-B8A2-7F5B647933BD}"/>
              </a:ext>
            </a:extLst>
          </p:cNvPr>
          <p:cNvCxnSpPr>
            <a:cxnSpLocks/>
          </p:cNvCxnSpPr>
          <p:nvPr/>
        </p:nvCxnSpPr>
        <p:spPr>
          <a:xfrm flipH="1">
            <a:off x="9342294" y="5154921"/>
            <a:ext cx="288032" cy="2720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B8EBB0-8091-B0A7-A089-B827FEDB6D9B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9918358" y="5154921"/>
            <a:ext cx="72008" cy="2720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F37C53-018C-4F4E-5F03-70879CC73454}"/>
              </a:ext>
            </a:extLst>
          </p:cNvPr>
          <p:cNvCxnSpPr>
            <a:cxnSpLocks/>
          </p:cNvCxnSpPr>
          <p:nvPr/>
        </p:nvCxnSpPr>
        <p:spPr>
          <a:xfrm>
            <a:off x="10203686" y="5010905"/>
            <a:ext cx="434752" cy="4160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DCF10E-F53D-5FFD-53D4-30A571094B97}"/>
              </a:ext>
            </a:extLst>
          </p:cNvPr>
          <p:cNvSpPr txBox="1"/>
          <p:nvPr/>
        </p:nvSpPr>
        <p:spPr>
          <a:xfrm>
            <a:off x="8374242" y="9187369"/>
            <a:ext cx="1125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Notches</a:t>
            </a:r>
            <a:endParaRPr lang="en-US" sz="2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005031-F244-03E8-366E-EEAE09BE7170}"/>
              </a:ext>
            </a:extLst>
          </p:cNvPr>
          <p:cNvCxnSpPr>
            <a:cxnSpLocks/>
          </p:cNvCxnSpPr>
          <p:nvPr/>
        </p:nvCxnSpPr>
        <p:spPr>
          <a:xfrm flipH="1" flipV="1">
            <a:off x="8262174" y="8667339"/>
            <a:ext cx="285328" cy="7360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3692DD-B735-A379-498B-A1A1A200B771}"/>
              </a:ext>
            </a:extLst>
          </p:cNvPr>
          <p:cNvCxnSpPr>
            <a:cxnSpLocks/>
          </p:cNvCxnSpPr>
          <p:nvPr/>
        </p:nvCxnSpPr>
        <p:spPr>
          <a:xfrm flipV="1">
            <a:off x="8694222" y="8667339"/>
            <a:ext cx="288032" cy="6640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E9474C-D70C-6504-8B1E-8BC269F8313C}"/>
              </a:ext>
            </a:extLst>
          </p:cNvPr>
          <p:cNvCxnSpPr>
            <a:cxnSpLocks/>
          </p:cNvCxnSpPr>
          <p:nvPr/>
        </p:nvCxnSpPr>
        <p:spPr>
          <a:xfrm flipV="1">
            <a:off x="9051558" y="8739347"/>
            <a:ext cx="578768" cy="5920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CA9754-9089-E1EC-5B06-AC8CD71EDBE2}"/>
              </a:ext>
            </a:extLst>
          </p:cNvPr>
          <p:cNvCxnSpPr>
            <a:cxnSpLocks/>
          </p:cNvCxnSpPr>
          <p:nvPr/>
        </p:nvCxnSpPr>
        <p:spPr>
          <a:xfrm flipH="1">
            <a:off x="8694222" y="5010905"/>
            <a:ext cx="861392" cy="4160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D9D5ED-876B-55F1-2987-13CC93F6A464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7971438" y="5098882"/>
            <a:ext cx="1496150" cy="4880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CE3566-FEFF-3896-1077-4EC903DF14E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0365590" y="5098882"/>
            <a:ext cx="990224" cy="4880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B32780-7288-0AF0-40EB-A92237012271}"/>
              </a:ext>
            </a:extLst>
          </p:cNvPr>
          <p:cNvCxnSpPr>
            <a:cxnSpLocks/>
          </p:cNvCxnSpPr>
          <p:nvPr/>
        </p:nvCxnSpPr>
        <p:spPr>
          <a:xfrm flipV="1">
            <a:off x="9411598" y="8739347"/>
            <a:ext cx="938808" cy="5920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C6B7E6-B20B-4579-58C4-8DA2435DDC2F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9499870" y="8667339"/>
            <a:ext cx="1498608" cy="7200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B9CA80-DB20-5D4F-D220-3DF44A3221C1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9499870" y="8523323"/>
            <a:ext cx="2215984" cy="8641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Amplitude response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sz="3600" dirty="0">
                <a:solidFill>
                  <a:srgbClr val="0000FF"/>
                </a:solidFill>
              </a:rPr>
              <a:t>Peaks</a:t>
            </a:r>
            <a:r>
              <a:rPr lang="en-US" sz="3600" dirty="0"/>
              <a:t> located at:</a:t>
            </a:r>
          </a:p>
          <a:p>
            <a:pPr marL="635000"/>
            <a:endParaRPr lang="en-US" sz="3600" dirty="0"/>
          </a:p>
          <a:p>
            <a:pPr marL="635000"/>
            <a:r>
              <a:rPr lang="en-US" sz="3600" dirty="0"/>
              <a:t>When </a:t>
            </a:r>
            <a:r>
              <a:rPr lang="en-US" sz="3600" dirty="0">
                <a:solidFill>
                  <a:srgbClr val="0000FF"/>
                </a:solidFill>
              </a:rPr>
              <a:t>depth</a:t>
            </a:r>
            <a:r>
              <a:rPr lang="en-US" sz="3600" dirty="0"/>
              <a:t> </a:t>
            </a:r>
            <a:r>
              <a:rPr lang="en-US" sz="3600" dirty="0">
                <a:latin typeface="Arial Italic" charset="0"/>
                <a:cs typeface="Arial Italic" charset="0"/>
                <a:sym typeface="Arial Italic" charset="0"/>
              </a:rPr>
              <a:t>g </a:t>
            </a:r>
            <a:r>
              <a:rPr lang="en-US" sz="3600" dirty="0"/>
              <a:t>= 1:</a:t>
            </a:r>
          </a:p>
          <a:p>
            <a:pPr marL="1143000" lvl="1"/>
            <a:r>
              <a:rPr lang="en-US" sz="2800" dirty="0"/>
              <a:t>Peaks maximally pronounced</a:t>
            </a:r>
          </a:p>
          <a:p>
            <a:pPr marL="1143000" lvl="1"/>
            <a:r>
              <a:rPr lang="en-US" sz="2800" i="1" dirty="0"/>
              <a:t>M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notches</a:t>
            </a:r>
            <a:r>
              <a:rPr lang="en-US" sz="2800" dirty="0"/>
              <a:t> </a:t>
            </a:r>
          </a:p>
          <a:p>
            <a:pPr marL="1524000" lvl="2">
              <a:buClrTx/>
            </a:pPr>
            <a:r>
              <a:rPr lang="en-US" sz="2400" dirty="0"/>
              <a:t>Elimination of sound at single frequency or narrow freq. interval</a:t>
            </a:r>
          </a:p>
          <a:p>
            <a:pPr marL="635000">
              <a:spcBef>
                <a:spcPts val="1000"/>
              </a:spcBef>
            </a:pPr>
            <a:r>
              <a:rPr lang="en-US" sz="3600" dirty="0"/>
              <a:t>Notches (or minima) located at:</a:t>
            </a:r>
          </a:p>
          <a:p>
            <a:pPr marL="1143000" lvl="1"/>
            <a:r>
              <a:rPr lang="en-US" sz="2800" dirty="0">
                <a:latin typeface="Arial Italic" charset="0"/>
                <a:cs typeface="Arial Italic" charset="0"/>
                <a:sym typeface="Arial Italic" charset="0"/>
              </a:rPr>
              <a:t>g</a:t>
            </a:r>
            <a:r>
              <a:rPr lang="en-US" sz="2800" dirty="0"/>
              <a:t> &lt; 1 will produce less-than-complete attenuation</a:t>
            </a:r>
          </a:p>
          <a:p>
            <a:pPr marL="635000"/>
            <a:r>
              <a:rPr lang="en-US" sz="3600" dirty="0"/>
              <a:t>Peak / notch spacing at intervals of </a:t>
            </a:r>
            <a:r>
              <a:rPr lang="en-US" sz="3600" i="1" dirty="0" err="1">
                <a:latin typeface="Times New Roman" pitchFamily="18" charset="0"/>
              </a:rPr>
              <a:t>f</a:t>
            </a:r>
            <a:r>
              <a:rPr lang="en-US" sz="3600" i="1" baseline="-25000" dirty="0" err="1">
                <a:latin typeface="Times New Roman" pitchFamily="18" charset="0"/>
              </a:rPr>
              <a:t>s</a:t>
            </a:r>
            <a:r>
              <a:rPr lang="en-US" sz="3600" i="1" dirty="0">
                <a:latin typeface="Times New Roman" pitchFamily="18" charset="0"/>
              </a:rPr>
              <a:t>/M</a:t>
            </a:r>
            <a:r>
              <a:rPr lang="en-US" sz="3600" dirty="0"/>
              <a:t>  Hz</a:t>
            </a:r>
          </a:p>
          <a:p>
            <a:pPr marL="1143000" lvl="1"/>
            <a:r>
              <a:rPr lang="en-US" sz="2800" i="1" dirty="0" err="1"/>
              <a:t>f</a:t>
            </a:r>
            <a:r>
              <a:rPr lang="en-US" sz="2800" i="1" baseline="-6000" dirty="0" err="1"/>
              <a:t>s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0000FF"/>
                </a:solidFill>
              </a:rPr>
              <a:t>sample rate</a:t>
            </a:r>
            <a:endParaRPr lang="en-US" sz="2800" dirty="0"/>
          </a:p>
          <a:p>
            <a:pPr marL="635000"/>
            <a:r>
              <a:rPr lang="en-US" sz="3600" dirty="0"/>
              <a:t>Time variation of delay-line length M[n] </a:t>
            </a:r>
          </a:p>
          <a:p>
            <a:pPr marL="1143000" lvl="1"/>
            <a:r>
              <a:rPr lang="en-US" sz="2800" dirty="0"/>
              <a:t>Flanging created by </a:t>
            </a:r>
            <a:r>
              <a:rPr lang="en-US" sz="2800" dirty="0">
                <a:solidFill>
                  <a:srgbClr val="0000FF"/>
                </a:solidFill>
              </a:rPr>
              <a:t>moving notches</a:t>
            </a:r>
            <a:r>
              <a:rPr lang="en-US" sz="2800" dirty="0"/>
              <a:t> in spectrum</a:t>
            </a:r>
          </a:p>
          <a:p>
            <a:pPr marL="1143000" lvl="1"/>
            <a:r>
              <a:rPr lang="en-US" sz="2800" dirty="0"/>
              <a:t>Notch motion </a:t>
            </a:r>
            <a:r>
              <a:rPr lang="en-US" sz="2800" dirty="0">
                <a:latin typeface="Arial Italic" charset="0"/>
                <a:cs typeface="Arial Italic" charset="0"/>
                <a:sym typeface="Arial Italic" charset="0"/>
              </a:rPr>
              <a:t>essential</a:t>
            </a:r>
            <a:r>
              <a:rPr lang="en-US" sz="2800" dirty="0"/>
              <a:t> for flanging effect</a:t>
            </a:r>
          </a:p>
          <a:p>
            <a:pPr marL="1524000" lvl="2">
              <a:buClrTx/>
            </a:pPr>
            <a:r>
              <a:rPr lang="en-US" sz="2800" dirty="0"/>
              <a:t>Static row of notches sounds like being in an acoustic tube</a:t>
            </a:r>
          </a:p>
          <a:p>
            <a:pPr marL="1524000" lvl="2">
              <a:buClrTx/>
            </a:pPr>
            <a:r>
              <a:rPr lang="en-US" sz="2800" dirty="0"/>
              <a:t>Isolated notch may be inaudible</a:t>
            </a:r>
          </a:p>
        </p:txBody>
      </p:sp>
      <p:graphicFrame>
        <p:nvGraphicFramePr>
          <p:cNvPr id="109570" name="Object 6"/>
          <p:cNvGraphicFramePr>
            <a:graphicFrameLocks/>
          </p:cNvGraphicFramePr>
          <p:nvPr/>
        </p:nvGraphicFramePr>
        <p:xfrm>
          <a:off x="4557713" y="1708448"/>
          <a:ext cx="64849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9000" imgH="241300" progId="Equation.DSMT4">
                  <p:embed/>
                </p:oleObj>
              </mc:Choice>
              <mc:Fallback>
                <p:oleObj name="Equation" r:id="rId3" imgW="2159000" imgH="241300" progId="Equation.DSMT4">
                  <p:embed/>
                  <p:pic>
                    <p:nvPicPr>
                      <p:cNvPr id="10957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1708448"/>
                        <a:ext cx="6484937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8"/>
          <p:cNvGraphicFramePr>
            <a:graphicFrameLocks/>
          </p:cNvGraphicFramePr>
          <p:nvPr/>
        </p:nvGraphicFramePr>
        <p:xfrm>
          <a:off x="7366000" y="4589463"/>
          <a:ext cx="34988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8400" imgH="241300" progId="Equation.DSMT4">
                  <p:embed/>
                </p:oleObj>
              </mc:Choice>
              <mc:Fallback>
                <p:oleObj name="Equation" r:id="rId5" imgW="1168400" imgH="241300" progId="Equation.DSMT4">
                  <p:embed/>
                  <p:pic>
                    <p:nvPicPr>
                      <p:cNvPr id="109571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4589463"/>
                        <a:ext cx="34988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Sound of a flanger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900" y="1219200"/>
            <a:ext cx="12814300" cy="5097760"/>
          </a:xfrm>
          <a:ln/>
        </p:spPr>
        <p:txBody>
          <a:bodyPr/>
          <a:lstStyle/>
          <a:p>
            <a:pPr marL="635000"/>
            <a:r>
              <a:rPr lang="en-GB" dirty="0"/>
              <a:t>Characteristic sound results when these notches sweep up and down frequency axis over time</a:t>
            </a:r>
          </a:p>
          <a:p>
            <a:pPr marL="635000"/>
            <a:r>
              <a:rPr lang="en-US" dirty="0"/>
              <a:t>Sweeping action of notches achieved by continuously changing amount of delay used</a:t>
            </a:r>
          </a:p>
          <a:p>
            <a:pPr marL="635000"/>
            <a:r>
              <a:rPr lang="en-US" dirty="0"/>
              <a:t>As delay increases, notches go ...</a:t>
            </a:r>
          </a:p>
          <a:p>
            <a:pPr marL="1143000" lvl="1"/>
            <a:r>
              <a:rPr lang="en-US" dirty="0">
                <a:solidFill>
                  <a:srgbClr val="0000FF"/>
                </a:solidFill>
              </a:rPr>
              <a:t>Lower</a:t>
            </a:r>
            <a:r>
              <a:rPr lang="en-US" dirty="0"/>
              <a:t> in the spectrum</a:t>
            </a:r>
          </a:p>
          <a:p>
            <a:pPr marL="635000"/>
            <a:r>
              <a:rPr lang="en-US" dirty="0"/>
              <a:t>Delay change set by </a:t>
            </a:r>
            <a:r>
              <a:rPr lang="en-US" dirty="0">
                <a:solidFill>
                  <a:srgbClr val="0000FF"/>
                </a:solidFill>
              </a:rPr>
              <a:t>low frequency oscillator</a:t>
            </a:r>
            <a:r>
              <a:rPr lang="en-US" dirty="0"/>
              <a:t> (LFO)</a:t>
            </a:r>
          </a:p>
          <a:p>
            <a:pPr marL="1143000" lvl="1"/>
            <a:r>
              <a:rPr lang="en-US" dirty="0"/>
              <a:t>For example, sine wave at &lt; 5 Hz</a:t>
            </a:r>
          </a:p>
        </p:txBody>
      </p:sp>
      <p:pic>
        <p:nvPicPr>
          <p:cNvPr id="37891" name="flanging-1.mov" descr="01 flanging.ppt_media/flanging-1.mov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1900" y="5568950"/>
            <a:ext cx="5461000" cy="40957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14168" y="9014936"/>
            <a:ext cx="3419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Flanging.mov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4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1" fill="hold"/>
                                        <p:tgtEl>
                                          <p:spTgt spid="378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2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7891"/>
                </p:tgtEl>
              </p:cMediaNode>
            </p:vide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78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378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891"/>
                  </p:tgtEl>
                </p:cond>
              </p:nextCondLst>
            </p:seq>
          </p:childTnLst>
        </p:cTn>
      </p:par>
    </p:tnLst>
    <p:bldLst>
      <p:bldP spid="37890" grpId="0" build="p" bldLvl="5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Pitch modulation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dirty="0"/>
              <a:t>Changing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/>
              <a:t>over time</a:t>
            </a:r>
          </a:p>
          <a:p>
            <a:pPr marL="1143000" lvl="1"/>
            <a:r>
              <a:rPr lang="en-US" dirty="0"/>
              <a:t>What does this mean in practice?</a:t>
            </a:r>
          </a:p>
          <a:p>
            <a:pPr marL="1143000" lvl="1"/>
            <a:r>
              <a:rPr lang="en-GB" dirty="0"/>
              <a:t>Read faster or slower from delayed signal</a:t>
            </a:r>
            <a:endParaRPr lang="en-US" dirty="0"/>
          </a:p>
          <a:p>
            <a:pPr marL="1143000" lvl="1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dirty="0"/>
              <a:t> (or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 -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-1]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indicates </a:t>
            </a:r>
            <a:r>
              <a:rPr lang="en-US" dirty="0">
                <a:solidFill>
                  <a:srgbClr val="0000FF"/>
                </a:solidFill>
              </a:rPr>
              <a:t>difference in playback speed</a:t>
            </a:r>
            <a:r>
              <a:rPr lang="en-US" dirty="0"/>
              <a:t> of delayed signal</a:t>
            </a:r>
          </a:p>
          <a:p>
            <a:pPr marL="635000"/>
            <a:r>
              <a:rPr lang="en-US" dirty="0"/>
              <a:t>Classic analogue tape example</a:t>
            </a:r>
          </a:p>
          <a:p>
            <a:pPr marL="1143000" lvl="1"/>
            <a:r>
              <a:rPr lang="en-US" dirty="0"/>
              <a:t>Pitch changes as tape speeds up or slows down</a:t>
            </a:r>
          </a:p>
          <a:p>
            <a:pPr marL="635000"/>
            <a:r>
              <a:rPr lang="en-US" dirty="0"/>
              <a:t>Only delayed copy has pitch change</a:t>
            </a:r>
          </a:p>
          <a:p>
            <a:pPr marL="1143000" lvl="1"/>
            <a:r>
              <a:rPr lang="en-US" dirty="0"/>
              <a:t>Mixed with original signal</a:t>
            </a:r>
          </a:p>
          <a:p>
            <a:pPr marL="1143000" lvl="1"/>
            <a:r>
              <a:rPr lang="en-US" dirty="0"/>
              <a:t>Perceived pitch warbles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CC"/>
                </a:solidFill>
              </a:rPr>
              <a:t>Depth</a:t>
            </a:r>
            <a:r>
              <a:rPr lang="en-GB" dirty="0"/>
              <a:t> control </a:t>
            </a:r>
            <a:r>
              <a:rPr lang="en-GB" i="1" dirty="0"/>
              <a:t>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Determines how deep notches go</a:t>
            </a:r>
          </a:p>
          <a:p>
            <a:pPr lvl="1"/>
            <a:r>
              <a:rPr lang="en-US" sz="3000" dirty="0"/>
              <a:t>How pronounced the effect is </a:t>
            </a:r>
          </a:p>
          <a:p>
            <a:r>
              <a:rPr lang="en-US" sz="3600" dirty="0"/>
              <a:t>When depth is 0</a:t>
            </a:r>
          </a:p>
          <a:p>
            <a:pPr lvl="1"/>
            <a:r>
              <a:rPr lang="en-US" sz="3200" dirty="0"/>
              <a:t>frequency response is flat</a:t>
            </a:r>
          </a:p>
          <a:p>
            <a:pPr lvl="1"/>
            <a:r>
              <a:rPr lang="en-GB" sz="3200" dirty="0"/>
              <a:t>No flanging</a:t>
            </a:r>
            <a:endParaRPr lang="en-US" sz="3200" dirty="0"/>
          </a:p>
          <a:p>
            <a:r>
              <a:rPr lang="en-US" sz="3600" dirty="0"/>
              <a:t>Increase depth</a:t>
            </a:r>
            <a:r>
              <a:rPr lang="en-US" sz="3600" dirty="0">
                <a:sym typeface="Wingdings" pitchFamily="2" charset="2"/>
              </a:rPr>
              <a:t></a:t>
            </a:r>
            <a:r>
              <a:rPr lang="en-US" sz="3600" dirty="0"/>
              <a:t> notches appear and extend downward</a:t>
            </a:r>
          </a:p>
          <a:p>
            <a:r>
              <a:rPr lang="en-US" sz="3600" dirty="0"/>
              <a:t>When depth=1</a:t>
            </a:r>
          </a:p>
          <a:p>
            <a:pPr lvl="1"/>
            <a:r>
              <a:rPr lang="en-US" sz="3200" dirty="0"/>
              <a:t>notches extend down to 0 </a:t>
            </a:r>
          </a:p>
          <a:p>
            <a:pPr lvl="1"/>
            <a:r>
              <a:rPr lang="en-US" sz="3200" dirty="0"/>
              <a:t>Peaks maximally pronounced</a:t>
            </a:r>
          </a:p>
          <a:p>
            <a:r>
              <a:rPr lang="en-US" sz="3600" dirty="0"/>
              <a:t>Even if notches&lt;&lt;1, they have audible effect</a:t>
            </a:r>
          </a:p>
          <a:p>
            <a:pPr marL="584200" lvl="1">
              <a:buSzPct val="150000"/>
              <a:buFont typeface="Arial" charset="0"/>
              <a:buChar char="•"/>
            </a:pPr>
            <a:r>
              <a:rPr lang="en-US" dirty="0"/>
              <a:t>In </a:t>
            </a:r>
            <a:r>
              <a:rPr lang="en-US" dirty="0" err="1"/>
              <a:t>multieffects</a:t>
            </a:r>
            <a:r>
              <a:rPr lang="en-US" dirty="0"/>
              <a:t> units,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g </a:t>
            </a:r>
            <a:r>
              <a:rPr lang="en-US" dirty="0"/>
              <a:t>may only be controllable in mixer section, not flanging processor itself</a:t>
            </a:r>
            <a:r>
              <a:rPr lang="en-US" sz="3600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Delay </a:t>
            </a:r>
            <a:r>
              <a:rPr lang="en-US" dirty="0"/>
              <a:t>parameter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endParaRPr lang="en-US" dirty="0">
              <a:solidFill>
                <a:srgbClr val="0000FF"/>
              </a:solidFill>
              <a:latin typeface="Arial Italic" charset="0"/>
              <a:sym typeface="Arial Italic" charset="0"/>
            </a:endParaRPr>
          </a:p>
          <a:p>
            <a:pPr marL="635000"/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Minimum </a:t>
            </a:r>
            <a:r>
              <a:rPr lang="en-US" dirty="0"/>
              <a:t>delay used on copy of signal</a:t>
            </a:r>
          </a:p>
          <a:p>
            <a:pPr marL="1143000" lvl="1"/>
            <a:r>
              <a:rPr lang="en-US" dirty="0"/>
              <a:t>Determines how high the first notch will go</a:t>
            </a:r>
          </a:p>
          <a:p>
            <a:pPr marL="1143000" lvl="1"/>
            <a:r>
              <a:rPr lang="en-US" dirty="0"/>
              <a:t>Increasing delay drops the first notch downward</a:t>
            </a:r>
          </a:p>
          <a:p>
            <a:pPr marL="635000"/>
            <a:r>
              <a:rPr lang="en-US" dirty="0"/>
              <a:t>If minimum delay = 0 ...</a:t>
            </a:r>
          </a:p>
          <a:p>
            <a:pPr marL="1143000" lvl="1"/>
            <a:r>
              <a:rPr lang="en-US" dirty="0"/>
              <a:t>Notches sweep to uppermost frequency range, momentarily disappear</a:t>
            </a:r>
          </a:p>
        </p:txBody>
      </p:sp>
      <p:pic>
        <p:nvPicPr>
          <p:cNvPr id="41987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30992" y="7973144"/>
            <a:ext cx="673100" cy="673100"/>
          </a:xfrm>
          <a:prstGeom prst="rect">
            <a:avLst/>
          </a:prstGeom>
          <a:noFill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06256" y="7937718"/>
            <a:ext cx="648072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drum </a:t>
            </a:r>
            <a:r>
              <a:rPr lang="en-US" sz="2800" dirty="0">
                <a:solidFill>
                  <a:srgbClr val="CC0000"/>
                </a:solidFill>
              </a:rPr>
              <a:t>loop flanged with a delay of 1ms, and then 4 </a:t>
            </a:r>
            <a:r>
              <a:rPr lang="en-US" sz="2800" dirty="0" err="1">
                <a:solidFill>
                  <a:srgbClr val="CC0000"/>
                </a:solidFill>
              </a:rPr>
              <a:t>ms.</a:t>
            </a:r>
            <a:r>
              <a:rPr lang="en-US" sz="2800" dirty="0">
                <a:solidFill>
                  <a:srgbClr val="CC0000"/>
                </a:solidFill>
              </a:rPr>
              <a:t> Listen to notches sweep downward, then upward before returning to initial location. </a:t>
            </a:r>
          </a:p>
        </p:txBody>
      </p:sp>
    </p:spTree>
    <p:extLst>
      <p:ext uri="{BB962C8B-B14F-4D97-AF65-F5344CB8AC3E}">
        <p14:creationId xmlns:p14="http://schemas.microsoft.com/office/powerpoint/2010/main" val="3365688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1" fill="hold"/>
                                        <p:tgtEl>
                                          <p:spTgt spid="419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2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987"/>
                </p:tgtEl>
              </p:cMediaNode>
            </p:audio>
          </p:childTnLst>
        </p:cTn>
      </p:par>
    </p:tnLst>
    <p:bldLst>
      <p:bldP spid="41986" grpId="0" build="p" bldLvl="5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Sweep width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130300"/>
            <a:ext cx="12814300" cy="5727700"/>
          </a:xfrm>
          <a:ln/>
        </p:spPr>
        <p:txBody>
          <a:bodyPr anchor="t"/>
          <a:lstStyle/>
          <a:p>
            <a:pPr marL="635000"/>
            <a:r>
              <a:rPr lang="en-US" sz="2800" dirty="0"/>
              <a:t>Range of delay times (min to max delay)</a:t>
            </a:r>
          </a:p>
          <a:p>
            <a:pPr marL="1143000" lvl="1"/>
            <a:r>
              <a:rPr lang="en-US" sz="2400" dirty="0"/>
              <a:t>Width (</a:t>
            </a:r>
            <a:r>
              <a:rPr lang="en-US" sz="2400" dirty="0">
                <a:solidFill>
                  <a:srgbClr val="0000FF"/>
                </a:solidFill>
              </a:rPr>
              <a:t>amplitude</a:t>
            </a:r>
            <a:r>
              <a:rPr lang="en-US" sz="2400" dirty="0"/>
              <a:t>) of LFO</a:t>
            </a:r>
          </a:p>
          <a:p>
            <a:pPr marL="635000"/>
            <a:r>
              <a:rPr lang="en-US" sz="2800" dirty="0"/>
              <a:t>Sweep width is maximum </a:t>
            </a:r>
            <a:r>
              <a:rPr lang="en-US" sz="2800" dirty="0">
                <a:solidFill>
                  <a:srgbClr val="0000FF"/>
                </a:solidFill>
              </a:rPr>
              <a:t>additional</a:t>
            </a:r>
            <a:r>
              <a:rPr lang="en-US" sz="2800" dirty="0"/>
              <a:t> delay</a:t>
            </a:r>
          </a:p>
          <a:p>
            <a:pPr marL="1143000" lvl="1"/>
            <a:r>
              <a:rPr lang="en-US" sz="2400" dirty="0"/>
              <a:t>In addition to </a:t>
            </a:r>
            <a:r>
              <a:rPr lang="en-US" sz="2400" dirty="0">
                <a:solidFill>
                  <a:srgbClr val="0000FF"/>
                </a:solidFill>
              </a:rPr>
              <a:t>delay</a:t>
            </a:r>
            <a:r>
              <a:rPr lang="en-US" sz="2400" dirty="0"/>
              <a:t> parameter (determines minimum)</a:t>
            </a:r>
          </a:p>
          <a:p>
            <a:pPr marL="1143000" lvl="1"/>
            <a:r>
              <a:rPr lang="en-US" sz="2400" dirty="0"/>
              <a:t>Maximum delay = delay parameter + sweep width</a:t>
            </a:r>
          </a:p>
          <a:p>
            <a:pPr marL="635000"/>
            <a:r>
              <a:rPr lang="en-US" sz="2800" dirty="0"/>
              <a:t>Determines how </a:t>
            </a:r>
            <a:r>
              <a:rPr lang="en-US" sz="2800" dirty="0">
                <a:solidFill>
                  <a:srgbClr val="0000FF"/>
                </a:solidFill>
              </a:rPr>
              <a:t>low</a:t>
            </a:r>
            <a:r>
              <a:rPr lang="en-US" sz="2800" dirty="0"/>
              <a:t> the first notch will go</a:t>
            </a:r>
          </a:p>
          <a:p>
            <a:pPr marL="635000"/>
            <a:r>
              <a:rPr lang="en-US" sz="2800" dirty="0"/>
              <a:t>Small width keeps variance in delay time small</a:t>
            </a:r>
          </a:p>
          <a:p>
            <a:pPr marL="635000"/>
            <a:r>
              <a:rPr lang="en-US" sz="2800" dirty="0"/>
              <a:t>Large width causes notches to sweep larger area</a:t>
            </a:r>
          </a:p>
          <a:p>
            <a:pPr marL="635000"/>
            <a:r>
              <a:rPr lang="en-US" sz="2800" dirty="0"/>
              <a:t>Sometimes called “sweep depth”</a:t>
            </a:r>
          </a:p>
          <a:p>
            <a:pPr marL="1143000" lvl="1"/>
            <a:r>
              <a:rPr lang="en-US" sz="2400" dirty="0"/>
              <a:t>Not to be confused with depth </a:t>
            </a:r>
            <a:r>
              <a:rPr lang="en-US" sz="2400" dirty="0">
                <a:latin typeface="Arial Italic" charset="0"/>
                <a:cs typeface="Arial Italic" charset="0"/>
                <a:sym typeface="Arial Italic" charset="0"/>
              </a:rPr>
              <a:t>g</a:t>
            </a:r>
            <a:r>
              <a:rPr lang="en-US" sz="2400" dirty="0"/>
              <a:t>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704" y="6244952"/>
            <a:ext cx="7090292" cy="3364114"/>
            <a:chOff x="971600" y="404664"/>
            <a:chExt cx="8308936" cy="3942321"/>
          </a:xfrm>
        </p:grpSpPr>
        <p:sp>
          <p:nvSpPr>
            <p:cNvPr id="6" name="Freeform 5"/>
            <p:cNvSpPr/>
            <p:nvPr/>
          </p:nvSpPr>
          <p:spPr>
            <a:xfrm>
              <a:off x="1691680" y="980728"/>
              <a:ext cx="5738812" cy="1506537"/>
            </a:xfrm>
            <a:custGeom>
              <a:avLst/>
              <a:gdLst>
                <a:gd name="connsiteX0" fmla="*/ 0 w 5738191"/>
                <a:gd name="connsiteY0" fmla="*/ 1451113 h 1506330"/>
                <a:gd name="connsiteX1" fmla="*/ 715617 w 5738191"/>
                <a:gd name="connsiteY1" fmla="*/ 6626 h 1506330"/>
                <a:gd name="connsiteX2" fmla="*/ 1484243 w 5738191"/>
                <a:gd name="connsiteY2" fmla="*/ 1464365 h 1506330"/>
                <a:gd name="connsiteX3" fmla="*/ 2173356 w 5738191"/>
                <a:gd name="connsiteY3" fmla="*/ 6626 h 1506330"/>
                <a:gd name="connsiteX4" fmla="*/ 2902226 w 5738191"/>
                <a:gd name="connsiteY4" fmla="*/ 1464365 h 1506330"/>
                <a:gd name="connsiteX5" fmla="*/ 3604591 w 5738191"/>
                <a:gd name="connsiteY5" fmla="*/ 6626 h 1506330"/>
                <a:gd name="connsiteX6" fmla="*/ 4306956 w 5738191"/>
                <a:gd name="connsiteY6" fmla="*/ 1504121 h 1506330"/>
                <a:gd name="connsiteX7" fmla="*/ 5035826 w 5738191"/>
                <a:gd name="connsiteY7" fmla="*/ 19878 h 1506330"/>
                <a:gd name="connsiteX8" fmla="*/ 5738191 w 5738191"/>
                <a:gd name="connsiteY8" fmla="*/ 1477617 h 150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38191" h="1506330">
                  <a:moveTo>
                    <a:pt x="0" y="1451113"/>
                  </a:moveTo>
                  <a:cubicBezTo>
                    <a:pt x="234121" y="727765"/>
                    <a:pt x="468243" y="4417"/>
                    <a:pt x="715617" y="6626"/>
                  </a:cubicBezTo>
                  <a:cubicBezTo>
                    <a:pt x="962991" y="8835"/>
                    <a:pt x="1241287" y="1464365"/>
                    <a:pt x="1484243" y="1464365"/>
                  </a:cubicBezTo>
                  <a:cubicBezTo>
                    <a:pt x="1727199" y="1464365"/>
                    <a:pt x="1937026" y="6626"/>
                    <a:pt x="2173356" y="6626"/>
                  </a:cubicBezTo>
                  <a:cubicBezTo>
                    <a:pt x="2409686" y="6626"/>
                    <a:pt x="2663687" y="1464365"/>
                    <a:pt x="2902226" y="1464365"/>
                  </a:cubicBezTo>
                  <a:cubicBezTo>
                    <a:pt x="3140765" y="1464365"/>
                    <a:pt x="3370469" y="0"/>
                    <a:pt x="3604591" y="6626"/>
                  </a:cubicBezTo>
                  <a:cubicBezTo>
                    <a:pt x="3838713" y="13252"/>
                    <a:pt x="4068417" y="1501912"/>
                    <a:pt x="4306956" y="1504121"/>
                  </a:cubicBezTo>
                  <a:cubicBezTo>
                    <a:pt x="4545495" y="1506330"/>
                    <a:pt x="4797287" y="24295"/>
                    <a:pt x="5035826" y="19878"/>
                  </a:cubicBezTo>
                  <a:cubicBezTo>
                    <a:pt x="5274365" y="15461"/>
                    <a:pt x="5506278" y="746539"/>
                    <a:pt x="5738191" y="147761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560">
                <a:solidFill>
                  <a:prstClr val="black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691680" y="404664"/>
              <a:ext cx="0" cy="36004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1691680" y="4005064"/>
              <a:ext cx="698477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71600" y="908720"/>
              <a:ext cx="633978" cy="618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Total 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delay</a:t>
              </a:r>
              <a:endParaRPr lang="en-US" sz="256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12360" y="3068960"/>
              <a:ext cx="1116607" cy="618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srgbClr val="4F81B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Delay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srgbClr val="4F81B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parameter</a:t>
              </a:r>
              <a:endParaRPr lang="en-US" sz="2560" dirty="0">
                <a:solidFill>
                  <a:srgbClr val="4F81BD">
                    <a:lumMod val="75000"/>
                  </a:srgbClr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2360" y="1268760"/>
              <a:ext cx="1468176" cy="865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Sweep 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Width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276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(LFO amplitude)</a:t>
              </a:r>
              <a:endParaRPr lang="en-US" sz="2276" dirty="0">
                <a:solidFill>
                  <a:srgbClr val="C00000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691680" y="2476800"/>
              <a:ext cx="59046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7668344" y="2492896"/>
              <a:ext cx="0" cy="1512168"/>
            </a:xfrm>
            <a:prstGeom prst="straightConnector1">
              <a:avLst/>
            </a:prstGeom>
            <a:ln w="15875">
              <a:solidFill>
                <a:schemeClr val="accent1">
                  <a:lumMod val="75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668344" y="980728"/>
              <a:ext cx="0" cy="1512168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32240" y="4005064"/>
              <a:ext cx="595341" cy="341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Time</a:t>
              </a:r>
              <a:endParaRPr lang="en-US" sz="256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2743672" y="2564904"/>
              <a:ext cx="1440161" cy="0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44008" y="2708920"/>
              <a:ext cx="1142080" cy="341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560" dirty="0">
                  <a:solidFill>
                    <a:srgbClr val="F79646">
                      <a:lumMod val="50000"/>
                    </a:srgbClr>
                  </a:solidFill>
                  <a:latin typeface="Calibri"/>
                  <a:ea typeface="+mn-ea"/>
                  <a:cs typeface="+mn-cs"/>
                </a:rPr>
                <a:t>LFO Period</a:t>
              </a:r>
              <a:endParaRPr lang="en-US" sz="2560" dirty="0">
                <a:solidFill>
                  <a:srgbClr val="F79646">
                    <a:lumMod val="50000"/>
                  </a:srgbClr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410130" y="6388969"/>
            <a:ext cx="45883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  <a:ea typeface="Times New Roman"/>
              </a:rPr>
              <a:t>The maximum delay is the sum of the delay and sweep width parameters. The delay changes over time according to the sweep rate</a:t>
            </a:r>
            <a:endParaRPr lang="en-GB" sz="20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Story of the flanger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900" y="2984500"/>
            <a:ext cx="12814300" cy="4292600"/>
          </a:xfrm>
          <a:ln/>
        </p:spPr>
        <p:txBody>
          <a:bodyPr/>
          <a:lstStyle/>
          <a:p>
            <a:pPr marL="635000"/>
            <a:r>
              <a:rPr lang="en-US">
                <a:solidFill>
                  <a:srgbClr val="0000FF"/>
                </a:solidFill>
              </a:rPr>
              <a:t>Artificial Double Tracking</a:t>
            </a:r>
            <a:r>
              <a:rPr lang="en-US"/>
              <a:t> (ADT)</a:t>
            </a:r>
          </a:p>
          <a:p>
            <a:pPr marL="1143000" lvl="1"/>
            <a:r>
              <a:rPr lang="en-US"/>
              <a:t>Recorded vocal track </a:t>
            </a:r>
            <a:r>
              <a:rPr lang="en-US">
                <a:solidFill>
                  <a:srgbClr val="0000FF"/>
                </a:solidFill>
              </a:rPr>
              <a:t>re-recorded</a:t>
            </a:r>
            <a:r>
              <a:rPr lang="en-US"/>
              <a:t> onto second machine</a:t>
            </a:r>
          </a:p>
          <a:p>
            <a:pPr marL="1143000" lvl="1"/>
            <a:r>
              <a:rPr lang="en-US"/>
              <a:t>Second machine has variable (oscillating) tape speed</a:t>
            </a:r>
          </a:p>
          <a:p>
            <a:pPr marL="1524000" lvl="2">
              <a:buClrTx/>
            </a:pPr>
            <a:r>
              <a:rPr lang="en-US"/>
              <a:t>Alternatively, change speed with finger on rim (flange) of wheel</a:t>
            </a:r>
          </a:p>
          <a:p>
            <a:pPr marL="1143000" lvl="1"/>
            <a:r>
              <a:rPr lang="en-US"/>
              <a:t>Combine (mix) original and modulated signals</a:t>
            </a:r>
          </a:p>
          <a:p>
            <a:pPr marL="1143000" lvl="1"/>
            <a:r>
              <a:rPr lang="en-US"/>
              <a:t>Irregularities mimic the natural variations in the human voice when overdubbed</a:t>
            </a:r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304800" y="1290638"/>
            <a:ext cx="12382500" cy="1562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57799" bIns="0" anchor="ctr"/>
          <a:lstStyle/>
          <a:p>
            <a:pPr marL="57150" algn="l"/>
            <a:r>
              <a:rPr lang="en-US" sz="2500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“They often liked to double-track their vocals, but it's quite a laborious process and they soon got fed up with it. So, after one particularly trying night-time session doing just that, I was driving home and suddenly had an idea."</a:t>
            </a:r>
            <a:r>
              <a:rPr lang="en-US" sz="25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</a:t>
            </a:r>
          </a:p>
          <a:p>
            <a:pPr marL="57150" algn="l"/>
            <a:r>
              <a:rPr lang="en-US" sz="25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Ken Townsend, Beatles Studio Technician</a:t>
            </a: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190500" y="7404100"/>
            <a:ext cx="12611100" cy="1866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57799" bIns="0" anchor="ctr"/>
          <a:lstStyle/>
          <a:p>
            <a:pPr marL="57150" algn="l"/>
            <a:r>
              <a:rPr lang="en-US" sz="2400" dirty="0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“I knew he'd never understand it, so I said, 'Now listen, it's very simple. We take the original image and split it through a double </a:t>
            </a:r>
            <a:r>
              <a:rPr lang="en-US" sz="2400" dirty="0" err="1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vibrocated</a:t>
            </a:r>
            <a:r>
              <a:rPr lang="en-US" sz="2400" dirty="0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r>
              <a:rPr lang="en-US" sz="2400" dirty="0" err="1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sploshing</a:t>
            </a:r>
            <a:r>
              <a:rPr lang="en-US" sz="2400" dirty="0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 flange with double negative feedback...' He said, 'You're pulling my leg, aren't you?' I replied, 'Well, let's flange it again and see.' From that moment on, whenever he wanted ADT he would ask for his voice to be 'flanged,' or call out for 'Ken's </a:t>
            </a:r>
            <a:r>
              <a:rPr lang="en-US" sz="2400" dirty="0" err="1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flanger</a:t>
            </a:r>
            <a:r>
              <a:rPr lang="en-US" sz="2400" dirty="0">
                <a:solidFill>
                  <a:srgbClr val="006666"/>
                </a:solidFill>
                <a:latin typeface="Arial" charset="0"/>
                <a:cs typeface="Arial" charset="0"/>
                <a:sym typeface="Arial" charset="0"/>
              </a:rPr>
              <a:t>.'</a:t>
            </a: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 George Martin, Beatles Producer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Sweep width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dirty="0"/>
              <a:t>Increased width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increased </a:t>
            </a:r>
            <a:r>
              <a:rPr lang="en-US" dirty="0">
                <a:solidFill>
                  <a:srgbClr val="0000FF"/>
                </a:solidFill>
              </a:rPr>
              <a:t>pitch modulation</a:t>
            </a:r>
            <a:endParaRPr lang="en-US" dirty="0"/>
          </a:p>
          <a:p>
            <a:pPr marL="1143000" lvl="1"/>
            <a:r>
              <a:rPr lang="en-US" dirty="0"/>
              <a:t>Why?</a:t>
            </a:r>
          </a:p>
          <a:p>
            <a:pPr marL="1143000" lvl="1"/>
            <a:r>
              <a:rPr lang="en-US" dirty="0" err="1">
                <a:solidFill>
                  <a:srgbClr val="0000FF"/>
                </a:solidFill>
              </a:rPr>
              <a:t>dM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dt</a:t>
            </a:r>
            <a:r>
              <a:rPr lang="en-US" dirty="0">
                <a:solidFill>
                  <a:srgbClr val="0000FF"/>
                </a:solidFill>
              </a:rPr>
              <a:t> will grow</a:t>
            </a:r>
          </a:p>
          <a:p>
            <a:pPr marL="1524000" lvl="2">
              <a:buClrTx/>
            </a:pPr>
            <a:r>
              <a:rPr lang="en-US" dirty="0" err="1"/>
              <a:t>Flanger</a:t>
            </a:r>
            <a:r>
              <a:rPr lang="en-US" dirty="0"/>
              <a:t> needs to read faster and slower to change delay in same amount of time</a:t>
            </a:r>
          </a:p>
          <a:p>
            <a:pPr marL="635000"/>
            <a:r>
              <a:rPr lang="en-US" dirty="0"/>
              <a:t>Using sweep parameters:</a:t>
            </a:r>
          </a:p>
          <a:p>
            <a:pPr marL="1143000" lvl="1"/>
            <a:r>
              <a:rPr lang="en-US" dirty="0"/>
              <a:t>Set </a:t>
            </a:r>
            <a:r>
              <a:rPr lang="en-US" dirty="0">
                <a:solidFill>
                  <a:srgbClr val="0000FF"/>
                </a:solidFill>
              </a:rPr>
              <a:t>delay</a:t>
            </a:r>
            <a:r>
              <a:rPr lang="en-US" dirty="0"/>
              <a:t> to determine high frequency of sweep</a:t>
            </a:r>
          </a:p>
          <a:p>
            <a:pPr marL="1524000" lvl="2">
              <a:buClrTx/>
            </a:pPr>
            <a:r>
              <a:rPr lang="en-US" dirty="0"/>
              <a:t>Delay changes both upper and lower points of first notch</a:t>
            </a:r>
          </a:p>
          <a:p>
            <a:pPr marL="1143000" lvl="1"/>
            <a:r>
              <a:rPr lang="en-US" dirty="0"/>
              <a:t>Adjust </a:t>
            </a:r>
            <a:r>
              <a:rPr lang="en-US" dirty="0">
                <a:solidFill>
                  <a:srgbClr val="0000FF"/>
                </a:solidFill>
              </a:rPr>
              <a:t>width</a:t>
            </a:r>
            <a:r>
              <a:rPr lang="en-US" dirty="0"/>
              <a:t> to determine low frequency of sweep</a:t>
            </a:r>
          </a:p>
          <a:p>
            <a:pPr marL="1524000" lvl="2">
              <a:buClrTx/>
            </a:pPr>
            <a:r>
              <a:rPr lang="en-US" dirty="0"/>
              <a:t>Width only changes lower limit</a:t>
            </a:r>
          </a:p>
        </p:txBody>
      </p:sp>
      <p:pic>
        <p:nvPicPr>
          <p:cNvPr id="46083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98200" y="8026400"/>
            <a:ext cx="673100" cy="673100"/>
          </a:xfrm>
          <a:prstGeom prst="rect">
            <a:avLst/>
          </a:prstGeom>
          <a:noFill/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13968" y="7829128"/>
            <a:ext cx="718748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rgbClr val="CC0000"/>
                </a:solidFill>
              </a:rPr>
              <a:t>plucked electric guitar string, first flanged with depth of 2 ms, then with 6 ms </a:t>
            </a:r>
          </a:p>
          <a:p>
            <a:r>
              <a:rPr lang="en-US" sz="2800" dirty="0">
                <a:solidFill>
                  <a:srgbClr val="CC0000"/>
                </a:solidFill>
              </a:rPr>
              <a:t>Latter varies more in pitch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" fill="hold"/>
                                        <p:tgtEl>
                                          <p:spTgt spid="460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3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083"/>
                </p:tgtEl>
              </p:cMediaNode>
            </p:audio>
          </p:childTnLst>
        </p:cTn>
      </p:par>
    </p:tnLst>
    <p:bldLst>
      <p:bldP spid="46082" grpId="0" build="p" bldLvl="5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LFO settings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sz="3900" dirty="0"/>
              <a:t>Delay M(n) modulated by low-frequency oscillator (LFO) </a:t>
            </a:r>
          </a:p>
          <a:p>
            <a:pPr marL="1143000" lvl="1"/>
            <a:r>
              <a:rPr lang="en-US" sz="3300" dirty="0">
                <a:solidFill>
                  <a:srgbClr val="0000FF"/>
                </a:solidFill>
              </a:rPr>
              <a:t>Waveform</a:t>
            </a:r>
            <a:r>
              <a:rPr lang="en-US" sz="3300" dirty="0"/>
              <a:t> usually triangular, sinusoidal, or exponential</a:t>
            </a:r>
          </a:p>
          <a:p>
            <a:pPr marL="1524000" lvl="2">
              <a:buClrTx/>
            </a:pPr>
            <a:r>
              <a:rPr lang="en-US" sz="2700" dirty="0"/>
              <a:t>Exponential = triangle on log-frequency scale</a:t>
            </a:r>
          </a:p>
          <a:p>
            <a:pPr marL="635000"/>
            <a:r>
              <a:rPr lang="en-US" sz="3900" dirty="0"/>
              <a:t>For sinusoidal case: </a:t>
            </a:r>
            <a:r>
              <a:rPr lang="en-US" sz="4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4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sz="4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4000" baseline="-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(1+</a:t>
            </a:r>
            <a:r>
              <a:rPr lang="en-US" sz="4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sin(2</a:t>
            </a:r>
            <a:r>
              <a:rPr lang="en-US" sz="4000" dirty="0">
                <a:solidFill>
                  <a:srgbClr val="000000"/>
                </a:solidFill>
                <a:latin typeface="Symbol" charset="2"/>
                <a:cs typeface="Times New Roman" pitchFamily="18" charset="0"/>
              </a:rPr>
              <a:t>p</a:t>
            </a:r>
            <a:r>
              <a:rPr lang="en-US" sz="4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fnT</a:t>
            </a:r>
            <a:r>
              <a:rPr lang="en-US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sz="4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n-US" sz="3900" dirty="0"/>
          </a:p>
          <a:p>
            <a:pPr marL="1143000" lvl="1"/>
            <a:r>
              <a:rPr lang="en-US" sz="3300" dirty="0"/>
              <a:t>f - </a:t>
            </a:r>
            <a:r>
              <a:rPr lang="en-US" sz="3300" dirty="0">
                <a:solidFill>
                  <a:srgbClr val="0000FF"/>
                </a:solidFill>
              </a:rPr>
              <a:t>speed</a:t>
            </a:r>
            <a:r>
              <a:rPr lang="en-US" sz="3300" dirty="0"/>
              <a:t> (or rate) of </a:t>
            </a:r>
            <a:r>
              <a:rPr lang="en-US" sz="3300" dirty="0" err="1"/>
              <a:t>flanger</a:t>
            </a:r>
            <a:r>
              <a:rPr lang="en-US" sz="3300" dirty="0"/>
              <a:t> in cycles per second </a:t>
            </a:r>
          </a:p>
          <a:p>
            <a:pPr marL="1143000" lvl="1"/>
            <a:r>
              <a:rPr lang="en-US" sz="3300" dirty="0"/>
              <a:t>A - </a:t>
            </a:r>
            <a:r>
              <a:rPr lang="en-US" sz="3300" dirty="0">
                <a:solidFill>
                  <a:srgbClr val="0000FF"/>
                </a:solidFill>
              </a:rPr>
              <a:t>excursion</a:t>
            </a:r>
            <a:r>
              <a:rPr lang="en-US" sz="3300" dirty="0"/>
              <a:t> or sweep (maximum delay swing) </a:t>
            </a:r>
          </a:p>
          <a:p>
            <a:pPr marL="1143000" lvl="1"/>
            <a:r>
              <a:rPr lang="en-US" sz="3300" dirty="0"/>
              <a:t>M</a:t>
            </a:r>
            <a:r>
              <a:rPr lang="en-US" sz="3300" baseline="-6000" dirty="0"/>
              <a:t>0</a:t>
            </a:r>
            <a:r>
              <a:rPr lang="en-US" sz="3300" dirty="0"/>
              <a:t> - average </a:t>
            </a:r>
            <a:r>
              <a:rPr lang="en-US" sz="3300" dirty="0">
                <a:solidFill>
                  <a:srgbClr val="0000FF"/>
                </a:solidFill>
              </a:rPr>
              <a:t>delay length</a:t>
            </a:r>
            <a:r>
              <a:rPr lang="en-US" sz="3300" dirty="0"/>
              <a:t> (controls notch density)</a:t>
            </a:r>
          </a:p>
          <a:p>
            <a:pPr marL="1524000" lvl="2">
              <a:buClrTx/>
            </a:pPr>
            <a:r>
              <a:rPr lang="en-US" sz="2700" dirty="0"/>
              <a:t>Either A or M</a:t>
            </a:r>
            <a:r>
              <a:rPr lang="en-US" sz="2700" baseline="-6000" dirty="0"/>
              <a:t>0</a:t>
            </a:r>
            <a:r>
              <a:rPr lang="en-US" sz="2700" dirty="0"/>
              <a:t> often not user-controllable</a:t>
            </a:r>
          </a:p>
          <a:p>
            <a:pPr marL="1143000" lvl="1"/>
            <a:r>
              <a:rPr lang="en-US" sz="3300" dirty="0"/>
              <a:t>T - sampling period</a:t>
            </a:r>
          </a:p>
          <a:p>
            <a:pPr marL="635000"/>
            <a:r>
              <a:rPr lang="en-US" sz="3900" dirty="0">
                <a:solidFill>
                  <a:srgbClr val="0000FF"/>
                </a:solidFill>
              </a:rPr>
              <a:t>Triangular</a:t>
            </a:r>
            <a:r>
              <a:rPr lang="en-US" sz="3900" dirty="0"/>
              <a:t> LFO common in most </a:t>
            </a:r>
            <a:r>
              <a:rPr lang="en-US" sz="3900" dirty="0" err="1"/>
              <a:t>flangers</a:t>
            </a:r>
            <a:endParaRPr lang="en-US" sz="390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 t="30576" b="35732"/>
          <a:stretch>
            <a:fillRect/>
          </a:stretch>
        </p:blipFill>
        <p:spPr bwMode="auto">
          <a:xfrm>
            <a:off x="2829992" y="7685112"/>
            <a:ext cx="713171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LFO settings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2273300"/>
            <a:ext cx="12814300" cy="7404100"/>
          </a:xfrm>
          <a:ln/>
        </p:spPr>
        <p:txBody>
          <a:bodyPr anchor="t"/>
          <a:lstStyle/>
          <a:p>
            <a:pPr marL="635000"/>
            <a:r>
              <a:rPr lang="en-US">
                <a:solidFill>
                  <a:srgbClr val="0000FF"/>
                </a:solidFill>
              </a:rPr>
              <a:t>Speed</a:t>
            </a:r>
            <a:r>
              <a:rPr lang="en-US"/>
              <a:t> control</a:t>
            </a:r>
          </a:p>
          <a:p>
            <a:pPr marL="1143000" lvl="1"/>
            <a:r>
              <a:rPr lang="en-US"/>
              <a:t>How many times per second notches oscillate</a:t>
            </a:r>
          </a:p>
          <a:p>
            <a:pPr marL="1143000" lvl="1"/>
            <a:r>
              <a:rPr lang="en-US"/>
              <a:t>Also affects amount of pitch modulation (why?)</a:t>
            </a:r>
          </a:p>
          <a:p>
            <a:pPr marL="1524000" lvl="2">
              <a:buClrTx/>
            </a:pPr>
            <a:r>
              <a:rPr lang="en-US"/>
              <a:t>Derivative of sin term above:</a:t>
            </a:r>
          </a:p>
          <a:p>
            <a:pPr marL="1524000" lvl="2">
              <a:spcBef>
                <a:spcPts val="1000"/>
              </a:spcBef>
              <a:buClrTx/>
            </a:pPr>
            <a:r>
              <a:rPr lang="en-US"/>
              <a:t> </a:t>
            </a:r>
          </a:p>
          <a:p>
            <a:pPr marL="1524000" lvl="2">
              <a:spcBef>
                <a:spcPts val="1500"/>
              </a:spcBef>
              <a:buClrTx/>
            </a:pPr>
            <a:r>
              <a:rPr lang="en-US"/>
              <a:t>Delay has to travel the same distance in less time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3900" y="1511300"/>
            <a:ext cx="60706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1800" y="4762500"/>
            <a:ext cx="37973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Feedback / regeneration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7245" y="1546963"/>
            <a:ext cx="12814300" cy="3937000"/>
          </a:xfrm>
          <a:ln/>
        </p:spPr>
        <p:txBody>
          <a:bodyPr/>
          <a:lstStyle/>
          <a:p>
            <a:pPr marL="254000" indent="0">
              <a:buNone/>
            </a:pPr>
            <a:r>
              <a:rPr lang="en-US" sz="3600" dirty="0"/>
              <a:t>Take portion of </a:t>
            </a:r>
            <a:r>
              <a:rPr lang="en-US" sz="3600" dirty="0" err="1"/>
              <a:t>flanger</a:t>
            </a:r>
            <a:r>
              <a:rPr lang="en-US" sz="3600" dirty="0"/>
              <a:t> output, feed back to input</a:t>
            </a:r>
          </a:p>
          <a:p>
            <a:pPr marL="1143000" lvl="1"/>
            <a:r>
              <a:rPr lang="en-US" sz="3200" dirty="0">
                <a:solidFill>
                  <a:srgbClr val="0000FF"/>
                </a:solidFill>
              </a:rPr>
              <a:t>Regeneration</a:t>
            </a:r>
            <a:r>
              <a:rPr lang="en-US" sz="3200" dirty="0"/>
              <a:t> control sets level of feedback</a:t>
            </a:r>
          </a:p>
          <a:p>
            <a:pPr marL="1143000" lvl="1"/>
            <a:r>
              <a:rPr lang="en-US" sz="3200" dirty="0">
                <a:solidFill>
                  <a:srgbClr val="0000FF"/>
                </a:solidFill>
              </a:rPr>
              <a:t>Feedback comb filter</a:t>
            </a:r>
            <a:r>
              <a:rPr lang="en-US" sz="3200" dirty="0"/>
              <a:t> in addition to previous </a:t>
            </a:r>
            <a:br>
              <a:rPr lang="en-US" sz="3200" dirty="0"/>
            </a:br>
            <a:r>
              <a:rPr lang="en-US" sz="3200" dirty="0" err="1"/>
              <a:t>feedforward</a:t>
            </a:r>
            <a:r>
              <a:rPr lang="en-US" sz="3200" dirty="0"/>
              <a:t> comb filter</a:t>
            </a:r>
          </a:p>
          <a:p>
            <a:pPr marL="1143000" lvl="1"/>
            <a:r>
              <a:rPr lang="en-US" sz="3200" dirty="0"/>
              <a:t>Add or subtract feedback</a:t>
            </a:r>
          </a:p>
          <a:p>
            <a:pPr marL="1143000" lvl="1"/>
            <a:r>
              <a:rPr lang="en-US" sz="3200" dirty="0"/>
              <a:t>Feedback usually in small amounts</a:t>
            </a:r>
          </a:p>
          <a:p>
            <a:pPr marL="1524000" lvl="2"/>
            <a:r>
              <a:rPr lang="en-US" sz="2400" dirty="0"/>
              <a:t>Large feedback creates intense or “metallic” sound</a:t>
            </a:r>
          </a:p>
          <a:p>
            <a:pPr marL="1524000" lvl="2"/>
            <a:r>
              <a:rPr lang="en-US" sz="2400" dirty="0"/>
              <a:t>Too large and it becomes unstable</a:t>
            </a:r>
          </a:p>
          <a:p>
            <a:pPr marL="635000"/>
            <a:endParaRPr lang="en-US" sz="3600" dirty="0"/>
          </a:p>
        </p:txBody>
      </p:sp>
      <p:pic>
        <p:nvPicPr>
          <p:cNvPr id="52228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6376" y="5236840"/>
            <a:ext cx="864096" cy="864096"/>
          </a:xfrm>
          <a:prstGeom prst="rect">
            <a:avLst/>
          </a:prstGeom>
          <a:noFill/>
        </p:spPr>
      </p:pic>
      <p:grpSp>
        <p:nvGrpSpPr>
          <p:cNvPr id="33" name="Group 61"/>
          <p:cNvGrpSpPr/>
          <p:nvPr/>
        </p:nvGrpSpPr>
        <p:grpSpPr>
          <a:xfrm>
            <a:off x="2397944" y="6244952"/>
            <a:ext cx="8192169" cy="3384376"/>
            <a:chOff x="1115616" y="2492896"/>
            <a:chExt cx="4752528" cy="1963380"/>
          </a:xfrm>
        </p:grpSpPr>
        <p:sp>
          <p:nvSpPr>
            <p:cNvPr id="34" name="Oval 33"/>
            <p:cNvSpPr/>
            <p:nvPr/>
          </p:nvSpPr>
          <p:spPr bwMode="auto">
            <a:xfrm>
              <a:off x="4788024" y="3647071"/>
              <a:ext cx="403225" cy="403225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6"/>
            <p:cNvSpPr txBox="1">
              <a:spLocks noChangeArrowheads="1"/>
            </p:cNvSpPr>
            <p:nvPr/>
          </p:nvSpPr>
          <p:spPr bwMode="auto">
            <a:xfrm>
              <a:off x="4812431" y="3573016"/>
              <a:ext cx="315386" cy="5079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+</a:t>
              </a: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cxnSp>
          <p:nvCxnSpPr>
            <p:cNvPr id="36" name="Straight Arrow Connector 35"/>
            <p:cNvCxnSpPr>
              <a:stCxn id="38" idx="3"/>
              <a:endCxn id="41" idx="3"/>
            </p:cNvCxnSpPr>
            <p:nvPr/>
          </p:nvCxnSpPr>
          <p:spPr>
            <a:xfrm>
              <a:off x="3815507" y="3832737"/>
              <a:ext cx="180429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>
            <a:xfrm>
              <a:off x="1691680" y="3816000"/>
              <a:ext cx="0" cy="6336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38" name="TextBox 12"/>
            <p:cNvSpPr txBox="1">
              <a:spLocks noChangeArrowheads="1"/>
            </p:cNvSpPr>
            <p:nvPr/>
          </p:nvSpPr>
          <p:spPr bwMode="auto">
            <a:xfrm>
              <a:off x="2523598" y="3645024"/>
              <a:ext cx="1291908" cy="375426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Delay </a:t>
              </a: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2"/>
            <p:cNvSpPr txBox="1">
              <a:spLocks noChangeArrowheads="1"/>
            </p:cNvSpPr>
            <p:nvPr/>
          </p:nvSpPr>
          <p:spPr bwMode="auto">
            <a:xfrm>
              <a:off x="1269661" y="3429000"/>
              <a:ext cx="547727" cy="3754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Straight Arrow Connector 39"/>
            <p:cNvCxnSpPr>
              <a:endCxn id="53" idx="2"/>
            </p:cNvCxnSpPr>
            <p:nvPr/>
          </p:nvCxnSpPr>
          <p:spPr>
            <a:xfrm flipV="1">
              <a:off x="1115616" y="3825636"/>
              <a:ext cx="859935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41" name="Isosceles Triangle 40"/>
            <p:cNvSpPr/>
            <p:nvPr/>
          </p:nvSpPr>
          <p:spPr>
            <a:xfrm rot="5400000">
              <a:off x="3946602" y="3622350"/>
              <a:ext cx="530715" cy="432048"/>
            </a:xfrm>
            <a:prstGeom prst="triangl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91680" y="4437112"/>
              <a:ext cx="331236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  <p:cxnSp>
          <p:nvCxnSpPr>
            <p:cNvPr id="43" name="Straight Arrow Connector 42"/>
            <p:cNvCxnSpPr>
              <a:stCxn id="41" idx="0"/>
              <a:endCxn id="34" idx="2"/>
            </p:cNvCxnSpPr>
            <p:nvPr/>
          </p:nvCxnSpPr>
          <p:spPr>
            <a:xfrm>
              <a:off x="4427984" y="3838375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4" idx="6"/>
            </p:cNvCxnSpPr>
            <p:nvPr/>
          </p:nvCxnSpPr>
          <p:spPr>
            <a:xfrm>
              <a:off x="5191249" y="3848684"/>
              <a:ext cx="676895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stCxn id="34" idx="4"/>
            </p:cNvCxnSpPr>
            <p:nvPr/>
          </p:nvCxnSpPr>
          <p:spPr>
            <a:xfrm>
              <a:off x="4989637" y="4050296"/>
              <a:ext cx="0" cy="40598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sp>
          <p:nvSpPr>
            <p:cNvPr id="46" name="TextBox 32"/>
            <p:cNvSpPr txBox="1">
              <a:spLocks noChangeArrowheads="1"/>
            </p:cNvSpPr>
            <p:nvPr/>
          </p:nvSpPr>
          <p:spPr bwMode="auto">
            <a:xfrm>
              <a:off x="5238381" y="3438292"/>
              <a:ext cx="547727" cy="3754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3214" y="3620364"/>
              <a:ext cx="470664" cy="3754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kumimoji="0" lang="en-GB" sz="2800" b="0" i="1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FF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572000" y="2739600"/>
              <a:ext cx="0" cy="11160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49" name="Straight Arrow Connector 48"/>
            <p:cNvCxnSpPr>
              <a:stCxn id="58" idx="3"/>
            </p:cNvCxnSpPr>
            <p:nvPr/>
          </p:nvCxnSpPr>
          <p:spPr>
            <a:xfrm>
              <a:off x="3707904" y="2744924"/>
              <a:ext cx="864096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grpSp>
          <p:nvGrpSpPr>
            <p:cNvPr id="50" name="Group 87"/>
            <p:cNvGrpSpPr/>
            <p:nvPr/>
          </p:nvGrpSpPr>
          <p:grpSpPr>
            <a:xfrm>
              <a:off x="3203848" y="2492896"/>
              <a:ext cx="573693" cy="504056"/>
              <a:chOff x="3275857" y="2708921"/>
              <a:chExt cx="573693" cy="504056"/>
            </a:xfrm>
          </p:grpSpPr>
          <p:sp>
            <p:nvSpPr>
              <p:cNvPr id="58" name="Isosceles Triangle 57"/>
              <p:cNvSpPr/>
              <p:nvPr/>
            </p:nvSpPr>
            <p:spPr>
              <a:xfrm rot="16200000">
                <a:off x="3275857" y="2708921"/>
                <a:ext cx="504056" cy="504056"/>
              </a:xfrm>
              <a:prstGeom prst="triangl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378886" y="2725192"/>
                <a:ext cx="470664" cy="37542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kumimoji="0" lang="en-GB" sz="2800" b="0" i="1" u="none" strike="noStrike" kern="0" cap="none" spc="0" normalizeH="0" baseline="-2500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FB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2156400" y="2744924"/>
              <a:ext cx="10368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>
            <a:xfrm>
              <a:off x="2155571" y="2736000"/>
              <a:ext cx="0" cy="9108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sp>
          <p:nvSpPr>
            <p:cNvPr id="53" name="Oval 52"/>
            <p:cNvSpPr/>
            <p:nvPr/>
          </p:nvSpPr>
          <p:spPr bwMode="auto">
            <a:xfrm>
              <a:off x="1975551" y="3645636"/>
              <a:ext cx="360040" cy="360000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TextBox 6"/>
            <p:cNvSpPr txBox="1">
              <a:spLocks noChangeArrowheads="1"/>
            </p:cNvSpPr>
            <p:nvPr/>
          </p:nvSpPr>
          <p:spPr bwMode="auto">
            <a:xfrm>
              <a:off x="1975550" y="3553852"/>
              <a:ext cx="364202" cy="5079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+</a:t>
              </a: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cxnSp>
          <p:nvCxnSpPr>
            <p:cNvPr id="55" name="Straight Arrow Connector 54"/>
            <p:cNvCxnSpPr>
              <a:stCxn id="53" idx="6"/>
              <a:endCxn id="38" idx="1"/>
            </p:cNvCxnSpPr>
            <p:nvPr/>
          </p:nvCxnSpPr>
          <p:spPr>
            <a:xfrm>
              <a:off x="2335591" y="3825636"/>
              <a:ext cx="188007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sp>
          <p:nvSpPr>
            <p:cNvPr id="56" name="TextBox 12"/>
            <p:cNvSpPr txBox="1">
              <a:spLocks noChangeArrowheads="1"/>
            </p:cNvSpPr>
            <p:nvPr/>
          </p:nvSpPr>
          <p:spPr bwMode="auto">
            <a:xfrm>
              <a:off x="2919607" y="3090446"/>
              <a:ext cx="500265" cy="331258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LFO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Straight Connector 56"/>
            <p:cNvCxnSpPr>
              <a:stCxn id="56" idx="2"/>
              <a:endCxn id="38" idx="0"/>
            </p:cNvCxnSpPr>
            <p:nvPr/>
          </p:nvCxnSpPr>
          <p:spPr>
            <a:xfrm flipH="1">
              <a:off x="3169553" y="3421705"/>
              <a:ext cx="187" cy="22331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2" name="Rectangle 1"/>
          <p:cNvSpPr/>
          <p:nvPr/>
        </p:nvSpPr>
        <p:spPr>
          <a:xfrm>
            <a:off x="7798544" y="5209962"/>
            <a:ext cx="48564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Sound example: flanging with heavy feedback on strummed chord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4907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8190" fill="hold"/>
                                        <p:tgtEl>
                                          <p:spTgt spid="522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228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1300460" fontAlgn="auto">
              <a:spcAft>
                <a:spcPts val="0"/>
              </a:spcAft>
              <a:defRPr/>
            </a:pPr>
            <a:r>
              <a:rPr lang="en-US" sz="3413" b="1" kern="1200" dirty="0"/>
              <a:t>Impulse responses for comb filter with 5 samples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sz="3200" b="1" kern="1200" dirty="0"/>
              <a:t>gain </a:t>
            </a:r>
            <a:r>
              <a:rPr lang="en-US" sz="3200" b="1" i="1" kern="1200" dirty="0"/>
              <a:t>g</a:t>
            </a:r>
            <a:r>
              <a:rPr lang="en-US" sz="3200" b="1" kern="1200" dirty="0"/>
              <a:t>= 0.8 and no feedback</a:t>
            </a:r>
          </a:p>
          <a:p>
            <a:pPr marL="203200" indent="0">
              <a:buNone/>
            </a:pPr>
            <a:endParaRPr lang="en-US" sz="3200" b="1" kern="1200" dirty="0"/>
          </a:p>
          <a:p>
            <a:pPr marL="203200" indent="0">
              <a:buNone/>
            </a:pPr>
            <a:endParaRPr lang="en-US" sz="3200" b="1" kern="1200" dirty="0"/>
          </a:p>
          <a:p>
            <a:pPr marL="203200" indent="0">
              <a:buNone/>
            </a:pPr>
            <a:endParaRPr lang="en-US" sz="3200" b="1" kern="1200" dirty="0"/>
          </a:p>
          <a:p>
            <a:pPr marL="203200" indent="0">
              <a:buNone/>
            </a:pPr>
            <a:endParaRPr lang="en-US" sz="3200" b="1" i="1" kern="1200" dirty="0"/>
          </a:p>
          <a:p>
            <a:pPr marL="203200" indent="0">
              <a:buNone/>
            </a:pPr>
            <a:endParaRPr lang="en-US" sz="3200" b="1" i="1" kern="1200" dirty="0"/>
          </a:p>
          <a:p>
            <a:pPr marL="203200" indent="0">
              <a:buNone/>
            </a:pPr>
            <a:endParaRPr lang="en-US" sz="3200" b="1" i="1" kern="1200" dirty="0"/>
          </a:p>
          <a:p>
            <a:pPr marL="203200" indent="0">
              <a:buNone/>
            </a:pPr>
            <a:endParaRPr lang="en-US" sz="3200" b="1" i="1" kern="1200" dirty="0"/>
          </a:p>
          <a:p>
            <a:pPr marL="203200" indent="0">
              <a:buNone/>
            </a:pPr>
            <a:r>
              <a:rPr lang="en-US" sz="3200" b="1" i="1" kern="1200" dirty="0"/>
              <a:t>g</a:t>
            </a:r>
            <a:r>
              <a:rPr lang="en-US" sz="3200" b="1" i="1" kern="1200" baseline="-25000" dirty="0"/>
              <a:t>FF</a:t>
            </a:r>
            <a:r>
              <a:rPr lang="en-US" sz="3200" b="1" kern="1200" dirty="0"/>
              <a:t>= 0.8 and</a:t>
            </a:r>
            <a:r>
              <a:rPr lang="en-US" sz="3200" b="1" i="1" kern="1200" dirty="0"/>
              <a:t> </a:t>
            </a:r>
            <a:r>
              <a:rPr lang="en-US" sz="3200" b="1" i="1" kern="1200" dirty="0" err="1"/>
              <a:t>g</a:t>
            </a:r>
            <a:r>
              <a:rPr lang="en-US" sz="3200" b="1" i="1" kern="1200" baseline="-25000" dirty="0" err="1"/>
              <a:t>FB</a:t>
            </a:r>
            <a:r>
              <a:rPr lang="en-US" sz="3200" b="1" kern="1200" dirty="0"/>
              <a:t>= 0.5</a:t>
            </a:r>
            <a:endParaRPr lang="en-US" sz="3200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9430" y="1034382"/>
            <a:ext cx="5705370" cy="427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9430" y="5351409"/>
            <a:ext cx="5705370" cy="427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114908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Feedback / regeneration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130300"/>
            <a:ext cx="12814300" cy="4787900"/>
          </a:xfrm>
          <a:ln/>
        </p:spPr>
        <p:txBody>
          <a:bodyPr/>
          <a:lstStyle/>
          <a:p>
            <a:pPr marL="635000"/>
            <a:r>
              <a:rPr lang="en-US" dirty="0"/>
              <a:t>As feedback goes to 1, can become </a:t>
            </a:r>
            <a:r>
              <a:rPr lang="en-US" dirty="0">
                <a:solidFill>
                  <a:srgbClr val="0000FF"/>
                </a:solidFill>
              </a:rPr>
              <a:t>unstable</a:t>
            </a:r>
          </a:p>
          <a:p>
            <a:pPr marL="1143000" lvl="1"/>
            <a:r>
              <a:rPr lang="en-US" dirty="0"/>
              <a:t>Just as in other feedback delay cases</a:t>
            </a:r>
          </a:p>
          <a:p>
            <a:pPr marL="1143000" lvl="1"/>
            <a:r>
              <a:rPr lang="en-US" dirty="0"/>
              <a:t>Result: </a:t>
            </a:r>
            <a:r>
              <a:rPr lang="en-US" dirty="0">
                <a:solidFill>
                  <a:srgbClr val="0000FF"/>
                </a:solidFill>
              </a:rPr>
              <a:t>overflow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clipping</a:t>
            </a:r>
            <a:endParaRPr lang="en-US" dirty="0"/>
          </a:p>
          <a:p>
            <a:pPr marL="635000"/>
            <a:r>
              <a:rPr lang="en-US" dirty="0"/>
              <a:t>Control options</a:t>
            </a:r>
          </a:p>
          <a:p>
            <a:pPr marL="1143000" lvl="1"/>
            <a:r>
              <a:rPr lang="en-US" dirty="0">
                <a:solidFill>
                  <a:srgbClr val="0000FF"/>
                </a:solidFill>
              </a:rPr>
              <a:t>Add or subtract</a:t>
            </a:r>
            <a:r>
              <a:rPr lang="en-US" dirty="0"/>
              <a:t> feedback signal</a:t>
            </a:r>
          </a:p>
          <a:p>
            <a:pPr marL="1143000" lvl="1"/>
            <a:r>
              <a:rPr lang="en-US" dirty="0"/>
              <a:t>Feedback from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any subset</a:t>
            </a:r>
            <a:r>
              <a:rPr lang="en-US" dirty="0"/>
              <a:t> of </a:t>
            </a:r>
            <a:r>
              <a:rPr lang="en-US" dirty="0" err="1"/>
              <a:t>allpass</a:t>
            </a:r>
            <a:r>
              <a:rPr lang="en-US" dirty="0"/>
              <a:t> sections</a:t>
            </a:r>
          </a:p>
          <a:p>
            <a:pPr marL="1524000" lvl="2">
              <a:buClrTx/>
            </a:pPr>
            <a:r>
              <a:rPr lang="en-US" dirty="0"/>
              <a:t>Usually in small amounts</a:t>
            </a:r>
          </a:p>
        </p:txBody>
      </p:sp>
      <p:pic>
        <p:nvPicPr>
          <p:cNvPr id="54275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6183313"/>
            <a:ext cx="9931400" cy="27400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54276" name="Rectangle 4"/>
          <p:cNvSpPr>
            <a:spLocks/>
          </p:cNvSpPr>
          <p:nvPr/>
        </p:nvSpPr>
        <p:spPr bwMode="auto">
          <a:xfrm>
            <a:off x="2843213" y="9080500"/>
            <a:ext cx="6010275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Combined feedback/feedforward comb filter</a:t>
            </a:r>
          </a:p>
        </p:txBody>
      </p:sp>
    </p:spTree>
    <p:extLst>
      <p:ext uri="{BB962C8B-B14F-4D97-AF65-F5344CB8AC3E}">
        <p14:creationId xmlns:p14="http://schemas.microsoft.com/office/powerpoint/2010/main" val="175795456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Flanger inverted mode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sz="3500" dirty="0"/>
              <a:t>Different type of maximum depth obtained for </a:t>
            </a:r>
            <a:r>
              <a:rPr lang="en-US" sz="3500" dirty="0">
                <a:solidFill>
                  <a:srgbClr val="0000FF"/>
                </a:solidFill>
                <a:latin typeface="Arial Italic" charset="0"/>
                <a:cs typeface="Arial Italic" charset="0"/>
                <a:sym typeface="Arial Italic" charset="0"/>
              </a:rPr>
              <a:t>g </a:t>
            </a:r>
            <a:r>
              <a:rPr lang="en-US" sz="3500" dirty="0">
                <a:solidFill>
                  <a:srgbClr val="0000FF"/>
                </a:solidFill>
              </a:rPr>
              <a:t>= -1</a:t>
            </a:r>
            <a:endParaRPr lang="en-US" sz="3500" dirty="0"/>
          </a:p>
          <a:p>
            <a:pPr marL="1143000" lvl="1"/>
            <a:r>
              <a:rPr lang="en-US" sz="2900" dirty="0"/>
              <a:t>Peaks and notches trade places relative to </a:t>
            </a:r>
            <a:r>
              <a:rPr lang="en-US" sz="2900" dirty="0">
                <a:latin typeface="Arial Italic" charset="0"/>
                <a:cs typeface="Arial Italic" charset="0"/>
                <a:sym typeface="Arial Italic" charset="0"/>
              </a:rPr>
              <a:t>g </a:t>
            </a:r>
            <a:r>
              <a:rPr lang="en-US" sz="2900" dirty="0"/>
              <a:t>= 1</a:t>
            </a:r>
          </a:p>
          <a:p>
            <a:pPr marL="1143000" lvl="1"/>
            <a:r>
              <a:rPr lang="en-US" sz="2900" dirty="0"/>
              <a:t>First notch at DC (f = 0) </a:t>
            </a:r>
          </a:p>
          <a:p>
            <a:pPr marL="1143000" lvl="1"/>
            <a:r>
              <a:rPr lang="en-US" sz="2900" dirty="0"/>
              <a:t>Results in weak bass response</a:t>
            </a:r>
          </a:p>
          <a:p>
            <a:pPr marL="1524000" lvl="2">
              <a:buClrTx/>
            </a:pPr>
            <a:r>
              <a:rPr lang="en-US" sz="2300" dirty="0"/>
              <a:t>Unless minimum delay M &gt;&gt; 0</a:t>
            </a:r>
          </a:p>
          <a:p>
            <a:pPr marL="635000"/>
            <a:r>
              <a:rPr lang="en-US" sz="3500" dirty="0"/>
              <a:t>Depth control </a:t>
            </a:r>
            <a:r>
              <a:rPr lang="en-US" sz="3500" dirty="0">
                <a:latin typeface="Arial Italic" charset="0"/>
                <a:cs typeface="Arial Italic" charset="0"/>
                <a:sym typeface="Arial Italic" charset="0"/>
              </a:rPr>
              <a:t>g </a:t>
            </a:r>
            <a:r>
              <a:rPr lang="en-US" sz="3500" dirty="0"/>
              <a:t>usually constrained to [0, 1] interval</a:t>
            </a:r>
          </a:p>
          <a:p>
            <a:pPr marL="1143000" lvl="1"/>
            <a:r>
              <a:rPr lang="en-US" sz="2900" dirty="0">
                <a:solidFill>
                  <a:srgbClr val="0000FF"/>
                </a:solidFill>
              </a:rPr>
              <a:t>Sign inversion</a:t>
            </a:r>
            <a:r>
              <a:rPr lang="en-US" sz="2900" dirty="0"/>
              <a:t> controlled with separate switch</a:t>
            </a:r>
          </a:p>
          <a:p>
            <a:pPr marL="1143000" lvl="1"/>
            <a:r>
              <a:rPr lang="en-US" sz="2900" dirty="0"/>
              <a:t>Sounds </a:t>
            </a:r>
            <a:r>
              <a:rPr lang="en-US" sz="2900" dirty="0">
                <a:solidFill>
                  <a:srgbClr val="0000FF"/>
                </a:solidFill>
              </a:rPr>
              <a:t>high-pass filtered</a:t>
            </a:r>
            <a:r>
              <a:rPr lang="en-US" sz="2900" dirty="0"/>
              <a:t> relative to g &gt; 0</a:t>
            </a:r>
          </a:p>
          <a:p>
            <a:pPr marL="635000"/>
            <a:r>
              <a:rPr lang="en-US" sz="3500" dirty="0"/>
              <a:t>As M shrinks (and notch spacing grows):</a:t>
            </a:r>
          </a:p>
          <a:p>
            <a:pPr marL="1143000" lvl="1"/>
            <a:r>
              <a:rPr lang="en-US" sz="2900" dirty="0"/>
              <a:t>Amplitude response approaches </a:t>
            </a:r>
            <a:r>
              <a:rPr lang="en-US" sz="2900" dirty="0">
                <a:solidFill>
                  <a:srgbClr val="0000FF"/>
                </a:solidFill>
              </a:rPr>
              <a:t>first-order difference</a:t>
            </a:r>
          </a:p>
          <a:p>
            <a:pPr marL="1143000" lvl="1" algn="ctr">
              <a:buNone/>
            </a:pPr>
            <a:r>
              <a:rPr lang="en-US" sz="3200" i="1" dirty="0">
                <a:latin typeface="Times New Roman" pitchFamily="18" charset="0"/>
              </a:rPr>
              <a:t>y</a:t>
            </a:r>
            <a:r>
              <a:rPr lang="en-US" sz="3200" dirty="0">
                <a:latin typeface="Times New Roman" pitchFamily="18" charset="0"/>
              </a:rPr>
              <a:t>[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</a:rPr>
              <a:t>]=</a:t>
            </a:r>
            <a:r>
              <a:rPr lang="en-US" sz="3200" i="1" dirty="0">
                <a:latin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</a:rPr>
              <a:t>[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</a:rPr>
              <a:t>]-</a:t>
            </a:r>
            <a:r>
              <a:rPr lang="en-US" sz="3200" i="1" dirty="0">
                <a:latin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</a:rPr>
              <a:t>[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</a:rPr>
              <a:t>-1]</a:t>
            </a:r>
          </a:p>
          <a:p>
            <a:pPr marL="1143000" lvl="1"/>
            <a:r>
              <a:rPr lang="en-US" sz="2900" dirty="0"/>
              <a:t>Approximates (continuous) </a:t>
            </a:r>
            <a:r>
              <a:rPr lang="en-US" sz="2900" dirty="0">
                <a:solidFill>
                  <a:srgbClr val="0000FF"/>
                </a:solidFill>
              </a:rPr>
              <a:t>differentiator</a:t>
            </a:r>
            <a:endParaRPr lang="en-US" sz="2900" dirty="0"/>
          </a:p>
          <a:p>
            <a:pPr marL="1143000" lvl="1">
              <a:buFont typeface="Arial" charset="0"/>
              <a:buChar char="‣"/>
            </a:pPr>
            <a:r>
              <a:rPr lang="en-US" sz="2800" dirty="0" err="1"/>
              <a:t>Behaviour</a:t>
            </a:r>
            <a:r>
              <a:rPr lang="en-US" sz="2800" dirty="0"/>
              <a:t> of ideal differentiator:</a:t>
            </a:r>
          </a:p>
          <a:p>
            <a:pPr marL="1524000" lvl="2">
              <a:buClrTx/>
            </a:pPr>
            <a:r>
              <a:rPr lang="en-US" sz="2800" dirty="0"/>
              <a:t>Eliminates DC </a:t>
            </a:r>
          </a:p>
          <a:p>
            <a:pPr marL="1524000" lvl="2">
              <a:buClrTx/>
            </a:pPr>
            <a:r>
              <a:rPr lang="en-US" sz="2800" dirty="0"/>
              <a:t>Progressive high-frequency boost (6dB/octave)</a:t>
            </a:r>
          </a:p>
          <a:p>
            <a:pPr marL="1524000" lvl="2">
              <a:spcBef>
                <a:spcPts val="1100"/>
              </a:spcBef>
              <a:buClrTx/>
            </a:pPr>
            <a:r>
              <a:rPr lang="en-US" sz="2800" dirty="0"/>
              <a:t>Amplitude response is </a:t>
            </a:r>
            <a:r>
              <a:rPr lang="en-US" sz="2800" dirty="0">
                <a:latin typeface="Times New Roman" pitchFamily="18" charset="0"/>
              </a:rPr>
              <a:t>|</a:t>
            </a:r>
            <a:r>
              <a:rPr lang="en-US" sz="2800" i="1" dirty="0">
                <a:latin typeface="Times New Roman" pitchFamily="18" charset="0"/>
              </a:rPr>
              <a:t>H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i="1" dirty="0">
                <a:latin typeface="Symbol" charset="2"/>
              </a:rPr>
              <a:t>w</a:t>
            </a:r>
            <a:r>
              <a:rPr lang="en-US" sz="2800" dirty="0">
                <a:latin typeface="Times New Roman" pitchFamily="18" charset="0"/>
              </a:rPr>
              <a:t>)|=|</a:t>
            </a:r>
            <a:r>
              <a:rPr lang="en-US" sz="2800" i="1" dirty="0">
                <a:latin typeface="Symbol" charset="2"/>
              </a:rPr>
              <a:t>w</a:t>
            </a:r>
            <a:r>
              <a:rPr lang="en-US" sz="2800" dirty="0">
                <a:latin typeface="Times New Roman" pitchFamily="18" charset="0"/>
              </a:rPr>
              <a:t>|</a:t>
            </a:r>
            <a:endParaRPr lang="en-US" sz="2800" dirty="0"/>
          </a:p>
        </p:txBody>
      </p:sp>
      <p:graphicFrame>
        <p:nvGraphicFramePr>
          <p:cNvPr id="110594" name="Object 4"/>
          <p:cNvGraphicFramePr>
            <a:graphicFrameLocks noChangeAspect="1"/>
          </p:cNvGraphicFramePr>
          <p:nvPr/>
        </p:nvGraphicFramePr>
        <p:xfrm>
          <a:off x="8692532" y="6752212"/>
          <a:ext cx="2490388" cy="115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531" imgH="393529" progId="Equation.DSMT4">
                  <p:embed/>
                </p:oleObj>
              </mc:Choice>
              <mc:Fallback>
                <p:oleObj name="Equation" r:id="rId3" imgW="850531" imgH="393529" progId="Equation.DSMT4">
                  <p:embed/>
                  <p:pic>
                    <p:nvPicPr>
                      <p:cNvPr id="1105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2532" y="6752212"/>
                        <a:ext cx="2490388" cy="115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Digital implementation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30300"/>
            <a:ext cx="12928600" cy="8547100"/>
          </a:xfrm>
          <a:ln/>
        </p:spPr>
        <p:txBody>
          <a:bodyPr/>
          <a:lstStyle/>
          <a:p>
            <a:pPr marL="635000"/>
            <a:r>
              <a:rPr lang="en-US" sz="4000" dirty="0"/>
              <a:t>Use delay lines (generally </a:t>
            </a:r>
            <a:r>
              <a:rPr lang="en-US" sz="4000" dirty="0">
                <a:solidFill>
                  <a:srgbClr val="0000FF"/>
                </a:solidFill>
              </a:rPr>
              <a:t>circular buffers</a:t>
            </a:r>
            <a:r>
              <a:rPr lang="en-US" sz="4000" dirty="0"/>
              <a:t>)</a:t>
            </a:r>
          </a:p>
          <a:p>
            <a:pPr marL="1143000" lvl="1"/>
            <a:r>
              <a:rPr lang="en-US" sz="3200" dirty="0"/>
              <a:t>Contiguous block of memory to store samples</a:t>
            </a:r>
          </a:p>
          <a:p>
            <a:pPr marL="1143000" lvl="1"/>
            <a:r>
              <a:rPr lang="en-US" sz="3200" dirty="0"/>
              <a:t>Continuously read and write this space</a:t>
            </a:r>
          </a:p>
          <a:p>
            <a:pPr marL="635000">
              <a:buBlip>
                <a:blip r:embed="rId3"/>
              </a:buBlip>
            </a:pPr>
            <a:r>
              <a:rPr lang="en-US" sz="4000" dirty="0"/>
              <a:t>Changing delay creates challenges</a:t>
            </a:r>
          </a:p>
          <a:p>
            <a:pPr marL="1143000" lvl="1"/>
            <a:r>
              <a:rPr lang="en-US" sz="3200" dirty="0"/>
              <a:t>Samples are one sampling period apart</a:t>
            </a:r>
          </a:p>
          <a:p>
            <a:pPr marL="1143000" lvl="1"/>
            <a:r>
              <a:rPr lang="en-US" sz="3200" dirty="0"/>
              <a:t>Delay line has to be an integer value</a:t>
            </a:r>
          </a:p>
          <a:p>
            <a:pPr marL="635000">
              <a:buFont typeface="Wingdings" pitchFamily="2" charset="2"/>
              <a:buChar char="ü"/>
            </a:pPr>
            <a:r>
              <a:rPr lang="en-US" sz="4000" dirty="0"/>
              <a:t>Solution: </a:t>
            </a:r>
            <a:r>
              <a:rPr lang="en-US" sz="4000" dirty="0">
                <a:solidFill>
                  <a:srgbClr val="0000FF"/>
                </a:solidFill>
              </a:rPr>
              <a:t>interpolation</a:t>
            </a:r>
            <a:r>
              <a:rPr lang="en-US" sz="4000" dirty="0"/>
              <a:t> (fractional delay)</a:t>
            </a:r>
          </a:p>
          <a:p>
            <a:pPr marL="1143000" lvl="1"/>
            <a:r>
              <a:rPr lang="en-US" sz="3200" dirty="0"/>
              <a:t>Estimate value between 2 samples</a:t>
            </a:r>
          </a:p>
          <a:p>
            <a:pPr marL="1143000" lvl="1"/>
            <a:r>
              <a:rPr lang="en-US" sz="3200" dirty="0" err="1"/>
              <a:t>Zeroeth</a:t>
            </a:r>
            <a:r>
              <a:rPr lang="en-US" sz="3200" dirty="0"/>
              <a:t> order: choose closest point to read from</a:t>
            </a:r>
          </a:p>
          <a:p>
            <a:pPr marL="1524000" lvl="2">
              <a:buClrTx/>
            </a:pPr>
            <a:r>
              <a:rPr lang="en-US" sz="2800" dirty="0">
                <a:solidFill>
                  <a:srgbClr val="0000FF"/>
                </a:solidFill>
              </a:rPr>
              <a:t>Zipper noise</a:t>
            </a:r>
            <a:r>
              <a:rPr lang="en-US" sz="2800" dirty="0"/>
              <a:t>: clicking in output as delay length changes</a:t>
            </a:r>
          </a:p>
          <a:p>
            <a:pPr marL="1143000" lvl="1"/>
            <a:r>
              <a:rPr lang="en-US" sz="3200" dirty="0"/>
              <a:t>Linear interpolation: read value from line between points</a:t>
            </a:r>
          </a:p>
          <a:p>
            <a:pPr marL="1524000" lvl="2">
              <a:buClrTx/>
            </a:pPr>
            <a:r>
              <a:rPr lang="en-US" sz="2800" dirty="0"/>
              <a:t>Okay but still noisy</a:t>
            </a:r>
          </a:p>
          <a:p>
            <a:pPr marL="1143000" lvl="1"/>
            <a:r>
              <a:rPr lang="en-US" sz="3200" dirty="0"/>
              <a:t>Cubic interpolation</a:t>
            </a:r>
          </a:p>
          <a:p>
            <a:pPr marL="1524000" lvl="2">
              <a:buClrTx/>
            </a:pPr>
            <a:r>
              <a:rPr lang="en-US" sz="2800" dirty="0"/>
              <a:t>Better, but computationally expensive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Notch spacing issues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35000">
              <a:spcAft>
                <a:spcPts val="600"/>
              </a:spcAft>
            </a:pPr>
            <a:r>
              <a:rPr lang="en-US" dirty="0"/>
              <a:t>Only </a:t>
            </a:r>
            <a:r>
              <a:rPr lang="en-US" dirty="0">
                <a:solidFill>
                  <a:srgbClr val="0000FF"/>
                </a:solidFill>
              </a:rPr>
              <a:t>uniformly spaced</a:t>
            </a:r>
            <a:r>
              <a:rPr lang="en-US" dirty="0"/>
              <a:t> notches</a:t>
            </a:r>
          </a:p>
          <a:p>
            <a:pPr marL="635000">
              <a:spcAft>
                <a:spcPts val="600"/>
              </a:spcAft>
            </a:pPr>
            <a:r>
              <a:rPr lang="en-US" dirty="0"/>
              <a:t>non-ideal because:</a:t>
            </a:r>
          </a:p>
          <a:p>
            <a:pPr marL="1143000" lvl="1">
              <a:spcAft>
                <a:spcPts val="600"/>
              </a:spcAft>
            </a:pPr>
            <a:r>
              <a:rPr lang="en-US" dirty="0"/>
              <a:t>Ear uses </a:t>
            </a:r>
            <a:r>
              <a:rPr lang="en-US" dirty="0">
                <a:solidFill>
                  <a:srgbClr val="0000FF"/>
                </a:solidFill>
              </a:rPr>
              <a:t>logarithmic</a:t>
            </a:r>
            <a:r>
              <a:rPr lang="en-US" dirty="0"/>
              <a:t> frequency scale</a:t>
            </a:r>
          </a:p>
          <a:p>
            <a:pPr marL="1524000" lvl="2">
              <a:spcAft>
                <a:spcPts val="600"/>
              </a:spcAft>
              <a:buClrTx/>
            </a:pPr>
            <a:r>
              <a:rPr lang="en-US" dirty="0" err="1"/>
              <a:t>Flanger</a:t>
            </a:r>
            <a:r>
              <a:rPr lang="en-US" dirty="0"/>
              <a:t> notches spaced linearly</a:t>
            </a:r>
          </a:p>
          <a:p>
            <a:pPr marL="1524000" lvl="2">
              <a:spcAft>
                <a:spcPts val="600"/>
              </a:spcAft>
              <a:buClrTx/>
            </a:pPr>
            <a:r>
              <a:rPr lang="en-US" dirty="0"/>
              <a:t>Exponentially spaced notches sound more perceptually uniform</a:t>
            </a:r>
          </a:p>
          <a:p>
            <a:pPr marL="1143000" lvl="1">
              <a:spcAft>
                <a:spcPts val="600"/>
              </a:spcAft>
            </a:pPr>
            <a:r>
              <a:rPr lang="en-US" dirty="0"/>
              <a:t>Uniform peaks/notches impose discernible </a:t>
            </a:r>
            <a:r>
              <a:rPr lang="en-US" dirty="0">
                <a:solidFill>
                  <a:srgbClr val="0000FF"/>
                </a:solidFill>
              </a:rPr>
              <a:t>resonant pitch</a:t>
            </a:r>
            <a:endParaRPr lang="en-US" dirty="0"/>
          </a:p>
          <a:p>
            <a:pPr marL="1524000" lvl="2">
              <a:spcAft>
                <a:spcPts val="600"/>
              </a:spcAft>
              <a:buClrTx/>
            </a:pPr>
            <a:r>
              <a:rPr lang="en-US" dirty="0"/>
              <a:t>Impression of being inside resonant tube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Disappearing instruments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35000"/>
            <a:r>
              <a:rPr lang="en-US" dirty="0"/>
              <a:t>If instrument harmonics land on notches</a:t>
            </a:r>
          </a:p>
          <a:p>
            <a:pPr marL="1143000" lvl="1"/>
            <a:r>
              <a:rPr lang="en-US" dirty="0"/>
              <a:t>instrument may be eliminated from output</a:t>
            </a:r>
          </a:p>
          <a:p>
            <a:pPr marL="635000"/>
            <a:r>
              <a:rPr lang="en-US" dirty="0"/>
              <a:t>Exact alignment unlikely, but...</a:t>
            </a:r>
          </a:p>
          <a:p>
            <a:pPr marL="1143000" lvl="1"/>
            <a:r>
              <a:rPr lang="en-US" dirty="0"/>
              <a:t>Loudness can be modulated as notches move through spectrum</a:t>
            </a:r>
          </a:p>
          <a:p>
            <a:pPr marL="1143000" lvl="1"/>
            <a:r>
              <a:rPr lang="en-US" dirty="0"/>
              <a:t>Flanging best used with percussive, noisy or inharmonic sounds</a:t>
            </a:r>
          </a:p>
          <a:p>
            <a:pPr marL="1524000" lvl="2"/>
            <a:r>
              <a:rPr lang="en-GB" dirty="0"/>
              <a:t>Works well with drums</a:t>
            </a:r>
            <a:endParaRPr lang="en-US" dirty="0"/>
          </a:p>
          <a:p>
            <a:pPr marL="1143000" lvl="1"/>
            <a:r>
              <a:rPr lang="en-US" dirty="0"/>
              <a:t>For harmonic sounds, need non-uniform notches</a:t>
            </a:r>
          </a:p>
          <a:p>
            <a:pPr marL="635000"/>
            <a:r>
              <a:rPr lang="en-US" dirty="0"/>
              <a:t>Flanging often used on entire mix, rather than specific instrument within mix</a:t>
            </a:r>
          </a:p>
          <a:p>
            <a:pPr marL="635000"/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Flanging 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8408"/>
            <a:ext cx="12585700" cy="8405192"/>
          </a:xfrm>
          <a:ln/>
        </p:spPr>
        <p:txBody>
          <a:bodyPr anchor="t"/>
          <a:lstStyle/>
          <a:p>
            <a:pPr marL="442913" indent="-360363">
              <a:spcAft>
                <a:spcPts val="600"/>
              </a:spcAft>
            </a:pPr>
            <a:r>
              <a:rPr lang="en-US" sz="3600" dirty="0"/>
              <a:t>First: 2 tape machines playing same tape</a:t>
            </a:r>
          </a:p>
          <a:p>
            <a:pPr marL="900113" lvl="1" indent="-360363">
              <a:spcAft>
                <a:spcPts val="600"/>
              </a:spcAft>
            </a:pPr>
            <a:r>
              <a:rPr lang="en-US" sz="3400" dirty="0"/>
              <a:t>Outputs mixed equally</a:t>
            </a:r>
          </a:p>
          <a:p>
            <a:pPr marL="900113" lvl="1" indent="-360363">
              <a:spcAft>
                <a:spcPts val="600"/>
              </a:spcAft>
            </a:pPr>
            <a:r>
              <a:rPr lang="en-US" sz="3400" dirty="0">
                <a:solidFill>
                  <a:srgbClr val="0000FF"/>
                </a:solidFill>
              </a:rPr>
              <a:t>Flange</a:t>
            </a:r>
            <a:r>
              <a:rPr lang="en-US" sz="3400" dirty="0"/>
              <a:t> of supply reel touched to make it play slower</a:t>
            </a:r>
          </a:p>
          <a:p>
            <a:pPr marL="900113" lvl="1" indent="-360363">
              <a:spcAft>
                <a:spcPts val="600"/>
              </a:spcAft>
            </a:pPr>
            <a:r>
              <a:rPr lang="en-US" sz="3400" dirty="0">
                <a:solidFill>
                  <a:srgbClr val="0000FF"/>
                </a:solidFill>
              </a:rPr>
              <a:t>Delay</a:t>
            </a:r>
            <a:r>
              <a:rPr lang="en-US" sz="3400" dirty="0"/>
              <a:t> develops between machines</a:t>
            </a:r>
          </a:p>
          <a:p>
            <a:pPr marL="442913" indent="-360363">
              <a:spcAft>
                <a:spcPts val="600"/>
              </a:spcAft>
            </a:pPr>
            <a:r>
              <a:rPr lang="en-US" sz="3600" dirty="0"/>
              <a:t>Then: flange released, flange</a:t>
            </a:r>
            <a:br>
              <a:rPr lang="en-US" sz="3600" dirty="0"/>
            </a:br>
            <a:r>
              <a:rPr lang="en-US" sz="3600" dirty="0"/>
              <a:t>of other machine touched</a:t>
            </a:r>
          </a:p>
          <a:p>
            <a:pPr marL="900113" lvl="1" indent="-360363">
              <a:spcAft>
                <a:spcPts val="600"/>
              </a:spcAft>
            </a:pPr>
            <a:r>
              <a:rPr lang="en-US" sz="3400" dirty="0"/>
              <a:t>Delay gradually disappears,</a:t>
            </a:r>
            <a:br>
              <a:rPr lang="en-US" sz="3400" dirty="0"/>
            </a:br>
            <a:r>
              <a:rPr lang="en-US" sz="3400" dirty="0"/>
              <a:t>grows in opposite direction</a:t>
            </a:r>
          </a:p>
          <a:p>
            <a:pPr marL="900113" lvl="1" indent="-360363">
              <a:spcAft>
                <a:spcPts val="600"/>
              </a:spcAft>
            </a:pPr>
            <a:r>
              <a:rPr lang="en-US" sz="3400" dirty="0"/>
              <a:t>Total delay kept below </a:t>
            </a:r>
            <a:br>
              <a:rPr lang="en-US" sz="3400" dirty="0"/>
            </a:br>
            <a:r>
              <a:rPr lang="en-US" sz="3400" dirty="0">
                <a:solidFill>
                  <a:srgbClr val="0000FF"/>
                </a:solidFill>
              </a:rPr>
              <a:t>echo perception </a:t>
            </a:r>
            <a:r>
              <a:rPr lang="en-US" sz="3400" dirty="0"/>
              <a:t>threshold</a:t>
            </a:r>
          </a:p>
          <a:p>
            <a:pPr marL="1524000" lvl="2">
              <a:spcAft>
                <a:spcPts val="600"/>
              </a:spcAft>
              <a:buClrTx/>
            </a:pPr>
            <a:r>
              <a:rPr lang="en-US" sz="2800" dirty="0"/>
              <a:t>A few milliseconds in each direction</a:t>
            </a:r>
          </a:p>
          <a:p>
            <a:pPr marL="442913" indent="-360363">
              <a:spcAft>
                <a:spcPts val="600"/>
              </a:spcAft>
            </a:pPr>
            <a:r>
              <a:rPr lang="en-US" sz="3600" dirty="0"/>
              <a:t>Repeat as desired, alternating flanges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78951" y="4804792"/>
            <a:ext cx="5716137" cy="2818184"/>
            <a:chOff x="1591879" y="2348880"/>
            <a:chExt cx="5716137" cy="2818184"/>
          </a:xfrm>
        </p:grpSpPr>
        <p:grpSp>
          <p:nvGrpSpPr>
            <p:cNvPr id="6" name="Group 14"/>
            <p:cNvGrpSpPr/>
            <p:nvPr/>
          </p:nvGrpSpPr>
          <p:grpSpPr>
            <a:xfrm>
              <a:off x="2843904" y="2348880"/>
              <a:ext cx="864000" cy="864000"/>
              <a:chOff x="3203848" y="3212976"/>
              <a:chExt cx="1440000" cy="1440000"/>
            </a:xfrm>
          </p:grpSpPr>
          <p:sp>
            <p:nvSpPr>
              <p:cNvPr id="42" name="Oval 41"/>
              <p:cNvSpPr/>
              <p:nvPr/>
            </p:nvSpPr>
            <p:spPr bwMode="auto">
              <a:xfrm>
                <a:off x="3203848" y="3212976"/>
                <a:ext cx="1440000" cy="14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3" name="Isosceles Triangle 10"/>
              <p:cNvSpPr/>
              <p:nvPr/>
            </p:nvSpPr>
            <p:spPr>
              <a:xfrm rot="2700000">
                <a:off x="3649000" y="3910156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 rot="-2700000">
                <a:off x="4081049" y="3910157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8100000">
                <a:off x="3649000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-8100000">
                <a:off x="4081048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5"/>
            <p:cNvGrpSpPr/>
            <p:nvPr/>
          </p:nvGrpSpPr>
          <p:grpSpPr>
            <a:xfrm>
              <a:off x="3995936" y="2348880"/>
              <a:ext cx="864000" cy="864000"/>
              <a:chOff x="3203848" y="3212976"/>
              <a:chExt cx="1440000" cy="1440000"/>
            </a:xfrm>
          </p:grpSpPr>
          <p:sp>
            <p:nvSpPr>
              <p:cNvPr id="37" name="Oval 36"/>
              <p:cNvSpPr/>
              <p:nvPr/>
            </p:nvSpPr>
            <p:spPr bwMode="auto">
              <a:xfrm>
                <a:off x="3203848" y="3212976"/>
                <a:ext cx="1440000" cy="14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2700000">
                <a:off x="3649000" y="3910156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-2700000">
                <a:off x="4081049" y="3910157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8100000">
                <a:off x="3649000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Isosceles Triangle 20"/>
              <p:cNvSpPr/>
              <p:nvPr/>
            </p:nvSpPr>
            <p:spPr>
              <a:xfrm rot="-8100000">
                <a:off x="4081048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/>
            <p:cNvCxnSpPr>
              <a:stCxn id="42" idx="3"/>
              <a:endCxn id="9" idx="1"/>
            </p:cNvCxnSpPr>
            <p:nvPr/>
          </p:nvCxnSpPr>
          <p:spPr>
            <a:xfrm>
              <a:off x="2970434" y="3086350"/>
              <a:ext cx="665462" cy="558674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635896" y="3573016"/>
              <a:ext cx="360040" cy="14401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37" idx="5"/>
              <a:endCxn id="9" idx="3"/>
            </p:cNvCxnSpPr>
            <p:nvPr/>
          </p:nvCxnSpPr>
          <p:spPr>
            <a:xfrm flipH="1">
              <a:off x="3995936" y="3086350"/>
              <a:ext cx="737470" cy="558674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979424" y="2420888"/>
              <a:ext cx="1008400" cy="216024"/>
            </a:xfrm>
            <a:prstGeom prst="line">
              <a:avLst/>
            </a:prstGeom>
            <a:ln w="12700">
              <a:solidFill>
                <a:schemeClr val="accent5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91879" y="2564904"/>
              <a:ext cx="12859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Flange</a:t>
              </a:r>
              <a:endParaRPr lang="en-US" dirty="0"/>
            </a:p>
          </p:txBody>
        </p:sp>
        <p:grpSp>
          <p:nvGrpSpPr>
            <p:cNvPr id="13" name="Group 36"/>
            <p:cNvGrpSpPr/>
            <p:nvPr/>
          </p:nvGrpSpPr>
          <p:grpSpPr>
            <a:xfrm>
              <a:off x="5291984" y="2348880"/>
              <a:ext cx="864000" cy="864000"/>
              <a:chOff x="3203848" y="3212976"/>
              <a:chExt cx="1440000" cy="1440000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3203848" y="3212976"/>
                <a:ext cx="1440000" cy="14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2700000">
                <a:off x="3649000" y="3910156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-2700000">
                <a:off x="4081049" y="3910157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8100000">
                <a:off x="3649000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-8100000">
                <a:off x="4081048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42"/>
            <p:cNvGrpSpPr/>
            <p:nvPr/>
          </p:nvGrpSpPr>
          <p:grpSpPr>
            <a:xfrm>
              <a:off x="6444016" y="2348880"/>
              <a:ext cx="864000" cy="864000"/>
              <a:chOff x="3203848" y="3212976"/>
              <a:chExt cx="1440000" cy="1440000"/>
            </a:xfrm>
          </p:grpSpPr>
          <p:sp>
            <p:nvSpPr>
              <p:cNvPr id="27" name="Oval 26"/>
              <p:cNvSpPr/>
              <p:nvPr/>
            </p:nvSpPr>
            <p:spPr bwMode="auto">
              <a:xfrm>
                <a:off x="3203848" y="3212976"/>
                <a:ext cx="1440000" cy="14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2700000">
                <a:off x="3649000" y="3910156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-2700000">
                <a:off x="4081049" y="3910157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8100000">
                <a:off x="3649000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-8100000">
                <a:off x="4081048" y="3478108"/>
                <a:ext cx="144016" cy="50405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/>
            <p:cNvCxnSpPr>
              <a:stCxn id="32" idx="3"/>
              <a:endCxn id="16" idx="1"/>
            </p:cNvCxnSpPr>
            <p:nvPr/>
          </p:nvCxnSpPr>
          <p:spPr>
            <a:xfrm>
              <a:off x="5418514" y="3086350"/>
              <a:ext cx="665462" cy="558674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083976" y="3573016"/>
              <a:ext cx="360040" cy="14401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27" idx="5"/>
              <a:endCxn id="16" idx="3"/>
            </p:cNvCxnSpPr>
            <p:nvPr/>
          </p:nvCxnSpPr>
          <p:spPr>
            <a:xfrm flipH="1">
              <a:off x="6444016" y="3086350"/>
              <a:ext cx="737470" cy="558674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53"/>
            <p:cNvGrpSpPr/>
            <p:nvPr/>
          </p:nvGrpSpPr>
          <p:grpSpPr>
            <a:xfrm>
              <a:off x="4931944" y="4221088"/>
              <a:ext cx="360040" cy="360000"/>
              <a:chOff x="2987824" y="4077072"/>
              <a:chExt cx="360040" cy="360000"/>
            </a:xfrm>
          </p:grpSpPr>
          <p:sp>
            <p:nvSpPr>
              <p:cNvPr id="23" name="Oval 2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24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Arrow Connector 18"/>
            <p:cNvCxnSpPr>
              <a:stCxn id="23" idx="6"/>
              <a:endCxn id="16" idx="2"/>
            </p:cNvCxnSpPr>
            <p:nvPr/>
          </p:nvCxnSpPr>
          <p:spPr>
            <a:xfrm flipV="1">
              <a:off x="5291984" y="3717032"/>
              <a:ext cx="972012" cy="68405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3" idx="2"/>
              <a:endCxn id="9" idx="2"/>
            </p:cNvCxnSpPr>
            <p:nvPr/>
          </p:nvCxnSpPr>
          <p:spPr>
            <a:xfrm flipH="1" flipV="1">
              <a:off x="3815916" y="3717032"/>
              <a:ext cx="1116028" cy="68405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23" idx="4"/>
            </p:cNvCxnSpPr>
            <p:nvPr/>
          </p:nvCxnSpPr>
          <p:spPr>
            <a:xfrm flipV="1">
              <a:off x="5111964" y="4581088"/>
              <a:ext cx="0" cy="4320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2"/>
            <p:cNvSpPr txBox="1">
              <a:spLocks noChangeArrowheads="1"/>
            </p:cNvSpPr>
            <p:nvPr/>
          </p:nvSpPr>
          <p:spPr bwMode="auto">
            <a:xfrm>
              <a:off x="5116582" y="4643844"/>
              <a:ext cx="763351" cy="523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8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8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Stereo flangers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130300"/>
            <a:ext cx="12814300" cy="6426200"/>
          </a:xfrm>
          <a:ln/>
        </p:spPr>
        <p:txBody>
          <a:bodyPr/>
          <a:lstStyle/>
          <a:p>
            <a:pPr marL="635000"/>
            <a:r>
              <a:rPr lang="en-US" dirty="0"/>
              <a:t>2 monophonic </a:t>
            </a:r>
            <a:r>
              <a:rPr lang="en-US" dirty="0" err="1"/>
              <a:t>flangers</a:t>
            </a:r>
            <a:r>
              <a:rPr lang="en-US" dirty="0"/>
              <a:t> in </a:t>
            </a:r>
            <a:r>
              <a:rPr lang="en-US" dirty="0" err="1">
                <a:solidFill>
                  <a:srgbClr val="0000FF"/>
                </a:solidFill>
              </a:rPr>
              <a:t>quadrature</a:t>
            </a:r>
            <a:r>
              <a:rPr lang="en-US" dirty="0">
                <a:solidFill>
                  <a:srgbClr val="0000FF"/>
                </a:solidFill>
              </a:rPr>
              <a:t> phase</a:t>
            </a:r>
            <a:endParaRPr lang="en-US" dirty="0"/>
          </a:p>
          <a:p>
            <a:pPr marL="1143000" lvl="1"/>
            <a:r>
              <a:rPr lang="en-US" dirty="0"/>
              <a:t>Same </a:t>
            </a:r>
            <a:r>
              <a:rPr lang="en-US" dirty="0">
                <a:solidFill>
                  <a:srgbClr val="0000FF"/>
                </a:solidFill>
              </a:rPr>
              <a:t>depth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width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delay</a:t>
            </a:r>
            <a:r>
              <a:rPr lang="en-US" dirty="0"/>
              <a:t>, etc.</a:t>
            </a:r>
          </a:p>
          <a:p>
            <a:pPr marL="1143000" lvl="1"/>
            <a:r>
              <a:rPr lang="en-US" dirty="0"/>
              <a:t>LFO in each monophonic </a:t>
            </a:r>
            <a:r>
              <a:rPr lang="en-US" dirty="0" err="1"/>
              <a:t>flanger</a:t>
            </a:r>
            <a:r>
              <a:rPr lang="en-US" dirty="0"/>
              <a:t> differs in phase by 90 degrees (1/4 wavelength)</a:t>
            </a:r>
          </a:p>
          <a:p>
            <a:pPr marL="635000"/>
            <a:r>
              <a:rPr lang="en-US" dirty="0"/>
              <a:t>Creates ‘wider’ sound</a:t>
            </a:r>
          </a:p>
          <a:p>
            <a:pPr marL="1143000" lvl="1"/>
            <a:r>
              <a:rPr lang="en-US" dirty="0"/>
              <a:t>Sound arriving at each ear is different</a:t>
            </a:r>
          </a:p>
          <a:p>
            <a:pPr marL="635000"/>
            <a:r>
              <a:rPr lang="en-US" dirty="0"/>
              <a:t>Sound examples</a:t>
            </a:r>
          </a:p>
          <a:p>
            <a:pPr marL="1143000" lvl="1"/>
            <a:r>
              <a:rPr lang="en-US" dirty="0"/>
              <a:t>Dry, then monophonic </a:t>
            </a:r>
            <a:r>
              <a:rPr lang="en-US" dirty="0" err="1"/>
              <a:t>flanger</a:t>
            </a:r>
            <a:endParaRPr lang="en-US" dirty="0"/>
          </a:p>
          <a:p>
            <a:pPr marL="1143000" lvl="1"/>
            <a:r>
              <a:rPr lang="en-US" dirty="0"/>
              <a:t>Then stereo </a:t>
            </a:r>
            <a:r>
              <a:rPr lang="en-US" dirty="0" err="1"/>
              <a:t>flanger</a:t>
            </a:r>
            <a:endParaRPr lang="en-US" dirty="0"/>
          </a:p>
        </p:txBody>
      </p:sp>
      <p:pic>
        <p:nvPicPr>
          <p:cNvPr id="6" name="flanger-ss1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7654528" y="5740896"/>
            <a:ext cx="792088" cy="792088"/>
          </a:xfrm>
          <a:prstGeom prst="rect">
            <a:avLst/>
          </a:prstGeom>
        </p:spPr>
      </p:pic>
      <p:pic>
        <p:nvPicPr>
          <p:cNvPr id="7" name="flanger-ss5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8" cstate="print"/>
          <a:stretch>
            <a:fillRect/>
          </a:stretch>
        </p:blipFill>
        <p:spPr>
          <a:xfrm>
            <a:off x="7654528" y="6811045"/>
            <a:ext cx="802059" cy="80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03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0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93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Flanging introduction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dirty="0"/>
              <a:t>Characteristic sound referred to as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whooshing</a:t>
            </a:r>
            <a:endParaRPr lang="en-US" dirty="0"/>
          </a:p>
          <a:p>
            <a:pPr marL="1143000" lvl="1"/>
            <a:r>
              <a:rPr lang="en-US" dirty="0"/>
              <a:t>Like jet plane flying overhead</a:t>
            </a:r>
          </a:p>
          <a:p>
            <a:pPr marL="635000"/>
            <a:r>
              <a:rPr lang="en-US" dirty="0"/>
              <a:t>Rapid flanging introduces </a:t>
            </a:r>
            <a:r>
              <a:rPr lang="en-US" dirty="0">
                <a:solidFill>
                  <a:srgbClr val="0000FF"/>
                </a:solidFill>
              </a:rPr>
              <a:t>Doppler effect</a:t>
            </a:r>
            <a:endParaRPr lang="en-US" dirty="0"/>
          </a:p>
          <a:p>
            <a:pPr marL="1143000" lvl="1"/>
            <a:r>
              <a:rPr lang="en-US" dirty="0"/>
              <a:t>Like </a:t>
            </a:r>
            <a:r>
              <a:rPr lang="en-US" dirty="0">
                <a:solidFill>
                  <a:srgbClr val="0000FF"/>
                </a:solidFill>
              </a:rPr>
              <a:t>Leslie speaker</a:t>
            </a:r>
            <a:r>
              <a:rPr lang="en-US" dirty="0"/>
              <a:t> on electric organs</a:t>
            </a:r>
          </a:p>
          <a:p>
            <a:pPr marL="635000"/>
            <a:r>
              <a:rPr lang="en-US" dirty="0"/>
              <a:t>Creates equally-spaced </a:t>
            </a:r>
            <a:r>
              <a:rPr lang="en-US" dirty="0">
                <a:solidFill>
                  <a:srgbClr val="0000FF"/>
                </a:solidFill>
              </a:rPr>
              <a:t>notches</a:t>
            </a:r>
            <a:br>
              <a:rPr lang="en-US" dirty="0"/>
            </a:br>
            <a:r>
              <a:rPr lang="en-US" dirty="0"/>
              <a:t>in audio spectrum</a:t>
            </a:r>
          </a:p>
          <a:p>
            <a:pPr marL="635000"/>
            <a:r>
              <a:rPr lang="en-US" dirty="0"/>
              <a:t>Later: compare to </a:t>
            </a:r>
            <a:r>
              <a:rPr lang="en-US" dirty="0" err="1">
                <a:solidFill>
                  <a:srgbClr val="0000FF"/>
                </a:solidFill>
              </a:rPr>
              <a:t>phaser</a:t>
            </a:r>
            <a:endParaRPr lang="en-US" dirty="0"/>
          </a:p>
          <a:p>
            <a:pPr marL="1143000" lvl="1"/>
            <a:r>
              <a:rPr lang="en-US" dirty="0"/>
              <a:t>Also based on notches</a:t>
            </a:r>
          </a:p>
          <a:p>
            <a:pPr marL="1143000" lvl="1"/>
            <a:r>
              <a:rPr lang="en-US" dirty="0"/>
              <a:t>Spacing can be arbitrary</a:t>
            </a:r>
          </a:p>
          <a:p>
            <a:pPr marL="1143000" lvl="1"/>
            <a:r>
              <a:rPr lang="en-US" dirty="0" err="1"/>
              <a:t>Phaser</a:t>
            </a:r>
            <a:r>
              <a:rPr lang="en-US" dirty="0"/>
              <a:t> uses all-pass filters instead</a:t>
            </a:r>
            <a:br>
              <a:rPr lang="en-US" dirty="0"/>
            </a:br>
            <a:r>
              <a:rPr lang="en-US" dirty="0"/>
              <a:t>of delay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3400" y="3759200"/>
            <a:ext cx="3175000" cy="41402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7412" name="Rectangle 4"/>
          <p:cNvSpPr>
            <a:spLocks/>
          </p:cNvSpPr>
          <p:nvPr/>
        </p:nvSpPr>
        <p:spPr bwMode="auto">
          <a:xfrm>
            <a:off x="8878664" y="7928944"/>
            <a:ext cx="4143763" cy="73866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Leslie speaker</a:t>
            </a:r>
          </a:p>
          <a:p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Creative Commons, Wikipedia</a:t>
            </a:r>
          </a:p>
        </p:txBody>
      </p:sp>
      <p:pic>
        <p:nvPicPr>
          <p:cNvPr id="17413" name="Picture 5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53435" y="7948116"/>
            <a:ext cx="673100" cy="673100"/>
          </a:xfrm>
          <a:prstGeom prst="rect">
            <a:avLst/>
          </a:prstGeom>
          <a:noFill/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09219" y="8621216"/>
            <a:ext cx="576153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Drum loop dry, followed by same loop with flanging applied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2914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74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1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Flanging: how it works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3364632"/>
            <a:ext cx="12814300" cy="6312768"/>
          </a:xfrm>
          <a:ln/>
        </p:spPr>
        <p:txBody>
          <a:bodyPr/>
          <a:lstStyle/>
          <a:p>
            <a:pPr marL="635000"/>
            <a:r>
              <a:rPr lang="en-US" dirty="0"/>
              <a:t>Mix signal with slightly delayed copy of itself</a:t>
            </a:r>
          </a:p>
          <a:p>
            <a:pPr marL="1143000" lvl="1"/>
            <a:r>
              <a:rPr lang="en-US" dirty="0"/>
              <a:t>Length of delay constantly changing</a:t>
            </a:r>
          </a:p>
          <a:p>
            <a:pPr marL="635000"/>
            <a:r>
              <a:rPr lang="en-US" dirty="0">
                <a:solidFill>
                  <a:srgbClr val="0000FF"/>
                </a:solidFill>
              </a:rPr>
              <a:t>Depth</a:t>
            </a:r>
            <a:r>
              <a:rPr lang="en-US" dirty="0"/>
              <a:t> control </a:t>
            </a:r>
          </a:p>
          <a:p>
            <a:pPr marL="1143000" lvl="1"/>
            <a:r>
              <a:rPr lang="en-US" dirty="0"/>
              <a:t>How much delayed signal added to original</a:t>
            </a:r>
          </a:p>
          <a:p>
            <a:pPr marL="635000"/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an echo effect</a:t>
            </a:r>
          </a:p>
          <a:p>
            <a:pPr marL="1143000" lvl="1"/>
            <a:r>
              <a:rPr lang="en-US" dirty="0"/>
              <a:t>Typical delays are 1-10ms </a:t>
            </a:r>
          </a:p>
          <a:p>
            <a:pPr marL="1143000" lvl="1"/>
            <a:r>
              <a:rPr lang="en-US" dirty="0"/>
              <a:t>Human ear perceives echo starts at 50-70ms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768675" y="1356048"/>
            <a:ext cx="8982197" cy="2368624"/>
            <a:chOff x="1187624" y="908720"/>
            <a:chExt cx="4095986" cy="1080120"/>
          </a:xfrm>
        </p:grpSpPr>
        <p:sp>
          <p:nvSpPr>
            <p:cNvPr id="24" name="Oval 23"/>
            <p:cNvSpPr/>
            <p:nvPr/>
          </p:nvSpPr>
          <p:spPr bwMode="auto">
            <a:xfrm>
              <a:off x="4355976" y="1179635"/>
              <a:ext cx="403225" cy="403225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4426163" y="1105580"/>
              <a:ext cx="223828" cy="3789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+</a:t>
              </a: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619672" y="1368431"/>
              <a:ext cx="0" cy="62040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2153072" y="1205042"/>
              <a:ext cx="1030839" cy="294734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Delay 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32"/>
            <p:cNvSpPr txBox="1">
              <a:spLocks noChangeArrowheads="1"/>
            </p:cNvSpPr>
            <p:nvPr/>
          </p:nvSpPr>
          <p:spPr bwMode="auto">
            <a:xfrm>
              <a:off x="1475846" y="971436"/>
              <a:ext cx="423388" cy="2947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" name="Straight Arrow Connector 28"/>
            <p:cNvCxnSpPr>
              <a:endCxn id="27" idx="1"/>
            </p:cNvCxnSpPr>
            <p:nvPr/>
          </p:nvCxnSpPr>
          <p:spPr>
            <a:xfrm flipV="1">
              <a:off x="1187624" y="1352410"/>
              <a:ext cx="96544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30" name="Isosceles Triangle 29"/>
            <p:cNvSpPr/>
            <p:nvPr/>
          </p:nvSpPr>
          <p:spPr>
            <a:xfrm rot="5400000">
              <a:off x="3707904" y="1196752"/>
              <a:ext cx="360040" cy="360040"/>
            </a:xfrm>
            <a:prstGeom prst="triangl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619672" y="1988840"/>
              <a:ext cx="295232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  <p:cxnSp>
          <p:nvCxnSpPr>
            <p:cNvPr id="32" name="Straight Arrow Connector 31"/>
            <p:cNvCxnSpPr>
              <a:stCxn id="30" idx="0"/>
              <a:endCxn id="24" idx="2"/>
            </p:cNvCxnSpPr>
            <p:nvPr/>
          </p:nvCxnSpPr>
          <p:spPr>
            <a:xfrm>
              <a:off x="4067944" y="1376772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24" idx="6"/>
            </p:cNvCxnSpPr>
            <p:nvPr/>
          </p:nvCxnSpPr>
          <p:spPr>
            <a:xfrm>
              <a:off x="4759201" y="1381248"/>
              <a:ext cx="460871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stCxn id="24" idx="4"/>
            </p:cNvCxnSpPr>
            <p:nvPr/>
          </p:nvCxnSpPr>
          <p:spPr>
            <a:xfrm>
              <a:off x="4557589" y="1582860"/>
              <a:ext cx="0" cy="40598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sp>
          <p:nvSpPr>
            <p:cNvPr id="35" name="TextBox 32"/>
            <p:cNvSpPr txBox="1">
              <a:spLocks noChangeArrowheads="1"/>
            </p:cNvSpPr>
            <p:nvPr/>
          </p:nvSpPr>
          <p:spPr bwMode="auto">
            <a:xfrm>
              <a:off x="4860222" y="980728"/>
              <a:ext cx="423388" cy="2947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27314" y="1162800"/>
              <a:ext cx="189472" cy="2947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g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2411760" y="908720"/>
              <a:ext cx="648072" cy="864096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38" name="Straight Arrow Connector 37"/>
            <p:cNvCxnSpPr>
              <a:stCxn id="27" idx="3"/>
              <a:endCxn id="30" idx="3"/>
            </p:cNvCxnSpPr>
            <p:nvPr/>
          </p:nvCxnSpPr>
          <p:spPr>
            <a:xfrm>
              <a:off x="3183911" y="1352410"/>
              <a:ext cx="523993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Flanging: how it works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3004592"/>
            <a:ext cx="12814300" cy="6672808"/>
          </a:xfrm>
          <a:ln/>
        </p:spPr>
        <p:txBody>
          <a:bodyPr/>
          <a:lstStyle/>
          <a:p>
            <a:pPr marL="635000"/>
            <a:r>
              <a:rPr lang="en-US" dirty="0" err="1">
                <a:solidFill>
                  <a:srgbClr val="0000FF"/>
                </a:solidFill>
              </a:rPr>
              <a:t>Feedforward</a:t>
            </a:r>
            <a:r>
              <a:rPr lang="en-US" dirty="0">
                <a:solidFill>
                  <a:srgbClr val="0000FF"/>
                </a:solidFill>
              </a:rPr>
              <a:t> comb filter</a:t>
            </a:r>
          </a:p>
          <a:p>
            <a:pPr marL="635000"/>
            <a:r>
              <a:rPr lang="en-US" dirty="0"/>
              <a:t>Input-output relation: 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]=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]+</a:t>
            </a:r>
            <a:r>
              <a:rPr lang="en-US" i="1" dirty="0" err="1">
                <a:latin typeface="Times New Roman" pitchFamily="18" charset="0"/>
              </a:rPr>
              <a:t>gx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-</a:t>
            </a:r>
            <a:r>
              <a:rPr lang="en-US" i="1" dirty="0">
                <a:latin typeface="Times New Roman" pitchFamily="18" charset="0"/>
              </a:rPr>
              <a:t> M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)]</a:t>
            </a:r>
            <a:endParaRPr lang="en-US" dirty="0"/>
          </a:p>
          <a:p>
            <a:pPr marL="1143000" lvl="1"/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 - input signal</a:t>
            </a:r>
          </a:p>
          <a:p>
            <a:pPr marL="1143000" lvl="1"/>
            <a:r>
              <a:rPr lang="en-US" i="1" dirty="0"/>
              <a:t>y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 - output signal</a:t>
            </a:r>
          </a:p>
          <a:p>
            <a:pPr marL="1143000" lvl="1"/>
            <a:r>
              <a:rPr lang="en-US" i="1" dirty="0"/>
              <a:t>g</a:t>
            </a:r>
            <a:r>
              <a:rPr lang="en-US" dirty="0"/>
              <a:t> - depth of flanging effect</a:t>
            </a:r>
          </a:p>
          <a:p>
            <a:pPr marL="1143000" lvl="1"/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- length of delay line at sample n</a:t>
            </a:r>
          </a:p>
          <a:p>
            <a:pPr marL="635000"/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must vary </a:t>
            </a:r>
            <a:r>
              <a:rPr lang="en-US" dirty="0">
                <a:solidFill>
                  <a:srgbClr val="0000FF"/>
                </a:solidFill>
              </a:rPr>
              <a:t>smoothly</a:t>
            </a:r>
            <a:r>
              <a:rPr lang="en-US" dirty="0"/>
              <a:t> over time</a:t>
            </a:r>
          </a:p>
          <a:p>
            <a:pPr marL="1143000" lvl="1"/>
            <a:r>
              <a:rPr lang="en-US" dirty="0">
                <a:solidFill>
                  <a:srgbClr val="0000FF"/>
                </a:solidFill>
              </a:rPr>
              <a:t>Interpolated</a:t>
            </a:r>
            <a:r>
              <a:rPr lang="en-US" dirty="0"/>
              <a:t> (fractional) delay line allows </a:t>
            </a:r>
            <a:r>
              <a:rPr lang="en-US" dirty="0" err="1"/>
              <a:t>noninteger</a:t>
            </a:r>
            <a:r>
              <a:rPr lang="en-US" dirty="0"/>
              <a:t> 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68675" y="1356048"/>
            <a:ext cx="8982197" cy="2368624"/>
            <a:chOff x="1187624" y="908720"/>
            <a:chExt cx="4095986" cy="1080120"/>
          </a:xfrm>
        </p:grpSpPr>
        <p:sp>
          <p:nvSpPr>
            <p:cNvPr id="5" name="Oval 4"/>
            <p:cNvSpPr/>
            <p:nvPr/>
          </p:nvSpPr>
          <p:spPr bwMode="auto">
            <a:xfrm>
              <a:off x="4355976" y="1179635"/>
              <a:ext cx="403225" cy="403225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4426163" y="1105580"/>
              <a:ext cx="223828" cy="3789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+</a:t>
              </a: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619672" y="1368431"/>
              <a:ext cx="0" cy="62040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2153072" y="1205042"/>
              <a:ext cx="1030839" cy="294734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Delay 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32"/>
            <p:cNvSpPr txBox="1">
              <a:spLocks noChangeArrowheads="1"/>
            </p:cNvSpPr>
            <p:nvPr/>
          </p:nvSpPr>
          <p:spPr bwMode="auto">
            <a:xfrm>
              <a:off x="1475846" y="971436"/>
              <a:ext cx="423388" cy="2947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 flipV="1">
              <a:off x="1187624" y="1352410"/>
              <a:ext cx="96544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1" name="Isosceles Triangle 10"/>
            <p:cNvSpPr/>
            <p:nvPr/>
          </p:nvSpPr>
          <p:spPr>
            <a:xfrm rot="5400000">
              <a:off x="3707904" y="1196752"/>
              <a:ext cx="360040" cy="360040"/>
            </a:xfrm>
            <a:prstGeom prst="triangl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619672" y="1988840"/>
              <a:ext cx="295232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  <p:cxnSp>
          <p:nvCxnSpPr>
            <p:cNvPr id="13" name="Straight Arrow Connector 12"/>
            <p:cNvCxnSpPr>
              <a:stCxn id="11" idx="0"/>
              <a:endCxn id="5" idx="2"/>
            </p:cNvCxnSpPr>
            <p:nvPr/>
          </p:nvCxnSpPr>
          <p:spPr>
            <a:xfrm>
              <a:off x="4067944" y="1376772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5" idx="6"/>
            </p:cNvCxnSpPr>
            <p:nvPr/>
          </p:nvCxnSpPr>
          <p:spPr>
            <a:xfrm>
              <a:off x="4759201" y="1381248"/>
              <a:ext cx="460871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5" idx="4"/>
            </p:cNvCxnSpPr>
            <p:nvPr/>
          </p:nvCxnSpPr>
          <p:spPr>
            <a:xfrm>
              <a:off x="4557589" y="1582860"/>
              <a:ext cx="0" cy="40598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sp>
          <p:nvSpPr>
            <p:cNvPr id="16" name="TextBox 32"/>
            <p:cNvSpPr txBox="1">
              <a:spLocks noChangeArrowheads="1"/>
            </p:cNvSpPr>
            <p:nvPr/>
          </p:nvSpPr>
          <p:spPr bwMode="auto">
            <a:xfrm>
              <a:off x="4860222" y="980728"/>
              <a:ext cx="423388" cy="2947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27314" y="1162800"/>
              <a:ext cx="189472" cy="2947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g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411760" y="908720"/>
              <a:ext cx="648072" cy="864096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 w="lg" len="lg"/>
            </a:ln>
            <a:effectLst/>
          </p:spPr>
        </p:cxnSp>
        <p:cxnSp>
          <p:nvCxnSpPr>
            <p:cNvPr id="19" name="Straight Arrow Connector 18"/>
            <p:cNvCxnSpPr>
              <a:stCxn id="8" idx="3"/>
              <a:endCxn id="11" idx="3"/>
            </p:cNvCxnSpPr>
            <p:nvPr/>
          </p:nvCxnSpPr>
          <p:spPr>
            <a:xfrm>
              <a:off x="3183911" y="1352410"/>
              <a:ext cx="523993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and interference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/>
              <a:t>Consider two related signals:</a:t>
            </a:r>
          </a:p>
          <a:p>
            <a:pPr marL="1143000" lvl="1"/>
            <a:r>
              <a:rPr lang="en-US"/>
              <a:t> </a:t>
            </a:r>
          </a:p>
          <a:p>
            <a:pPr marL="1143000" lvl="1"/>
            <a:r>
              <a:rPr lang="en-US"/>
              <a:t> </a:t>
            </a:r>
          </a:p>
          <a:p>
            <a:pPr marL="635000"/>
            <a:r>
              <a:rPr lang="en-US">
                <a:solidFill>
                  <a:srgbClr val="0000FF"/>
                </a:solidFill>
              </a:rPr>
              <a:t>Constructive interference</a:t>
            </a:r>
            <a:r>
              <a:rPr lang="en-US"/>
              <a:t>:</a:t>
            </a:r>
          </a:p>
          <a:p>
            <a:pPr marL="1143000" lvl="1"/>
            <a:r>
              <a:rPr lang="en-US"/>
              <a:t>                   for integer </a:t>
            </a:r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k</a:t>
            </a:r>
            <a:endParaRPr lang="en-US">
              <a:latin typeface="Arial Italic" charset="0"/>
              <a:sym typeface="Arial Italic" charset="0"/>
            </a:endParaRPr>
          </a:p>
          <a:p>
            <a:pPr marL="1143000" lvl="1"/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 </a:t>
            </a:r>
            <a:endParaRPr lang="en-US">
              <a:latin typeface="Arial Italic" charset="0"/>
              <a:sym typeface="Arial Italic" charset="0"/>
            </a:endParaRPr>
          </a:p>
          <a:p>
            <a:pPr marL="635000"/>
            <a:r>
              <a:rPr lang="en-US">
                <a:solidFill>
                  <a:srgbClr val="0000FF"/>
                </a:solidFill>
              </a:rPr>
              <a:t>Destructive interference</a:t>
            </a:r>
            <a:r>
              <a:rPr lang="en-US"/>
              <a:t>:</a:t>
            </a:r>
          </a:p>
          <a:p>
            <a:pPr marL="1143000" lvl="1"/>
            <a:r>
              <a:rPr lang="en-US"/>
              <a:t>                               for integer </a:t>
            </a:r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k</a:t>
            </a:r>
            <a:endParaRPr lang="en-US">
              <a:latin typeface="Arial Italic" charset="0"/>
              <a:sym typeface="Arial Italic" charset="0"/>
            </a:endParaRPr>
          </a:p>
          <a:p>
            <a:pPr marL="1143000" lvl="1"/>
            <a:r>
              <a:rPr lang="en-US">
                <a:latin typeface="Arial Italic" charset="0"/>
                <a:cs typeface="Arial Italic" charset="0"/>
                <a:sym typeface="Arial Italic" charset="0"/>
              </a:rPr>
              <a:t> </a:t>
            </a:r>
            <a:endParaRPr lang="en-US">
              <a:latin typeface="Arial Italic" charset="0"/>
              <a:sym typeface="Arial Italic" charset="0"/>
            </a:endParaRPr>
          </a:p>
          <a:p>
            <a:pPr marL="1143000" lvl="1"/>
            <a:endParaRPr lang="en-US">
              <a:latin typeface="Arial Italic" charset="0"/>
              <a:sym typeface="Arial Italic" charset="0"/>
            </a:endParaRPr>
          </a:p>
          <a:p>
            <a:pPr marL="635000"/>
            <a:r>
              <a:rPr lang="en-US"/>
              <a:t>Interference depends on </a:t>
            </a:r>
            <a:r>
              <a:rPr lang="en-US">
                <a:solidFill>
                  <a:srgbClr val="0000FF"/>
                </a:solidFill>
              </a:rPr>
              <a:t>delay</a:t>
            </a:r>
            <a:r>
              <a:rPr lang="en-US"/>
              <a:t> with respect to </a:t>
            </a:r>
            <a:r>
              <a:rPr lang="en-US">
                <a:solidFill>
                  <a:srgbClr val="0000FF"/>
                </a:solidFill>
              </a:rPr>
              <a:t>frequency</a:t>
            </a:r>
            <a:r>
              <a:rPr lang="en-US"/>
              <a:t> of the signal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17700"/>
            <a:ext cx="28829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0800" y="2540000"/>
            <a:ext cx="51435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31900" y="3848100"/>
            <a:ext cx="22479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4432300"/>
            <a:ext cx="110109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46600" y="6959600"/>
            <a:ext cx="49530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20800" y="6337300"/>
            <a:ext cx="97536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57300" y="5753100"/>
            <a:ext cx="37465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and interference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900" y="1143000"/>
            <a:ext cx="12814300" cy="8547100"/>
          </a:xfrm>
          <a:ln/>
        </p:spPr>
        <p:txBody>
          <a:bodyPr anchor="t"/>
          <a:lstStyle/>
          <a:p>
            <a:pPr marL="635000"/>
            <a:r>
              <a:rPr lang="en-US" dirty="0"/>
              <a:t>(Usually undesired) destructive interference, known as </a:t>
            </a:r>
            <a:r>
              <a:rPr lang="en-US" dirty="0">
                <a:solidFill>
                  <a:srgbClr val="0000FF"/>
                </a:solidFill>
              </a:rPr>
              <a:t>comb filtering</a:t>
            </a:r>
            <a:r>
              <a:rPr lang="en-US" dirty="0"/>
              <a:t>, is common in mixing</a:t>
            </a:r>
          </a:p>
          <a:p>
            <a:pPr marL="1143000" lvl="1"/>
            <a:r>
              <a:rPr lang="en-US" dirty="0"/>
              <a:t>Multiple microphones to record single source</a:t>
            </a:r>
          </a:p>
          <a:p>
            <a:pPr marL="1143000" lvl="1"/>
            <a:r>
              <a:rPr lang="en-US" dirty="0"/>
              <a:t>Mixing electric instrument direct signal with acoustic amplified signal</a:t>
            </a:r>
          </a:p>
          <a:p>
            <a:pPr marL="1143000" lvl="1"/>
            <a:r>
              <a:rPr lang="en-US" dirty="0"/>
              <a:t>Parallel signal paths with different latency times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 l="18391" t="20140" r="18657" b="19905"/>
          <a:stretch>
            <a:fillRect/>
          </a:stretch>
        </p:blipFill>
        <p:spPr bwMode="auto">
          <a:xfrm>
            <a:off x="1333500" y="5053013"/>
            <a:ext cx="3644900" cy="224948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 l="18391" t="20140" r="18657" b="19905"/>
          <a:stretch>
            <a:fillRect/>
          </a:stretch>
        </p:blipFill>
        <p:spPr bwMode="auto">
          <a:xfrm>
            <a:off x="1333500" y="6997700"/>
            <a:ext cx="3644900" cy="2247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 cstate="print"/>
          <a:srcRect l="18391" t="20140" r="18657" b="19905"/>
          <a:stretch>
            <a:fillRect/>
          </a:stretch>
        </p:blipFill>
        <p:spPr bwMode="auto">
          <a:xfrm>
            <a:off x="6502400" y="5156200"/>
            <a:ext cx="3644900" cy="2247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 cstate="print"/>
          <a:srcRect l="18391" t="20140" r="18657" b="19905"/>
          <a:stretch>
            <a:fillRect/>
          </a:stretch>
        </p:blipFill>
        <p:spPr bwMode="auto">
          <a:xfrm>
            <a:off x="6972300" y="6997700"/>
            <a:ext cx="3644900" cy="2247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4583" name="Rectangle 7"/>
          <p:cNvSpPr>
            <a:spLocks/>
          </p:cNvSpPr>
          <p:nvPr/>
        </p:nvSpPr>
        <p:spPr bwMode="auto">
          <a:xfrm>
            <a:off x="2943225" y="6756400"/>
            <a:ext cx="425450" cy="698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+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1139825" y="8883650"/>
            <a:ext cx="4038600" cy="508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9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Constructive</a:t>
            </a:r>
          </a:p>
        </p:txBody>
      </p:sp>
      <p:sp>
        <p:nvSpPr>
          <p:cNvPr id="24585" name="Rectangle 9"/>
          <p:cNvSpPr>
            <a:spLocks/>
          </p:cNvSpPr>
          <p:nvPr/>
        </p:nvSpPr>
        <p:spPr bwMode="auto">
          <a:xfrm>
            <a:off x="6743700" y="8890000"/>
            <a:ext cx="4038600" cy="508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90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Destructive</a:t>
            </a: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8432800" y="6756400"/>
            <a:ext cx="425450" cy="698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+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469063" y="8151813"/>
            <a:ext cx="479425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  <a:headEnd type="triangle" w="med" len="sm"/>
            <a:tailEnd type="triangle" w="med" len="sm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8" name="Rectangle 12"/>
          <p:cNvSpPr>
            <a:spLocks/>
          </p:cNvSpPr>
          <p:nvPr/>
        </p:nvSpPr>
        <p:spPr bwMode="auto">
          <a:xfrm>
            <a:off x="5448300" y="8293100"/>
            <a:ext cx="2540000" cy="431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30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(2k+1)π/w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Frequency response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dirty="0"/>
              <a:t>Delay &amp; add has </a:t>
            </a:r>
            <a:r>
              <a:rPr lang="en-US" dirty="0">
                <a:solidFill>
                  <a:srgbClr val="0000FF"/>
                </a:solidFill>
              </a:rPr>
              <a:t>filtering</a:t>
            </a:r>
            <a:r>
              <a:rPr lang="en-US" dirty="0"/>
              <a:t> effect on signal</a:t>
            </a:r>
          </a:p>
          <a:p>
            <a:pPr marL="1143000" lvl="1"/>
            <a:r>
              <a:rPr lang="en-US" dirty="0"/>
              <a:t>Creates series of notches in frequency response </a:t>
            </a:r>
          </a:p>
          <a:p>
            <a:pPr marL="1143000" lvl="1"/>
            <a:r>
              <a:rPr lang="en-US" dirty="0"/>
              <a:t>Eliminates periodically spaced set of frequencies</a:t>
            </a:r>
          </a:p>
          <a:p>
            <a:pPr marL="1143000" lvl="1"/>
            <a:r>
              <a:rPr lang="en-US" dirty="0"/>
              <a:t>Other frequencies passed with amplitude change</a:t>
            </a:r>
          </a:p>
          <a:p>
            <a:pPr marL="635000"/>
            <a:r>
              <a:rPr lang="en-US" dirty="0">
                <a:solidFill>
                  <a:srgbClr val="0000FF"/>
                </a:solidFill>
              </a:rPr>
              <a:t>Comb filter</a:t>
            </a:r>
            <a:r>
              <a:rPr lang="en-US" dirty="0"/>
              <a:t> - notches resemble teeth on comb</a:t>
            </a:r>
          </a:p>
        </p:txBody>
      </p:sp>
      <p:pic>
        <p:nvPicPr>
          <p:cNvPr id="26627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4611688"/>
            <a:ext cx="12085638" cy="3759200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26628" name="Rectangle 4"/>
          <p:cNvSpPr>
            <a:spLocks/>
          </p:cNvSpPr>
          <p:nvPr/>
        </p:nvSpPr>
        <p:spPr bwMode="auto">
          <a:xfrm>
            <a:off x="844550" y="8521700"/>
            <a:ext cx="8564563" cy="952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3000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Frequency response</a:t>
            </a:r>
            <a:r>
              <a:rPr lang="en-US" sz="30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for two </a:t>
            </a:r>
            <a:r>
              <a:rPr lang="en-US" sz="3000" dirty="0" err="1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flangers</a:t>
            </a:r>
            <a:r>
              <a:rPr lang="en-US" sz="30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with depth 1.</a:t>
            </a:r>
          </a:p>
          <a:p>
            <a:pPr algn="l"/>
            <a:r>
              <a:rPr lang="en-US" sz="30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Which one has smaller delay, and why?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5638304" y="6532984"/>
            <a:ext cx="2376264" cy="2756048"/>
          </a:xfrm>
          <a:prstGeom prst="straightConnector1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20392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 2col">
  <a:themeElements>
    <a:clrScheme name="Title &amp; Bullets 2co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2col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2co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t top">
  <a:themeElements>
    <a:clrScheme name="Title at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at top no logo">
  <a:themeElements>
    <a:clrScheme name="Title at top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&amp; Bullets no logo">
  <a:themeElements>
    <a:clrScheme name="Title &amp; Bullets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2115</Words>
  <Characters>0</Characters>
  <Application>Microsoft Office PowerPoint</Application>
  <PresentationFormat>Custom</PresentationFormat>
  <Lines>0</Lines>
  <Paragraphs>328</Paragraphs>
  <Slides>30</Slides>
  <Notes>24</Notes>
  <HiddenSlides>1</HiddenSlides>
  <MMClips>7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7" baseType="lpstr">
      <vt:lpstr>Arial</vt:lpstr>
      <vt:lpstr>Arial Italic</vt:lpstr>
      <vt:lpstr>Calibri</vt:lpstr>
      <vt:lpstr>Cambria Math</vt:lpstr>
      <vt:lpstr>Gill Sans</vt:lpstr>
      <vt:lpstr>Lucida Grande</vt:lpstr>
      <vt:lpstr>Symbol</vt:lpstr>
      <vt:lpstr>Times New Roman</vt:lpstr>
      <vt:lpstr>Wingdings</vt:lpstr>
      <vt:lpstr>Title &amp; Bullets</vt:lpstr>
      <vt:lpstr>Title &amp; Subtitle</vt:lpstr>
      <vt:lpstr>Title &amp; Bullets 2col</vt:lpstr>
      <vt:lpstr>Title at top</vt:lpstr>
      <vt:lpstr>Title at top no logo</vt:lpstr>
      <vt:lpstr>Title &amp; Bullets no logo</vt:lpstr>
      <vt:lpstr>Blank</vt:lpstr>
      <vt:lpstr>Equation</vt:lpstr>
      <vt:lpstr>PowerPoint Presentation</vt:lpstr>
      <vt:lpstr>Story of the flanger</vt:lpstr>
      <vt:lpstr>Flanging introduction</vt:lpstr>
      <vt:lpstr>Flanging introduction</vt:lpstr>
      <vt:lpstr>Flanging: how it works</vt:lpstr>
      <vt:lpstr>Flanging: how it works</vt:lpstr>
      <vt:lpstr>Delay and interference</vt:lpstr>
      <vt:lpstr>Delay and interference</vt:lpstr>
      <vt:lpstr>Frequency response</vt:lpstr>
      <vt:lpstr>Frequency response of simple flanger</vt:lpstr>
      <vt:lpstr>Frequency response of a simple flanger</vt:lpstr>
      <vt:lpstr>z-transform and delay theorem</vt:lpstr>
      <vt:lpstr>Amplitude Response </vt:lpstr>
      <vt:lpstr>Amplitude response</vt:lpstr>
      <vt:lpstr>Sound of a flanger</vt:lpstr>
      <vt:lpstr>Pitch modulation</vt:lpstr>
      <vt:lpstr>Depth control g</vt:lpstr>
      <vt:lpstr>Delay parameter</vt:lpstr>
      <vt:lpstr>Sweep width</vt:lpstr>
      <vt:lpstr>Sweep width</vt:lpstr>
      <vt:lpstr>LFO settings</vt:lpstr>
      <vt:lpstr>LFO settings</vt:lpstr>
      <vt:lpstr>Feedback / regeneration</vt:lpstr>
      <vt:lpstr>Impulse responses for comb filter with 5 samples delay</vt:lpstr>
      <vt:lpstr>Feedback / regeneration</vt:lpstr>
      <vt:lpstr>Flanger inverted mode</vt:lpstr>
      <vt:lpstr>Digital implementation</vt:lpstr>
      <vt:lpstr>Notch spacing issues</vt:lpstr>
      <vt:lpstr>Disappearing instruments</vt:lpstr>
      <vt:lpstr>Stereo flangers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 Reiss</dc:creator>
  <cp:lastModifiedBy>Joshua Reiss</cp:lastModifiedBy>
  <cp:revision>42</cp:revision>
  <cp:lastPrinted>2015-01-30T08:23:04Z</cp:lastPrinted>
  <dcterms:modified xsi:type="dcterms:W3CDTF">2023-12-04T11:06:48Z</dcterms:modified>
</cp:coreProperties>
</file>