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1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14152-9103-49C4-95FC-BF5E6C1A5EB5}" v="2" dt="2021-12-17T21:33:04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8" y="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73AA7-8814-41AB-A941-7A09E16747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4399D-0E23-47BC-9375-A9DE49FBA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2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music/icm-online/readings/fm-synthesis/fm_synthesis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https://www.eeeguide.com/theory-of-frequency-modulation-and-phase-modulation/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http://www.cs.cmu.edu/~music/icm-online/readings/fm-synthesis/fm_synthesis.pdf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4F522-7E3D-4814-8767-4DEF2D1062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40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557A-57D3-4453-8CBA-73412D79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FB83D-2A2B-4320-9742-8D99C7B63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D960-446D-4D0E-B50F-1975AA1E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F7CB-A38A-4A36-B304-607D939BA3D6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2F05-3185-4223-9C3E-79075E7D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2256-8A55-46F7-A083-99892605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B3C1-91EE-4842-99D8-6C7F1642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23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BC37-BB33-4E78-9DAB-D5D94F36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CF0A8-1DCB-4334-9970-33018108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4E6A-5B85-448E-A39E-B2F5520B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F7CB-A38A-4A36-B304-607D939BA3D6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6BC1E-3596-4B36-B9A7-42A42AFC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C7271-69F4-4B6C-A5AD-492DAF73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B3C1-91EE-4842-99D8-6C7F1642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12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4F673-F361-49FF-872E-C203C8951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7B328-E536-457F-A484-F4DE9D9DC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03EF8-15AA-4860-AE1D-F739881D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F7CB-A38A-4A36-B304-607D939BA3D6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3ED28-CE51-4B51-BB2C-AB357BB4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B126-7081-46C9-B15C-0556B787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B3C1-91EE-4842-99D8-6C7F1642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2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B90F-99B0-49C6-A978-FF9AFBB3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D25B-E85F-4EEF-89BC-CBEAE0C2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9720-024C-428E-9A7C-4FF68423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F7CB-A38A-4A36-B304-607D939BA3D6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DC4D-D63D-488B-AAC7-FD1C0257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1CF1-87E0-40BB-9460-9BDEDC59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B3C1-91EE-4842-99D8-6C7F1642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5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601F-31C9-4E22-971A-5E12FD80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E90F4-E429-49C0-B94C-CB3ADBB7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B8A2-33E8-4EDA-92CA-667507DA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F7CB-A38A-4A36-B304-607D939BA3D6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E4A7-C4A0-4F5A-B4A1-4C7C47CC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1F63-D12A-4F69-ABB4-1293C4F5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B3C1-91EE-4842-99D8-6C7F1642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21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5FDF-ADB1-4F4D-AD3F-FE041D61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CD21-4CF3-4813-BA11-9049456C6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DAAF8-F4C2-4F5A-B537-A13D19379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D357-D0A9-41FA-A7C8-371A6E8E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F7CB-A38A-4A36-B304-607D939BA3D6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3B8FC-7D43-4397-979D-1A8D8BAF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E2297-B4ED-4FDA-8AE1-B2AD6455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B3C1-91EE-4842-99D8-6C7F1642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9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C22A-432C-4774-BDF5-A4921B83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4016D-DCA8-47FD-9665-05F30D5A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06BDF-4E07-45BD-9AD1-E6C340A5A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4838E-05EF-4920-819B-6ADFB7EE7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8B826-AD82-42BC-B8E1-FBA32582F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D1F97-B931-4806-8D59-C459950F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F7CB-A38A-4A36-B304-607D939BA3D6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F5EAA-43A6-4A06-A0B8-90859F64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B9FA8-2902-45EE-B3EF-E0FF037C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B3C1-91EE-4842-99D8-6C7F1642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947F-A4E9-4769-826F-A72FA9FD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D0767-878E-4219-A29E-385F60C3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F7CB-A38A-4A36-B304-607D939BA3D6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311A0-1A52-4903-84D0-4F05B3F5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CE3E9-5118-4E83-B32B-B9290FF2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B3C1-91EE-4842-99D8-6C7F1642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7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101A4-A3C0-4399-951E-FDBB436D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F7CB-A38A-4A36-B304-607D939BA3D6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180E6-D8B4-43C6-A5D6-7A5E366E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E9FF-DD46-466D-9E31-8CBEE512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B3C1-91EE-4842-99D8-6C7F1642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61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39A5-A7D8-4A1F-88BC-94B956E3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3DC9-DC58-4305-BC33-F06EDA9D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E9032-AA78-4970-B405-3E80A3FC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EF6BA-9236-4007-A4E2-69D3A0F6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F7CB-A38A-4A36-B304-607D939BA3D6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2E5C2-20A4-4E7C-BC0C-EE0AADB0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6BB31-42A4-468A-8EDD-14DC9AC0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B3C1-91EE-4842-99D8-6C7F1642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BA97-1672-4DDB-8E17-42EE173A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E407A-42B5-415A-9970-7E9FE89F6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D3155-CF09-4D65-9954-16A960DF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45B26-01E5-4B76-B5B4-B74CB927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F7CB-A38A-4A36-B304-607D939BA3D6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A6818-A28A-43B1-A3D0-0DFE14C3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3A2FF-39FA-4743-A0F7-67493B7B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B3C1-91EE-4842-99D8-6C7F1642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01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307C4-CD4B-4FBA-8B39-0E032248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5C9B2-805B-424A-B327-9AA7D2DF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861C-5A4B-4BEB-AF17-4FDCB034E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F7CB-A38A-4A36-B304-607D939BA3D6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1D406-4072-4229-96E8-4549651EA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C2AC9-536F-4B26-9D3C-F852647E1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EB3C1-91EE-4842-99D8-6C7F16425B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7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FM 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0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7521"/>
          </a:xfrm>
        </p:spPr>
        <p:txBody>
          <a:bodyPr/>
          <a:lstStyle/>
          <a:p>
            <a:r>
              <a:rPr lang="en-GB" dirty="0"/>
              <a:t>FM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7522"/>
            <a:ext cx="8517275" cy="6050478"/>
          </a:xfrm>
        </p:spPr>
        <p:txBody>
          <a:bodyPr>
            <a:normAutofit/>
          </a:bodyPr>
          <a:lstStyle/>
          <a:p>
            <a:r>
              <a:rPr lang="en-GB" dirty="0"/>
              <a:t>Modulation - varying properties of periodic waveform, the </a:t>
            </a:r>
            <a:r>
              <a:rPr lang="en-GB" i="1" dirty="0"/>
              <a:t>carrier</a:t>
            </a:r>
            <a:r>
              <a:rPr lang="en-GB" dirty="0"/>
              <a:t> signal, with a </a:t>
            </a:r>
            <a:r>
              <a:rPr lang="en-GB" i="1" dirty="0"/>
              <a:t>modulating</a:t>
            </a:r>
            <a:r>
              <a:rPr lang="en-GB" dirty="0"/>
              <a:t> signal.</a:t>
            </a:r>
          </a:p>
          <a:p>
            <a:r>
              <a:rPr lang="en-GB" dirty="0"/>
              <a:t>FM synthesis - Creating sound by modulating the frequency of a waveform using another waveform</a:t>
            </a:r>
          </a:p>
          <a:p>
            <a:pPr lvl="1"/>
            <a:r>
              <a:rPr lang="en-GB" dirty="0" err="1"/>
              <a:t>Chowning</a:t>
            </a:r>
            <a:r>
              <a:rPr lang="en-GB" dirty="0"/>
              <a:t>, John M. "The synthesis of complex audio spectra by means of frequency modulation." </a:t>
            </a:r>
            <a:r>
              <a:rPr lang="en-GB" i="1" dirty="0"/>
              <a:t>Journal of the audio engineering society</a:t>
            </a:r>
            <a:r>
              <a:rPr lang="en-GB" dirty="0"/>
              <a:t> 21.7 (1973): 526-534.</a:t>
            </a:r>
          </a:p>
          <a:p>
            <a:pPr lvl="2"/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</a:p>
          <a:p>
            <a:r>
              <a:rPr lang="en-GB" sz="2400" dirty="0"/>
              <a:t>Vary A – </a:t>
            </a:r>
            <a:r>
              <a:rPr lang="en-GB" sz="2400" i="1" dirty="0">
                <a:solidFill>
                  <a:srgbClr val="0000FF"/>
                </a:solidFill>
              </a:rPr>
              <a:t>Amplitude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/>
              <a:t>modulation</a:t>
            </a:r>
          </a:p>
          <a:p>
            <a:r>
              <a:rPr lang="en-GB" sz="2400" dirty="0"/>
              <a:t>Vary </a:t>
            </a:r>
            <a:r>
              <a:rPr lang="en-GB" sz="2400" i="1" dirty="0"/>
              <a:t>f – </a:t>
            </a:r>
            <a:r>
              <a:rPr lang="en-GB" sz="2400" i="1" dirty="0">
                <a:solidFill>
                  <a:srgbClr val="0000FF"/>
                </a:solidFill>
              </a:rPr>
              <a:t>Frequency</a:t>
            </a:r>
            <a:r>
              <a:rPr lang="en-GB" sz="2400" i="1" dirty="0"/>
              <a:t> </a:t>
            </a:r>
            <a:r>
              <a:rPr lang="en-GB" sz="2400" dirty="0"/>
              <a:t>modulation</a:t>
            </a:r>
          </a:p>
          <a:p>
            <a:r>
              <a:rPr lang="en-GB" sz="2400" dirty="0"/>
              <a:t>Vary</a:t>
            </a:r>
            <a:r>
              <a:rPr lang="en-GB" sz="2400" i="1" dirty="0"/>
              <a:t> </a:t>
            </a:r>
            <a:r>
              <a:rPr lang="en-GB" sz="2400" i="1" dirty="0">
                <a:latin typeface="Symbol" panose="05050102010706020507" pitchFamily="18" charset="2"/>
              </a:rPr>
              <a:t>f</a:t>
            </a:r>
            <a:r>
              <a:rPr lang="en-GB" sz="2400" i="1" dirty="0"/>
              <a:t> – </a:t>
            </a:r>
            <a:r>
              <a:rPr lang="en-GB" sz="2400" i="1" dirty="0">
                <a:solidFill>
                  <a:srgbClr val="0000FF"/>
                </a:solidFill>
              </a:rPr>
              <a:t>Phase</a:t>
            </a:r>
            <a:r>
              <a:rPr lang="en-GB" sz="2400" i="1" dirty="0"/>
              <a:t> </a:t>
            </a:r>
            <a:r>
              <a:rPr lang="en-GB" sz="2400" dirty="0"/>
              <a:t>modulation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275" y="1080788"/>
            <a:ext cx="3674725" cy="2939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>
              <a:xfrm>
                <a:off x="420688" y="3710763"/>
                <a:ext cx="4034354" cy="69296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8" y="3710763"/>
                <a:ext cx="4034354" cy="69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5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7521"/>
          </a:xfrm>
        </p:spPr>
        <p:txBody>
          <a:bodyPr/>
          <a:lstStyle/>
          <a:p>
            <a:r>
              <a:rPr lang="en-GB" dirty="0"/>
              <a:t>Frequency modulation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08" y="807522"/>
            <a:ext cx="11745067" cy="6050478"/>
          </a:xfrm>
        </p:spPr>
        <p:txBody>
          <a:bodyPr>
            <a:normAutofit/>
          </a:bodyPr>
          <a:lstStyle/>
          <a:p>
            <a:r>
              <a:rPr lang="en-GB" dirty="0"/>
              <a:t>Simple sine wave</a:t>
            </a:r>
          </a:p>
          <a:p>
            <a:pPr lvl="1"/>
            <a:r>
              <a:rPr lang="en-GB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dirty="0">
                <a:solidFill>
                  <a:srgbClr val="0000FF"/>
                </a:solidFill>
              </a:rPr>
              <a:t>(</a:t>
            </a:r>
            <a:r>
              <a:rPr lang="en-GB" i="1" dirty="0">
                <a:solidFill>
                  <a:srgbClr val="0000FF"/>
                </a:solidFill>
              </a:rPr>
              <a:t>t</a:t>
            </a:r>
            <a:r>
              <a:rPr lang="en-GB" dirty="0">
                <a:solidFill>
                  <a:srgbClr val="0000FF"/>
                </a:solidFill>
              </a:rPr>
              <a:t>) – the carrier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/>
              <a:t> </a:t>
            </a:r>
            <a:r>
              <a:rPr lang="en-GB" i="1" baseline="-25000" dirty="0"/>
              <a:t>c</a:t>
            </a:r>
            <a:r>
              <a:rPr lang="en-GB" dirty="0"/>
              <a:t> – carrier frequency, or frequency offset, gives fundamental frequency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Now modulate the frequency</a:t>
            </a:r>
          </a:p>
          <a:p>
            <a:pPr lvl="1"/>
            <a:r>
              <a:rPr lang="en-GB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>
                <a:solidFill>
                  <a:srgbClr val="0000FF"/>
                </a:solidFill>
              </a:rPr>
              <a:t> (</a:t>
            </a:r>
            <a:r>
              <a:rPr lang="en-GB" i="1" dirty="0">
                <a:solidFill>
                  <a:srgbClr val="0000FF"/>
                </a:solidFill>
              </a:rPr>
              <a:t>t</a:t>
            </a:r>
            <a:r>
              <a:rPr lang="en-GB" dirty="0">
                <a:solidFill>
                  <a:srgbClr val="0000FF"/>
                </a:solidFill>
              </a:rPr>
              <a:t>) – the modulator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/>
              <a:t> </a:t>
            </a:r>
            <a:r>
              <a:rPr lang="en-GB" i="1" baseline="-25000" dirty="0"/>
              <a:t>m</a:t>
            </a:r>
            <a:r>
              <a:rPr lang="en-GB" dirty="0"/>
              <a:t> –modulation frequency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dirty="0"/>
              <a:t> – modulation depth</a:t>
            </a:r>
          </a:p>
          <a:p>
            <a:pPr lvl="1"/>
            <a:endParaRPr lang="en-GB" dirty="0"/>
          </a:p>
          <a:p>
            <a:r>
              <a:rPr lang="en-GB" dirty="0" err="1"/>
              <a:t>Chowning</a:t>
            </a:r>
            <a:r>
              <a:rPr lang="en-GB" dirty="0"/>
              <a:t> originally did phase modulation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>
              <a:xfrm>
                <a:off x="5910263" y="925513"/>
                <a:ext cx="2667000" cy="5715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63" y="925513"/>
                <a:ext cx="2667000" cy="571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4"/>
              <p:cNvSpPr txBox="1"/>
              <p:nvPr/>
            </p:nvSpPr>
            <p:spPr>
              <a:xfrm>
                <a:off x="7196238" y="5284345"/>
                <a:ext cx="4341812" cy="17145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238" y="5284345"/>
                <a:ext cx="4341812" cy="1714500"/>
              </a:xfrm>
              <a:prstGeom prst="rect">
                <a:avLst/>
              </a:prstGeom>
              <a:blipFill>
                <a:blip r:embed="rId4"/>
                <a:stretch>
                  <a:fillRect l="-1122" r="-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623E7F1-69CC-1B3E-4F55-3EE0122E3703}"/>
                  </a:ext>
                </a:extLst>
              </p:cNvPr>
              <p:cNvSpPr txBox="1"/>
              <p:nvPr/>
            </p:nvSpPr>
            <p:spPr>
              <a:xfrm>
                <a:off x="7196238" y="3147310"/>
                <a:ext cx="4341812" cy="17145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623E7F1-69CC-1B3E-4F55-3EE0122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238" y="3147310"/>
                <a:ext cx="4341812" cy="1714500"/>
              </a:xfrm>
              <a:prstGeom prst="rect">
                <a:avLst/>
              </a:prstGeom>
              <a:blipFill>
                <a:blip r:embed="rId5"/>
                <a:stretch>
                  <a:fillRect l="-1122" r="-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2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6"/>
          <a:stretch/>
        </p:blipFill>
        <p:spPr>
          <a:xfrm>
            <a:off x="1091065" y="1533525"/>
            <a:ext cx="10009869" cy="4839494"/>
          </a:xfrm>
        </p:spPr>
      </p:pic>
    </p:spTree>
    <p:extLst>
      <p:ext uri="{BB962C8B-B14F-4D97-AF65-F5344CB8AC3E}">
        <p14:creationId xmlns:p14="http://schemas.microsoft.com/office/powerpoint/2010/main" val="352382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FM Synthesis</vt:lpstr>
      <vt:lpstr>FM synthesis</vt:lpstr>
      <vt:lpstr>Frequency modulation synthesis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Reiss</dc:creator>
  <cp:lastModifiedBy>Joshua Reiss</cp:lastModifiedBy>
  <cp:revision>2</cp:revision>
  <dcterms:created xsi:type="dcterms:W3CDTF">2021-09-01T05:04:42Z</dcterms:created>
  <dcterms:modified xsi:type="dcterms:W3CDTF">2023-12-04T16:19:05Z</dcterms:modified>
</cp:coreProperties>
</file>