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media1.WAV" ContentType="audio/x-wav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sldIdLst>
    <p:sldId id="342" r:id="rId3"/>
    <p:sldId id="256" r:id="rId4"/>
    <p:sldId id="297" r:id="rId5"/>
    <p:sldId id="298" r:id="rId6"/>
    <p:sldId id="300" r:id="rId7"/>
    <p:sldId id="301" r:id="rId8"/>
    <p:sldId id="333" r:id="rId9"/>
    <p:sldId id="303" r:id="rId10"/>
    <p:sldId id="305" r:id="rId11"/>
    <p:sldId id="306" r:id="rId12"/>
    <p:sldId id="334" r:id="rId13"/>
    <p:sldId id="308" r:id="rId14"/>
    <p:sldId id="309" r:id="rId15"/>
    <p:sldId id="310" r:id="rId16"/>
    <p:sldId id="311" r:id="rId17"/>
    <p:sldId id="326" r:id="rId18"/>
    <p:sldId id="314" r:id="rId19"/>
    <p:sldId id="335" r:id="rId20"/>
    <p:sldId id="316" r:id="rId21"/>
    <p:sldId id="336" r:id="rId22"/>
    <p:sldId id="318" r:id="rId23"/>
    <p:sldId id="331" r:id="rId24"/>
    <p:sldId id="332" r:id="rId25"/>
    <p:sldId id="315" r:id="rId26"/>
    <p:sldId id="352" r:id="rId27"/>
    <p:sldId id="259" r:id="rId28"/>
    <p:sldId id="340" r:id="rId29"/>
    <p:sldId id="341" r:id="rId30"/>
    <p:sldId id="319" r:id="rId31"/>
    <p:sldId id="320" r:id="rId32"/>
    <p:sldId id="349" r:id="rId33"/>
    <p:sldId id="350" r:id="rId34"/>
    <p:sldId id="351" r:id="rId35"/>
    <p:sldId id="338" r:id="rId36"/>
    <p:sldId id="292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4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2990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ln/>
        </p:spPr>
        <p:txBody>
          <a:bodyPr lIns="93689" tIns="46845" rIns="93689" bIns="46845"/>
          <a:lstStyle/>
          <a:p>
            <a:fld id="{D2380E97-582F-4E2B-8758-4247396F6CA3}" type="slidenum">
              <a:rPr lang="en-US"/>
              <a:pPr/>
              <a:t>22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ln/>
        </p:spPr>
        <p:txBody>
          <a:bodyPr lIns="93689" tIns="46845" rIns="93689" bIns="46845"/>
          <a:lstStyle/>
          <a:p>
            <a:fld id="{C08D0B3B-34F2-48CA-96E6-0021F2C9CDD5}" type="slidenum">
              <a:rPr lang="en-US"/>
              <a:pPr/>
              <a:t>23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Some clicking, or something sounds decidedly “squishy” can be heard during the word “sitting”. </a:t>
            </a:r>
          </a:p>
          <a:p>
            <a:r>
              <a:rPr lang="en-CA"/>
              <a:t>Examples:</a:t>
            </a:r>
            <a:endParaRPr lang="en-US"/>
          </a:p>
          <a:p>
            <a:r>
              <a:rPr lang="en-CA"/>
              <a:t>Concert hall simulation, RT60 = 3.0s</a:t>
            </a:r>
          </a:p>
          <a:p>
            <a:r>
              <a:rPr lang="en-CA"/>
              <a:t>Concert hall simulation, RT60 = 0.4s </a:t>
            </a:r>
            <a:endParaRPr lang="en-US"/>
          </a:p>
          <a:p>
            <a:r>
              <a:rPr lang="en-CA"/>
              <a:t>The figure below shows the impulse response of Moorer’s reverberator.  Note the discrete early reflection times in the first 50 ms, which are followed by the comb filter activity.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5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</p:spPr>
        <p:txBody>
          <a:bodyPr lIns="99048" tIns="49524" rIns="99048" bIns="49524"/>
          <a:lstStyle/>
          <a:p>
            <a:fld id="{F7CF592E-D7DA-4308-B965-4A518349BE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619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audio" Target="../media/audio4.wav"/><Relationship Id="rId7" Type="http://schemas.openxmlformats.org/officeDocument/2006/relationships/image" Target="../media/image12.jpeg"/><Relationship Id="rId2" Type="http://schemas.openxmlformats.org/officeDocument/2006/relationships/audio" Target="../media/audio3.wav"/><Relationship Id="rId1" Type="http://schemas.openxmlformats.org/officeDocument/2006/relationships/audio" Target="../media/audio2.wav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5.wav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5976" dirty="0">
                <a:latin typeface="Arial" charset="0"/>
                <a:cs typeface="Arial" charset="0"/>
                <a:sym typeface="Arial" charset="0"/>
              </a:rPr>
              <a:t>Reverb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294" y="2450415"/>
            <a:ext cx="4389081" cy="37163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8875" y="2617847"/>
            <a:ext cx="4981186" cy="3446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Absorption and reverberation time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01"/>
            <a:r>
              <a:rPr lang="en-US" dirty="0"/>
              <a:t>Example coefficients for various room surfaces:</a:t>
            </a:r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r>
              <a:rPr lang="en-US" dirty="0"/>
              <a:t>Reverberation time differs by frequency band</a:t>
            </a:r>
          </a:p>
          <a:p>
            <a:pPr marL="803520" lvl="1"/>
            <a:r>
              <a:rPr lang="en-US" dirty="0"/>
              <a:t>1000Hz band</a:t>
            </a:r>
          </a:p>
          <a:p>
            <a:pPr marL="1071359" lvl="2"/>
            <a:r>
              <a:rPr lang="en-US" dirty="0"/>
              <a:t>2.6 seconds for an empty room</a:t>
            </a:r>
          </a:p>
          <a:p>
            <a:pPr marL="1071359" lvl="2"/>
            <a:r>
              <a:rPr lang="en-US" dirty="0"/>
              <a:t>0.93 seconds for room with carpet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45702"/>
              </p:ext>
            </p:extLst>
          </p:nvPr>
        </p:nvGraphicFramePr>
        <p:xfrm>
          <a:off x="1738313" y="1740925"/>
          <a:ext cx="8748862" cy="2371950"/>
        </p:xfrm>
        <a:graphic>
          <a:graphicData uri="http://schemas.openxmlformats.org/drawingml/2006/table">
            <a:tbl>
              <a:tblPr/>
              <a:tblGrid>
                <a:gridCol w="308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Frequency (Hz)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125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250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500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1000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2000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Bold" charset="0"/>
                          <a:cs typeface="Times New Roman Bold" charset="0"/>
                          <a:sym typeface="Times New Roman Bold" charset="0"/>
                        </a:rPr>
                        <a:t>4000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Concrete block, painted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0.10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0.05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0.06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0.07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0.09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0.08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5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Concrete floor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0.01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0.01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0.015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0.02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0.02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0.02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Carpet on concrete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0.02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0.06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0.04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0.37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0.60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0.65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Carpet on foam rubber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0.08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0.24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0.57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0.69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0.71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0.73 </a:t>
                      </a:r>
                    </a:p>
                  </a:txBody>
                  <a:tcPr marL="35719" marR="35719" marT="35719" marB="3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36613"/>
          </a:xfrm>
        </p:spPr>
        <p:txBody>
          <a:bodyPr/>
          <a:lstStyle/>
          <a:p>
            <a:r>
              <a:rPr lang="en-US"/>
              <a:t>Absorption and reverberation time</a:t>
            </a:r>
          </a:p>
        </p:txBody>
      </p:sp>
      <p:pic>
        <p:nvPicPr>
          <p:cNvPr id="14339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7012" y="1189038"/>
            <a:ext cx="4402138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3463" y="1189038"/>
            <a:ext cx="45720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1" y="3429000"/>
            <a:ext cx="6697663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/>
          </p:cNvSpPr>
          <p:nvPr/>
        </p:nvSpPr>
        <p:spPr bwMode="auto">
          <a:xfrm>
            <a:off x="1676400" y="746125"/>
            <a:ext cx="8250238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391" dirty="0">
                <a:cs typeface="Arial" charset="0"/>
                <a:sym typeface="Arial" charset="0"/>
              </a:rPr>
              <a:t>Composite photographs of an empty room:</a:t>
            </a:r>
          </a:p>
        </p:txBody>
      </p:sp>
      <p:sp>
        <p:nvSpPr>
          <p:cNvPr id="14343" name="Rectangle 6"/>
          <p:cNvSpPr>
            <a:spLocks/>
          </p:cNvSpPr>
          <p:nvPr/>
        </p:nvSpPr>
        <p:spPr bwMode="auto">
          <a:xfrm>
            <a:off x="1631950" y="2997200"/>
            <a:ext cx="770413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391" dirty="0">
                <a:cs typeface="Arial" charset="0"/>
                <a:sym typeface="Arial" charset="0"/>
              </a:rPr>
              <a:t>Composite photograph of same room with carpet:</a:t>
            </a:r>
          </a:p>
        </p:txBody>
      </p:sp>
      <p:pic>
        <p:nvPicPr>
          <p:cNvPr id="30728" name="Picture 8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9/01 reverb.ppt_media/clap-carpet-1.mov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83510" y="4170233"/>
            <a:ext cx="473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>
            <a:hlinkClick r:id="" action="ppaction://media"/>
          </p:cNvPr>
          <p:cNvPicPr>
            <a:picLocks noRot="1" noChangeAspect="1" noChangeArrowheads="1"/>
          </p:cNvPicPr>
          <p:nvPr>
            <a:wavAudioFile r:embed="rId2" name="/Users/apm/Documents/Queen Mary/ELE036/DAFX 2013/Lectures/Week 9/01 reverb.ppt_media/speech-1.mov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83510" y="4889369"/>
            <a:ext cx="473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3" name="/Users/apm/Documents/Queen Mary/ELE036/DAFX 2013/Lectures/Week 9/01 reverb.ppt_media/speech-carpet-1.mov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83510" y="5681532"/>
            <a:ext cx="473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>
            <a:hlinkClick r:id="" action="ppaction://media"/>
          </p:cNvPr>
          <p:cNvPicPr>
            <a:picLocks noRot="1" noChangeAspect="1" noChangeArrowheads="1"/>
          </p:cNvPicPr>
          <p:nvPr>
            <a:wavAudioFile r:embed="rId4" name="/Users/apm/Documents/Queen Mary/ELE036/DAFX 2013/Lectures/Week 9/01 reverb.ppt_media/clap-1.mov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83510" y="3417757"/>
            <a:ext cx="473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183564" y="3429000"/>
            <a:ext cx="2484437" cy="258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l"/>
            <a:r>
              <a:rPr lang="en-GB" sz="1617" dirty="0"/>
              <a:t>Hand Clap (room empty)</a:t>
            </a:r>
          </a:p>
          <a:p>
            <a:pPr algn="l"/>
            <a:endParaRPr lang="en-GB" sz="1617" dirty="0"/>
          </a:p>
          <a:p>
            <a:pPr algn="l"/>
            <a:r>
              <a:rPr lang="en-GB" sz="1617" dirty="0"/>
              <a:t> </a:t>
            </a:r>
          </a:p>
          <a:p>
            <a:pPr algn="l"/>
            <a:r>
              <a:rPr lang="en-GB" sz="1617" dirty="0"/>
              <a:t>Hand Clap (with carpet)</a:t>
            </a:r>
          </a:p>
          <a:p>
            <a:pPr algn="l"/>
            <a:endParaRPr lang="en-GB" sz="1617" dirty="0"/>
          </a:p>
          <a:p>
            <a:pPr algn="l"/>
            <a:endParaRPr lang="en-GB" sz="1617" dirty="0"/>
          </a:p>
          <a:p>
            <a:pPr algn="l"/>
            <a:r>
              <a:rPr lang="en-GB" sz="1617" dirty="0"/>
              <a:t>Speech (room empty) </a:t>
            </a:r>
          </a:p>
          <a:p>
            <a:pPr algn="l"/>
            <a:endParaRPr lang="en-GB" sz="1617" dirty="0"/>
          </a:p>
          <a:p>
            <a:pPr algn="l"/>
            <a:endParaRPr lang="en-GB" sz="1617" dirty="0"/>
          </a:p>
          <a:p>
            <a:pPr algn="l"/>
            <a:r>
              <a:rPr lang="en-GB" sz="1617" dirty="0"/>
              <a:t>Speech (with carpet)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07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307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" fill="hold"/>
                                        <p:tgtEl>
                                          <p:spTgt spid="307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307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31"/>
                </p:tgtEl>
              </p:cMediaNode>
            </p:audio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8"/>
                </p:tgtEl>
              </p:cMediaNode>
            </p:audio>
            <p:audi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9"/>
                </p:tgtEl>
              </p:cMediaNode>
            </p:audio>
            <p:audi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3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6508" y="17859"/>
            <a:ext cx="9010055" cy="651867"/>
          </a:xfrm>
        </p:spPr>
        <p:txBody>
          <a:bodyPr/>
          <a:lstStyle/>
          <a:p>
            <a:pPr eaLnBrk="1" hangingPunct="1"/>
            <a:r>
              <a:rPr lang="en-US"/>
              <a:t>Measured reverberation time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220" y="732234"/>
            <a:ext cx="10137905" cy="6009680"/>
          </a:xfrm>
        </p:spPr>
        <p:txBody>
          <a:bodyPr anchor="t"/>
          <a:lstStyle/>
          <a:p>
            <a:pPr marL="446469">
              <a:spcBef>
                <a:spcPts val="352"/>
              </a:spcBef>
            </a:pPr>
            <a:r>
              <a:rPr lang="en-US" sz="2391" dirty="0"/>
              <a:t>Hand clap samples</a:t>
            </a:r>
          </a:p>
          <a:p>
            <a:pPr marL="803643" lvl="1">
              <a:spcBef>
                <a:spcPts val="352"/>
              </a:spcBef>
            </a:pPr>
            <a:r>
              <a:rPr lang="en-US" sz="1969" b="1" dirty="0">
                <a:solidFill>
                  <a:srgbClr val="FF0000"/>
                </a:solidFill>
              </a:rPr>
              <a:t>Red</a:t>
            </a:r>
            <a:r>
              <a:rPr lang="en-US" sz="1969" dirty="0"/>
              <a:t> shows empty room</a:t>
            </a:r>
          </a:p>
          <a:p>
            <a:pPr marL="803643" lvl="1">
              <a:spcBef>
                <a:spcPts val="352"/>
              </a:spcBef>
            </a:pPr>
            <a:r>
              <a:rPr lang="en-US" sz="1969" b="1" dirty="0"/>
              <a:t>Black</a:t>
            </a:r>
            <a:r>
              <a:rPr lang="en-US" sz="1969" dirty="0"/>
              <a:t> shows carpeted room</a:t>
            </a:r>
          </a:p>
          <a:p>
            <a:pPr marL="446469">
              <a:spcBef>
                <a:spcPts val="352"/>
              </a:spcBef>
            </a:pPr>
            <a:r>
              <a:rPr lang="en-US" sz="2391" dirty="0"/>
              <a:t>Based on 1000Hz plot</a:t>
            </a:r>
          </a:p>
          <a:p>
            <a:pPr marL="803643" lvl="1">
              <a:spcBef>
                <a:spcPts val="352"/>
              </a:spcBef>
            </a:pPr>
            <a:r>
              <a:rPr lang="en-US" sz="1969" dirty="0"/>
              <a:t>RT</a:t>
            </a:r>
            <a:r>
              <a:rPr lang="en-US" sz="1969" baseline="-25000" dirty="0"/>
              <a:t>60</a:t>
            </a:r>
            <a:r>
              <a:rPr lang="en-US" sz="1969" dirty="0"/>
              <a:t>= 3.3s empty, 1.6s carpet</a:t>
            </a:r>
          </a:p>
          <a:p>
            <a:pPr marL="446469">
              <a:spcBef>
                <a:spcPts val="352"/>
              </a:spcBef>
            </a:pPr>
            <a:r>
              <a:rPr lang="en-US" sz="2391" dirty="0"/>
              <a:t>Measured &gt; Sabine equation</a:t>
            </a:r>
          </a:p>
          <a:p>
            <a:pPr marL="803643" lvl="1">
              <a:spcBef>
                <a:spcPts val="352"/>
              </a:spcBef>
            </a:pPr>
            <a:r>
              <a:rPr lang="en-US" sz="1969" dirty="0"/>
              <a:t>Cavities in ceiling trap sound</a:t>
            </a:r>
          </a:p>
          <a:p>
            <a:pPr marL="803643" lvl="1">
              <a:spcBef>
                <a:spcPts val="352"/>
              </a:spcBef>
            </a:pPr>
            <a:r>
              <a:rPr lang="en-US" sz="1969" dirty="0"/>
              <a:t>Sabine assumes uniform distribution of absorption</a:t>
            </a:r>
          </a:p>
        </p:txBody>
      </p:sp>
      <p:pic>
        <p:nvPicPr>
          <p:cNvPr id="2048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6514" y="818183"/>
            <a:ext cx="4212580" cy="295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975943"/>
            <a:ext cx="4063008" cy="28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5719" y="3941341"/>
            <a:ext cx="4143375" cy="290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9272299" y="4133330"/>
            <a:ext cx="742511" cy="2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66" b="1"/>
              <a:t>1000Hz</a:t>
            </a:r>
            <a:endParaRPr lang="en-US" sz="1266" b="1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9272299" y="740048"/>
            <a:ext cx="742511" cy="2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66" b="1"/>
              <a:t>2000Hz</a:t>
            </a:r>
            <a:endParaRPr lang="en-US" sz="1266" b="1"/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3503043" y="4188024"/>
            <a:ext cx="652743" cy="2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66" b="1"/>
              <a:t>500Hz</a:t>
            </a:r>
            <a:endParaRPr lang="en-US" sz="1266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 and reverberant sound fields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608" y="1054359"/>
            <a:ext cx="11803225" cy="5767922"/>
          </a:xfrm>
        </p:spPr>
        <p:txBody>
          <a:bodyPr anchor="t"/>
          <a:lstStyle/>
          <a:p>
            <a:pPr marL="446401">
              <a:spcAft>
                <a:spcPts val="422"/>
              </a:spcAft>
            </a:pPr>
            <a:r>
              <a:rPr lang="en-US" sz="2812" dirty="0">
                <a:solidFill>
                  <a:srgbClr val="0000FF"/>
                </a:solidFill>
              </a:rPr>
              <a:t>Direct field</a:t>
            </a:r>
            <a:r>
              <a:rPr lang="en-US" sz="2812" dirty="0"/>
              <a:t>: source sound louder than reflections</a:t>
            </a:r>
          </a:p>
          <a:p>
            <a:pPr marL="446401">
              <a:spcAft>
                <a:spcPts val="422"/>
              </a:spcAft>
            </a:pPr>
            <a:r>
              <a:rPr lang="en-US" sz="2812" dirty="0">
                <a:solidFill>
                  <a:srgbClr val="0000FF"/>
                </a:solidFill>
              </a:rPr>
              <a:t>Reverberant field</a:t>
            </a:r>
            <a:r>
              <a:rPr lang="en-US" sz="2812" dirty="0"/>
              <a:t>: SPL from reflected sounds greater than direct sound</a:t>
            </a:r>
          </a:p>
          <a:p>
            <a:pPr marL="446401">
              <a:spcAft>
                <a:spcPts val="422"/>
              </a:spcAft>
            </a:pPr>
            <a:r>
              <a:rPr lang="en-US" sz="2812" dirty="0"/>
              <a:t>Depends on distance from source</a:t>
            </a:r>
          </a:p>
          <a:p>
            <a:pPr marL="446401">
              <a:spcAft>
                <a:spcPts val="422"/>
              </a:spcAft>
              <a:buClr>
                <a:srgbClr val="0000FF"/>
              </a:buClr>
            </a:pPr>
            <a:r>
              <a:rPr lang="en-US" sz="2812" dirty="0">
                <a:solidFill>
                  <a:srgbClr val="0000FF"/>
                </a:solidFill>
              </a:rPr>
              <a:t>Critical distance</a:t>
            </a:r>
          </a:p>
          <a:p>
            <a:pPr marL="803520" lvl="1">
              <a:spcAft>
                <a:spcPts val="422"/>
              </a:spcAft>
            </a:pPr>
            <a:r>
              <a:rPr lang="en-US" sz="2391" dirty="0"/>
              <a:t>point where direct and reflected sounds are equal in volume</a:t>
            </a:r>
          </a:p>
          <a:p>
            <a:pPr marL="446401">
              <a:spcAft>
                <a:spcPts val="422"/>
              </a:spcAft>
            </a:pPr>
            <a:r>
              <a:rPr lang="en-US" sz="2812" dirty="0"/>
              <a:t>Reverberant fields are highly important</a:t>
            </a:r>
          </a:p>
          <a:p>
            <a:pPr marL="803520" lvl="1">
              <a:spcAft>
                <a:spcPts val="422"/>
              </a:spcAft>
            </a:pPr>
            <a:r>
              <a:rPr lang="en-US" sz="2391" dirty="0"/>
              <a:t>Most listening situations are reverberant fields</a:t>
            </a:r>
          </a:p>
          <a:p>
            <a:pPr marL="803520" lvl="1">
              <a:spcAft>
                <a:spcPts val="422"/>
              </a:spcAft>
            </a:pPr>
            <a:r>
              <a:rPr lang="en-US" sz="2391" dirty="0"/>
              <a:t>Reverb keeps sound energy </a:t>
            </a:r>
            <a:r>
              <a:rPr lang="en-US" sz="2391" dirty="0" err="1"/>
              <a:t>localised</a:t>
            </a:r>
            <a:r>
              <a:rPr lang="en-US" sz="2391" dirty="0"/>
              <a:t> in a room</a:t>
            </a:r>
          </a:p>
          <a:p>
            <a:pPr marL="1071359" lvl="2">
              <a:spcAft>
                <a:spcPts val="422"/>
              </a:spcAft>
            </a:pPr>
            <a:r>
              <a:rPr lang="en-US" sz="1969" dirty="0"/>
              <a:t>raising overall SPL and distributing sound</a:t>
            </a:r>
          </a:p>
          <a:p>
            <a:pPr marL="803520" lvl="1">
              <a:spcAft>
                <a:spcPts val="422"/>
              </a:spcAft>
            </a:pPr>
            <a:r>
              <a:rPr lang="en-US" sz="2391" dirty="0"/>
              <a:t>Outdoors, reflective surfaces missing and energy lost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Reverberant fields in music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0547" y="794742"/>
            <a:ext cx="11588620" cy="6009680"/>
          </a:xfrm>
        </p:spPr>
        <p:txBody>
          <a:bodyPr/>
          <a:lstStyle/>
          <a:p>
            <a:pPr marL="446401">
              <a:spcAft>
                <a:spcPts val="422"/>
              </a:spcAft>
            </a:pPr>
            <a:r>
              <a:rPr lang="en-US" dirty="0">
                <a:solidFill>
                  <a:srgbClr val="0000FF"/>
                </a:solidFill>
              </a:rPr>
              <a:t>Reverberant field</a:t>
            </a:r>
            <a:r>
              <a:rPr lang="en-US" dirty="0"/>
              <a:t> distributes sound more evenly in space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Helps hear all instruments in an ensemble</a:t>
            </a:r>
          </a:p>
          <a:p>
            <a:pPr marL="1071359" lvl="2">
              <a:spcAft>
                <a:spcPts val="422"/>
              </a:spcAft>
            </a:pPr>
            <a:r>
              <a:rPr lang="en-US" dirty="0"/>
              <a:t>Some instruments are farther away than others from audience</a:t>
            </a:r>
          </a:p>
          <a:p>
            <a:pPr marL="1071359" lvl="2">
              <a:spcAft>
                <a:spcPts val="422"/>
              </a:spcAft>
            </a:pPr>
            <a:r>
              <a:rPr lang="en-US" dirty="0"/>
              <a:t>Many instruments are highly </a:t>
            </a:r>
            <a:r>
              <a:rPr lang="en-US" dirty="0">
                <a:solidFill>
                  <a:srgbClr val="0000FF"/>
                </a:solidFill>
              </a:rPr>
              <a:t>directional</a:t>
            </a:r>
            <a:r>
              <a:rPr lang="en-US" dirty="0"/>
              <a:t> in their radiation</a:t>
            </a:r>
          </a:p>
          <a:p>
            <a:pPr marL="1071359" lvl="2">
              <a:spcAft>
                <a:spcPts val="422"/>
              </a:spcAft>
            </a:pPr>
            <a:r>
              <a:rPr lang="en-US" dirty="0"/>
              <a:t>In </a:t>
            </a:r>
            <a:r>
              <a:rPr lang="en-US" dirty="0">
                <a:solidFill>
                  <a:srgbClr val="0000FF"/>
                </a:solidFill>
              </a:rPr>
              <a:t>direct field</a:t>
            </a:r>
            <a:r>
              <a:rPr lang="en-US" dirty="0"/>
              <a:t>, violin sounds different as you move around</a:t>
            </a:r>
          </a:p>
          <a:p>
            <a:pPr marL="1383839" lvl="3">
              <a:spcAft>
                <a:spcPts val="422"/>
              </a:spcAft>
            </a:pPr>
            <a:r>
              <a:rPr lang="en-US" dirty="0"/>
              <a:t>Less true in a reverberant field which spreads energy around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Large reverberation time makes it difficult to understand speech or follow musical lines</a:t>
            </a:r>
          </a:p>
          <a:p>
            <a:pPr marL="446401">
              <a:spcAft>
                <a:spcPts val="422"/>
              </a:spcAft>
            </a:pPr>
            <a:r>
              <a:rPr lang="en-US" dirty="0"/>
              <a:t>The ideal direct field: </a:t>
            </a:r>
            <a:r>
              <a:rPr lang="en-US" dirty="0">
                <a:solidFill>
                  <a:srgbClr val="0000FF"/>
                </a:solidFill>
              </a:rPr>
              <a:t>anechoic chamber</a:t>
            </a:r>
            <a:endParaRPr lang="en-US" dirty="0"/>
          </a:p>
          <a:p>
            <a:pPr marL="803520" lvl="1">
              <a:spcAft>
                <a:spcPts val="422"/>
              </a:spcAft>
            </a:pPr>
            <a:r>
              <a:rPr lang="en-US" dirty="0"/>
              <a:t>Room designed to have no reflections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use reverb?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4584" y="794742"/>
            <a:ext cx="11907416" cy="5648046"/>
          </a:xfrm>
        </p:spPr>
        <p:txBody>
          <a:bodyPr/>
          <a:lstStyle/>
          <a:p>
            <a:pPr marL="446401"/>
            <a:r>
              <a:rPr lang="en-US" dirty="0"/>
              <a:t>Why add artificial reverb to recorded sound?</a:t>
            </a:r>
          </a:p>
          <a:p>
            <a:pPr marL="803520" lvl="1"/>
            <a:r>
              <a:rPr lang="en-US" dirty="0"/>
              <a:t>Dry signals (e.g. </a:t>
            </a:r>
            <a:r>
              <a:rPr lang="en-US" dirty="0">
                <a:solidFill>
                  <a:srgbClr val="2602BE"/>
                </a:solidFill>
              </a:rPr>
              <a:t>close </a:t>
            </a:r>
            <a:r>
              <a:rPr lang="en-US" dirty="0" err="1">
                <a:solidFill>
                  <a:srgbClr val="2602BE"/>
                </a:solidFill>
              </a:rPr>
              <a:t>mic</a:t>
            </a:r>
            <a:r>
              <a:rPr lang="en-US" dirty="0"/>
              <a:t>) sound unnatural</a:t>
            </a:r>
          </a:p>
          <a:p>
            <a:pPr marL="803520" lvl="1"/>
            <a:r>
              <a:rPr lang="en-US" dirty="0"/>
              <a:t>Compensate for non-reverberant listening environment</a:t>
            </a:r>
          </a:p>
          <a:p>
            <a:pPr marL="1071359" lvl="2"/>
            <a:r>
              <a:rPr lang="en-US" dirty="0"/>
              <a:t>Headphones have no natural reverb</a:t>
            </a:r>
          </a:p>
          <a:p>
            <a:pPr marL="1071359" lvl="2"/>
            <a:r>
              <a:rPr lang="en-US" dirty="0"/>
              <a:t>Car or small room might not have sufficient </a:t>
            </a:r>
            <a:r>
              <a:rPr lang="en-US" dirty="0" err="1"/>
              <a:t>reverberance</a:t>
            </a:r>
            <a:r>
              <a:rPr lang="en-US" dirty="0"/>
              <a:t> to recreate sound of orchestra in concert hall</a:t>
            </a:r>
          </a:p>
          <a:p>
            <a:pPr marL="446401"/>
            <a:r>
              <a:rPr lang="en-US" dirty="0"/>
              <a:t>Can add natural reverb by recording in large room</a:t>
            </a:r>
          </a:p>
          <a:p>
            <a:pPr marL="803520" lvl="1"/>
            <a:r>
              <a:rPr lang="en-US" dirty="0"/>
              <a:t>Distant microphones capture ambience as well as direct signal</a:t>
            </a:r>
          </a:p>
          <a:p>
            <a:pPr marL="803520" lvl="1"/>
            <a:r>
              <a:rPr lang="en-US" dirty="0"/>
              <a:t>Impractical in many situations</a:t>
            </a:r>
          </a:p>
          <a:p>
            <a:pPr marL="803520" lvl="1">
              <a:buNone/>
            </a:pPr>
            <a:r>
              <a:rPr lang="en-GB" dirty="0">
                <a:sym typeface="Wingdings" pitchFamily="2" charset="2"/>
              </a:rPr>
              <a:t> Add reverb synthetically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Signal processing methods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6510" y="1394927"/>
            <a:ext cx="9951781" cy="5274434"/>
          </a:xfrm>
        </p:spPr>
        <p:txBody>
          <a:bodyPr anchor="t"/>
          <a:lstStyle/>
          <a:p>
            <a:pPr marL="446379">
              <a:defRPr/>
            </a:pPr>
            <a:r>
              <a:rPr lang="en-US" dirty="0">
                <a:solidFill>
                  <a:srgbClr val="0000FF"/>
                </a:solidFill>
              </a:rPr>
              <a:t>Algorithmic reverb</a:t>
            </a:r>
          </a:p>
          <a:p>
            <a:pPr marL="803479" lvl="1">
              <a:defRPr/>
            </a:pPr>
            <a:r>
              <a:rPr lang="en-US" dirty="0"/>
              <a:t>Early algorithms used two types of </a:t>
            </a:r>
            <a:r>
              <a:rPr lang="en-US" dirty="0">
                <a:solidFill>
                  <a:srgbClr val="0000FF"/>
                </a:solidFill>
              </a:rPr>
              <a:t>IIR</a:t>
            </a:r>
            <a:r>
              <a:rPr lang="en-US" dirty="0"/>
              <a:t> filters</a:t>
            </a:r>
          </a:p>
          <a:p>
            <a:pPr marL="1071304" lvl="2">
              <a:defRPr/>
            </a:pPr>
            <a:r>
              <a:rPr lang="en-US" dirty="0">
                <a:solidFill>
                  <a:srgbClr val="0000FF"/>
                </a:solidFill>
              </a:rPr>
              <a:t>Comb filter</a:t>
            </a:r>
            <a:r>
              <a:rPr lang="en-US" dirty="0"/>
              <a:t>: regular notches in frequency response</a:t>
            </a:r>
          </a:p>
          <a:p>
            <a:pPr marL="1071304" lvl="2">
              <a:defRPr/>
            </a:pPr>
            <a:r>
              <a:rPr lang="en-US" dirty="0" err="1">
                <a:solidFill>
                  <a:srgbClr val="0000FF"/>
                </a:solidFill>
              </a:rPr>
              <a:t>Allpass</a:t>
            </a:r>
            <a:r>
              <a:rPr lang="en-US" dirty="0">
                <a:solidFill>
                  <a:srgbClr val="0000FF"/>
                </a:solidFill>
              </a:rPr>
              <a:t> filter</a:t>
            </a:r>
            <a:r>
              <a:rPr lang="en-US" dirty="0"/>
              <a:t>: change phase but pass frequencies equally</a:t>
            </a:r>
          </a:p>
          <a:p>
            <a:pPr marL="1071304" lvl="2">
              <a:defRPr/>
            </a:pPr>
            <a:r>
              <a:rPr lang="en-US" dirty="0"/>
              <a:t>Goal to mimic reflections within a room, especially gradual decay of later reflections</a:t>
            </a:r>
          </a:p>
          <a:p>
            <a:pPr marL="403509">
              <a:defRPr/>
            </a:pPr>
            <a:r>
              <a:rPr lang="en-US" dirty="0" err="1">
                <a:solidFill>
                  <a:srgbClr val="0000D0"/>
                </a:solidFill>
              </a:rPr>
              <a:t>Convolutional</a:t>
            </a:r>
            <a:r>
              <a:rPr lang="en-US" dirty="0">
                <a:solidFill>
                  <a:srgbClr val="0000D0"/>
                </a:solidFill>
              </a:rPr>
              <a:t> reverb</a:t>
            </a:r>
          </a:p>
          <a:p>
            <a:pPr marL="803479" lvl="1">
              <a:defRPr/>
            </a:pPr>
            <a:r>
              <a:rPr lang="en-US" dirty="0"/>
              <a:t>Convolve a signal with a known impulse response</a:t>
            </a:r>
          </a:p>
          <a:p>
            <a:pPr marL="803479" lvl="1">
              <a:defRPr/>
            </a:pPr>
            <a:r>
              <a:rPr lang="en-US" dirty="0"/>
              <a:t>Many techniques using </a:t>
            </a:r>
            <a:r>
              <a:rPr lang="en-US" dirty="0">
                <a:solidFill>
                  <a:srgbClr val="0000FF"/>
                </a:solidFill>
              </a:rPr>
              <a:t>circular buffers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delay lines</a:t>
            </a:r>
          </a:p>
          <a:p>
            <a:pPr marL="403509">
              <a:defRPr/>
            </a:pPr>
            <a:r>
              <a:rPr lang="en-US" dirty="0"/>
              <a:t>Hybrid methods</a:t>
            </a:r>
          </a:p>
          <a:p>
            <a:pPr marL="803479" lvl="1"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Schroeder’s </a:t>
            </a:r>
            <a:r>
              <a:rPr lang="en-US" dirty="0" err="1"/>
              <a:t>reverberator</a:t>
            </a:r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44" y="745577"/>
            <a:ext cx="10531079" cy="3658472"/>
          </a:xfrm>
        </p:spPr>
        <p:txBody>
          <a:bodyPr anchor="t"/>
          <a:lstStyle/>
          <a:p>
            <a:pPr marL="446401"/>
            <a:r>
              <a:rPr lang="en-US" dirty="0"/>
              <a:t>Early reverb work by Manfred Schroeder (1960s)</a:t>
            </a:r>
          </a:p>
          <a:p>
            <a:pPr marL="446401"/>
            <a:r>
              <a:rPr lang="en-US" dirty="0"/>
              <a:t>One Schroeder design:</a:t>
            </a:r>
          </a:p>
          <a:p>
            <a:pPr marL="803520" lvl="1"/>
            <a:r>
              <a:rPr lang="en-US" dirty="0"/>
              <a:t>4 </a:t>
            </a:r>
            <a:r>
              <a:rPr lang="en-US" dirty="0">
                <a:solidFill>
                  <a:srgbClr val="0000FF"/>
                </a:solidFill>
              </a:rPr>
              <a:t>comb filters</a:t>
            </a:r>
          </a:p>
          <a:p>
            <a:pPr marL="803520" lvl="1"/>
            <a:r>
              <a:rPr lang="en-US" dirty="0"/>
              <a:t>2 </a:t>
            </a:r>
            <a:r>
              <a:rPr lang="en-US" dirty="0" err="1">
                <a:solidFill>
                  <a:srgbClr val="0000FF"/>
                </a:solidFill>
              </a:rPr>
              <a:t>allpass</a:t>
            </a:r>
            <a:r>
              <a:rPr lang="en-US" dirty="0">
                <a:solidFill>
                  <a:srgbClr val="0000FF"/>
                </a:solidFill>
              </a:rPr>
              <a:t> filters</a:t>
            </a:r>
          </a:p>
          <a:p>
            <a:pPr marL="803520" lvl="1"/>
            <a:r>
              <a:rPr lang="en-US" dirty="0"/>
              <a:t>Basic simulation, but lacks important features</a:t>
            </a:r>
          </a:p>
          <a:p>
            <a:pPr marL="1071359" lvl="2"/>
            <a:r>
              <a:rPr lang="en-US" dirty="0"/>
              <a:t>Increasing arrival of later reflections</a:t>
            </a:r>
          </a:p>
          <a:p>
            <a:pPr marL="1071359" lvl="2"/>
            <a:r>
              <a:rPr lang="en-US" dirty="0"/>
              <a:t>Not as effective as modern algorithms</a:t>
            </a:r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71626"/>
              </p:ext>
            </p:extLst>
          </p:nvPr>
        </p:nvGraphicFramePr>
        <p:xfrm>
          <a:off x="3690491" y="3900047"/>
          <a:ext cx="8297912" cy="305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5879592" imgH="2167128" progId="SmartDraw.2">
                  <p:embed/>
                </p:oleObj>
              </mc:Choice>
              <mc:Fallback>
                <p:oleObj name="SmartDraw" r:id="rId3" imgW="5879592" imgH="2167128" progId="SmartDraw.2">
                  <p:embed/>
                  <p:pic>
                    <p:nvPicPr>
                      <p:cNvPr id="159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91" y="3900047"/>
                        <a:ext cx="8297912" cy="3053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94919" y="0"/>
            <a:ext cx="8229600" cy="692696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</a:rPr>
              <a:t>Schroeder’s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reverberator</a:t>
            </a:r>
            <a:endParaRPr lang="en-US" sz="2812" b="1" dirty="0"/>
          </a:p>
        </p:txBody>
      </p:sp>
      <p:cxnSp>
        <p:nvCxnSpPr>
          <p:cNvPr id="60" name="Straight Arrow Connector 59"/>
          <p:cNvCxnSpPr>
            <a:stCxn id="61" idx="3"/>
          </p:cNvCxnSpPr>
          <p:nvPr/>
        </p:nvCxnSpPr>
        <p:spPr bwMode="auto">
          <a:xfrm flipV="1">
            <a:off x="3732676" y="4414406"/>
            <a:ext cx="1139193" cy="249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>
            <a:spLocks noChangeArrowheads="1"/>
          </p:cNvSpPr>
          <p:nvPr/>
        </p:nvSpPr>
        <p:spPr bwMode="auto">
          <a:xfrm>
            <a:off x="3431031" y="4230097"/>
            <a:ext cx="301645" cy="37360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03278" y="4014107"/>
            <a:ext cx="562934" cy="373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endCxn id="86" idx="2"/>
          </p:cNvCxnSpPr>
          <p:nvPr/>
        </p:nvCxnSpPr>
        <p:spPr bwMode="auto">
          <a:xfrm flipV="1">
            <a:off x="1559298" y="4409926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4475078" y="4015682"/>
            <a:ext cx="562934" cy="373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4439816" y="3573016"/>
            <a:ext cx="0" cy="8366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8" idx="3"/>
          </p:cNvCxnSpPr>
          <p:nvPr/>
        </p:nvCxnSpPr>
        <p:spPr bwMode="auto">
          <a:xfrm>
            <a:off x="3864404" y="3583632"/>
            <a:ext cx="575412" cy="79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431022" y="3332012"/>
            <a:ext cx="433387" cy="503238"/>
            <a:chOff x="3275055" y="2708920"/>
            <a:chExt cx="505747" cy="503317"/>
          </a:xfrm>
        </p:grpSpPr>
        <p:sp>
          <p:nvSpPr>
            <p:cNvPr id="68" name="Isosceles Triangle 67"/>
            <p:cNvSpPr/>
            <p:nvPr/>
          </p:nvSpPr>
          <p:spPr>
            <a:xfrm rot="16200000">
              <a:off x="3276270" y="2707705"/>
              <a:ext cx="503317" cy="5057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165">
                <a:defRPr/>
              </a:pPr>
              <a:endParaRPr lang="en-US" sz="1828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369600" y="2725192"/>
              <a:ext cx="352057" cy="37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165"/>
              <a:r>
                <a:rPr lang="en-GB" sz="1828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1828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70" name="Straight Arrow Connector 69"/>
          <p:cNvCxnSpPr>
            <a:endCxn id="68" idx="0"/>
          </p:cNvCxnSpPr>
          <p:nvPr/>
        </p:nvCxnSpPr>
        <p:spPr bwMode="auto">
          <a:xfrm flipV="1">
            <a:off x="2567613" y="3583632"/>
            <a:ext cx="863409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6" idx="0"/>
          </p:cNvCxnSpPr>
          <p:nvPr/>
        </p:nvCxnSpPr>
        <p:spPr bwMode="auto">
          <a:xfrm flipH="1">
            <a:off x="2599110" y="3582838"/>
            <a:ext cx="0" cy="6477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2419724" y="4230539"/>
            <a:ext cx="358775" cy="3603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defTabSz="914165">
              <a:defRPr/>
            </a:pPr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00" name="TextBox 6"/>
          <p:cNvSpPr txBox="1">
            <a:spLocks noChangeArrowheads="1"/>
          </p:cNvSpPr>
          <p:nvPr/>
        </p:nvSpPr>
        <p:spPr bwMode="auto">
          <a:xfrm>
            <a:off x="2419013" y="4138938"/>
            <a:ext cx="364109" cy="5250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1420" tIns="45710" rIns="91420" bIns="45710">
            <a:spAutoFit/>
          </a:bodyPr>
          <a:lstStyle/>
          <a:p>
            <a:pPr defTabSz="914165"/>
            <a:r>
              <a:rPr lang="en-GB" sz="2812" dirty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2812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1" name="Straight Arrow Connector 100"/>
          <p:cNvCxnSpPr>
            <a:stCxn id="86" idx="6"/>
            <a:endCxn id="61" idx="1"/>
          </p:cNvCxnSpPr>
          <p:nvPr/>
        </p:nvCxnSpPr>
        <p:spPr bwMode="auto">
          <a:xfrm>
            <a:off x="2778499" y="4410721"/>
            <a:ext cx="652532" cy="61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75921" y="3332013"/>
            <a:ext cx="591788" cy="525060"/>
          </a:xfrm>
          <a:prstGeom prst="rect">
            <a:avLst/>
          </a:prstGeom>
          <a:noFill/>
        </p:spPr>
        <p:txBody>
          <a:bodyPr wrap="none" lIns="91420" tIns="45710" rIns="91420" bIns="45710" rtlCol="0">
            <a:spAutoFit/>
          </a:bodyPr>
          <a:lstStyle/>
          <a:p>
            <a:pPr defTabSz="914165"/>
            <a:r>
              <a:rPr lang="en-GB" sz="2812" dirty="0">
                <a:solidFill>
                  <a:prstClr val="black"/>
                </a:solidFill>
                <a:latin typeface="Calibri"/>
              </a:rPr>
              <a:t>(b)</a:t>
            </a:r>
            <a:endParaRPr lang="en-US" sz="28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9668938" y="4232126"/>
            <a:ext cx="403225" cy="4032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defTabSz="914165">
              <a:defRPr/>
            </a:pPr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9668315" y="4158099"/>
            <a:ext cx="364162" cy="5250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2812" dirty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2812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08" name="Straight Arrow Connector 107"/>
          <p:cNvCxnSpPr>
            <a:stCxn id="110" idx="3"/>
            <a:endCxn id="130" idx="3"/>
          </p:cNvCxnSpPr>
          <p:nvPr/>
        </p:nvCxnSpPr>
        <p:spPr bwMode="auto">
          <a:xfrm flipV="1">
            <a:off x="7521013" y="4414406"/>
            <a:ext cx="1139188" cy="249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 bwMode="auto">
          <a:xfrm>
            <a:off x="5923897" y="4400401"/>
            <a:ext cx="0" cy="6334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/>
          <p:cNvSpPr txBox="1">
            <a:spLocks noChangeArrowheads="1"/>
          </p:cNvSpPr>
          <p:nvPr/>
        </p:nvSpPr>
        <p:spPr bwMode="auto">
          <a:xfrm>
            <a:off x="7219368" y="4230097"/>
            <a:ext cx="301645" cy="37360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491615" y="4014107"/>
            <a:ext cx="562934" cy="373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>
            <a:endCxn id="125" idx="2"/>
          </p:cNvCxnSpPr>
          <p:nvPr/>
        </p:nvCxnSpPr>
        <p:spPr bwMode="auto">
          <a:xfrm flipV="1">
            <a:off x="5347635" y="4409926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28" idx="3"/>
          </p:cNvCxnSpPr>
          <p:nvPr/>
        </p:nvCxnSpPr>
        <p:spPr bwMode="auto">
          <a:xfrm>
            <a:off x="5923897" y="5013176"/>
            <a:ext cx="15113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28" idx="0"/>
          </p:cNvCxnSpPr>
          <p:nvPr/>
        </p:nvCxnSpPr>
        <p:spPr bwMode="auto">
          <a:xfrm>
            <a:off x="7866997" y="5013177"/>
            <a:ext cx="20173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6" idx="6"/>
          </p:cNvCxnSpPr>
          <p:nvPr/>
        </p:nvCxnSpPr>
        <p:spPr bwMode="auto">
          <a:xfrm>
            <a:off x="10072167" y="4433738"/>
            <a:ext cx="6762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6" idx="4"/>
          </p:cNvCxnSpPr>
          <p:nvPr/>
        </p:nvCxnSpPr>
        <p:spPr bwMode="auto">
          <a:xfrm>
            <a:off x="9870550" y="4635351"/>
            <a:ext cx="0" cy="38735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32"/>
          <p:cNvSpPr txBox="1">
            <a:spLocks noChangeArrowheads="1"/>
          </p:cNvSpPr>
          <p:nvPr/>
        </p:nvSpPr>
        <p:spPr bwMode="auto">
          <a:xfrm>
            <a:off x="10100363" y="4014107"/>
            <a:ext cx="562934" cy="373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28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8228153" y="3573016"/>
            <a:ext cx="0" cy="8366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21" idx="3"/>
          </p:cNvCxnSpPr>
          <p:nvPr/>
        </p:nvCxnSpPr>
        <p:spPr bwMode="auto">
          <a:xfrm>
            <a:off x="7652741" y="3583632"/>
            <a:ext cx="575412" cy="79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219358" y="3332012"/>
            <a:ext cx="433387" cy="503238"/>
            <a:chOff x="3275055" y="2708920"/>
            <a:chExt cx="505747" cy="503317"/>
          </a:xfrm>
        </p:grpSpPr>
        <p:sp>
          <p:nvSpPr>
            <p:cNvPr id="121" name="Isosceles Triangle 120"/>
            <p:cNvSpPr/>
            <p:nvPr/>
          </p:nvSpPr>
          <p:spPr>
            <a:xfrm rot="16200000">
              <a:off x="3276270" y="2707705"/>
              <a:ext cx="503317" cy="5057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165">
                <a:defRPr/>
              </a:pPr>
              <a:endParaRPr lang="en-US" sz="1828" dirty="0">
                <a:solidFill>
                  <a:prstClr val="white"/>
                </a:solidFill>
              </a:endParaRP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3369600" y="2725192"/>
              <a:ext cx="352057" cy="37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165"/>
              <a:r>
                <a:rPr lang="en-GB" sz="1828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1828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3" name="Straight Arrow Connector 122"/>
          <p:cNvCxnSpPr>
            <a:endCxn id="121" idx="0"/>
          </p:cNvCxnSpPr>
          <p:nvPr/>
        </p:nvCxnSpPr>
        <p:spPr bwMode="auto">
          <a:xfrm flipV="1">
            <a:off x="6355950" y="3583632"/>
            <a:ext cx="863409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5" idx="0"/>
          </p:cNvCxnSpPr>
          <p:nvPr/>
        </p:nvCxnSpPr>
        <p:spPr bwMode="auto">
          <a:xfrm flipH="1">
            <a:off x="6387447" y="3582838"/>
            <a:ext cx="0" cy="6477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 bwMode="auto">
          <a:xfrm>
            <a:off x="6208061" y="4230539"/>
            <a:ext cx="358775" cy="3603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defTabSz="914165">
              <a:defRPr/>
            </a:pPr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26" name="TextBox 6"/>
          <p:cNvSpPr txBox="1">
            <a:spLocks noChangeArrowheads="1"/>
          </p:cNvSpPr>
          <p:nvPr/>
        </p:nvSpPr>
        <p:spPr bwMode="auto">
          <a:xfrm>
            <a:off x="6207350" y="4138938"/>
            <a:ext cx="364109" cy="5250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1420" tIns="45710" rIns="91420" bIns="45710">
            <a:spAutoFit/>
          </a:bodyPr>
          <a:lstStyle/>
          <a:p>
            <a:pPr defTabSz="914165"/>
            <a:r>
              <a:rPr lang="en-GB" sz="2812" dirty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2812" dirty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27" name="Straight Arrow Connector 126"/>
          <p:cNvCxnSpPr>
            <a:stCxn id="125" idx="6"/>
            <a:endCxn id="110" idx="1"/>
          </p:cNvCxnSpPr>
          <p:nvPr/>
        </p:nvCxnSpPr>
        <p:spPr bwMode="auto">
          <a:xfrm>
            <a:off x="6566836" y="4410721"/>
            <a:ext cx="652532" cy="61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 bwMode="auto">
          <a:xfrm rot="5400000">
            <a:off x="7385986" y="4797276"/>
            <a:ext cx="530225" cy="431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defTabSz="914165">
              <a:defRPr/>
            </a:pPr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29" name="Rectangle 33"/>
          <p:cNvSpPr>
            <a:spLocks noChangeArrowheads="1"/>
          </p:cNvSpPr>
          <p:nvPr/>
        </p:nvSpPr>
        <p:spPr bwMode="auto">
          <a:xfrm>
            <a:off x="7363343" y="4781415"/>
            <a:ext cx="380192" cy="3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-g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Isosceles Triangle 129"/>
          <p:cNvSpPr/>
          <p:nvPr/>
        </p:nvSpPr>
        <p:spPr bwMode="auto">
          <a:xfrm rot="5400000">
            <a:off x="8643106" y="4090370"/>
            <a:ext cx="682262" cy="64807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defTabSz="914165">
              <a:defRPr/>
            </a:pPr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31" name="Rectangle 33"/>
          <p:cNvSpPr>
            <a:spLocks noChangeArrowheads="1"/>
          </p:cNvSpPr>
          <p:nvPr/>
        </p:nvSpPr>
        <p:spPr bwMode="auto">
          <a:xfrm>
            <a:off x="8588195" y="4221090"/>
            <a:ext cx="575758" cy="3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0" rIns="91420" bIns="45710">
            <a:spAutoFit/>
          </a:bodyPr>
          <a:lstStyle/>
          <a:p>
            <a:pPr defTabSz="914165"/>
            <a:r>
              <a:rPr lang="en-GB" sz="1828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-g</a:t>
            </a:r>
            <a:r>
              <a:rPr lang="en-GB" sz="1828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Arrow Connector 131"/>
          <p:cNvCxnSpPr>
            <a:stCxn id="130" idx="0"/>
            <a:endCxn id="107" idx="1"/>
          </p:cNvCxnSpPr>
          <p:nvPr/>
        </p:nvCxnSpPr>
        <p:spPr bwMode="auto">
          <a:xfrm>
            <a:off x="9308273" y="4414406"/>
            <a:ext cx="360042" cy="62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24001" y="3332013"/>
            <a:ext cx="575758" cy="525060"/>
          </a:xfrm>
          <a:prstGeom prst="rect">
            <a:avLst/>
          </a:prstGeom>
          <a:noFill/>
        </p:spPr>
        <p:txBody>
          <a:bodyPr wrap="none" lIns="91420" tIns="45710" rIns="91420" bIns="45710" rtlCol="0">
            <a:spAutoFit/>
          </a:bodyPr>
          <a:lstStyle/>
          <a:p>
            <a:pPr defTabSz="914165"/>
            <a:r>
              <a:rPr lang="en-GB" sz="2812" dirty="0">
                <a:solidFill>
                  <a:prstClr val="black"/>
                </a:solidFill>
                <a:latin typeface="Calibri"/>
              </a:rPr>
              <a:t>(a)</a:t>
            </a:r>
            <a:endParaRPr lang="en-US" sz="28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4002" y="2264496"/>
            <a:ext cx="3455860" cy="454375"/>
          </a:xfrm>
          <a:prstGeom prst="rect">
            <a:avLst/>
          </a:prstGeom>
        </p:spPr>
        <p:txBody>
          <a:bodyPr wrap="none" lIns="64283" tIns="32141" rIns="64283" bIns="32141">
            <a:spAutoFit/>
          </a:bodyPr>
          <a:lstStyle/>
          <a:p>
            <a:r>
              <a:rPr lang="en-US" sz="2531" dirty="0"/>
              <a:t>Schroeder’s comb filter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96000" y="2061976"/>
            <a:ext cx="4572000" cy="843841"/>
          </a:xfrm>
          <a:prstGeom prst="rect">
            <a:avLst/>
          </a:prstGeom>
        </p:spPr>
        <p:txBody>
          <a:bodyPr lIns="64283" tIns="32141" rIns="64283" bIns="32141">
            <a:spAutoFit/>
          </a:bodyPr>
          <a:lstStyle/>
          <a:p>
            <a:r>
              <a:rPr lang="en-US" sz="2531" dirty="0"/>
              <a:t>A Schroeder </a:t>
            </a:r>
            <a:r>
              <a:rPr lang="en-US" sz="2531" dirty="0" err="1"/>
              <a:t>allpass</a:t>
            </a:r>
            <a:r>
              <a:rPr lang="en-US" sz="2531" dirty="0"/>
              <a:t> section. Typical value for </a:t>
            </a:r>
            <a:r>
              <a:rPr lang="en-US" sz="2531" i="1" dirty="0"/>
              <a:t>g</a:t>
            </a:r>
            <a:r>
              <a:rPr lang="en-US" sz="2531" dirty="0"/>
              <a:t> is 0.7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Moorer’s reverberator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01"/>
            <a:r>
              <a:rPr lang="en-US" dirty="0"/>
              <a:t>J. A. </a:t>
            </a:r>
            <a:r>
              <a:rPr lang="en-US" dirty="0" err="1"/>
              <a:t>Moorer</a:t>
            </a:r>
            <a:r>
              <a:rPr lang="en-US" dirty="0"/>
              <a:t>. About this reverberation business.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Computer Music Journal</a:t>
            </a:r>
            <a:r>
              <a:rPr lang="en-US" dirty="0"/>
              <a:t> 3(2):13-18, 1979</a:t>
            </a:r>
          </a:p>
          <a:p>
            <a:pPr marL="803520" lvl="1"/>
            <a:r>
              <a:rPr lang="en-US" dirty="0">
                <a:solidFill>
                  <a:srgbClr val="0000FF"/>
                </a:solidFill>
              </a:rPr>
              <a:t>FIR filter</a:t>
            </a:r>
            <a:r>
              <a:rPr lang="en-US" dirty="0"/>
              <a:t> simulates early room reflections</a:t>
            </a:r>
          </a:p>
          <a:p>
            <a:pPr marL="1071359" lvl="2"/>
            <a:r>
              <a:rPr lang="en-US" dirty="0"/>
              <a:t>Also consider as a tapped delay line (19 taps)</a:t>
            </a:r>
          </a:p>
          <a:p>
            <a:pPr marL="803520" lvl="1"/>
            <a:r>
              <a:rPr lang="en-US" dirty="0"/>
              <a:t>In cascade with a bank of </a:t>
            </a:r>
            <a:r>
              <a:rPr lang="en-US" dirty="0">
                <a:solidFill>
                  <a:srgbClr val="0000FF"/>
                </a:solidFill>
              </a:rPr>
              <a:t>comb filters</a:t>
            </a:r>
          </a:p>
          <a:p>
            <a:pPr marL="803520" lvl="1"/>
            <a:r>
              <a:rPr lang="en-US" dirty="0"/>
              <a:t>FIR filter coefficients from </a:t>
            </a:r>
            <a:r>
              <a:rPr lang="en-US" dirty="0" err="1"/>
              <a:t>Moorer’s</a:t>
            </a:r>
            <a:r>
              <a:rPr lang="en-US" dirty="0"/>
              <a:t> article</a:t>
            </a:r>
          </a:p>
          <a:p>
            <a:pPr marL="1071359" lvl="2"/>
            <a:r>
              <a:rPr lang="en-US" dirty="0"/>
              <a:t>Based on geometric simulation of Boston Symphony Hall</a:t>
            </a:r>
          </a:p>
          <a:p>
            <a:pPr marL="803520" lvl="1"/>
            <a:r>
              <a:rPr lang="en-US" dirty="0"/>
              <a:t>Comb filters have unusual gain parameters</a:t>
            </a:r>
          </a:p>
          <a:p>
            <a:pPr marL="1071359" lvl="2"/>
            <a:r>
              <a:rPr lang="en-US" dirty="0"/>
              <a:t>Include a </a:t>
            </a:r>
            <a:r>
              <a:rPr lang="en-US" dirty="0" err="1"/>
              <a:t>lowpass</a:t>
            </a:r>
            <a:r>
              <a:rPr lang="en-US" dirty="0"/>
              <a:t> filter in the feedback loop</a:t>
            </a:r>
          </a:p>
          <a:p>
            <a:pPr marL="1071359" lvl="2"/>
            <a:r>
              <a:rPr lang="en-US" dirty="0"/>
              <a:t>Simulates absorption of high frequencies by the air</a:t>
            </a:r>
          </a:p>
          <a:p>
            <a:pPr marL="803520" lvl="1"/>
            <a:r>
              <a:rPr lang="en-US" dirty="0"/>
              <a:t>All-pass filter with </a:t>
            </a:r>
            <a:r>
              <a:rPr lang="en-US" dirty="0">
                <a:solidFill>
                  <a:srgbClr val="0000FF"/>
                </a:solidFill>
              </a:rPr>
              <a:t>group delay</a:t>
            </a:r>
            <a:r>
              <a:rPr lang="en-US" dirty="0"/>
              <a:t> 6ms at DC &amp; gain 0.7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reverberation?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629" y="825758"/>
            <a:ext cx="11905861" cy="4767943"/>
          </a:xfrm>
        </p:spPr>
        <p:txBody>
          <a:bodyPr anchor="t"/>
          <a:lstStyle/>
          <a:p>
            <a:pPr marL="446401"/>
            <a:r>
              <a:rPr lang="en-US" dirty="0"/>
              <a:t>Series of </a:t>
            </a:r>
            <a:r>
              <a:rPr lang="en-US" dirty="0">
                <a:solidFill>
                  <a:srgbClr val="0000FF"/>
                </a:solidFill>
              </a:rPr>
              <a:t>delayed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attenuated</a:t>
            </a:r>
            <a:r>
              <a:rPr lang="en-US" dirty="0"/>
              <a:t> sound waves </a:t>
            </a:r>
          </a:p>
          <a:p>
            <a:pPr marL="803520" lvl="1"/>
            <a:r>
              <a:rPr lang="en-US" dirty="0"/>
              <a:t>Result of many </a:t>
            </a:r>
            <a:r>
              <a:rPr lang="en-US" dirty="0">
                <a:solidFill>
                  <a:srgbClr val="0000FF"/>
                </a:solidFill>
              </a:rPr>
              <a:t>reflections</a:t>
            </a:r>
            <a:r>
              <a:rPr lang="en-US" dirty="0"/>
              <a:t> within a space </a:t>
            </a:r>
          </a:p>
          <a:p>
            <a:pPr marL="446401"/>
            <a:r>
              <a:rPr lang="en-US" dirty="0"/>
              <a:t>Multiple paths from a source to our ears</a:t>
            </a:r>
          </a:p>
          <a:p>
            <a:pPr marL="803520" lvl="1"/>
            <a:r>
              <a:rPr lang="en-US" dirty="0"/>
              <a:t>Direct path</a:t>
            </a:r>
          </a:p>
          <a:p>
            <a:pPr marL="1071359" lvl="2"/>
            <a:r>
              <a:rPr lang="en-GB" dirty="0"/>
              <a:t>Strongest and first</a:t>
            </a:r>
            <a:endParaRPr lang="en-US" dirty="0"/>
          </a:p>
          <a:p>
            <a:pPr marL="803520" lvl="1"/>
            <a:r>
              <a:rPr lang="en-US" dirty="0"/>
              <a:t>Reflected paths, bouncing off walls or ceiling</a:t>
            </a:r>
          </a:p>
          <a:p>
            <a:pPr marL="1071359" lvl="2"/>
            <a:r>
              <a:rPr lang="en-GB" dirty="0"/>
              <a:t>Weaker and arrive later</a:t>
            </a:r>
            <a:endParaRPr lang="en-US" dirty="0"/>
          </a:p>
          <a:p>
            <a:pPr marL="446401"/>
            <a:r>
              <a:rPr lang="en-US" dirty="0"/>
              <a:t>Creates </a:t>
            </a:r>
            <a:r>
              <a:rPr lang="en-US" dirty="0">
                <a:solidFill>
                  <a:srgbClr val="0000FF"/>
                </a:solidFill>
              </a:rPr>
              <a:t>spaciousness</a:t>
            </a:r>
            <a:r>
              <a:rPr lang="en-US" dirty="0"/>
              <a:t> of a room</a:t>
            </a:r>
          </a:p>
          <a:p>
            <a:pPr marL="446469"/>
            <a:r>
              <a:rPr lang="en-US" sz="2800" kern="0" dirty="0"/>
              <a:t>Reverb is omnipresent so we often ignore it</a:t>
            </a:r>
          </a:p>
          <a:p>
            <a:pPr marL="446469"/>
            <a:r>
              <a:rPr lang="en-GB" sz="2800" kern="0" dirty="0"/>
              <a:t>listen after short, impulsive sounds, while sound still bouncing around</a:t>
            </a:r>
          </a:p>
          <a:p>
            <a:pPr marL="803643" lvl="1"/>
            <a:r>
              <a:rPr lang="en-GB" kern="0" dirty="0"/>
              <a:t>clap your hands</a:t>
            </a:r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446401"/>
            <a:endParaRPr lang="en-US" dirty="0"/>
          </a:p>
        </p:txBody>
      </p:sp>
      <p:pic>
        <p:nvPicPr>
          <p:cNvPr id="6" name="Picture 3">
            <a:hlinkClick r:id="" action="ppaction://media"/>
            <a:extLst>
              <a:ext uri="{FF2B5EF4-FFF2-40B4-BE49-F238E27FC236}">
                <a16:creationId xmlns:a16="http://schemas.microsoft.com/office/drawing/2014/main" id="{2DE0880C-F056-551E-8785-6E6A2BE9AB8A}"/>
              </a:ext>
            </a:extLst>
          </p:cNvPr>
          <p:cNvPicPr>
            <a:picLocks noRot="1" noChangeAspect="1" noChangeArrowheads="1"/>
          </p:cNvPicPr>
          <p:nvPr>
            <a:wavAudioFile r:embed="rId1" name="/Users/apm/Documents/Queen Mary/ELE036/DAFX 2013/Lectures/Week 9/01 reverb.ppt_media/reverb-ss1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3106" y="5518745"/>
            <a:ext cx="807878" cy="80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49D9B-050F-50F2-A1A4-8F0E04EB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286" y="5404037"/>
            <a:ext cx="5051971" cy="100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969" kern="0" dirty="0">
                <a:solidFill>
                  <a:srgbClr val="FF0000"/>
                </a:solidFill>
              </a:rPr>
              <a:t>Sound without processing (dry sound), followed by same sound with reverb added Listen just after accented notes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416014" y="-143556"/>
            <a:ext cx="184698" cy="28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66"/>
          </a:p>
        </p:txBody>
      </p:sp>
      <p:grpSp>
        <p:nvGrpSpPr>
          <p:cNvPr id="2" name="Group 67"/>
          <p:cNvGrpSpPr>
            <a:grpSpLocks noChangeAspect="1"/>
          </p:cNvGrpSpPr>
          <p:nvPr/>
        </p:nvGrpSpPr>
        <p:grpSpPr>
          <a:xfrm>
            <a:off x="3484039" y="1412776"/>
            <a:ext cx="5904917" cy="4896544"/>
            <a:chOff x="827584" y="620688"/>
            <a:chExt cx="7381148" cy="6120680"/>
          </a:xfrm>
        </p:grpSpPr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3130671" y="3645024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 bwMode="auto">
            <a:xfrm flipV="1">
              <a:off x="2663281" y="3817668"/>
              <a:ext cx="467390" cy="7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3130671" y="4125077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>
              <a:endCxn id="21" idx="1"/>
            </p:cNvCxnSpPr>
            <p:nvPr/>
          </p:nvCxnSpPr>
          <p:spPr bwMode="auto">
            <a:xfrm flipV="1">
              <a:off x="2663281" y="4297721"/>
              <a:ext cx="467390" cy="7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3130671" y="4605131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 bwMode="auto">
            <a:xfrm flipV="1">
              <a:off x="2663281" y="4777774"/>
              <a:ext cx="467390" cy="7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130671" y="5085183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>
              <a:endCxn id="27" idx="1"/>
            </p:cNvCxnSpPr>
            <p:nvPr/>
          </p:nvCxnSpPr>
          <p:spPr bwMode="auto">
            <a:xfrm flipV="1">
              <a:off x="2663281" y="5257827"/>
              <a:ext cx="467390" cy="7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2"/>
            <p:cNvSpPr txBox="1">
              <a:spLocks noChangeArrowheads="1"/>
            </p:cNvSpPr>
            <p:nvPr/>
          </p:nvSpPr>
          <p:spPr bwMode="auto">
            <a:xfrm>
              <a:off x="3130671" y="5565236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Arrow Connector 30"/>
            <p:cNvCxnSpPr>
              <a:endCxn id="30" idx="1"/>
            </p:cNvCxnSpPr>
            <p:nvPr/>
          </p:nvCxnSpPr>
          <p:spPr bwMode="auto">
            <a:xfrm flipV="1">
              <a:off x="2663281" y="5737879"/>
              <a:ext cx="467390" cy="7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3130671" y="6045289"/>
              <a:ext cx="970219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LP Comb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 bwMode="auto">
            <a:xfrm flipV="1">
              <a:off x="2663281" y="6217933"/>
              <a:ext cx="467390" cy="7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9" idx="3"/>
              <a:endCxn id="65" idx="1"/>
            </p:cNvCxnSpPr>
            <p:nvPr/>
          </p:nvCxnSpPr>
          <p:spPr bwMode="auto">
            <a:xfrm>
              <a:off x="6528854" y="5041362"/>
              <a:ext cx="418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2"/>
            <p:cNvSpPr txBox="1">
              <a:spLocks noChangeArrowheads="1"/>
            </p:cNvSpPr>
            <p:nvPr/>
          </p:nvSpPr>
          <p:spPr bwMode="auto">
            <a:xfrm>
              <a:off x="5722944" y="4868718"/>
              <a:ext cx="805910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dirty="0" err="1">
                  <a:latin typeface="Times New Roman" pitchFamily="18" charset="0"/>
                  <a:cs typeface="Times New Roman" pitchFamily="18" charset="0"/>
                </a:rPr>
                <a:t>Allpass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967472" y="4869160"/>
              <a:ext cx="358775" cy="360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17" b="1" dirty="0">
                  <a:solidFill>
                    <a:schemeClr val="tx1"/>
                  </a:solidFill>
                </a:rPr>
                <a:t>+</a:t>
              </a:r>
              <a:endParaRPr lang="en-US" sz="1617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0" idx="6"/>
              <a:endCxn id="39" idx="1"/>
            </p:cNvCxnSpPr>
            <p:nvPr/>
          </p:nvCxnSpPr>
          <p:spPr bwMode="auto">
            <a:xfrm flipV="1">
              <a:off x="5326247" y="5041362"/>
              <a:ext cx="396696" cy="7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3"/>
              <a:endCxn id="40" idx="4"/>
            </p:cNvCxnSpPr>
            <p:nvPr/>
          </p:nvCxnSpPr>
          <p:spPr bwMode="auto">
            <a:xfrm flipV="1">
              <a:off x="4100890" y="5229523"/>
              <a:ext cx="1045970" cy="9884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0" idx="3"/>
              <a:endCxn id="40" idx="3"/>
            </p:cNvCxnSpPr>
            <p:nvPr/>
          </p:nvCxnSpPr>
          <p:spPr bwMode="auto">
            <a:xfrm flipV="1">
              <a:off x="4100890" y="5176749"/>
              <a:ext cx="919124" cy="5611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7" idx="3"/>
              <a:endCxn id="40" idx="2"/>
            </p:cNvCxnSpPr>
            <p:nvPr/>
          </p:nvCxnSpPr>
          <p:spPr bwMode="auto">
            <a:xfrm flipV="1">
              <a:off x="4100890" y="5049342"/>
              <a:ext cx="866583" cy="2084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4" idx="3"/>
              <a:endCxn id="40" idx="2"/>
            </p:cNvCxnSpPr>
            <p:nvPr/>
          </p:nvCxnSpPr>
          <p:spPr bwMode="auto">
            <a:xfrm>
              <a:off x="4100890" y="4777774"/>
              <a:ext cx="866583" cy="2715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3"/>
              <a:endCxn id="40" idx="1"/>
            </p:cNvCxnSpPr>
            <p:nvPr/>
          </p:nvCxnSpPr>
          <p:spPr bwMode="auto">
            <a:xfrm>
              <a:off x="4100890" y="4297721"/>
              <a:ext cx="919124" cy="6242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" idx="3"/>
              <a:endCxn id="40" idx="0"/>
            </p:cNvCxnSpPr>
            <p:nvPr/>
          </p:nvCxnSpPr>
          <p:spPr bwMode="auto">
            <a:xfrm>
              <a:off x="4100890" y="3817668"/>
              <a:ext cx="1045970" cy="10514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6947585" y="4868718"/>
              <a:ext cx="432048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endParaRPr lang="en-US" sz="1195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985025" y="3789040"/>
              <a:ext cx="358775" cy="360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17" b="1" dirty="0">
                  <a:solidFill>
                    <a:schemeClr val="tx1"/>
                  </a:solidFill>
                </a:rPr>
                <a:t>+</a:t>
              </a:r>
              <a:endParaRPr lang="en-US" sz="1617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 bwMode="auto">
            <a:xfrm>
              <a:off x="2663280" y="3312024"/>
              <a:ext cx="0" cy="2923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72" idx="3"/>
            </p:cNvCxnSpPr>
            <p:nvPr/>
          </p:nvCxnSpPr>
          <p:spPr bwMode="auto">
            <a:xfrm>
              <a:off x="5004049" y="3066177"/>
              <a:ext cx="2159496" cy="27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29" idx="4"/>
              <a:endCxn id="65" idx="0"/>
            </p:cNvCxnSpPr>
            <p:nvPr/>
          </p:nvCxnSpPr>
          <p:spPr bwMode="auto">
            <a:xfrm flipH="1">
              <a:off x="7163609" y="4149403"/>
              <a:ext cx="804" cy="719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endCxn id="129" idx="0"/>
            </p:cNvCxnSpPr>
            <p:nvPr/>
          </p:nvCxnSpPr>
          <p:spPr bwMode="auto">
            <a:xfrm flipH="1">
              <a:off x="7164413" y="3068960"/>
              <a:ext cx="64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29" idx="6"/>
            </p:cNvCxnSpPr>
            <p:nvPr/>
          </p:nvCxnSpPr>
          <p:spPr bwMode="auto">
            <a:xfrm flipV="1">
              <a:off x="7343799" y="3937098"/>
              <a:ext cx="7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2015208" y="3429000"/>
              <a:ext cx="5616624" cy="3312368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5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1007096" y="692696"/>
              <a:ext cx="4824536" cy="2736304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5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015650" y="692696"/>
              <a:ext cx="1595389" cy="34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95" dirty="0">
                  <a:solidFill>
                    <a:srgbClr val="C00000"/>
                  </a:solidFill>
                </a:rPr>
                <a:t>Early reflections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77463" y="6237312"/>
              <a:ext cx="1531269" cy="34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95" dirty="0">
                  <a:solidFill>
                    <a:srgbClr val="C00000"/>
                  </a:solidFill>
                </a:rPr>
                <a:t>Late reflections</a:t>
              </a:r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978872" y="620688"/>
              <a:ext cx="549430" cy="3452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7530521" y="3501008"/>
              <a:ext cx="539410" cy="3452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12"/>
            <p:cNvSpPr txBox="1">
              <a:spLocks noChangeArrowheads="1"/>
            </p:cNvSpPr>
            <p:nvPr/>
          </p:nvSpPr>
          <p:spPr bwMode="auto">
            <a:xfrm>
              <a:off x="1835697" y="2852937"/>
              <a:ext cx="3168352" cy="426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617" b="1" dirty="0">
                  <a:latin typeface="Symbol" pitchFamily="18" charset="2"/>
                  <a:cs typeface="Times New Roman" pitchFamily="18" charset="0"/>
                </a:rPr>
                <a:t>+</a:t>
              </a:r>
              <a:endParaRPr lang="en-US" sz="1195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0800000">
              <a:off x="1835696" y="2132856"/>
              <a:ext cx="504056" cy="43204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1617" i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12"/>
            <p:cNvSpPr txBox="1">
              <a:spLocks noChangeArrowheads="1"/>
            </p:cNvSpPr>
            <p:nvPr/>
          </p:nvSpPr>
          <p:spPr bwMode="auto">
            <a:xfrm>
              <a:off x="1871488" y="1412776"/>
              <a:ext cx="468264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125" baseline="30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75" idx="2"/>
            </p:cNvCxnSpPr>
            <p:nvPr/>
          </p:nvCxnSpPr>
          <p:spPr bwMode="auto">
            <a:xfrm>
              <a:off x="2105621" y="1758062"/>
              <a:ext cx="0" cy="3747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0"/>
            </p:cNvCxnSpPr>
            <p:nvPr/>
          </p:nvCxnSpPr>
          <p:spPr bwMode="auto">
            <a:xfrm>
              <a:off x="2087724" y="2564904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943141" y="2060848"/>
              <a:ext cx="379110" cy="34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1195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10800000">
              <a:off x="2483768" y="2132856"/>
              <a:ext cx="504056" cy="43204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1617" i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519984" y="1412776"/>
              <a:ext cx="468000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125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195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Straight Arrow Connector 84"/>
            <p:cNvCxnSpPr>
              <a:stCxn id="83" idx="2"/>
            </p:cNvCxnSpPr>
            <p:nvPr/>
          </p:nvCxnSpPr>
          <p:spPr bwMode="auto">
            <a:xfrm>
              <a:off x="2753984" y="1758062"/>
              <a:ext cx="0" cy="3747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</p:cNvCxnSpPr>
            <p:nvPr/>
          </p:nvCxnSpPr>
          <p:spPr bwMode="auto">
            <a:xfrm>
              <a:off x="2735796" y="2564904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591214" y="2060849"/>
              <a:ext cx="379110" cy="34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1195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4427984" y="2132856"/>
              <a:ext cx="504056" cy="43204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1617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12"/>
            <p:cNvSpPr txBox="1">
              <a:spLocks noChangeArrowheads="1"/>
            </p:cNvSpPr>
            <p:nvPr/>
          </p:nvSpPr>
          <p:spPr bwMode="auto">
            <a:xfrm>
              <a:off x="4464202" y="1412776"/>
              <a:ext cx="468000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i="1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1195" i="1" baseline="30000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GB" sz="1125" i="1" baseline="30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195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Straight Arrow Connector 89"/>
            <p:cNvCxnSpPr>
              <a:stCxn id="89" idx="2"/>
              <a:endCxn id="88" idx="3"/>
            </p:cNvCxnSpPr>
            <p:nvPr/>
          </p:nvCxnSpPr>
          <p:spPr bwMode="auto">
            <a:xfrm flipH="1">
              <a:off x="4680011" y="1758062"/>
              <a:ext cx="18191" cy="374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8" idx="0"/>
            </p:cNvCxnSpPr>
            <p:nvPr/>
          </p:nvCxnSpPr>
          <p:spPr bwMode="auto">
            <a:xfrm>
              <a:off x="4680012" y="2564904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535431" y="2060849"/>
              <a:ext cx="379110" cy="34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95" i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1195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195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10800000">
              <a:off x="3203848" y="2132856"/>
              <a:ext cx="504056" cy="43204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1617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12"/>
            <p:cNvSpPr txBox="1">
              <a:spLocks noChangeArrowheads="1"/>
            </p:cNvSpPr>
            <p:nvPr/>
          </p:nvSpPr>
          <p:spPr bwMode="auto">
            <a:xfrm>
              <a:off x="3240065" y="1412776"/>
              <a:ext cx="468000" cy="345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1195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125" baseline="30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195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>
              <a:stCxn id="94" idx="2"/>
              <a:endCxn id="93" idx="3"/>
            </p:cNvCxnSpPr>
            <p:nvPr/>
          </p:nvCxnSpPr>
          <p:spPr bwMode="auto">
            <a:xfrm flipH="1">
              <a:off x="3455876" y="1758062"/>
              <a:ext cx="18189" cy="374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3" idx="0"/>
            </p:cNvCxnSpPr>
            <p:nvPr/>
          </p:nvCxnSpPr>
          <p:spPr bwMode="auto">
            <a:xfrm>
              <a:off x="3455876" y="2564904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11295" y="2060849"/>
              <a:ext cx="379110" cy="3452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195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1195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195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827584" y="980728"/>
              <a:ext cx="3859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72" idx="1"/>
            </p:cNvCxnSpPr>
            <p:nvPr/>
          </p:nvCxnSpPr>
          <p:spPr bwMode="auto">
            <a:xfrm flipV="1">
              <a:off x="1259632" y="3066177"/>
              <a:ext cx="576065" cy="27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743043" y="1700808"/>
              <a:ext cx="433213" cy="358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66" dirty="0"/>
                <a:t>…</a:t>
              </a:r>
              <a:endParaRPr lang="en-US" sz="1266" dirty="0"/>
            </a:p>
          </p:txBody>
        </p:sp>
        <p:cxnSp>
          <p:nvCxnSpPr>
            <p:cNvPr id="121" name="Straight Arrow Connector 120"/>
            <p:cNvCxnSpPr>
              <a:endCxn id="75" idx="0"/>
            </p:cNvCxnSpPr>
            <p:nvPr/>
          </p:nvCxnSpPr>
          <p:spPr bwMode="auto">
            <a:xfrm>
              <a:off x="2105621" y="9807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83" idx="0"/>
            </p:cNvCxnSpPr>
            <p:nvPr/>
          </p:nvCxnSpPr>
          <p:spPr bwMode="auto">
            <a:xfrm>
              <a:off x="2736008" y="980728"/>
              <a:ext cx="17976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94" idx="0"/>
            </p:cNvCxnSpPr>
            <p:nvPr/>
          </p:nvCxnSpPr>
          <p:spPr bwMode="auto">
            <a:xfrm>
              <a:off x="3456088" y="980728"/>
              <a:ext cx="17976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89" idx="0"/>
            </p:cNvCxnSpPr>
            <p:nvPr/>
          </p:nvCxnSpPr>
          <p:spPr bwMode="auto">
            <a:xfrm>
              <a:off x="4680224" y="980728"/>
              <a:ext cx="17979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1259632" y="980728"/>
              <a:ext cx="0" cy="20882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itle 66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8468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Moorer’s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reverberator</a:t>
            </a:r>
            <a:endParaRPr lang="en-US" sz="1969" dirty="0"/>
          </a:p>
        </p:txBody>
      </p:sp>
      <p:sp>
        <p:nvSpPr>
          <p:cNvPr id="69" name="Rectangle 68"/>
          <p:cNvSpPr/>
          <p:nvPr/>
        </p:nvSpPr>
        <p:spPr>
          <a:xfrm>
            <a:off x="7868071" y="796207"/>
            <a:ext cx="3062983" cy="735863"/>
          </a:xfrm>
          <a:prstGeom prst="rect">
            <a:avLst/>
          </a:prstGeom>
        </p:spPr>
        <p:txBody>
          <a:bodyPr wrap="square" lIns="64283" tIns="32141" rIns="64283" bIns="32141">
            <a:spAutoFit/>
          </a:bodyPr>
          <a:lstStyle/>
          <a:p>
            <a:r>
              <a:rPr lang="en-US" sz="2180" dirty="0">
                <a:ea typeface="Times New Roman"/>
              </a:rPr>
              <a:t>FIR filter to simulate early reflections</a:t>
            </a:r>
            <a:endParaRPr lang="en-US" sz="2180" dirty="0"/>
          </a:p>
        </p:txBody>
      </p:sp>
      <p:sp>
        <p:nvSpPr>
          <p:cNvPr id="70" name="Rectangle 69"/>
          <p:cNvSpPr/>
          <p:nvPr/>
        </p:nvSpPr>
        <p:spPr>
          <a:xfrm>
            <a:off x="769777" y="4644136"/>
            <a:ext cx="3604784" cy="1071339"/>
          </a:xfrm>
          <a:prstGeom prst="rect">
            <a:avLst/>
          </a:prstGeom>
        </p:spPr>
        <p:txBody>
          <a:bodyPr wrap="square" lIns="64283" tIns="32141" rIns="64283" bIns="32141">
            <a:spAutoFit/>
          </a:bodyPr>
          <a:lstStyle/>
          <a:p>
            <a:pPr algn="l"/>
            <a:r>
              <a:rPr lang="en-US" sz="2180" dirty="0">
                <a:ea typeface="Times New Roman"/>
              </a:rPr>
              <a:t>Parallel comb filters with lowpass filtering to simulate late reflections</a:t>
            </a:r>
            <a:endParaRPr lang="en-US" sz="253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Moorer’s</a:t>
            </a:r>
            <a:r>
              <a:rPr lang="en-US" dirty="0"/>
              <a:t> </a:t>
            </a:r>
            <a:r>
              <a:rPr lang="en-US" dirty="0" err="1"/>
              <a:t>reverberator</a:t>
            </a:r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01">
              <a:spcAft>
                <a:spcPts val="422"/>
              </a:spcAft>
            </a:pPr>
            <a:r>
              <a:rPr lang="en-US" dirty="0"/>
              <a:t>6 parallel </a:t>
            </a:r>
            <a:r>
              <a:rPr lang="en-US" dirty="0">
                <a:solidFill>
                  <a:srgbClr val="0000FF"/>
                </a:solidFill>
              </a:rPr>
              <a:t>comb filters</a:t>
            </a:r>
            <a:r>
              <a:rPr lang="en-US" dirty="0"/>
              <a:t> with different delay lengths 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Simulate modes of a room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Sound reflecting between parallel walls</a:t>
            </a:r>
          </a:p>
          <a:p>
            <a:pPr marL="446401">
              <a:spcAft>
                <a:spcPts val="422"/>
              </a:spcAft>
            </a:pPr>
            <a:r>
              <a:rPr lang="en-US" dirty="0" err="1">
                <a:solidFill>
                  <a:srgbClr val="0000FF"/>
                </a:solidFill>
              </a:rPr>
              <a:t>Allpass</a:t>
            </a:r>
            <a:r>
              <a:rPr lang="en-US" dirty="0">
                <a:solidFill>
                  <a:srgbClr val="0000FF"/>
                </a:solidFill>
              </a:rPr>
              <a:t> filter</a:t>
            </a:r>
            <a:r>
              <a:rPr lang="en-US" dirty="0"/>
              <a:t> to increase the reflection density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Avoid </a:t>
            </a:r>
            <a:r>
              <a:rPr lang="en-US" dirty="0">
                <a:solidFill>
                  <a:srgbClr val="0000FF"/>
                </a:solidFill>
              </a:rPr>
              <a:t>flutter echoes </a:t>
            </a:r>
            <a:r>
              <a:rPr lang="en-US" dirty="0"/>
              <a:t>(rapid echo of even rate)</a:t>
            </a:r>
          </a:p>
          <a:p>
            <a:pPr marL="446401">
              <a:spcAft>
                <a:spcPts val="422"/>
              </a:spcAft>
            </a:pPr>
            <a:r>
              <a:rPr lang="en-US" dirty="0" err="1"/>
              <a:t>Lowpass</a:t>
            </a:r>
            <a:r>
              <a:rPr lang="en-US" dirty="0"/>
              <a:t> filters in feedback loops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Alter reverberation time as a function of frequency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Different in each comb filter because their coefficients depend on delay line length</a:t>
            </a:r>
          </a:p>
          <a:p>
            <a:pPr marL="446401">
              <a:spcAft>
                <a:spcPts val="422"/>
              </a:spcAft>
            </a:pPr>
            <a:r>
              <a:rPr lang="en-US" dirty="0"/>
              <a:t>Last delay block</a:t>
            </a:r>
          </a:p>
          <a:p>
            <a:pPr marL="803520" lvl="1">
              <a:spcAft>
                <a:spcPts val="422"/>
              </a:spcAft>
            </a:pPr>
            <a:r>
              <a:rPr lang="en-US" dirty="0"/>
              <a:t>Used to delay late reflections compared to early ones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Flutter Echoes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of single comb filter has distinct periodicity</a:t>
            </a:r>
          </a:p>
          <a:p>
            <a:pPr lvl="1"/>
            <a:r>
              <a:rPr lang="en-US"/>
              <a:t>distances between adjacent echoes decided by single delay parameter</a:t>
            </a:r>
          </a:p>
          <a:p>
            <a:r>
              <a:rPr lang="en-US"/>
              <a:t>Flutter echo - rapid multiple echo of even rate</a:t>
            </a:r>
          </a:p>
          <a:p>
            <a:r>
              <a:rPr lang="en-US"/>
              <a:t>Moorer’s Reverberator</a:t>
            </a:r>
          </a:p>
          <a:p>
            <a:pPr lvl="1"/>
            <a:r>
              <a:rPr lang="en-US"/>
              <a:t>To avoid periodicity, several comb filters with co-prime delays in paralleled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5176"/>
            <a:ext cx="1835150" cy="5903913"/>
          </a:xfrm>
        </p:spPr>
        <p:txBody>
          <a:bodyPr anchor="t"/>
          <a:lstStyle/>
          <a:p>
            <a:pPr marL="0" indent="0">
              <a:buNone/>
            </a:pPr>
            <a:r>
              <a:rPr lang="en-CA" sz="1969" dirty="0"/>
              <a:t>Concert hall simulation, RT</a:t>
            </a:r>
            <a:r>
              <a:rPr lang="en-CA" sz="1969" baseline="-25000" dirty="0"/>
              <a:t>60</a:t>
            </a:r>
            <a:r>
              <a:rPr lang="en-CA" sz="1969" dirty="0"/>
              <a:t> = 3.0s</a:t>
            </a:r>
          </a:p>
          <a:p>
            <a:pPr marL="0" indent="0"/>
            <a:endParaRPr lang="en-CA" sz="1969" dirty="0"/>
          </a:p>
          <a:p>
            <a:pPr marL="0" indent="0"/>
            <a:endParaRPr lang="en-CA" sz="1969" dirty="0"/>
          </a:p>
          <a:p>
            <a:pPr marL="0" indent="0"/>
            <a:endParaRPr lang="en-CA" sz="1969" dirty="0"/>
          </a:p>
          <a:p>
            <a:pPr marL="0" indent="0">
              <a:buNone/>
            </a:pPr>
            <a:endParaRPr lang="en-CA" sz="1969" dirty="0"/>
          </a:p>
          <a:p>
            <a:pPr marL="0" indent="0"/>
            <a:endParaRPr lang="en-CA" sz="1969" dirty="0"/>
          </a:p>
          <a:p>
            <a:pPr marL="0" indent="0">
              <a:buNone/>
            </a:pPr>
            <a:endParaRPr lang="en-CA" sz="1969" dirty="0"/>
          </a:p>
          <a:p>
            <a:pPr marL="0" indent="0">
              <a:buNone/>
            </a:pPr>
            <a:r>
              <a:rPr lang="en-CA" sz="1969" dirty="0"/>
              <a:t>Concert hall simulation, RT</a:t>
            </a:r>
            <a:r>
              <a:rPr lang="en-CA" sz="1969" baseline="-25000" dirty="0"/>
              <a:t>60</a:t>
            </a:r>
            <a:r>
              <a:rPr lang="en-CA" sz="1969" dirty="0"/>
              <a:t> = 0.4s</a:t>
            </a:r>
            <a:r>
              <a:rPr lang="en-CA" sz="2812" dirty="0"/>
              <a:t> </a:t>
            </a:r>
            <a:endParaRPr lang="en-US" sz="2812" dirty="0"/>
          </a:p>
        </p:txBody>
      </p:sp>
      <p:graphicFrame>
        <p:nvGraphicFramePr>
          <p:cNvPr id="105481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48160" y="1692176"/>
          <a:ext cx="807021" cy="9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" showAsIcon="1" r:id="rId3" imgW="572040" imgH="685440" progId="Package">
                  <p:embed/>
                </p:oleObj>
              </mc:Choice>
              <mc:Fallback>
                <p:oleObj name="Package" showAsIcon="1" r:id="rId3" imgW="572040" imgH="685440" progId="Package">
                  <p:embed/>
                  <p:pic>
                    <p:nvPicPr>
                      <p:cNvPr id="105481" name="Object 9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160" y="1692176"/>
                        <a:ext cx="807021" cy="9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6723" y="4932537"/>
          <a:ext cx="807021" cy="9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" showAsIcon="1" r:id="rId5" imgW="572040" imgH="685440" progId="Package">
                  <p:embed/>
                </p:oleObj>
              </mc:Choice>
              <mc:Fallback>
                <p:oleObj name="Package" showAsIcon="1" r:id="rId5" imgW="572040" imgH="685440" progId="Package">
                  <p:embed/>
                  <p:pic>
                    <p:nvPicPr>
                      <p:cNvPr id="105483" name="Object 11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23" y="4932537"/>
                        <a:ext cx="807021" cy="9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524000" y="6524626"/>
            <a:ext cx="8675688" cy="33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CA" sz="1969" dirty="0"/>
              <a:t>Some clicking, or something </a:t>
            </a:r>
            <a:r>
              <a:rPr lang="en-CA" sz="1969" i="1" dirty="0"/>
              <a:t>squishy</a:t>
            </a:r>
            <a:r>
              <a:rPr lang="en-CA" sz="1969" dirty="0"/>
              <a:t> can be heard during the word </a:t>
            </a:r>
            <a:r>
              <a:rPr lang="en-CA" sz="1969" i="1" dirty="0"/>
              <a:t>sitting</a:t>
            </a:r>
            <a:endParaRPr lang="en-US" sz="1969" i="1" dirty="0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141536" y="3435172"/>
            <a:ext cx="433515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1439" tIns="45719" rIns="91439" bIns="45719">
            <a:spAutoFit/>
          </a:bodyPr>
          <a:lstStyle/>
          <a:p>
            <a:r>
              <a:rPr lang="en-GB" sz="1617" dirty="0"/>
              <a:t>Amplitude</a:t>
            </a:r>
            <a:endParaRPr lang="en-US" sz="1617" dirty="0"/>
          </a:p>
        </p:txBody>
      </p:sp>
      <p:sp>
        <p:nvSpPr>
          <p:cNvPr id="105486" name="AutoShape 14"/>
          <p:cNvSpPr>
            <a:spLocks noChangeAspect="1" noChangeArrowheads="1" noTextEdit="1"/>
          </p:cNvSpPr>
          <p:nvPr/>
        </p:nvSpPr>
        <p:spPr bwMode="auto">
          <a:xfrm>
            <a:off x="3287714" y="771526"/>
            <a:ext cx="7380287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3748089" y="765176"/>
            <a:ext cx="6892925" cy="54340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3748089" y="765175"/>
            <a:ext cx="6892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1" name="Freeform 19"/>
          <p:cNvSpPr>
            <a:spLocks/>
          </p:cNvSpPr>
          <p:nvPr/>
        </p:nvSpPr>
        <p:spPr bwMode="auto">
          <a:xfrm>
            <a:off x="3748089" y="765176"/>
            <a:ext cx="6892925" cy="5434013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434" y="342"/>
              </a:cxn>
              <a:cxn ang="0">
                <a:pos x="434" y="0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flipV="1">
            <a:off x="3748089" y="765176"/>
            <a:ext cx="1587" cy="5434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3748089" y="6199189"/>
            <a:ext cx="6892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3748089" y="765176"/>
            <a:ext cx="1587" cy="5434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V="1">
            <a:off x="3906839" y="6119814"/>
            <a:ext cx="1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3906839" y="765175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3858087" y="6246814"/>
            <a:ext cx="115416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</a:t>
            </a:r>
            <a:endParaRPr lang="en-US" sz="1266" dirty="0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 flipV="1">
            <a:off x="6051550" y="6119814"/>
            <a:ext cx="1588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5857505" y="6246814"/>
            <a:ext cx="403957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0.05</a:t>
            </a:r>
            <a:endParaRPr lang="en-US" sz="1266" dirty="0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 flipV="1">
            <a:off x="8210550" y="6119814"/>
            <a:ext cx="1588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8065257" y="6246814"/>
            <a:ext cx="288541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0.1</a:t>
            </a:r>
            <a:endParaRPr lang="en-US" sz="1266" dirty="0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10371139" y="6119814"/>
            <a:ext cx="1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10177093" y="6246814"/>
            <a:ext cx="403957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0.15</a:t>
            </a:r>
            <a:endParaRPr lang="en-US" sz="1266" dirty="0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>
            <a:off x="3748089" y="5768975"/>
            <a:ext cx="793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 flipH="1">
            <a:off x="10577513" y="5768975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3348548" y="5641976"/>
            <a:ext cx="357470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-0.6</a:t>
            </a:r>
            <a:endParaRPr lang="en-US" sz="1266" dirty="0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>
            <a:off x="3748089" y="5165725"/>
            <a:ext cx="793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 flipH="1">
            <a:off x="10577513" y="5165725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3348548" y="5038726"/>
            <a:ext cx="357470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-0.4</a:t>
            </a:r>
            <a:endParaRPr lang="en-US" sz="1266" dirty="0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3748089" y="4562475"/>
            <a:ext cx="793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 flipH="1">
            <a:off x="10577513" y="4562475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3348548" y="4435476"/>
            <a:ext cx="357470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-0.2</a:t>
            </a:r>
            <a:endParaRPr lang="en-US" sz="1266" dirty="0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3748089" y="3959225"/>
            <a:ext cx="793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 flipH="1">
            <a:off x="10577513" y="3959225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3588211" y="3832226"/>
            <a:ext cx="115416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</a:t>
            </a:r>
            <a:endParaRPr lang="en-US" sz="1266" dirty="0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>
            <a:off x="3748089" y="3354389"/>
            <a:ext cx="793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 flipH="1">
            <a:off x="10577513" y="3354389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>
            <a:off x="3412295" y="3227389"/>
            <a:ext cx="288541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0.2</a:t>
            </a:r>
            <a:endParaRPr lang="en-US" sz="1266" dirty="0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>
            <a:off x="3748089" y="2751139"/>
            <a:ext cx="793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4" name="Rectangle 52"/>
          <p:cNvSpPr>
            <a:spLocks noChangeArrowheads="1"/>
          </p:cNvSpPr>
          <p:nvPr/>
        </p:nvSpPr>
        <p:spPr bwMode="auto">
          <a:xfrm>
            <a:off x="3412295" y="2624139"/>
            <a:ext cx="288541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0.4</a:t>
            </a:r>
            <a:endParaRPr lang="en-US" sz="1266" dirty="0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>
            <a:off x="3748089" y="2147889"/>
            <a:ext cx="793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3412295" y="2020889"/>
            <a:ext cx="288541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0.6</a:t>
            </a:r>
            <a:endParaRPr lang="en-US" sz="1266" dirty="0"/>
          </a:p>
        </p:txBody>
      </p:sp>
      <p:sp>
        <p:nvSpPr>
          <p:cNvPr id="105528" name="Line 56"/>
          <p:cNvSpPr>
            <a:spLocks noChangeShapeType="1"/>
          </p:cNvSpPr>
          <p:nvPr/>
        </p:nvSpPr>
        <p:spPr bwMode="auto">
          <a:xfrm>
            <a:off x="3748089" y="1544639"/>
            <a:ext cx="793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3412295" y="1417639"/>
            <a:ext cx="288541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0.8</a:t>
            </a:r>
            <a:endParaRPr lang="en-US" sz="1266" dirty="0"/>
          </a:p>
        </p:txBody>
      </p:sp>
      <p:sp>
        <p:nvSpPr>
          <p:cNvPr id="105531" name="Line 59"/>
          <p:cNvSpPr>
            <a:spLocks noChangeShapeType="1"/>
          </p:cNvSpPr>
          <p:nvPr/>
        </p:nvSpPr>
        <p:spPr bwMode="auto">
          <a:xfrm>
            <a:off x="3748089" y="939800"/>
            <a:ext cx="793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3" name="Rectangle 61"/>
          <p:cNvSpPr>
            <a:spLocks noChangeArrowheads="1"/>
          </p:cNvSpPr>
          <p:nvPr/>
        </p:nvSpPr>
        <p:spPr bwMode="auto">
          <a:xfrm>
            <a:off x="3588211" y="812801"/>
            <a:ext cx="115416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1</a:t>
            </a:r>
            <a:endParaRPr lang="en-US" sz="1266" dirty="0"/>
          </a:p>
        </p:txBody>
      </p:sp>
      <p:sp>
        <p:nvSpPr>
          <p:cNvPr id="105534" name="Line 62"/>
          <p:cNvSpPr>
            <a:spLocks noChangeShapeType="1"/>
          </p:cNvSpPr>
          <p:nvPr/>
        </p:nvSpPr>
        <p:spPr bwMode="auto">
          <a:xfrm>
            <a:off x="3748089" y="765175"/>
            <a:ext cx="6892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5" name="Freeform 63"/>
          <p:cNvSpPr>
            <a:spLocks/>
          </p:cNvSpPr>
          <p:nvPr/>
        </p:nvSpPr>
        <p:spPr bwMode="auto">
          <a:xfrm>
            <a:off x="3748089" y="765176"/>
            <a:ext cx="6892925" cy="5434013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434" y="342"/>
              </a:cxn>
              <a:cxn ang="0">
                <a:pos x="434" y="0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6" name="Line 64"/>
          <p:cNvSpPr>
            <a:spLocks noChangeShapeType="1"/>
          </p:cNvSpPr>
          <p:nvPr/>
        </p:nvSpPr>
        <p:spPr bwMode="auto">
          <a:xfrm flipV="1">
            <a:off x="3748089" y="765176"/>
            <a:ext cx="1587" cy="5434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7" name="Freeform 65"/>
          <p:cNvSpPr>
            <a:spLocks/>
          </p:cNvSpPr>
          <p:nvPr/>
        </p:nvSpPr>
        <p:spPr bwMode="auto">
          <a:xfrm>
            <a:off x="3906838" y="939800"/>
            <a:ext cx="1604962" cy="5116513"/>
          </a:xfrm>
          <a:custGeom>
            <a:avLst/>
            <a:gdLst/>
            <a:ahLst/>
            <a:cxnLst>
              <a:cxn ang="0">
                <a:pos x="10" y="1902"/>
              </a:cxn>
              <a:cxn ang="0">
                <a:pos x="40" y="1902"/>
              </a:cxn>
              <a:cxn ang="0">
                <a:pos x="70" y="1902"/>
              </a:cxn>
              <a:cxn ang="0">
                <a:pos x="80" y="1902"/>
              </a:cxn>
              <a:cxn ang="0">
                <a:pos x="110" y="1902"/>
              </a:cxn>
              <a:cxn ang="0">
                <a:pos x="140" y="1902"/>
              </a:cxn>
              <a:cxn ang="0">
                <a:pos x="170" y="1902"/>
              </a:cxn>
              <a:cxn ang="0">
                <a:pos x="200" y="1902"/>
              </a:cxn>
              <a:cxn ang="0">
                <a:pos x="230" y="1902"/>
              </a:cxn>
              <a:cxn ang="0">
                <a:pos x="260" y="1902"/>
              </a:cxn>
              <a:cxn ang="0">
                <a:pos x="290" y="1902"/>
              </a:cxn>
              <a:cxn ang="0">
                <a:pos x="320" y="1902"/>
              </a:cxn>
              <a:cxn ang="0">
                <a:pos x="350" y="1902"/>
              </a:cxn>
              <a:cxn ang="0">
                <a:pos x="370" y="951"/>
              </a:cxn>
              <a:cxn ang="0">
                <a:pos x="380" y="971"/>
              </a:cxn>
              <a:cxn ang="0">
                <a:pos x="400" y="1902"/>
              </a:cxn>
              <a:cxn ang="0">
                <a:pos x="430" y="1902"/>
              </a:cxn>
              <a:cxn ang="0">
                <a:pos x="450" y="1181"/>
              </a:cxn>
              <a:cxn ang="0">
                <a:pos x="460" y="1902"/>
              </a:cxn>
              <a:cxn ang="0">
                <a:pos x="490" y="1902"/>
              </a:cxn>
              <a:cxn ang="0">
                <a:pos x="510" y="1251"/>
              </a:cxn>
              <a:cxn ang="0">
                <a:pos x="530" y="1902"/>
              </a:cxn>
              <a:cxn ang="0">
                <a:pos x="560" y="1902"/>
              </a:cxn>
              <a:cxn ang="0">
                <a:pos x="591" y="1902"/>
              </a:cxn>
              <a:cxn ang="0">
                <a:pos x="621" y="1902"/>
              </a:cxn>
              <a:cxn ang="0">
                <a:pos x="651" y="1902"/>
              </a:cxn>
              <a:cxn ang="0">
                <a:pos x="681" y="1902"/>
              </a:cxn>
              <a:cxn ang="0">
                <a:pos x="711" y="1902"/>
              </a:cxn>
              <a:cxn ang="0">
                <a:pos x="741" y="1902"/>
              </a:cxn>
              <a:cxn ang="0">
                <a:pos x="771" y="1902"/>
              </a:cxn>
              <a:cxn ang="0">
                <a:pos x="781" y="1902"/>
              </a:cxn>
              <a:cxn ang="0">
                <a:pos x="811" y="1902"/>
              </a:cxn>
              <a:cxn ang="0">
                <a:pos x="831" y="1902"/>
              </a:cxn>
              <a:cxn ang="0">
                <a:pos x="851" y="3223"/>
              </a:cxn>
              <a:cxn ang="0">
                <a:pos x="861" y="1892"/>
              </a:cxn>
              <a:cxn ang="0">
                <a:pos x="891" y="1902"/>
              </a:cxn>
              <a:cxn ang="0">
                <a:pos x="921" y="1902"/>
              </a:cxn>
              <a:cxn ang="0">
                <a:pos x="931" y="1892"/>
              </a:cxn>
              <a:cxn ang="0">
                <a:pos x="951" y="3213"/>
              </a:cxn>
              <a:cxn ang="0">
                <a:pos x="971" y="1882"/>
              </a:cxn>
              <a:cxn ang="0">
                <a:pos x="981" y="1892"/>
              </a:cxn>
              <a:cxn ang="0">
                <a:pos x="1001" y="1531"/>
              </a:cxn>
            </a:cxnLst>
            <a:rect l="0" t="0" r="r" b="b"/>
            <a:pathLst>
              <a:path w="1011" h="3223">
                <a:moveTo>
                  <a:pt x="0" y="0"/>
                </a:moveTo>
                <a:lnTo>
                  <a:pt x="0" y="1902"/>
                </a:lnTo>
                <a:lnTo>
                  <a:pt x="10" y="1902"/>
                </a:lnTo>
                <a:lnTo>
                  <a:pt x="20" y="1902"/>
                </a:lnTo>
                <a:lnTo>
                  <a:pt x="30" y="1902"/>
                </a:lnTo>
                <a:lnTo>
                  <a:pt x="40" y="1902"/>
                </a:lnTo>
                <a:lnTo>
                  <a:pt x="50" y="1902"/>
                </a:lnTo>
                <a:lnTo>
                  <a:pt x="60" y="1902"/>
                </a:lnTo>
                <a:lnTo>
                  <a:pt x="70" y="1902"/>
                </a:lnTo>
                <a:lnTo>
                  <a:pt x="70" y="311"/>
                </a:lnTo>
                <a:lnTo>
                  <a:pt x="70" y="1902"/>
                </a:lnTo>
                <a:lnTo>
                  <a:pt x="80" y="1902"/>
                </a:lnTo>
                <a:lnTo>
                  <a:pt x="90" y="1902"/>
                </a:lnTo>
                <a:lnTo>
                  <a:pt x="100" y="1902"/>
                </a:lnTo>
                <a:lnTo>
                  <a:pt x="110" y="1902"/>
                </a:lnTo>
                <a:lnTo>
                  <a:pt x="120" y="1902"/>
                </a:lnTo>
                <a:lnTo>
                  <a:pt x="130" y="1902"/>
                </a:lnTo>
                <a:lnTo>
                  <a:pt x="140" y="1902"/>
                </a:lnTo>
                <a:lnTo>
                  <a:pt x="150" y="1902"/>
                </a:lnTo>
                <a:lnTo>
                  <a:pt x="160" y="1902"/>
                </a:lnTo>
                <a:lnTo>
                  <a:pt x="170" y="1902"/>
                </a:lnTo>
                <a:lnTo>
                  <a:pt x="180" y="1902"/>
                </a:lnTo>
                <a:lnTo>
                  <a:pt x="190" y="1902"/>
                </a:lnTo>
                <a:lnTo>
                  <a:pt x="200" y="1902"/>
                </a:lnTo>
                <a:lnTo>
                  <a:pt x="210" y="1902"/>
                </a:lnTo>
                <a:lnTo>
                  <a:pt x="220" y="1902"/>
                </a:lnTo>
                <a:lnTo>
                  <a:pt x="230" y="1902"/>
                </a:lnTo>
                <a:lnTo>
                  <a:pt x="240" y="1902"/>
                </a:lnTo>
                <a:lnTo>
                  <a:pt x="250" y="1902"/>
                </a:lnTo>
                <a:lnTo>
                  <a:pt x="260" y="1902"/>
                </a:lnTo>
                <a:lnTo>
                  <a:pt x="270" y="1902"/>
                </a:lnTo>
                <a:lnTo>
                  <a:pt x="280" y="1902"/>
                </a:lnTo>
                <a:lnTo>
                  <a:pt x="290" y="1902"/>
                </a:lnTo>
                <a:lnTo>
                  <a:pt x="300" y="1902"/>
                </a:lnTo>
                <a:lnTo>
                  <a:pt x="310" y="1902"/>
                </a:lnTo>
                <a:lnTo>
                  <a:pt x="320" y="1902"/>
                </a:lnTo>
                <a:lnTo>
                  <a:pt x="330" y="1902"/>
                </a:lnTo>
                <a:lnTo>
                  <a:pt x="340" y="1902"/>
                </a:lnTo>
                <a:lnTo>
                  <a:pt x="350" y="1902"/>
                </a:lnTo>
                <a:lnTo>
                  <a:pt x="360" y="1902"/>
                </a:lnTo>
                <a:lnTo>
                  <a:pt x="370" y="1902"/>
                </a:lnTo>
                <a:lnTo>
                  <a:pt x="370" y="951"/>
                </a:lnTo>
                <a:lnTo>
                  <a:pt x="370" y="1902"/>
                </a:lnTo>
                <a:lnTo>
                  <a:pt x="380" y="1902"/>
                </a:lnTo>
                <a:lnTo>
                  <a:pt x="380" y="971"/>
                </a:lnTo>
                <a:lnTo>
                  <a:pt x="380" y="1902"/>
                </a:lnTo>
                <a:lnTo>
                  <a:pt x="390" y="1902"/>
                </a:lnTo>
                <a:lnTo>
                  <a:pt x="400" y="1902"/>
                </a:lnTo>
                <a:lnTo>
                  <a:pt x="410" y="1902"/>
                </a:lnTo>
                <a:lnTo>
                  <a:pt x="420" y="1902"/>
                </a:lnTo>
                <a:lnTo>
                  <a:pt x="430" y="1902"/>
                </a:lnTo>
                <a:lnTo>
                  <a:pt x="440" y="1902"/>
                </a:lnTo>
                <a:lnTo>
                  <a:pt x="450" y="1902"/>
                </a:lnTo>
                <a:lnTo>
                  <a:pt x="450" y="1181"/>
                </a:lnTo>
                <a:lnTo>
                  <a:pt x="460" y="1902"/>
                </a:lnTo>
                <a:lnTo>
                  <a:pt x="460" y="1181"/>
                </a:lnTo>
                <a:lnTo>
                  <a:pt x="460" y="1902"/>
                </a:lnTo>
                <a:lnTo>
                  <a:pt x="470" y="1902"/>
                </a:lnTo>
                <a:lnTo>
                  <a:pt x="480" y="1902"/>
                </a:lnTo>
                <a:lnTo>
                  <a:pt x="490" y="1902"/>
                </a:lnTo>
                <a:lnTo>
                  <a:pt x="500" y="1902"/>
                </a:lnTo>
                <a:lnTo>
                  <a:pt x="510" y="1902"/>
                </a:lnTo>
                <a:lnTo>
                  <a:pt x="510" y="1251"/>
                </a:lnTo>
                <a:lnTo>
                  <a:pt x="510" y="1902"/>
                </a:lnTo>
                <a:lnTo>
                  <a:pt x="520" y="1902"/>
                </a:lnTo>
                <a:lnTo>
                  <a:pt x="530" y="1902"/>
                </a:lnTo>
                <a:lnTo>
                  <a:pt x="540" y="1902"/>
                </a:lnTo>
                <a:lnTo>
                  <a:pt x="550" y="1902"/>
                </a:lnTo>
                <a:lnTo>
                  <a:pt x="560" y="1902"/>
                </a:lnTo>
                <a:lnTo>
                  <a:pt x="570" y="1902"/>
                </a:lnTo>
                <a:lnTo>
                  <a:pt x="581" y="1902"/>
                </a:lnTo>
                <a:lnTo>
                  <a:pt x="591" y="1902"/>
                </a:lnTo>
                <a:lnTo>
                  <a:pt x="601" y="1902"/>
                </a:lnTo>
                <a:lnTo>
                  <a:pt x="611" y="1902"/>
                </a:lnTo>
                <a:lnTo>
                  <a:pt x="621" y="1902"/>
                </a:lnTo>
                <a:lnTo>
                  <a:pt x="631" y="1902"/>
                </a:lnTo>
                <a:lnTo>
                  <a:pt x="641" y="1902"/>
                </a:lnTo>
                <a:lnTo>
                  <a:pt x="651" y="1902"/>
                </a:lnTo>
                <a:lnTo>
                  <a:pt x="661" y="1902"/>
                </a:lnTo>
                <a:lnTo>
                  <a:pt x="671" y="1902"/>
                </a:lnTo>
                <a:lnTo>
                  <a:pt x="681" y="1902"/>
                </a:lnTo>
                <a:lnTo>
                  <a:pt x="691" y="1902"/>
                </a:lnTo>
                <a:lnTo>
                  <a:pt x="701" y="1902"/>
                </a:lnTo>
                <a:lnTo>
                  <a:pt x="711" y="1902"/>
                </a:lnTo>
                <a:lnTo>
                  <a:pt x="721" y="1902"/>
                </a:lnTo>
                <a:lnTo>
                  <a:pt x="731" y="1902"/>
                </a:lnTo>
                <a:lnTo>
                  <a:pt x="741" y="1902"/>
                </a:lnTo>
                <a:lnTo>
                  <a:pt x="751" y="1902"/>
                </a:lnTo>
                <a:lnTo>
                  <a:pt x="761" y="1902"/>
                </a:lnTo>
                <a:lnTo>
                  <a:pt x="771" y="1902"/>
                </a:lnTo>
                <a:lnTo>
                  <a:pt x="781" y="1902"/>
                </a:lnTo>
                <a:lnTo>
                  <a:pt x="781" y="1361"/>
                </a:lnTo>
                <a:lnTo>
                  <a:pt x="781" y="1902"/>
                </a:lnTo>
                <a:lnTo>
                  <a:pt x="791" y="1902"/>
                </a:lnTo>
                <a:lnTo>
                  <a:pt x="801" y="1902"/>
                </a:lnTo>
                <a:lnTo>
                  <a:pt x="811" y="1902"/>
                </a:lnTo>
                <a:lnTo>
                  <a:pt x="821" y="1902"/>
                </a:lnTo>
                <a:lnTo>
                  <a:pt x="831" y="1391"/>
                </a:lnTo>
                <a:lnTo>
                  <a:pt x="831" y="1902"/>
                </a:lnTo>
                <a:lnTo>
                  <a:pt x="841" y="1902"/>
                </a:lnTo>
                <a:lnTo>
                  <a:pt x="851" y="1902"/>
                </a:lnTo>
                <a:lnTo>
                  <a:pt x="851" y="3223"/>
                </a:lnTo>
                <a:lnTo>
                  <a:pt x="851" y="1882"/>
                </a:lnTo>
                <a:lnTo>
                  <a:pt x="851" y="1892"/>
                </a:lnTo>
                <a:lnTo>
                  <a:pt x="861" y="1892"/>
                </a:lnTo>
                <a:lnTo>
                  <a:pt x="871" y="1892"/>
                </a:lnTo>
                <a:lnTo>
                  <a:pt x="881" y="1892"/>
                </a:lnTo>
                <a:lnTo>
                  <a:pt x="891" y="1902"/>
                </a:lnTo>
                <a:lnTo>
                  <a:pt x="901" y="1902"/>
                </a:lnTo>
                <a:lnTo>
                  <a:pt x="911" y="1902"/>
                </a:lnTo>
                <a:lnTo>
                  <a:pt x="921" y="1902"/>
                </a:lnTo>
                <a:lnTo>
                  <a:pt x="921" y="3012"/>
                </a:lnTo>
                <a:lnTo>
                  <a:pt x="921" y="1882"/>
                </a:lnTo>
                <a:lnTo>
                  <a:pt x="931" y="1892"/>
                </a:lnTo>
                <a:lnTo>
                  <a:pt x="941" y="1892"/>
                </a:lnTo>
                <a:lnTo>
                  <a:pt x="951" y="1892"/>
                </a:lnTo>
                <a:lnTo>
                  <a:pt x="951" y="3213"/>
                </a:lnTo>
                <a:lnTo>
                  <a:pt x="951" y="1872"/>
                </a:lnTo>
                <a:lnTo>
                  <a:pt x="961" y="1882"/>
                </a:lnTo>
                <a:lnTo>
                  <a:pt x="971" y="1882"/>
                </a:lnTo>
                <a:lnTo>
                  <a:pt x="971" y="1521"/>
                </a:lnTo>
                <a:lnTo>
                  <a:pt x="971" y="1882"/>
                </a:lnTo>
                <a:lnTo>
                  <a:pt x="981" y="1892"/>
                </a:lnTo>
                <a:lnTo>
                  <a:pt x="991" y="1892"/>
                </a:lnTo>
                <a:lnTo>
                  <a:pt x="1001" y="1892"/>
                </a:lnTo>
                <a:lnTo>
                  <a:pt x="1001" y="1531"/>
                </a:lnTo>
                <a:lnTo>
                  <a:pt x="1001" y="1892"/>
                </a:lnTo>
                <a:lnTo>
                  <a:pt x="1011" y="189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8" name="Freeform 66"/>
          <p:cNvSpPr>
            <a:spLocks/>
          </p:cNvSpPr>
          <p:nvPr/>
        </p:nvSpPr>
        <p:spPr bwMode="auto">
          <a:xfrm>
            <a:off x="5511800" y="3290888"/>
            <a:ext cx="984250" cy="2749550"/>
          </a:xfrm>
          <a:custGeom>
            <a:avLst/>
            <a:gdLst/>
            <a:ahLst/>
            <a:cxnLst>
              <a:cxn ang="0">
                <a:pos x="0" y="421"/>
              </a:cxn>
              <a:cxn ang="0">
                <a:pos x="20" y="1531"/>
              </a:cxn>
              <a:cxn ang="0">
                <a:pos x="30" y="1732"/>
              </a:cxn>
              <a:cxn ang="0">
                <a:pos x="40" y="401"/>
              </a:cxn>
              <a:cxn ang="0">
                <a:pos x="70" y="411"/>
              </a:cxn>
              <a:cxn ang="0">
                <a:pos x="100" y="421"/>
              </a:cxn>
              <a:cxn ang="0">
                <a:pos x="110" y="401"/>
              </a:cxn>
              <a:cxn ang="0">
                <a:pos x="140" y="411"/>
              </a:cxn>
              <a:cxn ang="0">
                <a:pos x="150" y="391"/>
              </a:cxn>
              <a:cxn ang="0">
                <a:pos x="170" y="411"/>
              </a:cxn>
              <a:cxn ang="0">
                <a:pos x="190" y="70"/>
              </a:cxn>
              <a:cxn ang="0">
                <a:pos x="200" y="70"/>
              </a:cxn>
              <a:cxn ang="0">
                <a:pos x="210" y="1081"/>
              </a:cxn>
              <a:cxn ang="0">
                <a:pos x="220" y="1732"/>
              </a:cxn>
              <a:cxn ang="0">
                <a:pos x="230" y="40"/>
              </a:cxn>
              <a:cxn ang="0">
                <a:pos x="250" y="391"/>
              </a:cxn>
              <a:cxn ang="0">
                <a:pos x="260" y="401"/>
              </a:cxn>
              <a:cxn ang="0">
                <a:pos x="270" y="401"/>
              </a:cxn>
              <a:cxn ang="0">
                <a:pos x="290" y="1521"/>
              </a:cxn>
              <a:cxn ang="0">
                <a:pos x="300" y="401"/>
              </a:cxn>
              <a:cxn ang="0">
                <a:pos x="300" y="391"/>
              </a:cxn>
              <a:cxn ang="0">
                <a:pos x="310" y="381"/>
              </a:cxn>
              <a:cxn ang="0">
                <a:pos x="320" y="371"/>
              </a:cxn>
              <a:cxn ang="0">
                <a:pos x="330" y="371"/>
              </a:cxn>
              <a:cxn ang="0">
                <a:pos x="350" y="841"/>
              </a:cxn>
              <a:cxn ang="0">
                <a:pos x="360" y="391"/>
              </a:cxn>
              <a:cxn ang="0">
                <a:pos x="390" y="411"/>
              </a:cxn>
              <a:cxn ang="0">
                <a:pos x="400" y="391"/>
              </a:cxn>
              <a:cxn ang="0">
                <a:pos x="410" y="381"/>
              </a:cxn>
              <a:cxn ang="0">
                <a:pos x="420" y="381"/>
              </a:cxn>
              <a:cxn ang="0">
                <a:pos x="450" y="401"/>
              </a:cxn>
              <a:cxn ang="0">
                <a:pos x="460" y="401"/>
              </a:cxn>
              <a:cxn ang="0">
                <a:pos x="490" y="411"/>
              </a:cxn>
              <a:cxn ang="0">
                <a:pos x="490" y="401"/>
              </a:cxn>
              <a:cxn ang="0">
                <a:pos x="520" y="411"/>
              </a:cxn>
              <a:cxn ang="0">
                <a:pos x="530" y="401"/>
              </a:cxn>
              <a:cxn ang="0">
                <a:pos x="530" y="401"/>
              </a:cxn>
              <a:cxn ang="0">
                <a:pos x="540" y="391"/>
              </a:cxn>
              <a:cxn ang="0">
                <a:pos x="560" y="401"/>
              </a:cxn>
              <a:cxn ang="0">
                <a:pos x="580" y="1081"/>
              </a:cxn>
              <a:cxn ang="0">
                <a:pos x="600" y="401"/>
              </a:cxn>
              <a:cxn ang="0">
                <a:pos x="620" y="401"/>
              </a:cxn>
            </a:cxnLst>
            <a:rect l="0" t="0" r="r" b="b"/>
            <a:pathLst>
              <a:path w="620" h="1732">
                <a:moveTo>
                  <a:pt x="0" y="411"/>
                </a:moveTo>
                <a:lnTo>
                  <a:pt x="0" y="0"/>
                </a:lnTo>
                <a:lnTo>
                  <a:pt x="0" y="421"/>
                </a:lnTo>
                <a:lnTo>
                  <a:pt x="10" y="421"/>
                </a:lnTo>
                <a:lnTo>
                  <a:pt x="20" y="421"/>
                </a:lnTo>
                <a:lnTo>
                  <a:pt x="20" y="1531"/>
                </a:lnTo>
                <a:lnTo>
                  <a:pt x="20" y="401"/>
                </a:lnTo>
                <a:lnTo>
                  <a:pt x="30" y="411"/>
                </a:lnTo>
                <a:lnTo>
                  <a:pt x="30" y="1732"/>
                </a:lnTo>
                <a:lnTo>
                  <a:pt x="30" y="40"/>
                </a:lnTo>
                <a:lnTo>
                  <a:pt x="30" y="391"/>
                </a:lnTo>
                <a:lnTo>
                  <a:pt x="40" y="401"/>
                </a:lnTo>
                <a:lnTo>
                  <a:pt x="50" y="401"/>
                </a:lnTo>
                <a:lnTo>
                  <a:pt x="60" y="411"/>
                </a:lnTo>
                <a:lnTo>
                  <a:pt x="70" y="411"/>
                </a:lnTo>
                <a:lnTo>
                  <a:pt x="80" y="411"/>
                </a:lnTo>
                <a:lnTo>
                  <a:pt x="90" y="411"/>
                </a:lnTo>
                <a:lnTo>
                  <a:pt x="100" y="421"/>
                </a:lnTo>
                <a:lnTo>
                  <a:pt x="100" y="1531"/>
                </a:lnTo>
                <a:lnTo>
                  <a:pt x="100" y="401"/>
                </a:lnTo>
                <a:lnTo>
                  <a:pt x="110" y="401"/>
                </a:lnTo>
                <a:lnTo>
                  <a:pt x="120" y="411"/>
                </a:lnTo>
                <a:lnTo>
                  <a:pt x="130" y="411"/>
                </a:lnTo>
                <a:lnTo>
                  <a:pt x="140" y="411"/>
                </a:lnTo>
                <a:lnTo>
                  <a:pt x="150" y="411"/>
                </a:lnTo>
                <a:lnTo>
                  <a:pt x="150" y="1732"/>
                </a:lnTo>
                <a:lnTo>
                  <a:pt x="150" y="391"/>
                </a:lnTo>
                <a:lnTo>
                  <a:pt x="150" y="401"/>
                </a:lnTo>
                <a:lnTo>
                  <a:pt x="160" y="401"/>
                </a:lnTo>
                <a:lnTo>
                  <a:pt x="170" y="411"/>
                </a:lnTo>
                <a:lnTo>
                  <a:pt x="180" y="411"/>
                </a:lnTo>
                <a:lnTo>
                  <a:pt x="190" y="411"/>
                </a:lnTo>
                <a:lnTo>
                  <a:pt x="190" y="70"/>
                </a:lnTo>
                <a:lnTo>
                  <a:pt x="190" y="411"/>
                </a:lnTo>
                <a:lnTo>
                  <a:pt x="200" y="411"/>
                </a:lnTo>
                <a:lnTo>
                  <a:pt x="200" y="70"/>
                </a:lnTo>
                <a:lnTo>
                  <a:pt x="200" y="411"/>
                </a:lnTo>
                <a:lnTo>
                  <a:pt x="210" y="421"/>
                </a:lnTo>
                <a:lnTo>
                  <a:pt x="210" y="1081"/>
                </a:lnTo>
                <a:lnTo>
                  <a:pt x="210" y="411"/>
                </a:lnTo>
                <a:lnTo>
                  <a:pt x="220" y="411"/>
                </a:lnTo>
                <a:lnTo>
                  <a:pt x="220" y="1732"/>
                </a:lnTo>
                <a:lnTo>
                  <a:pt x="220" y="371"/>
                </a:lnTo>
                <a:lnTo>
                  <a:pt x="230" y="371"/>
                </a:lnTo>
                <a:lnTo>
                  <a:pt x="230" y="40"/>
                </a:lnTo>
                <a:lnTo>
                  <a:pt x="230" y="381"/>
                </a:lnTo>
                <a:lnTo>
                  <a:pt x="240" y="391"/>
                </a:lnTo>
                <a:lnTo>
                  <a:pt x="250" y="391"/>
                </a:lnTo>
                <a:lnTo>
                  <a:pt x="250" y="120"/>
                </a:lnTo>
                <a:lnTo>
                  <a:pt x="250" y="391"/>
                </a:lnTo>
                <a:lnTo>
                  <a:pt x="260" y="401"/>
                </a:lnTo>
                <a:lnTo>
                  <a:pt x="270" y="401"/>
                </a:lnTo>
                <a:lnTo>
                  <a:pt x="270" y="90"/>
                </a:lnTo>
                <a:lnTo>
                  <a:pt x="270" y="401"/>
                </a:lnTo>
                <a:lnTo>
                  <a:pt x="280" y="411"/>
                </a:lnTo>
                <a:lnTo>
                  <a:pt x="290" y="411"/>
                </a:lnTo>
                <a:lnTo>
                  <a:pt x="290" y="1521"/>
                </a:lnTo>
                <a:lnTo>
                  <a:pt x="290" y="391"/>
                </a:lnTo>
                <a:lnTo>
                  <a:pt x="290" y="401"/>
                </a:lnTo>
                <a:lnTo>
                  <a:pt x="300" y="401"/>
                </a:lnTo>
                <a:lnTo>
                  <a:pt x="300" y="901"/>
                </a:lnTo>
                <a:lnTo>
                  <a:pt x="300" y="381"/>
                </a:lnTo>
                <a:lnTo>
                  <a:pt x="300" y="391"/>
                </a:lnTo>
                <a:lnTo>
                  <a:pt x="310" y="391"/>
                </a:lnTo>
                <a:lnTo>
                  <a:pt x="310" y="1061"/>
                </a:lnTo>
                <a:lnTo>
                  <a:pt x="310" y="381"/>
                </a:lnTo>
                <a:lnTo>
                  <a:pt x="320" y="391"/>
                </a:lnTo>
                <a:lnTo>
                  <a:pt x="320" y="1712"/>
                </a:lnTo>
                <a:lnTo>
                  <a:pt x="320" y="371"/>
                </a:lnTo>
                <a:lnTo>
                  <a:pt x="330" y="381"/>
                </a:lnTo>
                <a:lnTo>
                  <a:pt x="330" y="1021"/>
                </a:lnTo>
                <a:lnTo>
                  <a:pt x="330" y="371"/>
                </a:lnTo>
                <a:lnTo>
                  <a:pt x="340" y="381"/>
                </a:lnTo>
                <a:lnTo>
                  <a:pt x="350" y="381"/>
                </a:lnTo>
                <a:lnTo>
                  <a:pt x="350" y="841"/>
                </a:lnTo>
                <a:lnTo>
                  <a:pt x="350" y="130"/>
                </a:lnTo>
                <a:lnTo>
                  <a:pt x="350" y="381"/>
                </a:lnTo>
                <a:lnTo>
                  <a:pt x="360" y="391"/>
                </a:lnTo>
                <a:lnTo>
                  <a:pt x="370" y="401"/>
                </a:lnTo>
                <a:lnTo>
                  <a:pt x="380" y="401"/>
                </a:lnTo>
                <a:lnTo>
                  <a:pt x="390" y="411"/>
                </a:lnTo>
                <a:lnTo>
                  <a:pt x="390" y="1521"/>
                </a:lnTo>
                <a:lnTo>
                  <a:pt x="390" y="391"/>
                </a:lnTo>
                <a:lnTo>
                  <a:pt x="400" y="391"/>
                </a:lnTo>
                <a:lnTo>
                  <a:pt x="400" y="1061"/>
                </a:lnTo>
                <a:lnTo>
                  <a:pt x="400" y="371"/>
                </a:lnTo>
                <a:lnTo>
                  <a:pt x="410" y="381"/>
                </a:lnTo>
                <a:lnTo>
                  <a:pt x="410" y="1031"/>
                </a:lnTo>
                <a:lnTo>
                  <a:pt x="410" y="371"/>
                </a:lnTo>
                <a:lnTo>
                  <a:pt x="420" y="381"/>
                </a:lnTo>
                <a:lnTo>
                  <a:pt x="430" y="391"/>
                </a:lnTo>
                <a:lnTo>
                  <a:pt x="440" y="401"/>
                </a:lnTo>
                <a:lnTo>
                  <a:pt x="450" y="401"/>
                </a:lnTo>
                <a:lnTo>
                  <a:pt x="450" y="861"/>
                </a:lnTo>
                <a:lnTo>
                  <a:pt x="450" y="391"/>
                </a:lnTo>
                <a:lnTo>
                  <a:pt x="460" y="401"/>
                </a:lnTo>
                <a:lnTo>
                  <a:pt x="470" y="401"/>
                </a:lnTo>
                <a:lnTo>
                  <a:pt x="480" y="411"/>
                </a:lnTo>
                <a:lnTo>
                  <a:pt x="490" y="411"/>
                </a:lnTo>
                <a:lnTo>
                  <a:pt x="490" y="911"/>
                </a:lnTo>
                <a:lnTo>
                  <a:pt x="490" y="391"/>
                </a:lnTo>
                <a:lnTo>
                  <a:pt x="490" y="401"/>
                </a:lnTo>
                <a:lnTo>
                  <a:pt x="500" y="401"/>
                </a:lnTo>
                <a:lnTo>
                  <a:pt x="510" y="411"/>
                </a:lnTo>
                <a:lnTo>
                  <a:pt x="520" y="411"/>
                </a:lnTo>
                <a:lnTo>
                  <a:pt x="520" y="1071"/>
                </a:lnTo>
                <a:lnTo>
                  <a:pt x="520" y="401"/>
                </a:lnTo>
                <a:lnTo>
                  <a:pt x="530" y="401"/>
                </a:lnTo>
                <a:lnTo>
                  <a:pt x="530" y="1051"/>
                </a:lnTo>
                <a:lnTo>
                  <a:pt x="530" y="391"/>
                </a:lnTo>
                <a:lnTo>
                  <a:pt x="530" y="401"/>
                </a:lnTo>
                <a:lnTo>
                  <a:pt x="540" y="401"/>
                </a:lnTo>
                <a:lnTo>
                  <a:pt x="540" y="851"/>
                </a:lnTo>
                <a:lnTo>
                  <a:pt x="540" y="391"/>
                </a:lnTo>
                <a:lnTo>
                  <a:pt x="540" y="401"/>
                </a:lnTo>
                <a:lnTo>
                  <a:pt x="550" y="401"/>
                </a:lnTo>
                <a:lnTo>
                  <a:pt x="560" y="401"/>
                </a:lnTo>
                <a:lnTo>
                  <a:pt x="570" y="411"/>
                </a:lnTo>
                <a:lnTo>
                  <a:pt x="580" y="411"/>
                </a:lnTo>
                <a:lnTo>
                  <a:pt x="580" y="1081"/>
                </a:lnTo>
                <a:lnTo>
                  <a:pt x="600" y="411"/>
                </a:lnTo>
                <a:lnTo>
                  <a:pt x="600" y="1061"/>
                </a:lnTo>
                <a:lnTo>
                  <a:pt x="600" y="401"/>
                </a:lnTo>
                <a:lnTo>
                  <a:pt x="610" y="901"/>
                </a:lnTo>
                <a:lnTo>
                  <a:pt x="610" y="391"/>
                </a:lnTo>
                <a:lnTo>
                  <a:pt x="620" y="401"/>
                </a:lnTo>
                <a:lnTo>
                  <a:pt x="620" y="781"/>
                </a:lnTo>
                <a:lnTo>
                  <a:pt x="620" y="39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9" name="Freeform 67"/>
          <p:cNvSpPr>
            <a:spLocks/>
          </p:cNvSpPr>
          <p:nvPr/>
        </p:nvSpPr>
        <p:spPr bwMode="auto">
          <a:xfrm>
            <a:off x="6496051" y="3895726"/>
            <a:ext cx="841375" cy="1079500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40" y="480"/>
              </a:cxn>
              <a:cxn ang="0">
                <a:pos x="50" y="520"/>
              </a:cxn>
              <a:cxn ang="0">
                <a:pos x="60" y="20"/>
              </a:cxn>
              <a:cxn ang="0">
                <a:pos x="70" y="20"/>
              </a:cxn>
              <a:cxn ang="0">
                <a:pos x="70" y="10"/>
              </a:cxn>
              <a:cxn ang="0">
                <a:pos x="80" y="0"/>
              </a:cxn>
              <a:cxn ang="0">
                <a:pos x="100" y="20"/>
              </a:cxn>
              <a:cxn ang="0">
                <a:pos x="110" y="10"/>
              </a:cxn>
              <a:cxn ang="0">
                <a:pos x="140" y="30"/>
              </a:cxn>
              <a:cxn ang="0">
                <a:pos x="150" y="20"/>
              </a:cxn>
              <a:cxn ang="0">
                <a:pos x="160" y="10"/>
              </a:cxn>
              <a:cxn ang="0">
                <a:pos x="190" y="30"/>
              </a:cxn>
              <a:cxn ang="0">
                <a:pos x="200" y="20"/>
              </a:cxn>
              <a:cxn ang="0">
                <a:pos x="210" y="20"/>
              </a:cxn>
              <a:cxn ang="0">
                <a:pos x="220" y="20"/>
              </a:cxn>
              <a:cxn ang="0">
                <a:pos x="230" y="30"/>
              </a:cxn>
              <a:cxn ang="0">
                <a:pos x="240" y="20"/>
              </a:cxn>
              <a:cxn ang="0">
                <a:pos x="270" y="270"/>
              </a:cxn>
              <a:cxn ang="0">
                <a:pos x="280" y="90"/>
              </a:cxn>
              <a:cxn ang="0">
                <a:pos x="300" y="30"/>
              </a:cxn>
              <a:cxn ang="0">
                <a:pos x="310" y="30"/>
              </a:cxn>
              <a:cxn ang="0">
                <a:pos x="320" y="30"/>
              </a:cxn>
              <a:cxn ang="0">
                <a:pos x="340" y="30"/>
              </a:cxn>
              <a:cxn ang="0">
                <a:pos x="350" y="30"/>
              </a:cxn>
              <a:cxn ang="0">
                <a:pos x="360" y="30"/>
              </a:cxn>
              <a:cxn ang="0">
                <a:pos x="370" y="30"/>
              </a:cxn>
              <a:cxn ang="0">
                <a:pos x="380" y="30"/>
              </a:cxn>
              <a:cxn ang="0">
                <a:pos x="380" y="280"/>
              </a:cxn>
              <a:cxn ang="0">
                <a:pos x="400" y="30"/>
              </a:cxn>
              <a:cxn ang="0">
                <a:pos x="410" y="30"/>
              </a:cxn>
              <a:cxn ang="0">
                <a:pos x="420" y="20"/>
              </a:cxn>
              <a:cxn ang="0">
                <a:pos x="430" y="20"/>
              </a:cxn>
              <a:cxn ang="0">
                <a:pos x="440" y="20"/>
              </a:cxn>
              <a:cxn ang="0">
                <a:pos x="450" y="20"/>
              </a:cxn>
              <a:cxn ang="0">
                <a:pos x="460" y="20"/>
              </a:cxn>
              <a:cxn ang="0">
                <a:pos x="480" y="410"/>
              </a:cxn>
              <a:cxn ang="0">
                <a:pos x="490" y="20"/>
              </a:cxn>
              <a:cxn ang="0">
                <a:pos x="500" y="280"/>
              </a:cxn>
              <a:cxn ang="0">
                <a:pos x="510" y="250"/>
              </a:cxn>
              <a:cxn ang="0">
                <a:pos x="520" y="30"/>
              </a:cxn>
              <a:cxn ang="0">
                <a:pos x="530" y="30"/>
              </a:cxn>
            </a:cxnLst>
            <a:rect l="0" t="0" r="r" b="b"/>
            <a:pathLst>
              <a:path w="530" h="680">
                <a:moveTo>
                  <a:pt x="0" y="10"/>
                </a:moveTo>
                <a:lnTo>
                  <a:pt x="10" y="20"/>
                </a:lnTo>
                <a:lnTo>
                  <a:pt x="20" y="20"/>
                </a:lnTo>
                <a:lnTo>
                  <a:pt x="30" y="30"/>
                </a:lnTo>
                <a:lnTo>
                  <a:pt x="40" y="30"/>
                </a:lnTo>
                <a:lnTo>
                  <a:pt x="40" y="480"/>
                </a:lnTo>
                <a:lnTo>
                  <a:pt x="40" y="20"/>
                </a:lnTo>
                <a:lnTo>
                  <a:pt x="50" y="30"/>
                </a:lnTo>
                <a:lnTo>
                  <a:pt x="50" y="520"/>
                </a:lnTo>
                <a:lnTo>
                  <a:pt x="50" y="10"/>
                </a:lnTo>
                <a:lnTo>
                  <a:pt x="50" y="20"/>
                </a:lnTo>
                <a:lnTo>
                  <a:pt x="60" y="20"/>
                </a:lnTo>
                <a:lnTo>
                  <a:pt x="60" y="520"/>
                </a:lnTo>
                <a:lnTo>
                  <a:pt x="60" y="10"/>
                </a:lnTo>
                <a:lnTo>
                  <a:pt x="70" y="20"/>
                </a:lnTo>
                <a:lnTo>
                  <a:pt x="70" y="680"/>
                </a:lnTo>
                <a:lnTo>
                  <a:pt x="70" y="10"/>
                </a:lnTo>
                <a:lnTo>
                  <a:pt x="70" y="10"/>
                </a:lnTo>
                <a:lnTo>
                  <a:pt x="80" y="10"/>
                </a:lnTo>
                <a:lnTo>
                  <a:pt x="80" y="660"/>
                </a:ln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100" y="20"/>
                </a:lnTo>
                <a:lnTo>
                  <a:pt x="100" y="480"/>
                </a:lnTo>
                <a:lnTo>
                  <a:pt x="100" y="390"/>
                </a:lnTo>
                <a:lnTo>
                  <a:pt x="110" y="10"/>
                </a:lnTo>
                <a:lnTo>
                  <a:pt x="120" y="20"/>
                </a:lnTo>
                <a:lnTo>
                  <a:pt x="130" y="20"/>
                </a:lnTo>
                <a:lnTo>
                  <a:pt x="140" y="30"/>
                </a:lnTo>
                <a:lnTo>
                  <a:pt x="150" y="30"/>
                </a:lnTo>
                <a:lnTo>
                  <a:pt x="150" y="390"/>
                </a:lnTo>
                <a:lnTo>
                  <a:pt x="150" y="20"/>
                </a:lnTo>
                <a:lnTo>
                  <a:pt x="160" y="20"/>
                </a:lnTo>
                <a:lnTo>
                  <a:pt x="160" y="520"/>
                </a:lnTo>
                <a:lnTo>
                  <a:pt x="160" y="10"/>
                </a:lnTo>
                <a:lnTo>
                  <a:pt x="170" y="20"/>
                </a:lnTo>
                <a:lnTo>
                  <a:pt x="180" y="20"/>
                </a:lnTo>
                <a:lnTo>
                  <a:pt x="190" y="30"/>
                </a:lnTo>
                <a:lnTo>
                  <a:pt x="190" y="410"/>
                </a:lnTo>
                <a:lnTo>
                  <a:pt x="190" y="20"/>
                </a:lnTo>
                <a:lnTo>
                  <a:pt x="200" y="20"/>
                </a:lnTo>
                <a:lnTo>
                  <a:pt x="200" y="280"/>
                </a:lnTo>
                <a:lnTo>
                  <a:pt x="200" y="20"/>
                </a:lnTo>
                <a:lnTo>
                  <a:pt x="210" y="20"/>
                </a:lnTo>
                <a:lnTo>
                  <a:pt x="210" y="480"/>
                </a:lnTo>
                <a:lnTo>
                  <a:pt x="210" y="20"/>
                </a:lnTo>
                <a:lnTo>
                  <a:pt x="220" y="20"/>
                </a:lnTo>
                <a:lnTo>
                  <a:pt x="220" y="280"/>
                </a:lnTo>
                <a:lnTo>
                  <a:pt x="220" y="20"/>
                </a:lnTo>
                <a:lnTo>
                  <a:pt x="230" y="30"/>
                </a:lnTo>
                <a:lnTo>
                  <a:pt x="240" y="30"/>
                </a:lnTo>
                <a:lnTo>
                  <a:pt x="240" y="670"/>
                </a:lnTo>
                <a:lnTo>
                  <a:pt x="240" y="20"/>
                </a:lnTo>
                <a:lnTo>
                  <a:pt x="250" y="30"/>
                </a:lnTo>
                <a:lnTo>
                  <a:pt x="260" y="30"/>
                </a:lnTo>
                <a:lnTo>
                  <a:pt x="270" y="270"/>
                </a:lnTo>
                <a:lnTo>
                  <a:pt x="270" y="30"/>
                </a:lnTo>
                <a:lnTo>
                  <a:pt x="280" y="30"/>
                </a:lnTo>
                <a:lnTo>
                  <a:pt x="280" y="90"/>
                </a:lnTo>
                <a:lnTo>
                  <a:pt x="280" y="30"/>
                </a:lnTo>
                <a:lnTo>
                  <a:pt x="290" y="30"/>
                </a:lnTo>
                <a:lnTo>
                  <a:pt x="300" y="30"/>
                </a:lnTo>
                <a:lnTo>
                  <a:pt x="300" y="290"/>
                </a:lnTo>
                <a:lnTo>
                  <a:pt x="300" y="30"/>
                </a:lnTo>
                <a:lnTo>
                  <a:pt x="310" y="30"/>
                </a:lnTo>
                <a:lnTo>
                  <a:pt x="310" y="410"/>
                </a:lnTo>
                <a:lnTo>
                  <a:pt x="310" y="30"/>
                </a:lnTo>
                <a:lnTo>
                  <a:pt x="320" y="30"/>
                </a:lnTo>
                <a:lnTo>
                  <a:pt x="330" y="290"/>
                </a:lnTo>
                <a:lnTo>
                  <a:pt x="330" y="30"/>
                </a:lnTo>
                <a:lnTo>
                  <a:pt x="340" y="30"/>
                </a:lnTo>
                <a:lnTo>
                  <a:pt x="340" y="320"/>
                </a:lnTo>
                <a:lnTo>
                  <a:pt x="340" y="30"/>
                </a:lnTo>
                <a:lnTo>
                  <a:pt x="350" y="30"/>
                </a:lnTo>
                <a:lnTo>
                  <a:pt x="350" y="90"/>
                </a:lnTo>
                <a:lnTo>
                  <a:pt x="350" y="30"/>
                </a:lnTo>
                <a:lnTo>
                  <a:pt x="360" y="30"/>
                </a:lnTo>
                <a:lnTo>
                  <a:pt x="360" y="390"/>
                </a:lnTo>
                <a:lnTo>
                  <a:pt x="360" y="30"/>
                </a:lnTo>
                <a:lnTo>
                  <a:pt x="370" y="30"/>
                </a:lnTo>
                <a:lnTo>
                  <a:pt x="370" y="270"/>
                </a:lnTo>
                <a:lnTo>
                  <a:pt x="370" y="30"/>
                </a:lnTo>
                <a:lnTo>
                  <a:pt x="380" y="30"/>
                </a:lnTo>
                <a:lnTo>
                  <a:pt x="380" y="410"/>
                </a:lnTo>
                <a:lnTo>
                  <a:pt x="380" y="20"/>
                </a:lnTo>
                <a:lnTo>
                  <a:pt x="380" y="280"/>
                </a:lnTo>
                <a:lnTo>
                  <a:pt x="400" y="30"/>
                </a:lnTo>
                <a:lnTo>
                  <a:pt x="390" y="30"/>
                </a:lnTo>
                <a:lnTo>
                  <a:pt x="400" y="30"/>
                </a:lnTo>
                <a:lnTo>
                  <a:pt x="410" y="30"/>
                </a:lnTo>
                <a:lnTo>
                  <a:pt x="410" y="290"/>
                </a:lnTo>
                <a:lnTo>
                  <a:pt x="410" y="30"/>
                </a:lnTo>
                <a:lnTo>
                  <a:pt x="420" y="30"/>
                </a:lnTo>
                <a:lnTo>
                  <a:pt x="420" y="680"/>
                </a:lnTo>
                <a:lnTo>
                  <a:pt x="420" y="20"/>
                </a:lnTo>
                <a:lnTo>
                  <a:pt x="430" y="20"/>
                </a:lnTo>
                <a:lnTo>
                  <a:pt x="430" y="260"/>
                </a:lnTo>
                <a:lnTo>
                  <a:pt x="430" y="20"/>
                </a:lnTo>
                <a:lnTo>
                  <a:pt x="440" y="20"/>
                </a:lnTo>
                <a:lnTo>
                  <a:pt x="440" y="60"/>
                </a:lnTo>
                <a:lnTo>
                  <a:pt x="440" y="20"/>
                </a:lnTo>
                <a:lnTo>
                  <a:pt x="450" y="30"/>
                </a:lnTo>
                <a:lnTo>
                  <a:pt x="450" y="260"/>
                </a:lnTo>
                <a:lnTo>
                  <a:pt x="450" y="20"/>
                </a:lnTo>
                <a:lnTo>
                  <a:pt x="460" y="20"/>
                </a:lnTo>
                <a:lnTo>
                  <a:pt x="460" y="260"/>
                </a:lnTo>
                <a:lnTo>
                  <a:pt x="460" y="20"/>
                </a:lnTo>
                <a:lnTo>
                  <a:pt x="470" y="30"/>
                </a:lnTo>
                <a:lnTo>
                  <a:pt x="480" y="30"/>
                </a:lnTo>
                <a:lnTo>
                  <a:pt x="480" y="410"/>
                </a:lnTo>
                <a:lnTo>
                  <a:pt x="480" y="20"/>
                </a:lnTo>
                <a:lnTo>
                  <a:pt x="490" y="210"/>
                </a:lnTo>
                <a:lnTo>
                  <a:pt x="490" y="20"/>
                </a:lnTo>
                <a:lnTo>
                  <a:pt x="490" y="30"/>
                </a:lnTo>
                <a:lnTo>
                  <a:pt x="500" y="30"/>
                </a:lnTo>
                <a:lnTo>
                  <a:pt x="500" y="280"/>
                </a:lnTo>
                <a:lnTo>
                  <a:pt x="500" y="30"/>
                </a:lnTo>
                <a:lnTo>
                  <a:pt x="510" y="30"/>
                </a:lnTo>
                <a:lnTo>
                  <a:pt x="510" y="250"/>
                </a:lnTo>
                <a:lnTo>
                  <a:pt x="510" y="20"/>
                </a:lnTo>
                <a:lnTo>
                  <a:pt x="510" y="30"/>
                </a:lnTo>
                <a:lnTo>
                  <a:pt x="520" y="30"/>
                </a:lnTo>
                <a:lnTo>
                  <a:pt x="520" y="80"/>
                </a:lnTo>
                <a:lnTo>
                  <a:pt x="520" y="30"/>
                </a:lnTo>
                <a:lnTo>
                  <a:pt x="530" y="30"/>
                </a:lnTo>
                <a:lnTo>
                  <a:pt x="530" y="520"/>
                </a:lnTo>
                <a:lnTo>
                  <a:pt x="530" y="1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40" name="Freeform 68"/>
          <p:cNvSpPr>
            <a:spLocks/>
          </p:cNvSpPr>
          <p:nvPr/>
        </p:nvSpPr>
        <p:spPr bwMode="auto">
          <a:xfrm>
            <a:off x="7337425" y="3911601"/>
            <a:ext cx="841375" cy="809625"/>
          </a:xfrm>
          <a:custGeom>
            <a:avLst/>
            <a:gdLst/>
            <a:ahLst/>
            <a:cxnLst>
              <a:cxn ang="0">
                <a:pos x="10" y="20"/>
              </a:cxn>
              <a:cxn ang="0">
                <a:pos x="20" y="10"/>
              </a:cxn>
              <a:cxn ang="0">
                <a:pos x="30" y="10"/>
              </a:cxn>
              <a:cxn ang="0">
                <a:pos x="40" y="10"/>
              </a:cxn>
              <a:cxn ang="0">
                <a:pos x="50" y="10"/>
              </a:cxn>
              <a:cxn ang="0">
                <a:pos x="60" y="10"/>
              </a:cxn>
              <a:cxn ang="0">
                <a:pos x="70" y="10"/>
              </a:cxn>
              <a:cxn ang="0">
                <a:pos x="80" y="10"/>
              </a:cxn>
              <a:cxn ang="0">
                <a:pos x="90" y="250"/>
              </a:cxn>
              <a:cxn ang="0">
                <a:pos x="100" y="10"/>
              </a:cxn>
              <a:cxn ang="0">
                <a:pos x="110" y="10"/>
              </a:cxn>
              <a:cxn ang="0">
                <a:pos x="120" y="10"/>
              </a:cxn>
              <a:cxn ang="0">
                <a:pos x="130" y="20"/>
              </a:cxn>
              <a:cxn ang="0">
                <a:pos x="140" y="270"/>
              </a:cxn>
              <a:cxn ang="0">
                <a:pos x="150" y="10"/>
              </a:cxn>
              <a:cxn ang="0">
                <a:pos x="160" y="10"/>
              </a:cxn>
              <a:cxn ang="0">
                <a:pos x="170" y="10"/>
              </a:cxn>
              <a:cxn ang="0">
                <a:pos x="180" y="10"/>
              </a:cxn>
              <a:cxn ang="0">
                <a:pos x="200" y="260"/>
              </a:cxn>
              <a:cxn ang="0">
                <a:pos x="210" y="260"/>
              </a:cxn>
              <a:cxn ang="0">
                <a:pos x="230" y="20"/>
              </a:cxn>
              <a:cxn ang="0">
                <a:pos x="240" y="20"/>
              </a:cxn>
              <a:cxn ang="0">
                <a:pos x="240" y="20"/>
              </a:cxn>
              <a:cxn ang="0">
                <a:pos x="260" y="210"/>
              </a:cxn>
              <a:cxn ang="0">
                <a:pos x="270" y="260"/>
              </a:cxn>
              <a:cxn ang="0">
                <a:pos x="280" y="240"/>
              </a:cxn>
              <a:cxn ang="0">
                <a:pos x="290" y="20"/>
              </a:cxn>
              <a:cxn ang="0">
                <a:pos x="300" y="50"/>
              </a:cxn>
              <a:cxn ang="0">
                <a:pos x="310" y="250"/>
              </a:cxn>
              <a:cxn ang="0">
                <a:pos x="330" y="30"/>
              </a:cxn>
              <a:cxn ang="0">
                <a:pos x="340" y="20"/>
              </a:cxn>
              <a:cxn ang="0">
                <a:pos x="350" y="20"/>
              </a:cxn>
              <a:cxn ang="0">
                <a:pos x="360" y="20"/>
              </a:cxn>
              <a:cxn ang="0">
                <a:pos x="370" y="20"/>
              </a:cxn>
              <a:cxn ang="0">
                <a:pos x="380" y="280"/>
              </a:cxn>
              <a:cxn ang="0">
                <a:pos x="390" y="20"/>
              </a:cxn>
              <a:cxn ang="0">
                <a:pos x="410" y="20"/>
              </a:cxn>
              <a:cxn ang="0">
                <a:pos x="430" y="210"/>
              </a:cxn>
              <a:cxn ang="0">
                <a:pos x="450" y="30"/>
              </a:cxn>
              <a:cxn ang="0">
                <a:pos x="460" y="20"/>
              </a:cxn>
              <a:cxn ang="0">
                <a:pos x="490" y="30"/>
              </a:cxn>
              <a:cxn ang="0">
                <a:pos x="500" y="30"/>
              </a:cxn>
            </a:cxnLst>
            <a:rect l="0" t="0" r="r" b="b"/>
            <a:pathLst>
              <a:path w="530" h="510">
                <a:moveTo>
                  <a:pt x="0" y="0"/>
                </a:moveTo>
                <a:lnTo>
                  <a:pt x="0" y="30"/>
                </a:lnTo>
                <a:lnTo>
                  <a:pt x="10" y="20"/>
                </a:lnTo>
                <a:lnTo>
                  <a:pt x="10" y="300"/>
                </a:lnTo>
                <a:lnTo>
                  <a:pt x="10" y="10"/>
                </a:lnTo>
                <a:lnTo>
                  <a:pt x="20" y="10"/>
                </a:lnTo>
                <a:lnTo>
                  <a:pt x="30" y="10"/>
                </a:lnTo>
                <a:lnTo>
                  <a:pt x="30" y="250"/>
                </a:lnTo>
                <a:lnTo>
                  <a:pt x="30" y="10"/>
                </a:lnTo>
                <a:lnTo>
                  <a:pt x="40" y="20"/>
                </a:lnTo>
                <a:lnTo>
                  <a:pt x="40" y="510"/>
                </a:lnTo>
                <a:lnTo>
                  <a:pt x="40" y="10"/>
                </a:lnTo>
                <a:lnTo>
                  <a:pt x="50" y="10"/>
                </a:lnTo>
                <a:lnTo>
                  <a:pt x="50" y="190"/>
                </a:lnTo>
                <a:lnTo>
                  <a:pt x="50" y="10"/>
                </a:lnTo>
                <a:lnTo>
                  <a:pt x="60" y="10"/>
                </a:lnTo>
                <a:lnTo>
                  <a:pt x="60" y="200"/>
                </a:lnTo>
                <a:lnTo>
                  <a:pt x="60" y="10"/>
                </a:lnTo>
                <a:lnTo>
                  <a:pt x="70" y="10"/>
                </a:lnTo>
                <a:lnTo>
                  <a:pt x="70" y="270"/>
                </a:lnTo>
                <a:lnTo>
                  <a:pt x="70" y="10"/>
                </a:lnTo>
                <a:lnTo>
                  <a:pt x="80" y="10"/>
                </a:lnTo>
                <a:lnTo>
                  <a:pt x="80" y="300"/>
                </a:lnTo>
                <a:lnTo>
                  <a:pt x="80" y="10"/>
                </a:lnTo>
                <a:lnTo>
                  <a:pt x="80" y="250"/>
                </a:lnTo>
                <a:lnTo>
                  <a:pt x="90" y="10"/>
                </a:lnTo>
                <a:lnTo>
                  <a:pt x="90" y="250"/>
                </a:lnTo>
                <a:lnTo>
                  <a:pt x="90" y="0"/>
                </a:lnTo>
                <a:lnTo>
                  <a:pt x="90" y="10"/>
                </a:lnTo>
                <a:lnTo>
                  <a:pt x="100" y="10"/>
                </a:lnTo>
                <a:lnTo>
                  <a:pt x="110" y="20"/>
                </a:lnTo>
                <a:lnTo>
                  <a:pt x="110" y="250"/>
                </a:lnTo>
                <a:lnTo>
                  <a:pt x="110" y="10"/>
                </a:lnTo>
                <a:lnTo>
                  <a:pt x="120" y="10"/>
                </a:lnTo>
                <a:lnTo>
                  <a:pt x="120" y="250"/>
                </a:lnTo>
                <a:lnTo>
                  <a:pt x="120" y="10"/>
                </a:lnTo>
                <a:lnTo>
                  <a:pt x="130" y="20"/>
                </a:lnTo>
                <a:lnTo>
                  <a:pt x="130" y="50"/>
                </a:lnTo>
                <a:lnTo>
                  <a:pt x="130" y="20"/>
                </a:lnTo>
                <a:lnTo>
                  <a:pt x="140" y="20"/>
                </a:lnTo>
                <a:lnTo>
                  <a:pt x="140" y="20"/>
                </a:lnTo>
                <a:lnTo>
                  <a:pt x="140" y="270"/>
                </a:lnTo>
                <a:lnTo>
                  <a:pt x="150" y="10"/>
                </a:lnTo>
                <a:lnTo>
                  <a:pt x="150" y="190"/>
                </a:lnTo>
                <a:lnTo>
                  <a:pt x="150" y="10"/>
                </a:lnTo>
                <a:lnTo>
                  <a:pt x="160" y="20"/>
                </a:lnTo>
                <a:lnTo>
                  <a:pt x="160" y="240"/>
                </a:lnTo>
                <a:lnTo>
                  <a:pt x="160" y="10"/>
                </a:lnTo>
                <a:lnTo>
                  <a:pt x="170" y="20"/>
                </a:lnTo>
                <a:lnTo>
                  <a:pt x="170" y="270"/>
                </a:lnTo>
                <a:lnTo>
                  <a:pt x="170" y="10"/>
                </a:lnTo>
                <a:lnTo>
                  <a:pt x="180" y="20"/>
                </a:lnTo>
                <a:lnTo>
                  <a:pt x="180" y="300"/>
                </a:lnTo>
                <a:lnTo>
                  <a:pt x="180" y="10"/>
                </a:lnTo>
                <a:lnTo>
                  <a:pt x="190" y="20"/>
                </a:lnTo>
                <a:lnTo>
                  <a:pt x="200" y="20"/>
                </a:lnTo>
                <a:lnTo>
                  <a:pt x="200" y="260"/>
                </a:lnTo>
                <a:lnTo>
                  <a:pt x="200" y="20"/>
                </a:lnTo>
                <a:lnTo>
                  <a:pt x="210" y="20"/>
                </a:lnTo>
                <a:lnTo>
                  <a:pt x="210" y="260"/>
                </a:lnTo>
                <a:lnTo>
                  <a:pt x="210" y="10"/>
                </a:lnTo>
                <a:lnTo>
                  <a:pt x="220" y="20"/>
                </a:lnTo>
                <a:lnTo>
                  <a:pt x="230" y="20"/>
                </a:lnTo>
                <a:lnTo>
                  <a:pt x="230" y="70"/>
                </a:lnTo>
                <a:lnTo>
                  <a:pt x="230" y="20"/>
                </a:lnTo>
                <a:lnTo>
                  <a:pt x="240" y="20"/>
                </a:lnTo>
                <a:lnTo>
                  <a:pt x="240" y="250"/>
                </a:lnTo>
                <a:lnTo>
                  <a:pt x="240" y="10"/>
                </a:lnTo>
                <a:lnTo>
                  <a:pt x="240" y="20"/>
                </a:lnTo>
                <a:lnTo>
                  <a:pt x="250" y="20"/>
                </a:lnTo>
                <a:lnTo>
                  <a:pt x="260" y="30"/>
                </a:lnTo>
                <a:lnTo>
                  <a:pt x="260" y="210"/>
                </a:lnTo>
                <a:lnTo>
                  <a:pt x="260" y="20"/>
                </a:lnTo>
                <a:lnTo>
                  <a:pt x="270" y="20"/>
                </a:lnTo>
                <a:lnTo>
                  <a:pt x="270" y="260"/>
                </a:lnTo>
                <a:lnTo>
                  <a:pt x="270" y="10"/>
                </a:lnTo>
                <a:lnTo>
                  <a:pt x="280" y="20"/>
                </a:lnTo>
                <a:lnTo>
                  <a:pt x="280" y="240"/>
                </a:lnTo>
                <a:lnTo>
                  <a:pt x="280" y="10"/>
                </a:lnTo>
                <a:lnTo>
                  <a:pt x="280" y="20"/>
                </a:lnTo>
                <a:lnTo>
                  <a:pt x="290" y="20"/>
                </a:lnTo>
                <a:lnTo>
                  <a:pt x="290" y="80"/>
                </a:lnTo>
                <a:lnTo>
                  <a:pt x="300" y="50"/>
                </a:lnTo>
                <a:lnTo>
                  <a:pt x="300" y="50"/>
                </a:lnTo>
                <a:lnTo>
                  <a:pt x="300" y="20"/>
                </a:lnTo>
                <a:lnTo>
                  <a:pt x="300" y="20"/>
                </a:lnTo>
                <a:lnTo>
                  <a:pt x="310" y="250"/>
                </a:lnTo>
                <a:lnTo>
                  <a:pt x="310" y="20"/>
                </a:lnTo>
                <a:lnTo>
                  <a:pt x="320" y="20"/>
                </a:lnTo>
                <a:lnTo>
                  <a:pt x="330" y="30"/>
                </a:lnTo>
                <a:lnTo>
                  <a:pt x="330" y="210"/>
                </a:lnTo>
                <a:lnTo>
                  <a:pt x="330" y="20"/>
                </a:lnTo>
                <a:lnTo>
                  <a:pt x="340" y="20"/>
                </a:lnTo>
                <a:lnTo>
                  <a:pt x="350" y="20"/>
                </a:lnTo>
                <a:lnTo>
                  <a:pt x="350" y="250"/>
                </a:lnTo>
                <a:lnTo>
                  <a:pt x="350" y="20"/>
                </a:lnTo>
                <a:lnTo>
                  <a:pt x="360" y="20"/>
                </a:lnTo>
                <a:lnTo>
                  <a:pt x="360" y="200"/>
                </a:lnTo>
                <a:lnTo>
                  <a:pt x="360" y="20"/>
                </a:lnTo>
                <a:lnTo>
                  <a:pt x="370" y="20"/>
                </a:lnTo>
                <a:lnTo>
                  <a:pt x="370" y="70"/>
                </a:lnTo>
                <a:lnTo>
                  <a:pt x="370" y="20"/>
                </a:lnTo>
                <a:lnTo>
                  <a:pt x="370" y="20"/>
                </a:lnTo>
                <a:lnTo>
                  <a:pt x="380" y="260"/>
                </a:lnTo>
                <a:lnTo>
                  <a:pt x="380" y="280"/>
                </a:lnTo>
                <a:lnTo>
                  <a:pt x="380" y="20"/>
                </a:lnTo>
                <a:lnTo>
                  <a:pt x="380" y="20"/>
                </a:lnTo>
                <a:lnTo>
                  <a:pt x="390" y="20"/>
                </a:lnTo>
                <a:lnTo>
                  <a:pt x="410" y="20"/>
                </a:lnTo>
                <a:lnTo>
                  <a:pt x="410" y="260"/>
                </a:lnTo>
                <a:lnTo>
                  <a:pt x="410" y="20"/>
                </a:lnTo>
                <a:lnTo>
                  <a:pt x="420" y="20"/>
                </a:lnTo>
                <a:lnTo>
                  <a:pt x="430" y="20"/>
                </a:lnTo>
                <a:lnTo>
                  <a:pt x="430" y="210"/>
                </a:lnTo>
                <a:lnTo>
                  <a:pt x="430" y="20"/>
                </a:lnTo>
                <a:lnTo>
                  <a:pt x="440" y="20"/>
                </a:lnTo>
                <a:lnTo>
                  <a:pt x="450" y="30"/>
                </a:lnTo>
                <a:lnTo>
                  <a:pt x="450" y="250"/>
                </a:lnTo>
                <a:lnTo>
                  <a:pt x="450" y="20"/>
                </a:lnTo>
                <a:lnTo>
                  <a:pt x="460" y="20"/>
                </a:lnTo>
                <a:lnTo>
                  <a:pt x="470" y="30"/>
                </a:lnTo>
                <a:lnTo>
                  <a:pt x="480" y="30"/>
                </a:lnTo>
                <a:lnTo>
                  <a:pt x="490" y="30"/>
                </a:lnTo>
                <a:lnTo>
                  <a:pt x="500" y="30"/>
                </a:lnTo>
                <a:lnTo>
                  <a:pt x="500" y="90"/>
                </a:lnTo>
                <a:lnTo>
                  <a:pt x="500" y="30"/>
                </a:lnTo>
                <a:lnTo>
                  <a:pt x="510" y="30"/>
                </a:lnTo>
                <a:lnTo>
                  <a:pt x="530" y="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41" name="Freeform 69"/>
          <p:cNvSpPr>
            <a:spLocks/>
          </p:cNvSpPr>
          <p:nvPr/>
        </p:nvSpPr>
        <p:spPr bwMode="auto">
          <a:xfrm>
            <a:off x="8178800" y="3959225"/>
            <a:ext cx="10160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30" y="0"/>
              </a:cxn>
              <a:cxn ang="0">
                <a:pos x="40" y="0"/>
              </a:cxn>
              <a:cxn ang="0">
                <a:pos x="50" y="0"/>
              </a:cxn>
              <a:cxn ang="0">
                <a:pos x="70" y="0"/>
              </a:cxn>
              <a:cxn ang="0">
                <a:pos x="90" y="30"/>
              </a:cxn>
              <a:cxn ang="0">
                <a:pos x="110" y="0"/>
              </a:cxn>
              <a:cxn ang="0">
                <a:pos x="130" y="30"/>
              </a:cxn>
              <a:cxn ang="0">
                <a:pos x="140" y="20"/>
              </a:cxn>
              <a:cxn ang="0">
                <a:pos x="150" y="30"/>
              </a:cxn>
              <a:cxn ang="0">
                <a:pos x="170" y="10"/>
              </a:cxn>
              <a:cxn ang="0">
                <a:pos x="170" y="10"/>
              </a:cxn>
              <a:cxn ang="0">
                <a:pos x="200" y="20"/>
              </a:cxn>
              <a:cxn ang="0">
                <a:pos x="220" y="10"/>
              </a:cxn>
              <a:cxn ang="0">
                <a:pos x="230" y="0"/>
              </a:cxn>
              <a:cxn ang="0">
                <a:pos x="230" y="10"/>
              </a:cxn>
              <a:cxn ang="0">
                <a:pos x="250" y="10"/>
              </a:cxn>
              <a:cxn ang="0">
                <a:pos x="270" y="20"/>
              </a:cxn>
              <a:cxn ang="0">
                <a:pos x="280" y="0"/>
              </a:cxn>
              <a:cxn ang="0">
                <a:pos x="300" y="0"/>
              </a:cxn>
              <a:cxn ang="0">
                <a:pos x="330" y="10"/>
              </a:cxn>
              <a:cxn ang="0">
                <a:pos x="340" y="20"/>
              </a:cxn>
              <a:cxn ang="0">
                <a:pos x="350" y="20"/>
              </a:cxn>
              <a:cxn ang="0">
                <a:pos x="360" y="0"/>
              </a:cxn>
              <a:cxn ang="0">
                <a:pos x="370" y="0"/>
              </a:cxn>
              <a:cxn ang="0">
                <a:pos x="390" y="10"/>
              </a:cxn>
              <a:cxn ang="0">
                <a:pos x="400" y="0"/>
              </a:cxn>
              <a:cxn ang="0">
                <a:pos x="410" y="20"/>
              </a:cxn>
              <a:cxn ang="0">
                <a:pos x="430" y="10"/>
              </a:cxn>
              <a:cxn ang="0">
                <a:pos x="440" y="0"/>
              </a:cxn>
              <a:cxn ang="0">
                <a:pos x="460" y="20"/>
              </a:cxn>
              <a:cxn ang="0">
                <a:pos x="480" y="10"/>
              </a:cxn>
              <a:cxn ang="0">
                <a:pos x="480" y="0"/>
              </a:cxn>
              <a:cxn ang="0">
                <a:pos x="500" y="20"/>
              </a:cxn>
              <a:cxn ang="0">
                <a:pos x="520" y="0"/>
              </a:cxn>
              <a:cxn ang="0">
                <a:pos x="550" y="20"/>
              </a:cxn>
              <a:cxn ang="0">
                <a:pos x="560" y="0"/>
              </a:cxn>
              <a:cxn ang="0">
                <a:pos x="590" y="20"/>
              </a:cxn>
              <a:cxn ang="0">
                <a:pos x="600" y="0"/>
              </a:cxn>
              <a:cxn ang="0">
                <a:pos x="610" y="0"/>
              </a:cxn>
              <a:cxn ang="0">
                <a:pos x="630" y="20"/>
              </a:cxn>
            </a:cxnLst>
            <a:rect l="0" t="0" r="r" b="b"/>
            <a:pathLst>
              <a:path w="640" h="180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  <a:lnTo>
                  <a:pt x="10" y="0"/>
                </a:lnTo>
                <a:lnTo>
                  <a:pt x="10" y="30"/>
                </a:lnTo>
                <a:lnTo>
                  <a:pt x="10" y="0"/>
                </a:lnTo>
                <a:lnTo>
                  <a:pt x="30" y="0"/>
                </a:lnTo>
                <a:lnTo>
                  <a:pt x="30" y="10"/>
                </a:lnTo>
                <a:lnTo>
                  <a:pt x="30" y="0"/>
                </a:lnTo>
                <a:lnTo>
                  <a:pt x="40" y="0"/>
                </a:lnTo>
                <a:lnTo>
                  <a:pt x="40" y="50"/>
                </a:lnTo>
                <a:lnTo>
                  <a:pt x="40" y="0"/>
                </a:lnTo>
                <a:lnTo>
                  <a:pt x="50" y="10"/>
                </a:lnTo>
                <a:lnTo>
                  <a:pt x="50" y="20"/>
                </a:lnTo>
                <a:lnTo>
                  <a:pt x="50" y="0"/>
                </a:lnTo>
                <a:lnTo>
                  <a:pt x="70" y="0"/>
                </a:lnTo>
                <a:lnTo>
                  <a:pt x="60" y="0"/>
                </a:lnTo>
                <a:lnTo>
                  <a:pt x="70" y="0"/>
                </a:lnTo>
                <a:lnTo>
                  <a:pt x="80" y="0"/>
                </a:lnTo>
                <a:lnTo>
                  <a:pt x="90" y="0"/>
                </a:lnTo>
                <a:lnTo>
                  <a:pt x="90" y="30"/>
                </a:lnTo>
                <a:lnTo>
                  <a:pt x="90" y="0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30" y="20"/>
                </a:lnTo>
                <a:lnTo>
                  <a:pt x="130" y="30"/>
                </a:lnTo>
                <a:lnTo>
                  <a:pt x="130" y="0"/>
                </a:lnTo>
                <a:lnTo>
                  <a:pt x="140" y="10"/>
                </a:lnTo>
                <a:lnTo>
                  <a:pt x="140" y="20"/>
                </a:lnTo>
                <a:lnTo>
                  <a:pt x="140" y="0"/>
                </a:lnTo>
                <a:lnTo>
                  <a:pt x="150" y="20"/>
                </a:lnTo>
                <a:lnTo>
                  <a:pt x="150" y="30"/>
                </a:lnTo>
                <a:lnTo>
                  <a:pt x="150" y="0"/>
                </a:lnTo>
                <a:lnTo>
                  <a:pt x="160" y="0"/>
                </a:lnTo>
                <a:lnTo>
                  <a:pt x="170" y="10"/>
                </a:lnTo>
                <a:lnTo>
                  <a:pt x="170" y="20"/>
                </a:lnTo>
                <a:lnTo>
                  <a:pt x="170" y="0"/>
                </a:lnTo>
                <a:lnTo>
                  <a:pt x="170" y="10"/>
                </a:lnTo>
                <a:lnTo>
                  <a:pt x="180" y="0"/>
                </a:lnTo>
                <a:lnTo>
                  <a:pt x="190" y="0"/>
                </a:lnTo>
                <a:lnTo>
                  <a:pt x="200" y="20"/>
                </a:lnTo>
                <a:lnTo>
                  <a:pt x="200" y="0"/>
                </a:lnTo>
                <a:lnTo>
                  <a:pt x="210" y="0"/>
                </a:lnTo>
                <a:lnTo>
                  <a:pt x="220" y="10"/>
                </a:lnTo>
                <a:lnTo>
                  <a:pt x="220" y="40"/>
                </a:lnTo>
                <a:lnTo>
                  <a:pt x="220" y="0"/>
                </a:lnTo>
                <a:lnTo>
                  <a:pt x="230" y="0"/>
                </a:lnTo>
                <a:lnTo>
                  <a:pt x="230" y="30"/>
                </a:lnTo>
                <a:lnTo>
                  <a:pt x="230" y="0"/>
                </a:lnTo>
                <a:lnTo>
                  <a:pt x="230" y="10"/>
                </a:lnTo>
                <a:lnTo>
                  <a:pt x="240" y="0"/>
                </a:lnTo>
                <a:lnTo>
                  <a:pt x="250" y="10"/>
                </a:lnTo>
                <a:lnTo>
                  <a:pt x="250" y="10"/>
                </a:lnTo>
                <a:lnTo>
                  <a:pt x="250" y="0"/>
                </a:lnTo>
                <a:lnTo>
                  <a:pt x="270" y="0"/>
                </a:lnTo>
                <a:lnTo>
                  <a:pt x="270" y="20"/>
                </a:lnTo>
                <a:lnTo>
                  <a:pt x="270" y="0"/>
                </a:lnTo>
                <a:lnTo>
                  <a:pt x="290" y="0"/>
                </a:lnTo>
                <a:lnTo>
                  <a:pt x="280" y="0"/>
                </a:lnTo>
                <a:lnTo>
                  <a:pt x="290" y="0"/>
                </a:lnTo>
                <a:lnTo>
                  <a:pt x="310" y="0"/>
                </a:lnTo>
                <a:lnTo>
                  <a:pt x="300" y="0"/>
                </a:lnTo>
                <a:lnTo>
                  <a:pt x="310" y="0"/>
                </a:lnTo>
                <a:lnTo>
                  <a:pt x="330" y="0"/>
                </a:lnTo>
                <a:lnTo>
                  <a:pt x="330" y="10"/>
                </a:lnTo>
                <a:lnTo>
                  <a:pt x="320" y="0"/>
                </a:lnTo>
                <a:lnTo>
                  <a:pt x="330" y="0"/>
                </a:lnTo>
                <a:lnTo>
                  <a:pt x="340" y="20"/>
                </a:lnTo>
                <a:lnTo>
                  <a:pt x="340" y="30"/>
                </a:lnTo>
                <a:lnTo>
                  <a:pt x="340" y="0"/>
                </a:lnTo>
                <a:lnTo>
                  <a:pt x="350" y="20"/>
                </a:lnTo>
                <a:lnTo>
                  <a:pt x="350" y="30"/>
                </a:lnTo>
                <a:lnTo>
                  <a:pt x="350" y="0"/>
                </a:lnTo>
                <a:lnTo>
                  <a:pt x="360" y="0"/>
                </a:lnTo>
                <a:lnTo>
                  <a:pt x="370" y="10"/>
                </a:lnTo>
                <a:lnTo>
                  <a:pt x="370" y="20"/>
                </a:lnTo>
                <a:lnTo>
                  <a:pt x="370" y="0"/>
                </a:lnTo>
                <a:lnTo>
                  <a:pt x="370" y="0"/>
                </a:lnTo>
                <a:lnTo>
                  <a:pt x="380" y="0"/>
                </a:lnTo>
                <a:lnTo>
                  <a:pt x="390" y="10"/>
                </a:lnTo>
                <a:lnTo>
                  <a:pt x="390" y="20"/>
                </a:lnTo>
                <a:lnTo>
                  <a:pt x="390" y="0"/>
                </a:lnTo>
                <a:lnTo>
                  <a:pt x="400" y="0"/>
                </a:lnTo>
                <a:lnTo>
                  <a:pt x="400" y="20"/>
                </a:lnTo>
                <a:lnTo>
                  <a:pt x="410" y="10"/>
                </a:lnTo>
                <a:lnTo>
                  <a:pt x="410" y="20"/>
                </a:lnTo>
                <a:lnTo>
                  <a:pt x="410" y="0"/>
                </a:lnTo>
                <a:lnTo>
                  <a:pt x="420" y="0"/>
                </a:lnTo>
                <a:lnTo>
                  <a:pt x="430" y="10"/>
                </a:lnTo>
                <a:lnTo>
                  <a:pt x="430" y="40"/>
                </a:lnTo>
                <a:lnTo>
                  <a:pt x="430" y="0"/>
                </a:lnTo>
                <a:lnTo>
                  <a:pt x="440" y="0"/>
                </a:lnTo>
                <a:lnTo>
                  <a:pt x="450" y="0"/>
                </a:lnTo>
                <a:lnTo>
                  <a:pt x="460" y="10"/>
                </a:lnTo>
                <a:lnTo>
                  <a:pt x="460" y="20"/>
                </a:lnTo>
                <a:lnTo>
                  <a:pt x="460" y="0"/>
                </a:lnTo>
                <a:lnTo>
                  <a:pt x="470" y="0"/>
                </a:lnTo>
                <a:lnTo>
                  <a:pt x="480" y="10"/>
                </a:lnTo>
                <a:lnTo>
                  <a:pt x="480" y="20"/>
                </a:lnTo>
                <a:lnTo>
                  <a:pt x="480" y="0"/>
                </a:lnTo>
                <a:lnTo>
                  <a:pt x="480" y="0"/>
                </a:lnTo>
                <a:lnTo>
                  <a:pt x="490" y="0"/>
                </a:lnTo>
                <a:lnTo>
                  <a:pt x="500" y="10"/>
                </a:lnTo>
                <a:lnTo>
                  <a:pt x="500" y="20"/>
                </a:lnTo>
                <a:lnTo>
                  <a:pt x="500" y="0"/>
                </a:lnTo>
                <a:lnTo>
                  <a:pt x="510" y="0"/>
                </a:lnTo>
                <a:lnTo>
                  <a:pt x="520" y="0"/>
                </a:lnTo>
                <a:lnTo>
                  <a:pt x="530" y="0"/>
                </a:lnTo>
                <a:lnTo>
                  <a:pt x="550" y="0"/>
                </a:lnTo>
                <a:lnTo>
                  <a:pt x="550" y="20"/>
                </a:lnTo>
                <a:lnTo>
                  <a:pt x="550" y="0"/>
                </a:lnTo>
                <a:lnTo>
                  <a:pt x="570" y="0"/>
                </a:lnTo>
                <a:lnTo>
                  <a:pt x="560" y="0"/>
                </a:lnTo>
                <a:lnTo>
                  <a:pt x="570" y="0"/>
                </a:lnTo>
                <a:lnTo>
                  <a:pt x="590" y="0"/>
                </a:lnTo>
                <a:lnTo>
                  <a:pt x="590" y="20"/>
                </a:lnTo>
                <a:lnTo>
                  <a:pt x="590" y="0"/>
                </a:lnTo>
                <a:lnTo>
                  <a:pt x="600" y="10"/>
                </a:lnTo>
                <a:lnTo>
                  <a:pt x="600" y="0"/>
                </a:lnTo>
                <a:lnTo>
                  <a:pt x="600" y="20"/>
                </a:lnTo>
                <a:lnTo>
                  <a:pt x="620" y="0"/>
                </a:lnTo>
                <a:lnTo>
                  <a:pt x="610" y="0"/>
                </a:lnTo>
                <a:lnTo>
                  <a:pt x="620" y="0"/>
                </a:lnTo>
                <a:lnTo>
                  <a:pt x="630" y="10"/>
                </a:lnTo>
                <a:lnTo>
                  <a:pt x="630" y="20"/>
                </a:lnTo>
                <a:lnTo>
                  <a:pt x="630" y="0"/>
                </a:lnTo>
                <a:lnTo>
                  <a:pt x="640" y="1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42" name="Freeform 70"/>
          <p:cNvSpPr>
            <a:spLocks/>
          </p:cNvSpPr>
          <p:nvPr/>
        </p:nvSpPr>
        <p:spPr bwMode="auto">
          <a:xfrm>
            <a:off x="9194801" y="3959225"/>
            <a:ext cx="1223963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30" y="10"/>
              </a:cxn>
              <a:cxn ang="0">
                <a:pos x="61" y="0"/>
              </a:cxn>
              <a:cxn ang="0">
                <a:pos x="91" y="0"/>
              </a:cxn>
              <a:cxn ang="0">
                <a:pos x="101" y="0"/>
              </a:cxn>
              <a:cxn ang="0">
                <a:pos x="111" y="0"/>
              </a:cxn>
              <a:cxn ang="0">
                <a:pos x="131" y="20"/>
              </a:cxn>
              <a:cxn ang="0">
                <a:pos x="141" y="20"/>
              </a:cxn>
              <a:cxn ang="0">
                <a:pos x="161" y="20"/>
              </a:cxn>
              <a:cxn ang="0">
                <a:pos x="171" y="10"/>
              </a:cxn>
              <a:cxn ang="0">
                <a:pos x="181" y="0"/>
              </a:cxn>
              <a:cxn ang="0">
                <a:pos x="201" y="10"/>
              </a:cxn>
              <a:cxn ang="0">
                <a:pos x="211" y="0"/>
              </a:cxn>
              <a:cxn ang="0">
                <a:pos x="231" y="0"/>
              </a:cxn>
              <a:cxn ang="0">
                <a:pos x="251" y="10"/>
              </a:cxn>
              <a:cxn ang="0">
                <a:pos x="281" y="0"/>
              </a:cxn>
              <a:cxn ang="0">
                <a:pos x="291" y="0"/>
              </a:cxn>
              <a:cxn ang="0">
                <a:pos x="311" y="0"/>
              </a:cxn>
              <a:cxn ang="0">
                <a:pos x="331" y="0"/>
              </a:cxn>
              <a:cxn ang="0">
                <a:pos x="351" y="0"/>
              </a:cxn>
              <a:cxn ang="0">
                <a:pos x="361" y="0"/>
              </a:cxn>
              <a:cxn ang="0">
                <a:pos x="401" y="0"/>
              </a:cxn>
              <a:cxn ang="0">
                <a:pos x="421" y="0"/>
              </a:cxn>
              <a:cxn ang="0">
                <a:pos x="441" y="0"/>
              </a:cxn>
              <a:cxn ang="0">
                <a:pos x="451" y="0"/>
              </a:cxn>
              <a:cxn ang="0">
                <a:pos x="471" y="0"/>
              </a:cxn>
              <a:cxn ang="0">
                <a:pos x="501" y="0"/>
              </a:cxn>
              <a:cxn ang="0">
                <a:pos x="531" y="0"/>
              </a:cxn>
              <a:cxn ang="0">
                <a:pos x="531" y="0"/>
              </a:cxn>
              <a:cxn ang="0">
                <a:pos x="541" y="0"/>
              </a:cxn>
              <a:cxn ang="0">
                <a:pos x="571" y="10"/>
              </a:cxn>
              <a:cxn ang="0">
                <a:pos x="581" y="0"/>
              </a:cxn>
              <a:cxn ang="0">
                <a:pos x="611" y="10"/>
              </a:cxn>
              <a:cxn ang="0">
                <a:pos x="621" y="0"/>
              </a:cxn>
              <a:cxn ang="0">
                <a:pos x="631" y="0"/>
              </a:cxn>
              <a:cxn ang="0">
                <a:pos x="661" y="10"/>
              </a:cxn>
              <a:cxn ang="0">
                <a:pos x="671" y="0"/>
              </a:cxn>
              <a:cxn ang="0">
                <a:pos x="691" y="0"/>
              </a:cxn>
              <a:cxn ang="0">
                <a:pos x="731" y="0"/>
              </a:cxn>
              <a:cxn ang="0">
                <a:pos x="741" y="0"/>
              </a:cxn>
              <a:cxn ang="0">
                <a:pos x="751" y="0"/>
              </a:cxn>
            </a:cxnLst>
            <a:rect l="0" t="0" r="r" b="b"/>
            <a:pathLst>
              <a:path w="771" h="20">
                <a:moveTo>
                  <a:pt x="0" y="10"/>
                </a:moveTo>
                <a:lnTo>
                  <a:pt x="0" y="20"/>
                </a:lnTo>
                <a:lnTo>
                  <a:pt x="0" y="0"/>
                </a:lnTo>
                <a:lnTo>
                  <a:pt x="20" y="0"/>
                </a:lnTo>
                <a:lnTo>
                  <a:pt x="10" y="0"/>
                </a:lnTo>
                <a:lnTo>
                  <a:pt x="20" y="0"/>
                </a:lnTo>
                <a:lnTo>
                  <a:pt x="30" y="10"/>
                </a:lnTo>
                <a:lnTo>
                  <a:pt x="30" y="0"/>
                </a:lnTo>
                <a:lnTo>
                  <a:pt x="30" y="10"/>
                </a:lnTo>
                <a:lnTo>
                  <a:pt x="40" y="0"/>
                </a:lnTo>
                <a:lnTo>
                  <a:pt x="51" y="0"/>
                </a:lnTo>
                <a:lnTo>
                  <a:pt x="61" y="0"/>
                </a:lnTo>
                <a:lnTo>
                  <a:pt x="71" y="0"/>
                </a:lnTo>
                <a:lnTo>
                  <a:pt x="81" y="0"/>
                </a:lnTo>
                <a:lnTo>
                  <a:pt x="91" y="0"/>
                </a:lnTo>
                <a:lnTo>
                  <a:pt x="101" y="10"/>
                </a:lnTo>
                <a:lnTo>
                  <a:pt x="101" y="20"/>
                </a:lnTo>
                <a:lnTo>
                  <a:pt x="101" y="0"/>
                </a:lnTo>
                <a:lnTo>
                  <a:pt x="111" y="10"/>
                </a:lnTo>
                <a:lnTo>
                  <a:pt x="111" y="20"/>
                </a:lnTo>
                <a:lnTo>
                  <a:pt x="111" y="0"/>
                </a:lnTo>
                <a:lnTo>
                  <a:pt x="121" y="0"/>
                </a:lnTo>
                <a:lnTo>
                  <a:pt x="131" y="10"/>
                </a:lnTo>
                <a:lnTo>
                  <a:pt x="131" y="20"/>
                </a:lnTo>
                <a:lnTo>
                  <a:pt x="131" y="0"/>
                </a:lnTo>
                <a:lnTo>
                  <a:pt x="141" y="10"/>
                </a:lnTo>
                <a:lnTo>
                  <a:pt x="141" y="20"/>
                </a:lnTo>
                <a:lnTo>
                  <a:pt x="141" y="0"/>
                </a:lnTo>
                <a:lnTo>
                  <a:pt x="161" y="0"/>
                </a:lnTo>
                <a:lnTo>
                  <a:pt x="161" y="20"/>
                </a:lnTo>
                <a:lnTo>
                  <a:pt x="161" y="0"/>
                </a:lnTo>
                <a:lnTo>
                  <a:pt x="161" y="0"/>
                </a:lnTo>
                <a:lnTo>
                  <a:pt x="171" y="10"/>
                </a:lnTo>
                <a:lnTo>
                  <a:pt x="171" y="0"/>
                </a:lnTo>
                <a:lnTo>
                  <a:pt x="171" y="0"/>
                </a:lnTo>
                <a:lnTo>
                  <a:pt x="181" y="0"/>
                </a:lnTo>
                <a:lnTo>
                  <a:pt x="191" y="0"/>
                </a:lnTo>
                <a:lnTo>
                  <a:pt x="191" y="20"/>
                </a:lnTo>
                <a:lnTo>
                  <a:pt x="201" y="10"/>
                </a:lnTo>
                <a:lnTo>
                  <a:pt x="201" y="10"/>
                </a:lnTo>
                <a:lnTo>
                  <a:pt x="201" y="0"/>
                </a:lnTo>
                <a:lnTo>
                  <a:pt x="211" y="0"/>
                </a:lnTo>
                <a:lnTo>
                  <a:pt x="231" y="0"/>
                </a:lnTo>
                <a:lnTo>
                  <a:pt x="231" y="10"/>
                </a:lnTo>
                <a:lnTo>
                  <a:pt x="231" y="0"/>
                </a:lnTo>
                <a:lnTo>
                  <a:pt x="241" y="0"/>
                </a:lnTo>
                <a:lnTo>
                  <a:pt x="251" y="10"/>
                </a:lnTo>
                <a:lnTo>
                  <a:pt x="251" y="10"/>
                </a:lnTo>
                <a:lnTo>
                  <a:pt x="251" y="0"/>
                </a:lnTo>
                <a:lnTo>
                  <a:pt x="261" y="0"/>
                </a:lnTo>
                <a:lnTo>
                  <a:pt x="281" y="0"/>
                </a:lnTo>
                <a:lnTo>
                  <a:pt x="271" y="0"/>
                </a:lnTo>
                <a:lnTo>
                  <a:pt x="281" y="0"/>
                </a:lnTo>
                <a:lnTo>
                  <a:pt x="291" y="0"/>
                </a:lnTo>
                <a:lnTo>
                  <a:pt x="311" y="0"/>
                </a:lnTo>
                <a:lnTo>
                  <a:pt x="311" y="20"/>
                </a:lnTo>
                <a:lnTo>
                  <a:pt x="311" y="0"/>
                </a:lnTo>
                <a:lnTo>
                  <a:pt x="331" y="0"/>
                </a:lnTo>
                <a:lnTo>
                  <a:pt x="331" y="20"/>
                </a:lnTo>
                <a:lnTo>
                  <a:pt x="331" y="0"/>
                </a:lnTo>
                <a:lnTo>
                  <a:pt x="341" y="0"/>
                </a:lnTo>
                <a:lnTo>
                  <a:pt x="351" y="20"/>
                </a:lnTo>
                <a:lnTo>
                  <a:pt x="351" y="0"/>
                </a:lnTo>
                <a:lnTo>
                  <a:pt x="351" y="0"/>
                </a:lnTo>
                <a:lnTo>
                  <a:pt x="371" y="0"/>
                </a:lnTo>
                <a:lnTo>
                  <a:pt x="361" y="0"/>
                </a:lnTo>
                <a:lnTo>
                  <a:pt x="371" y="0"/>
                </a:lnTo>
                <a:lnTo>
                  <a:pt x="381" y="0"/>
                </a:lnTo>
                <a:lnTo>
                  <a:pt x="401" y="0"/>
                </a:lnTo>
                <a:lnTo>
                  <a:pt x="391" y="0"/>
                </a:lnTo>
                <a:lnTo>
                  <a:pt x="401" y="0"/>
                </a:lnTo>
                <a:lnTo>
                  <a:pt x="421" y="0"/>
                </a:lnTo>
                <a:lnTo>
                  <a:pt x="411" y="0"/>
                </a:lnTo>
                <a:lnTo>
                  <a:pt x="421" y="0"/>
                </a:lnTo>
                <a:lnTo>
                  <a:pt x="441" y="0"/>
                </a:lnTo>
                <a:lnTo>
                  <a:pt x="431" y="0"/>
                </a:lnTo>
                <a:lnTo>
                  <a:pt x="441" y="0"/>
                </a:lnTo>
                <a:lnTo>
                  <a:pt x="451" y="0"/>
                </a:lnTo>
                <a:lnTo>
                  <a:pt x="461" y="0"/>
                </a:lnTo>
                <a:lnTo>
                  <a:pt x="481" y="0"/>
                </a:lnTo>
                <a:lnTo>
                  <a:pt x="471" y="0"/>
                </a:lnTo>
                <a:lnTo>
                  <a:pt x="481" y="10"/>
                </a:lnTo>
                <a:lnTo>
                  <a:pt x="491" y="0"/>
                </a:lnTo>
                <a:lnTo>
                  <a:pt x="501" y="0"/>
                </a:lnTo>
                <a:lnTo>
                  <a:pt x="511" y="10"/>
                </a:lnTo>
                <a:lnTo>
                  <a:pt x="511" y="0"/>
                </a:lnTo>
                <a:lnTo>
                  <a:pt x="531" y="0"/>
                </a:lnTo>
                <a:lnTo>
                  <a:pt x="531" y="10"/>
                </a:lnTo>
                <a:lnTo>
                  <a:pt x="521" y="0"/>
                </a:lnTo>
                <a:lnTo>
                  <a:pt x="531" y="0"/>
                </a:lnTo>
                <a:lnTo>
                  <a:pt x="541" y="10"/>
                </a:lnTo>
                <a:lnTo>
                  <a:pt x="541" y="20"/>
                </a:lnTo>
                <a:lnTo>
                  <a:pt x="541" y="0"/>
                </a:lnTo>
                <a:lnTo>
                  <a:pt x="551" y="0"/>
                </a:lnTo>
                <a:lnTo>
                  <a:pt x="561" y="0"/>
                </a:lnTo>
                <a:lnTo>
                  <a:pt x="571" y="10"/>
                </a:lnTo>
                <a:lnTo>
                  <a:pt x="571" y="0"/>
                </a:lnTo>
                <a:lnTo>
                  <a:pt x="571" y="0"/>
                </a:lnTo>
                <a:lnTo>
                  <a:pt x="581" y="0"/>
                </a:lnTo>
                <a:lnTo>
                  <a:pt x="591" y="10"/>
                </a:lnTo>
                <a:lnTo>
                  <a:pt x="601" y="0"/>
                </a:lnTo>
                <a:lnTo>
                  <a:pt x="611" y="10"/>
                </a:lnTo>
                <a:lnTo>
                  <a:pt x="611" y="0"/>
                </a:lnTo>
                <a:lnTo>
                  <a:pt x="611" y="10"/>
                </a:lnTo>
                <a:lnTo>
                  <a:pt x="621" y="0"/>
                </a:lnTo>
                <a:lnTo>
                  <a:pt x="621" y="10"/>
                </a:lnTo>
                <a:lnTo>
                  <a:pt x="621" y="0"/>
                </a:lnTo>
                <a:lnTo>
                  <a:pt x="631" y="0"/>
                </a:lnTo>
                <a:lnTo>
                  <a:pt x="641" y="0"/>
                </a:lnTo>
                <a:lnTo>
                  <a:pt x="651" y="0"/>
                </a:lnTo>
                <a:lnTo>
                  <a:pt x="661" y="10"/>
                </a:lnTo>
                <a:lnTo>
                  <a:pt x="661" y="10"/>
                </a:lnTo>
                <a:lnTo>
                  <a:pt x="661" y="0"/>
                </a:lnTo>
                <a:lnTo>
                  <a:pt x="671" y="0"/>
                </a:lnTo>
                <a:lnTo>
                  <a:pt x="681" y="0"/>
                </a:lnTo>
                <a:lnTo>
                  <a:pt x="701" y="0"/>
                </a:lnTo>
                <a:lnTo>
                  <a:pt x="691" y="0"/>
                </a:lnTo>
                <a:lnTo>
                  <a:pt x="701" y="0"/>
                </a:lnTo>
                <a:lnTo>
                  <a:pt x="711" y="0"/>
                </a:lnTo>
                <a:lnTo>
                  <a:pt x="731" y="0"/>
                </a:lnTo>
                <a:lnTo>
                  <a:pt x="721" y="0"/>
                </a:lnTo>
                <a:lnTo>
                  <a:pt x="731" y="10"/>
                </a:lnTo>
                <a:lnTo>
                  <a:pt x="741" y="0"/>
                </a:lnTo>
                <a:lnTo>
                  <a:pt x="741" y="10"/>
                </a:lnTo>
                <a:lnTo>
                  <a:pt x="741" y="0"/>
                </a:lnTo>
                <a:lnTo>
                  <a:pt x="751" y="0"/>
                </a:lnTo>
                <a:lnTo>
                  <a:pt x="761" y="0"/>
                </a:lnTo>
                <a:lnTo>
                  <a:pt x="771" y="1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43" name="Freeform 71"/>
          <p:cNvSpPr>
            <a:spLocks/>
          </p:cNvSpPr>
          <p:nvPr/>
        </p:nvSpPr>
        <p:spPr bwMode="auto">
          <a:xfrm>
            <a:off x="10418764" y="3959225"/>
            <a:ext cx="238125" cy="1587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0" y="0"/>
              </a:cxn>
              <a:cxn ang="0">
                <a:pos x="10" y="0"/>
              </a:cxn>
              <a:cxn ang="0">
                <a:pos x="30" y="0"/>
              </a:cxn>
              <a:cxn ang="0">
                <a:pos x="30" y="0"/>
              </a:cxn>
              <a:cxn ang="0">
                <a:pos x="40" y="10"/>
              </a:cxn>
              <a:cxn ang="0">
                <a:pos x="40" y="10"/>
              </a:cxn>
              <a:cxn ang="0">
                <a:pos x="40" y="0"/>
              </a:cxn>
              <a:cxn ang="0">
                <a:pos x="40" y="0"/>
              </a:cxn>
              <a:cxn ang="0">
                <a:pos x="60" y="0"/>
              </a:cxn>
              <a:cxn ang="0">
                <a:pos x="50" y="0"/>
              </a:cxn>
              <a:cxn ang="0">
                <a:pos x="60" y="10"/>
              </a:cxn>
              <a:cxn ang="0">
                <a:pos x="70" y="0"/>
              </a:cxn>
              <a:cxn ang="0">
                <a:pos x="80" y="0"/>
              </a:cxn>
              <a:cxn ang="0">
                <a:pos x="100" y="0"/>
              </a:cxn>
              <a:cxn ang="0">
                <a:pos x="90" y="0"/>
              </a:cxn>
              <a:cxn ang="0">
                <a:pos x="100" y="0"/>
              </a:cxn>
              <a:cxn ang="0">
                <a:pos x="110" y="0"/>
              </a:cxn>
              <a:cxn ang="0">
                <a:pos x="120" y="10"/>
              </a:cxn>
              <a:cxn ang="0">
                <a:pos x="130" y="0"/>
              </a:cxn>
              <a:cxn ang="0">
                <a:pos x="140" y="0"/>
              </a:cxn>
              <a:cxn ang="0">
                <a:pos x="150" y="0"/>
              </a:cxn>
            </a:cxnLst>
            <a:rect l="0" t="0" r="r" b="b"/>
            <a:pathLst>
              <a:path w="150" h="10">
                <a:moveTo>
                  <a:pt x="0" y="10"/>
                </a:moveTo>
                <a:lnTo>
                  <a:pt x="0" y="0"/>
                </a:lnTo>
                <a:lnTo>
                  <a:pt x="10" y="0"/>
                </a:lnTo>
                <a:lnTo>
                  <a:pt x="30" y="0"/>
                </a:lnTo>
                <a:lnTo>
                  <a:pt x="30" y="0"/>
                </a:lnTo>
                <a:lnTo>
                  <a:pt x="40" y="10"/>
                </a:lnTo>
                <a:lnTo>
                  <a:pt x="40" y="10"/>
                </a:lnTo>
                <a:lnTo>
                  <a:pt x="40" y="0"/>
                </a:lnTo>
                <a:lnTo>
                  <a:pt x="40" y="0"/>
                </a:lnTo>
                <a:lnTo>
                  <a:pt x="60" y="0"/>
                </a:lnTo>
                <a:lnTo>
                  <a:pt x="50" y="0"/>
                </a:lnTo>
                <a:lnTo>
                  <a:pt x="60" y="10"/>
                </a:lnTo>
                <a:lnTo>
                  <a:pt x="70" y="0"/>
                </a:lnTo>
                <a:lnTo>
                  <a:pt x="80" y="0"/>
                </a:lnTo>
                <a:lnTo>
                  <a:pt x="100" y="0"/>
                </a:lnTo>
                <a:lnTo>
                  <a:pt x="90" y="0"/>
                </a:lnTo>
                <a:lnTo>
                  <a:pt x="100" y="0"/>
                </a:lnTo>
                <a:lnTo>
                  <a:pt x="110" y="0"/>
                </a:lnTo>
                <a:lnTo>
                  <a:pt x="120" y="10"/>
                </a:lnTo>
                <a:lnTo>
                  <a:pt x="130" y="0"/>
                </a:lnTo>
                <a:lnTo>
                  <a:pt x="140" y="0"/>
                </a:lnTo>
                <a:lnTo>
                  <a:pt x="15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44" name="Rectangle 72"/>
          <p:cNvSpPr>
            <a:spLocks noChangeArrowheads="1"/>
          </p:cNvSpPr>
          <p:nvPr/>
        </p:nvSpPr>
        <p:spPr bwMode="auto">
          <a:xfrm>
            <a:off x="6741345" y="6253164"/>
            <a:ext cx="753732" cy="24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17" dirty="0">
                <a:latin typeface="Helvetica" charset="0"/>
              </a:rPr>
              <a:t>Time (s)</a:t>
            </a:r>
            <a:endParaRPr lang="en-US" sz="1266" dirty="0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5448301" y="1285875"/>
            <a:ext cx="4932363" cy="139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spAutoFit/>
          </a:bodyPr>
          <a:lstStyle/>
          <a:p>
            <a:r>
              <a:rPr lang="en-GB" sz="2812" dirty="0"/>
              <a:t>Impulse Response for </a:t>
            </a:r>
            <a:r>
              <a:rPr lang="en-GB" sz="2812" dirty="0" err="1"/>
              <a:t>Moorer’s</a:t>
            </a:r>
            <a:r>
              <a:rPr lang="en-GB" sz="2812" dirty="0"/>
              <a:t> </a:t>
            </a:r>
            <a:r>
              <a:rPr lang="en-GB" sz="2812" dirty="0" err="1"/>
              <a:t>Reverberator</a:t>
            </a:r>
            <a:r>
              <a:rPr lang="en-GB" sz="2812" dirty="0"/>
              <a:t>, </a:t>
            </a:r>
          </a:p>
          <a:p>
            <a:r>
              <a:rPr lang="en-GB" sz="2812" dirty="0"/>
              <a:t>RT</a:t>
            </a:r>
            <a:r>
              <a:rPr lang="en-GB" sz="2812" baseline="-25000" dirty="0"/>
              <a:t>60</a:t>
            </a:r>
            <a:r>
              <a:rPr lang="en-GB" sz="2812" dirty="0"/>
              <a:t>=0.4s</a:t>
            </a:r>
            <a:endParaRPr lang="en-US" sz="2812" dirty="0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10371139" y="765175"/>
            <a:ext cx="1587" cy="635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2812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 flipH="1">
            <a:off x="10577513" y="2751139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6" name="Line 54"/>
          <p:cNvSpPr>
            <a:spLocks noChangeShapeType="1"/>
          </p:cNvSpPr>
          <p:nvPr/>
        </p:nvSpPr>
        <p:spPr bwMode="auto">
          <a:xfrm flipH="1">
            <a:off x="10577513" y="2147889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29" name="Line 57"/>
          <p:cNvSpPr>
            <a:spLocks noChangeShapeType="1"/>
          </p:cNvSpPr>
          <p:nvPr/>
        </p:nvSpPr>
        <p:spPr bwMode="auto">
          <a:xfrm flipH="1">
            <a:off x="10577513" y="1544639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  <p:sp>
        <p:nvSpPr>
          <p:cNvPr id="105532" name="Line 60"/>
          <p:cNvSpPr>
            <a:spLocks noChangeShapeType="1"/>
          </p:cNvSpPr>
          <p:nvPr/>
        </p:nvSpPr>
        <p:spPr bwMode="auto">
          <a:xfrm flipH="1">
            <a:off x="10577513" y="93980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1439" tIns="45719" rIns="91439" bIns="45719"/>
          <a:lstStyle/>
          <a:p>
            <a:endParaRPr lang="en-US" sz="1266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Modelling</a:t>
            </a:r>
            <a:r>
              <a:rPr lang="en-US" dirty="0"/>
              <a:t> room reverberation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01"/>
            <a:r>
              <a:rPr lang="en-US" dirty="0"/>
              <a:t>Algorithms can model specific room properties</a:t>
            </a:r>
          </a:p>
          <a:p>
            <a:pPr marL="803520" lvl="1"/>
            <a:r>
              <a:rPr lang="en-US" dirty="0">
                <a:solidFill>
                  <a:srgbClr val="0000FF"/>
                </a:solidFill>
              </a:rPr>
              <a:t>Ray tracing</a:t>
            </a:r>
            <a:r>
              <a:rPr lang="en-US" dirty="0"/>
              <a:t> techniques (follow paths of sound waves)</a:t>
            </a:r>
          </a:p>
          <a:p>
            <a:pPr marL="803520" lvl="1"/>
            <a:r>
              <a:rPr lang="en-US" dirty="0"/>
              <a:t>Inputs include</a:t>
            </a:r>
          </a:p>
          <a:p>
            <a:pPr marL="1071359" lvl="2"/>
            <a:r>
              <a:rPr lang="en-US" dirty="0">
                <a:solidFill>
                  <a:srgbClr val="0000FF"/>
                </a:solidFill>
              </a:rPr>
              <a:t>Geometry</a:t>
            </a:r>
            <a:r>
              <a:rPr lang="en-US" dirty="0"/>
              <a:t> of room</a:t>
            </a:r>
          </a:p>
          <a:p>
            <a:pPr marL="1071359" lvl="2"/>
            <a:r>
              <a:rPr lang="en-US" dirty="0"/>
              <a:t>Sound </a:t>
            </a:r>
            <a:r>
              <a:rPr lang="en-US" dirty="0">
                <a:solidFill>
                  <a:srgbClr val="0000FF"/>
                </a:solidFill>
              </a:rPr>
              <a:t>source location</a:t>
            </a:r>
          </a:p>
          <a:p>
            <a:pPr marL="1071359" lvl="2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Listener location</a:t>
            </a:r>
          </a:p>
          <a:p>
            <a:pPr marL="446401"/>
            <a:r>
              <a:rPr lang="en-US" dirty="0"/>
              <a:t>Filters used</a:t>
            </a:r>
          </a:p>
          <a:p>
            <a:pPr marL="803520" lvl="1"/>
            <a:r>
              <a:rPr lang="en-US" dirty="0"/>
              <a:t>Finite impulse response (</a:t>
            </a:r>
            <a:r>
              <a:rPr lang="en-US" dirty="0">
                <a:solidFill>
                  <a:srgbClr val="0000FF"/>
                </a:solidFill>
              </a:rPr>
              <a:t>FIR</a:t>
            </a:r>
            <a:r>
              <a:rPr lang="en-US" dirty="0"/>
              <a:t>) filter for early reflections</a:t>
            </a:r>
          </a:p>
          <a:p>
            <a:pPr marL="803520" lvl="1"/>
            <a:r>
              <a:rPr lang="en-US" dirty="0"/>
              <a:t>Infinite impulse respond (</a:t>
            </a:r>
            <a:r>
              <a:rPr lang="en-US" dirty="0">
                <a:solidFill>
                  <a:srgbClr val="0000FF"/>
                </a:solidFill>
              </a:rPr>
              <a:t>IIR</a:t>
            </a:r>
            <a:r>
              <a:rPr lang="en-US" dirty="0"/>
              <a:t>) filters for later, diffuse reverberation</a:t>
            </a:r>
          </a:p>
          <a:p>
            <a:pPr marL="803520" lvl="1"/>
            <a:r>
              <a:rPr lang="en-US" dirty="0">
                <a:solidFill>
                  <a:srgbClr val="0000FF"/>
                </a:solidFill>
              </a:rPr>
              <a:t>Low pass filters</a:t>
            </a:r>
            <a:r>
              <a:rPr lang="en-US" dirty="0"/>
              <a:t> for </a:t>
            </a:r>
            <a:r>
              <a:rPr lang="en-US" dirty="0" err="1"/>
              <a:t>modelling</a:t>
            </a:r>
            <a:r>
              <a:rPr lang="en-US" dirty="0"/>
              <a:t> air absorption</a:t>
            </a:r>
          </a:p>
          <a:p>
            <a:pPr marL="803520" lvl="1"/>
            <a:r>
              <a:rPr lang="en-US" dirty="0"/>
              <a:t>Can get complicated very quickly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D1BA-3408-4C72-8CED-F365756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Reverb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6DC0-EA3E-4F82-BE29-749FCC76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794742"/>
            <a:ext cx="11826162" cy="6009680"/>
          </a:xfrm>
        </p:spPr>
        <p:txBody>
          <a:bodyPr anchor="t"/>
          <a:lstStyle/>
          <a:p>
            <a:r>
              <a:rPr lang="en-GB" sz="2812" dirty="0"/>
              <a:t>Reverb completely characterised by </a:t>
            </a:r>
            <a:r>
              <a:rPr lang="en-GB" sz="2812" dirty="0">
                <a:solidFill>
                  <a:srgbClr val="0000D0"/>
                </a:solidFill>
              </a:rPr>
              <a:t>impulse response</a:t>
            </a:r>
          </a:p>
          <a:p>
            <a:pPr lvl="1"/>
            <a:r>
              <a:rPr lang="en-GB" sz="2320" dirty="0">
                <a:solidFill>
                  <a:srgbClr val="0000D0"/>
                </a:solidFill>
              </a:rPr>
              <a:t>It </a:t>
            </a:r>
            <a:r>
              <a:rPr lang="en-US" dirty="0"/>
              <a:t>is a </a:t>
            </a:r>
            <a:r>
              <a:rPr lang="en-US" dirty="0">
                <a:solidFill>
                  <a:srgbClr val="0000FF"/>
                </a:solidFill>
              </a:rPr>
              <a:t>linear, time-invariant (LTI)</a:t>
            </a:r>
            <a:r>
              <a:rPr lang="en-US" dirty="0"/>
              <a:t> effect</a:t>
            </a:r>
            <a:endParaRPr lang="en-GB" sz="2320" dirty="0">
              <a:solidFill>
                <a:srgbClr val="0000D0"/>
              </a:solidFill>
            </a:endParaRPr>
          </a:p>
          <a:p>
            <a:r>
              <a:rPr lang="en-GB" sz="2812" dirty="0"/>
              <a:t>Suppose we have impulse response of a room</a:t>
            </a:r>
          </a:p>
          <a:p>
            <a:pPr lvl="1"/>
            <a:r>
              <a:rPr lang="en-GB" sz="2250" dirty="0"/>
              <a:t>Record impulse (like popping balloon) with microphone in one location, sound source in another location</a:t>
            </a:r>
          </a:p>
          <a:p>
            <a:r>
              <a:rPr lang="en-GB" sz="2812" dirty="0"/>
              <a:t>Apply reverb by convolving signal with recorded impulse response</a:t>
            </a:r>
          </a:p>
          <a:p>
            <a:pPr lvl="1"/>
            <a:r>
              <a:rPr lang="en-GB" sz="2250" dirty="0"/>
              <a:t>Makes it sound as if it is in the space</a:t>
            </a:r>
          </a:p>
          <a:p>
            <a:pPr marL="142848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9D569-1C25-4A0E-880C-95F118E5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84" y="4188459"/>
            <a:ext cx="3317319" cy="70882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B402355-F923-41B8-92FC-9A7080A19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64" y="4943678"/>
            <a:ext cx="6683243" cy="19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5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Convolution reverb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01"/>
            <a:r>
              <a:rPr lang="en-US" sz="2601" dirty="0"/>
              <a:t>Naive convolution is</a:t>
            </a:r>
            <a:r>
              <a:rPr lang="en-US" sz="2601" dirty="0">
                <a:solidFill>
                  <a:srgbClr val="0000FF"/>
                </a:solidFill>
              </a:rPr>
              <a:t> very computationally expensive</a:t>
            </a:r>
            <a:endParaRPr lang="en-US" sz="2601" dirty="0"/>
          </a:p>
          <a:p>
            <a:pPr marL="446401"/>
            <a:r>
              <a:rPr lang="en-US" sz="2601" dirty="0"/>
              <a:t>Real impulses can be 3+ seconds long</a:t>
            </a:r>
          </a:p>
          <a:p>
            <a:pPr marL="803520" lvl="1"/>
            <a:r>
              <a:rPr lang="en-US" sz="2180" dirty="0"/>
              <a:t>At 44.1kHz, 3 seconds = 132300 samples</a:t>
            </a:r>
          </a:p>
          <a:p>
            <a:pPr marL="803520" lvl="1"/>
            <a:r>
              <a:rPr lang="en-US" sz="2180" dirty="0"/>
              <a:t>Like applying a 132300-coefficient FIR filter!</a:t>
            </a:r>
          </a:p>
          <a:p>
            <a:pPr marL="803520" lvl="1"/>
            <a:r>
              <a:rPr lang="en-US" sz="2180" dirty="0"/>
              <a:t>Can’t be done in real time. So what do we do?</a:t>
            </a:r>
          </a:p>
          <a:p>
            <a:pPr marL="446401"/>
            <a:r>
              <a:rPr lang="en-US" sz="2531" dirty="0"/>
              <a:t>Implement convolution as</a:t>
            </a:r>
            <a:r>
              <a:rPr lang="en-US" sz="2531" dirty="0">
                <a:solidFill>
                  <a:srgbClr val="0000FF"/>
                </a:solidFill>
              </a:rPr>
              <a:t> multiplication in frequency domain</a:t>
            </a:r>
          </a:p>
          <a:p>
            <a:pPr marL="803520" lvl="1"/>
            <a:r>
              <a:rPr lang="en-US" sz="2180" dirty="0"/>
              <a:t>Break the signal into </a:t>
            </a:r>
            <a:r>
              <a:rPr lang="en-US" sz="2180" dirty="0">
                <a:solidFill>
                  <a:srgbClr val="0000FF"/>
                </a:solidFill>
              </a:rPr>
              <a:t>blocks</a:t>
            </a:r>
            <a:r>
              <a:rPr lang="en-US" sz="2180" dirty="0"/>
              <a:t>; take </a:t>
            </a:r>
            <a:r>
              <a:rPr lang="en-US" sz="2180" dirty="0">
                <a:solidFill>
                  <a:srgbClr val="0000FF"/>
                </a:solidFill>
              </a:rPr>
              <a:t>FFT</a:t>
            </a:r>
            <a:r>
              <a:rPr lang="en-US" sz="2180" dirty="0"/>
              <a:t> of each block</a:t>
            </a:r>
          </a:p>
          <a:p>
            <a:pPr marL="803520" lvl="1"/>
            <a:r>
              <a:rPr lang="en-US" sz="2180" dirty="0"/>
              <a:t>Blocks overlap; know as </a:t>
            </a:r>
            <a:r>
              <a:rPr lang="en-US" sz="2180" dirty="0">
                <a:solidFill>
                  <a:srgbClr val="0000FF"/>
                </a:solidFill>
              </a:rPr>
              <a:t>overlap-add process</a:t>
            </a:r>
          </a:p>
          <a:p>
            <a:pPr marL="1071359" lvl="2"/>
            <a:r>
              <a:rPr lang="en-US" sz="2180" dirty="0"/>
              <a:t>Same as </a:t>
            </a:r>
            <a:r>
              <a:rPr lang="en-US" sz="2180" dirty="0">
                <a:solidFill>
                  <a:srgbClr val="0000FF"/>
                </a:solidFill>
              </a:rPr>
              <a:t>phase vocoder</a:t>
            </a:r>
          </a:p>
          <a:p>
            <a:pPr marL="446401"/>
            <a:r>
              <a:rPr lang="en-US" sz="2531" dirty="0"/>
              <a:t>Problem: how long of an FFT to use?</a:t>
            </a:r>
          </a:p>
          <a:p>
            <a:pPr marL="803520" lvl="1"/>
            <a:r>
              <a:rPr lang="en-US" sz="2180" dirty="0"/>
              <a:t>As long as the impulse?</a:t>
            </a:r>
          </a:p>
          <a:p>
            <a:pPr marL="803520" lvl="1"/>
            <a:r>
              <a:rPr lang="en-US" sz="2180" dirty="0">
                <a:solidFill>
                  <a:srgbClr val="0000FF"/>
                </a:solidFill>
              </a:rPr>
              <a:t>Latency</a:t>
            </a:r>
            <a:r>
              <a:rPr lang="en-US" sz="2180" dirty="0"/>
              <a:t> will be at least 3 seconds. Not usable!</a:t>
            </a:r>
          </a:p>
          <a:p>
            <a:pPr marL="803520" lvl="1"/>
            <a:r>
              <a:rPr lang="en-US" sz="2180" dirty="0"/>
              <a:t>Also, not very efficient</a:t>
            </a:r>
          </a:p>
          <a:p>
            <a:pPr marL="803520" lvl="1"/>
            <a:r>
              <a:rPr lang="en-US" sz="2180" dirty="0"/>
              <a:t>Several possible solutions involving groups of smaller FFTs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bldLvl="5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672" y="2981325"/>
            <a:ext cx="162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275" y="2981325"/>
            <a:ext cx="1629746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1672" y="3829050"/>
            <a:ext cx="162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8274" y="3829050"/>
            <a:ext cx="1629747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1672" y="4552950"/>
            <a:ext cx="162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8274" y="4552950"/>
            <a:ext cx="1629747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1673" y="5400675"/>
            <a:ext cx="162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8274" y="5400675"/>
            <a:ext cx="162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71673" y="5905500"/>
            <a:ext cx="1626601" cy="0"/>
          </a:xfrm>
          <a:prstGeom prst="straightConnector1">
            <a:avLst/>
          </a:prstGeom>
          <a:ln w="12700"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98274" y="5905500"/>
            <a:ext cx="1629747" cy="0"/>
          </a:xfrm>
          <a:prstGeom prst="straightConnector1">
            <a:avLst/>
          </a:prstGeom>
          <a:ln w="12700"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3296" y="5840969"/>
            <a:ext cx="2188407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		</a:t>
            </a:r>
            <a:r>
              <a:rPr lang="en-GB" sz="1828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828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2700" y="5372102"/>
            <a:ext cx="2607196" cy="373622"/>
          </a:xfrm>
          <a:prstGeom prst="rect">
            <a:avLst/>
          </a:prstGeom>
          <a:noFill/>
          <a:effectLst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	          zeros</a:t>
            </a:r>
            <a:endParaRPr lang="en-US" sz="1828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4576" y="2943226"/>
            <a:ext cx="2517921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828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GB" sz="1828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:(</a:t>
            </a:r>
            <a:r>
              <a:rPr lang="en-GB" sz="1828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GB" sz="1828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+1)</a:t>
            </a:r>
            <a:r>
              <a:rPr lang="en-GB" sz="1828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828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zeros</a:t>
            </a:r>
            <a:endParaRPr lang="en-US" sz="1828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8275" y="4857750"/>
            <a:ext cx="0" cy="5143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98274" y="3286125"/>
            <a:ext cx="0" cy="514350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98275" y="3350658"/>
            <a:ext cx="513270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FFT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5425" y="4924426"/>
            <a:ext cx="513270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FFT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10275" y="4062835"/>
            <a:ext cx="523200" cy="5377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4115595"/>
            <a:ext cx="343352" cy="460248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2391" dirty="0">
                <a:solidFill>
                  <a:prstClr val="black"/>
                </a:solidFill>
                <a:latin typeface="Calibri"/>
              </a:rPr>
              <a:t>X</a:t>
            </a:r>
            <a:endParaRPr lang="en-US" sz="239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" name="Straight Arrow Connector 28"/>
          <p:cNvCxnSpPr>
            <a:stCxn id="9" idx="3"/>
            <a:endCxn id="26" idx="3"/>
          </p:cNvCxnSpPr>
          <p:nvPr/>
        </p:nvCxnSpPr>
        <p:spPr>
          <a:xfrm flipV="1">
            <a:off x="5228023" y="4521824"/>
            <a:ext cx="858875" cy="1835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26" idx="1"/>
          </p:cNvCxnSpPr>
          <p:nvPr/>
        </p:nvCxnSpPr>
        <p:spPr>
          <a:xfrm>
            <a:off x="5228023" y="3981450"/>
            <a:ext cx="858875" cy="1601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6"/>
            <a:endCxn id="51" idx="1"/>
          </p:cNvCxnSpPr>
          <p:nvPr/>
        </p:nvCxnSpPr>
        <p:spPr>
          <a:xfrm flipV="1">
            <a:off x="6533475" y="4323675"/>
            <a:ext cx="848400" cy="8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31142" y="3916271"/>
            <a:ext cx="572581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IFFT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81875" y="4171275"/>
            <a:ext cx="32400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34302" y="4133851"/>
            <a:ext cx="2219325" cy="373622"/>
          </a:xfrm>
          <a:prstGeom prst="rect">
            <a:avLst/>
          </a:prstGeom>
          <a:noFill/>
          <a:effectLst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1828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81875" y="4638675"/>
            <a:ext cx="3240000" cy="0"/>
          </a:xfrm>
          <a:prstGeom prst="straightConnector1">
            <a:avLst/>
          </a:prstGeom>
          <a:ln w="12700"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15612" y="4602719"/>
            <a:ext cx="458768" cy="373622"/>
          </a:xfrm>
          <a:prstGeom prst="rect">
            <a:avLst/>
          </a:prstGeom>
          <a:noFill/>
          <a:effectLst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2N</a:t>
            </a:r>
            <a:endParaRPr lang="en-US" sz="1828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12" b="1" dirty="0">
                <a:latin typeface="Times New Roman"/>
                <a:ea typeface="Times New Roman"/>
              </a:rPr>
              <a:t>One block convolution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711624" y="6207697"/>
            <a:ext cx="648072" cy="460248"/>
          </a:xfrm>
          <a:prstGeom prst="rect">
            <a:avLst/>
          </a:prstGeom>
          <a:noFill/>
          <a:effectLst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239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39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04564" y="5547955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207492" y="5746697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98222" y="5627803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8792" y="217632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48" idx="2"/>
            <a:endCxn id="31" idx="1"/>
          </p:cNvCxnSpPr>
          <p:nvPr/>
        </p:nvCxnSpPr>
        <p:spPr>
          <a:xfrm>
            <a:off x="3915520" y="1947697"/>
            <a:ext cx="512343" cy="1107074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7" idx="0"/>
          </p:cNvCxnSpPr>
          <p:nvPr/>
        </p:nvCxnSpPr>
        <p:spPr>
          <a:xfrm>
            <a:off x="4566596" y="3399013"/>
            <a:ext cx="187064" cy="12741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38660" y="4673147"/>
            <a:ext cx="243000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r>
              <a:rPr lang="en-GB" sz="1617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70396" y="2995709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617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73324" y="3087553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73324" y="3178284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73324" y="3087553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64054" y="3059389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7"/>
            <a:endCxn id="5" idx="2"/>
          </p:cNvCxnSpPr>
          <p:nvPr/>
        </p:nvCxnSpPr>
        <p:spPr>
          <a:xfrm flipV="1">
            <a:off x="4705332" y="2446327"/>
            <a:ext cx="134617" cy="608444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57429" y="217632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6065" y="217632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4702" y="217632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4364" y="167769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33001" y="167769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:2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1637" y="167769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:3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90274" y="1677697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:4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>
            <a:stCxn id="49" idx="2"/>
            <a:endCxn id="59" idx="1"/>
          </p:cNvCxnSpPr>
          <p:nvPr/>
        </p:nvCxnSpPr>
        <p:spPr>
          <a:xfrm>
            <a:off x="5144156" y="1947697"/>
            <a:ext cx="525844" cy="1094498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7"/>
          </p:cNvCxnSpPr>
          <p:nvPr/>
        </p:nvCxnSpPr>
        <p:spPr>
          <a:xfrm flipH="1">
            <a:off x="5439498" y="4135261"/>
            <a:ext cx="296462" cy="14717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780798" y="3847229"/>
            <a:ext cx="243000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:2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r>
              <a:rPr lang="en-GB" sz="1617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612534" y="2983133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617" dirty="0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462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5462" y="3165708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462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06192" y="3046813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7"/>
            <a:endCxn id="35" idx="2"/>
          </p:cNvCxnSpPr>
          <p:nvPr/>
        </p:nvCxnSpPr>
        <p:spPr>
          <a:xfrm flipV="1">
            <a:off x="5947468" y="2446327"/>
            <a:ext cx="121116" cy="59586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2"/>
            <a:endCxn id="97" idx="1"/>
          </p:cNvCxnSpPr>
          <p:nvPr/>
        </p:nvCxnSpPr>
        <p:spPr>
          <a:xfrm>
            <a:off x="6372792" y="1947697"/>
            <a:ext cx="485340" cy="1094498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7" idx="4"/>
            <a:endCxn id="96" idx="0"/>
          </p:cNvCxnSpPr>
          <p:nvPr/>
        </p:nvCxnSpPr>
        <p:spPr>
          <a:xfrm>
            <a:off x="6996866" y="3386437"/>
            <a:ext cx="187064" cy="12867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968930" y="4673147"/>
            <a:ext cx="243000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:3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r>
              <a:rPr lang="en-GB" sz="1617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00666" y="2983133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617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6903594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03594" y="3165708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903594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994324" y="3046813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7" idx="7"/>
            <a:endCxn id="36" idx="2"/>
          </p:cNvCxnSpPr>
          <p:nvPr/>
        </p:nvCxnSpPr>
        <p:spPr>
          <a:xfrm flipV="1">
            <a:off x="7135600" y="2446327"/>
            <a:ext cx="161620" cy="59586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2" idx="2"/>
            <a:endCxn id="114" idx="1"/>
          </p:cNvCxnSpPr>
          <p:nvPr/>
        </p:nvCxnSpPr>
        <p:spPr>
          <a:xfrm>
            <a:off x="7601431" y="1947697"/>
            <a:ext cx="498841" cy="1094498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4" idx="4"/>
            <a:endCxn id="113" idx="0"/>
          </p:cNvCxnSpPr>
          <p:nvPr/>
        </p:nvCxnSpPr>
        <p:spPr>
          <a:xfrm>
            <a:off x="8239005" y="3386438"/>
            <a:ext cx="187064" cy="4607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211068" y="3847229"/>
            <a:ext cx="243000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:4</a:t>
            </a:r>
            <a:r>
              <a:rPr lang="en-GB" sz="1617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sz="1617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</a:t>
            </a:r>
            <a:r>
              <a:rPr lang="en-GB" sz="1617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8042804" y="2983133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617" dirty="0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8145732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145732" y="3165708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145732" y="3074977"/>
            <a:ext cx="181460" cy="181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236462" y="3046813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4" idx="7"/>
            <a:endCxn id="38" idx="2"/>
          </p:cNvCxnSpPr>
          <p:nvPr/>
        </p:nvCxnSpPr>
        <p:spPr>
          <a:xfrm flipV="1">
            <a:off x="8377738" y="2446327"/>
            <a:ext cx="148119" cy="59586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7" idx="0"/>
            <a:endCxn id="27" idx="2"/>
          </p:cNvCxnSpPr>
          <p:nvPr/>
        </p:nvCxnSpPr>
        <p:spPr>
          <a:xfrm>
            <a:off x="4753660" y="4673147"/>
            <a:ext cx="0" cy="270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4" idx="1"/>
          </p:cNvCxnSpPr>
          <p:nvPr/>
        </p:nvCxnSpPr>
        <p:spPr>
          <a:xfrm>
            <a:off x="4960548" y="4943147"/>
            <a:ext cx="201482" cy="663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58" idx="0"/>
            <a:endCxn id="58" idx="2"/>
          </p:cNvCxnSpPr>
          <p:nvPr/>
        </p:nvCxnSpPr>
        <p:spPr>
          <a:xfrm>
            <a:off x="5995798" y="3847229"/>
            <a:ext cx="0" cy="270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59" idx="4"/>
            <a:endCxn id="58" idx="0"/>
          </p:cNvCxnSpPr>
          <p:nvPr/>
        </p:nvCxnSpPr>
        <p:spPr>
          <a:xfrm>
            <a:off x="5808735" y="3386438"/>
            <a:ext cx="187064" cy="4607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96" idx="0"/>
            <a:endCxn id="96" idx="2"/>
          </p:cNvCxnSpPr>
          <p:nvPr/>
        </p:nvCxnSpPr>
        <p:spPr>
          <a:xfrm>
            <a:off x="7183930" y="4673147"/>
            <a:ext cx="0" cy="270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552836" y="5547955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7655764" y="5746697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746494" y="5627803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79" idx="7"/>
          </p:cNvCxnSpPr>
          <p:nvPr/>
        </p:nvCxnSpPr>
        <p:spPr>
          <a:xfrm flipH="1">
            <a:off x="7887770" y="4151059"/>
            <a:ext cx="313138" cy="14559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79" idx="1"/>
          </p:cNvCxnSpPr>
          <p:nvPr/>
        </p:nvCxnSpPr>
        <p:spPr>
          <a:xfrm>
            <a:off x="7408820" y="4943147"/>
            <a:ext cx="201482" cy="663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3" idx="0"/>
            <a:endCxn id="113" idx="2"/>
          </p:cNvCxnSpPr>
          <p:nvPr/>
        </p:nvCxnSpPr>
        <p:spPr>
          <a:xfrm>
            <a:off x="8426068" y="3847229"/>
            <a:ext cx="0" cy="270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6328700" y="5511371"/>
            <a:ext cx="392400" cy="40330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endParaRPr lang="en-US" sz="1828" dirty="0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431628" y="5710113"/>
            <a:ext cx="181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522358" y="5591219"/>
            <a:ext cx="0" cy="234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7"/>
          </p:cNvCxnSpPr>
          <p:nvPr/>
        </p:nvCxnSpPr>
        <p:spPr>
          <a:xfrm flipH="1">
            <a:off x="6663634" y="4135261"/>
            <a:ext cx="224454" cy="14351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87" idx="1"/>
          </p:cNvCxnSpPr>
          <p:nvPr/>
        </p:nvCxnSpPr>
        <p:spPr>
          <a:xfrm>
            <a:off x="6256693" y="4943147"/>
            <a:ext cx="129474" cy="6272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466882" y="6376249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695519" y="6376249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924155" y="6376249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152792" y="6376249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363426" y="6376249"/>
            <a:ext cx="1222310" cy="27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defTabSz="914306"/>
            <a:r>
              <a:rPr lang="en-GB" sz="1617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17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7" name="Straight Arrow Connector 196"/>
          <p:cNvCxnSpPr>
            <a:stCxn id="44" idx="4"/>
            <a:endCxn id="193" idx="0"/>
          </p:cNvCxnSpPr>
          <p:nvPr/>
        </p:nvCxnSpPr>
        <p:spPr>
          <a:xfrm>
            <a:off x="5300764" y="5951259"/>
            <a:ext cx="5910" cy="4249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4"/>
            <a:endCxn id="194" idx="0"/>
          </p:cNvCxnSpPr>
          <p:nvPr/>
        </p:nvCxnSpPr>
        <p:spPr>
          <a:xfrm>
            <a:off x="6524900" y="5914675"/>
            <a:ext cx="10410" cy="4615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9" idx="4"/>
            <a:endCxn id="195" idx="0"/>
          </p:cNvCxnSpPr>
          <p:nvPr/>
        </p:nvCxnSpPr>
        <p:spPr>
          <a:xfrm>
            <a:off x="7749038" y="5951259"/>
            <a:ext cx="14911" cy="4249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416933" y="1605690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209021" y="2109746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704964" y="2983134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234261" y="5519212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776973" y="4583108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713077" y="3775222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657744" y="6286210"/>
            <a:ext cx="346558" cy="37362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1828" dirty="0">
                <a:solidFill>
                  <a:prstClr val="black"/>
                </a:solidFill>
                <a:latin typeface="Calibri"/>
              </a:rPr>
              <a:t>…</a:t>
            </a:r>
            <a:endParaRPr lang="en-US" sz="182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21666" y="5287390"/>
            <a:ext cx="1842086" cy="64401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1195" dirty="0">
                <a:solidFill>
                  <a:prstClr val="black"/>
                </a:solidFill>
                <a:latin typeface="Calibri"/>
              </a:rPr>
              <a:t>Sum end of previous convolution &amp; beginning of current convolution </a:t>
            </a:r>
            <a:endParaRPr lang="en-US" sz="119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45168" y="5287391"/>
            <a:ext cx="362588" cy="77405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4430" dirty="0">
                <a:solidFill>
                  <a:prstClr val="black"/>
                </a:solidFill>
                <a:latin typeface="Calibri"/>
              </a:rPr>
              <a:t>{</a:t>
            </a:r>
            <a:endParaRPr lang="en-US" sz="443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32526" y="2839118"/>
            <a:ext cx="1387210" cy="64401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1195" dirty="0">
                <a:solidFill>
                  <a:prstClr val="black"/>
                </a:solidFill>
                <a:latin typeface="Calibri"/>
              </a:rPr>
              <a:t>Convolve impulse response &amp; current block</a:t>
            </a:r>
            <a:endParaRPr lang="en-US" sz="119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45168" y="2767111"/>
            <a:ext cx="362588" cy="774052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defTabSz="914306"/>
            <a:r>
              <a:rPr lang="en-GB" sz="4430" dirty="0">
                <a:solidFill>
                  <a:prstClr val="black"/>
                </a:solidFill>
                <a:latin typeface="Calibri"/>
              </a:rPr>
              <a:t>{</a:t>
            </a:r>
            <a:endParaRPr lang="en-US" sz="443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11624" y="1542974"/>
            <a:ext cx="720080" cy="460248"/>
          </a:xfrm>
          <a:prstGeom prst="rect">
            <a:avLst/>
          </a:prstGeom>
          <a:noFill/>
          <a:effectLst/>
        </p:spPr>
        <p:txBody>
          <a:bodyPr wrap="square" lIns="91434" tIns="45717" rIns="91434" bIns="45717" rtlCol="0">
            <a:spAutoFit/>
          </a:bodyPr>
          <a:lstStyle/>
          <a:p>
            <a:pPr defTabSz="914306"/>
            <a:r>
              <a:rPr lang="en-GB" sz="239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39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itle 85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812" b="1" dirty="0">
                <a:latin typeface="Times New Roman"/>
                <a:ea typeface="Times New Roman"/>
              </a:rPr>
              <a:t>Partitioned convolution for real-time artificial reverberation.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parameters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812" y="745577"/>
            <a:ext cx="10024188" cy="3324034"/>
          </a:xfrm>
        </p:spPr>
        <p:txBody>
          <a:bodyPr anchor="t"/>
          <a:lstStyle/>
          <a:p>
            <a:pPr marL="446401"/>
            <a:r>
              <a:rPr lang="en-US" sz="2180" dirty="0"/>
              <a:t>Parameters vary by unit, type of implementation</a:t>
            </a:r>
          </a:p>
          <a:p>
            <a:pPr marL="446401"/>
            <a:r>
              <a:rPr lang="en-US" sz="2180" dirty="0"/>
              <a:t>Common parameter: </a:t>
            </a:r>
            <a:r>
              <a:rPr lang="en-US" sz="2180" dirty="0">
                <a:solidFill>
                  <a:srgbClr val="0000FF"/>
                </a:solidFill>
              </a:rPr>
              <a:t>reverb decay</a:t>
            </a:r>
            <a:endParaRPr lang="en-US" sz="2180" dirty="0"/>
          </a:p>
          <a:p>
            <a:pPr marL="803520" lvl="1"/>
            <a:r>
              <a:rPr lang="en-US" sz="1828" dirty="0"/>
              <a:t>How quickly the reverberant sound fades</a:t>
            </a:r>
          </a:p>
          <a:p>
            <a:pPr marL="803520" lvl="1"/>
            <a:r>
              <a:rPr lang="en-US" sz="1828" dirty="0"/>
              <a:t>Exact measurement varies by manufacturer</a:t>
            </a:r>
          </a:p>
          <a:p>
            <a:pPr marL="803520" lvl="1"/>
            <a:r>
              <a:rPr lang="en-US" sz="1828" dirty="0"/>
              <a:t>Usually measured in milliseconds</a:t>
            </a:r>
          </a:p>
          <a:p>
            <a:pPr marL="803520" lvl="1"/>
            <a:r>
              <a:rPr lang="en-US" sz="1828" dirty="0"/>
              <a:t>Like </a:t>
            </a:r>
            <a:r>
              <a:rPr lang="en-US" sz="1828" dirty="0">
                <a:solidFill>
                  <a:srgbClr val="0000FF"/>
                </a:solidFill>
              </a:rPr>
              <a:t>reverberation time</a:t>
            </a:r>
            <a:r>
              <a:rPr lang="en-US" sz="1828" dirty="0"/>
              <a:t> for a room</a:t>
            </a:r>
          </a:p>
          <a:p>
            <a:pPr marL="446401"/>
            <a:r>
              <a:rPr lang="en-US" sz="2180" dirty="0" err="1">
                <a:solidFill>
                  <a:srgbClr val="0000FF"/>
                </a:solidFill>
              </a:rPr>
              <a:t>Predelay</a:t>
            </a:r>
            <a:r>
              <a:rPr lang="en-US" sz="2180" dirty="0"/>
              <a:t> = how long before first reflections sound</a:t>
            </a:r>
          </a:p>
          <a:p>
            <a:pPr marL="803520" lvl="1"/>
            <a:r>
              <a:rPr lang="en-US" sz="1828" dirty="0"/>
              <a:t>Some units allow control of both early and late reflections</a:t>
            </a:r>
          </a:p>
        </p:txBody>
      </p:sp>
      <p:grpSp>
        <p:nvGrpSpPr>
          <p:cNvPr id="604" name="Group 603"/>
          <p:cNvGrpSpPr/>
          <p:nvPr/>
        </p:nvGrpSpPr>
        <p:grpSpPr>
          <a:xfrm>
            <a:off x="3564469" y="3813631"/>
            <a:ext cx="4860540" cy="3071813"/>
            <a:chOff x="1403648" y="1988840"/>
            <a:chExt cx="6912768" cy="4368801"/>
          </a:xfrm>
        </p:grpSpPr>
        <p:cxnSp>
          <p:nvCxnSpPr>
            <p:cNvPr id="605" name="Straight Arrow Connector 604"/>
            <p:cNvCxnSpPr/>
            <p:nvPr/>
          </p:nvCxnSpPr>
          <p:spPr>
            <a:xfrm flipV="1">
              <a:off x="1403648" y="2636912"/>
              <a:ext cx="0" cy="3312368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06" name="Straight Arrow Connector 605"/>
            <p:cNvCxnSpPr/>
            <p:nvPr/>
          </p:nvCxnSpPr>
          <p:spPr>
            <a:xfrm flipV="1">
              <a:off x="1403648" y="5949280"/>
              <a:ext cx="6912768" cy="8384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2195736" y="3284984"/>
              <a:ext cx="0" cy="2664296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608" name="Straight Arrow Connector 607"/>
            <p:cNvCxnSpPr/>
            <p:nvPr/>
          </p:nvCxnSpPr>
          <p:spPr>
            <a:xfrm flipV="1">
              <a:off x="2411760" y="3140968"/>
              <a:ext cx="0" cy="2808312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609" name="Straight Arrow Connector 608"/>
            <p:cNvCxnSpPr/>
            <p:nvPr/>
          </p:nvCxnSpPr>
          <p:spPr>
            <a:xfrm flipV="1">
              <a:off x="1835696" y="2636912"/>
              <a:ext cx="0" cy="3312368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610" name="Straight Arrow Connector 609"/>
            <p:cNvCxnSpPr/>
            <p:nvPr/>
          </p:nvCxnSpPr>
          <p:spPr>
            <a:xfrm flipV="1">
              <a:off x="2627784" y="3645024"/>
              <a:ext cx="0" cy="2305476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611" name="Straight Arrow Connector 610"/>
            <p:cNvCxnSpPr/>
            <p:nvPr/>
          </p:nvCxnSpPr>
          <p:spPr>
            <a:xfrm flipV="1">
              <a:off x="2771800" y="4237861"/>
              <a:ext cx="0" cy="1712639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6912120" y="5933744"/>
              <a:ext cx="1080120" cy="0"/>
            </a:xfrm>
            <a:prstGeom prst="line">
              <a:avLst/>
            </a:prstGeom>
            <a:noFill/>
            <a:ln w="222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613" name="Group 690"/>
            <p:cNvGrpSpPr/>
            <p:nvPr/>
          </p:nvGrpSpPr>
          <p:grpSpPr>
            <a:xfrm>
              <a:off x="2987824" y="4005064"/>
              <a:ext cx="4680520" cy="1958528"/>
              <a:chOff x="1907704" y="2054711"/>
              <a:chExt cx="4680520" cy="2252697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1907704" y="2054711"/>
                <a:ext cx="0" cy="22396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0" name="Straight Arrow Connector 619"/>
              <p:cNvCxnSpPr/>
              <p:nvPr/>
            </p:nvCxnSpPr>
            <p:spPr>
              <a:xfrm flipV="1">
                <a:off x="2195736" y="2515806"/>
                <a:ext cx="0" cy="177851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1" name="Straight Arrow Connector 620"/>
              <p:cNvCxnSpPr/>
              <p:nvPr/>
            </p:nvCxnSpPr>
            <p:spPr>
              <a:xfrm flipV="1">
                <a:off x="2051720" y="2120581"/>
                <a:ext cx="0" cy="217373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2" name="Straight Arrow Connector 621"/>
              <p:cNvCxnSpPr/>
              <p:nvPr/>
            </p:nvCxnSpPr>
            <p:spPr>
              <a:xfrm flipV="1">
                <a:off x="2123728" y="2581677"/>
                <a:ext cx="0" cy="171263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3" name="Straight Arrow Connector 622"/>
              <p:cNvCxnSpPr/>
              <p:nvPr/>
            </p:nvCxnSpPr>
            <p:spPr>
              <a:xfrm flipV="1">
                <a:off x="2195736" y="2384064"/>
                <a:ext cx="0" cy="191025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1979712" y="2252323"/>
                <a:ext cx="0" cy="20419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5" name="Straight Arrow Connector 624"/>
              <p:cNvCxnSpPr/>
              <p:nvPr/>
            </p:nvCxnSpPr>
            <p:spPr>
              <a:xfrm flipH="1" flipV="1">
                <a:off x="2256119" y="3477209"/>
                <a:ext cx="0" cy="82151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2716796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2716796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8" name="Straight Arrow Connector 627"/>
              <p:cNvCxnSpPr/>
              <p:nvPr/>
            </p:nvCxnSpPr>
            <p:spPr>
              <a:xfrm flipV="1">
                <a:off x="2071848" y="3174513"/>
                <a:ext cx="0" cy="112430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9" name="Straight Arrow Connector 628"/>
              <p:cNvCxnSpPr/>
              <p:nvPr/>
            </p:nvCxnSpPr>
            <p:spPr>
              <a:xfrm flipV="1">
                <a:off x="2901067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0" name="Straight Arrow Connector 629"/>
              <p:cNvCxnSpPr/>
              <p:nvPr/>
            </p:nvCxnSpPr>
            <p:spPr>
              <a:xfrm flipV="1">
                <a:off x="2440390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1" name="Straight Arrow Connector 630"/>
              <p:cNvCxnSpPr/>
              <p:nvPr/>
            </p:nvCxnSpPr>
            <p:spPr>
              <a:xfrm flipV="1">
                <a:off x="2993203" y="3520452"/>
                <a:ext cx="0" cy="7783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2993203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2163983" y="3304240"/>
                <a:ext cx="0" cy="9945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2592642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2910474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2537367" y="3304240"/>
                <a:ext cx="0" cy="9945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2624661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8" name="Straight Arrow Connector 637"/>
              <p:cNvCxnSpPr/>
              <p:nvPr/>
            </p:nvCxnSpPr>
            <p:spPr>
              <a:xfrm flipV="1">
                <a:off x="1979712" y="3693421"/>
                <a:ext cx="0" cy="60532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9" name="Straight Arrow Connector 638"/>
              <p:cNvCxnSpPr/>
              <p:nvPr/>
            </p:nvCxnSpPr>
            <p:spPr>
              <a:xfrm flipV="1">
                <a:off x="2808932" y="3520452"/>
                <a:ext cx="0" cy="7783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0" name="Straight Arrow Connector 639"/>
              <p:cNvCxnSpPr/>
              <p:nvPr/>
            </p:nvCxnSpPr>
            <p:spPr>
              <a:xfrm flipV="1">
                <a:off x="2532525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1" name="Straight Arrow Connector 640"/>
              <p:cNvCxnSpPr/>
              <p:nvPr/>
            </p:nvCxnSpPr>
            <p:spPr>
              <a:xfrm flipV="1">
                <a:off x="2901067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2993203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3" name="Straight Arrow Connector 642"/>
              <p:cNvCxnSpPr/>
              <p:nvPr/>
            </p:nvCxnSpPr>
            <p:spPr>
              <a:xfrm flipV="1">
                <a:off x="2993203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4" name="Straight Arrow Connector 643"/>
              <p:cNvCxnSpPr/>
              <p:nvPr/>
            </p:nvCxnSpPr>
            <p:spPr>
              <a:xfrm flipV="1">
                <a:off x="2757746" y="3867146"/>
                <a:ext cx="0" cy="42412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5" name="Straight Arrow Connector 644"/>
              <p:cNvCxnSpPr/>
              <p:nvPr/>
            </p:nvCxnSpPr>
            <p:spPr>
              <a:xfrm flipV="1">
                <a:off x="2348254" y="3848706"/>
                <a:ext cx="0" cy="44256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6" name="Straight Arrow Connector 645"/>
              <p:cNvCxnSpPr/>
              <p:nvPr/>
            </p:nvCxnSpPr>
            <p:spPr>
              <a:xfrm flipV="1">
                <a:off x="291494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7" name="Straight Arrow Connector 646"/>
              <p:cNvCxnSpPr/>
              <p:nvPr/>
            </p:nvCxnSpPr>
            <p:spPr>
              <a:xfrm flipV="1">
                <a:off x="248475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8" name="Straight Arrow Connector 647"/>
              <p:cNvCxnSpPr/>
              <p:nvPr/>
            </p:nvCxnSpPr>
            <p:spPr>
              <a:xfrm flipV="1">
                <a:off x="248475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49" name="Straight Arrow Connector 648"/>
              <p:cNvCxnSpPr/>
              <p:nvPr/>
            </p:nvCxnSpPr>
            <p:spPr>
              <a:xfrm flipV="1">
                <a:off x="2757746" y="3940907"/>
                <a:ext cx="0" cy="35036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0" name="Straight Arrow Connector 649"/>
              <p:cNvCxnSpPr/>
              <p:nvPr/>
            </p:nvCxnSpPr>
            <p:spPr>
              <a:xfrm flipV="1">
                <a:off x="2362191" y="3922467"/>
                <a:ext cx="0" cy="3688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1" name="Straight Arrow Connector 650"/>
              <p:cNvCxnSpPr/>
              <p:nvPr/>
            </p:nvCxnSpPr>
            <p:spPr>
              <a:xfrm flipV="1">
                <a:off x="2621248" y="3977788"/>
                <a:ext cx="0" cy="31348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2" name="Straight Arrow Connector 651"/>
              <p:cNvCxnSpPr/>
              <p:nvPr/>
            </p:nvCxnSpPr>
            <p:spPr>
              <a:xfrm flipV="1">
                <a:off x="2621248" y="3848706"/>
                <a:ext cx="0" cy="44256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3" name="Straight Arrow Connector 652"/>
              <p:cNvCxnSpPr/>
              <p:nvPr/>
            </p:nvCxnSpPr>
            <p:spPr>
              <a:xfrm flipV="1">
                <a:off x="2348254" y="3996228"/>
                <a:ext cx="0" cy="29504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4" name="Straight Arrow Connector 653"/>
              <p:cNvCxnSpPr/>
              <p:nvPr/>
            </p:nvCxnSpPr>
            <p:spPr>
              <a:xfrm flipV="1">
                <a:off x="2484752" y="3922467"/>
                <a:ext cx="0" cy="3688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5" name="Straight Arrow Connector 654"/>
              <p:cNvCxnSpPr/>
              <p:nvPr/>
            </p:nvCxnSpPr>
            <p:spPr>
              <a:xfrm flipV="1">
                <a:off x="2484752" y="3996228"/>
                <a:ext cx="0" cy="29504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6" name="Straight Arrow Connector 655"/>
              <p:cNvCxnSpPr/>
              <p:nvPr/>
            </p:nvCxnSpPr>
            <p:spPr>
              <a:xfrm flipV="1">
                <a:off x="3030740" y="3867146"/>
                <a:ext cx="0" cy="42412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grpSp>
            <p:nvGrpSpPr>
              <p:cNvPr id="657" name="Group 534"/>
              <p:cNvGrpSpPr/>
              <p:nvPr/>
            </p:nvGrpSpPr>
            <p:grpSpPr>
              <a:xfrm>
                <a:off x="2532525" y="4039359"/>
                <a:ext cx="3695659" cy="268049"/>
                <a:chOff x="3555887" y="4005064"/>
                <a:chExt cx="2312257" cy="1454472"/>
              </a:xfrm>
            </p:grpSpPr>
            <p:cxnSp>
              <p:nvCxnSpPr>
                <p:cNvPr id="1078" name="Straight Arrow Connector 1077"/>
                <p:cNvCxnSpPr/>
                <p:nvPr/>
              </p:nvCxnSpPr>
              <p:spPr>
                <a:xfrm flipV="1">
                  <a:off x="3851920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79" name="Straight Arrow Connector 1078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0" name="Straight Arrow Connector 1079"/>
                <p:cNvCxnSpPr/>
                <p:nvPr/>
              </p:nvCxnSpPr>
              <p:spPr>
                <a:xfrm flipV="1">
                  <a:off x="3995936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1" name="Straight Arrow Connector 1080"/>
                <p:cNvCxnSpPr/>
                <p:nvPr/>
              </p:nvCxnSpPr>
              <p:spPr>
                <a:xfrm flipV="1">
                  <a:off x="4283968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2" name="Straight Arrow Connector 1081"/>
                <p:cNvCxnSpPr/>
                <p:nvPr/>
              </p:nvCxnSpPr>
              <p:spPr>
                <a:xfrm flipV="1">
                  <a:off x="4644008" y="4695696"/>
                  <a:ext cx="0" cy="7200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3" name="Straight Arrow Connector 1082"/>
                <p:cNvCxnSpPr/>
                <p:nvPr/>
              </p:nvCxnSpPr>
              <p:spPr>
                <a:xfrm flipH="1" flipV="1">
                  <a:off x="3635896" y="4005064"/>
                  <a:ext cx="10920" cy="14401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4" name="Straight Arrow Connector 1083"/>
                <p:cNvCxnSpPr/>
                <p:nvPr/>
              </p:nvCxnSpPr>
              <p:spPr>
                <a:xfrm flipV="1">
                  <a:off x="399593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5" name="Straight Arrow Connector 1084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6" name="Straight Arrow Connector 1085"/>
                <p:cNvCxnSpPr/>
                <p:nvPr/>
              </p:nvCxnSpPr>
              <p:spPr>
                <a:xfrm flipV="1">
                  <a:off x="3779912" y="4149080"/>
                  <a:ext cx="0" cy="1296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7" name="Straight Arrow Connector 1086"/>
                <p:cNvCxnSpPr/>
                <p:nvPr/>
              </p:nvCxnSpPr>
              <p:spPr>
                <a:xfrm flipV="1">
                  <a:off x="4211960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8" name="Straight Arrow Connector 1087"/>
                <p:cNvCxnSpPr/>
                <p:nvPr/>
              </p:nvCxnSpPr>
              <p:spPr>
                <a:xfrm flipV="1">
                  <a:off x="4499992" y="4797152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89" name="Straight Arrow Connector 1088"/>
                <p:cNvCxnSpPr/>
                <p:nvPr/>
              </p:nvCxnSpPr>
              <p:spPr>
                <a:xfrm flipV="1">
                  <a:off x="4860032" y="4767704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0" name="Straight Arrow Connector 1089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1" name="Straight Arrow Connector 1090"/>
                <p:cNvCxnSpPr/>
                <p:nvPr/>
              </p:nvCxnSpPr>
              <p:spPr>
                <a:xfrm flipV="1">
                  <a:off x="38736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2" name="Straight Arrow Connector 1091"/>
                <p:cNvCxnSpPr/>
                <p:nvPr/>
              </p:nvCxnSpPr>
              <p:spPr>
                <a:xfrm flipV="1">
                  <a:off x="4211960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3" name="Straight Arrow Connector 1092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4" name="Straight Arrow Connector 1093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5" name="Straight Arrow Connector 1094"/>
                <p:cNvCxnSpPr/>
                <p:nvPr/>
              </p:nvCxnSpPr>
              <p:spPr>
                <a:xfrm flipV="1">
                  <a:off x="4355976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6" name="Straight Arrow Connector 1095"/>
                <p:cNvCxnSpPr/>
                <p:nvPr/>
              </p:nvCxnSpPr>
              <p:spPr>
                <a:xfrm flipV="1">
                  <a:off x="4716016" y="4653136"/>
                  <a:ext cx="0" cy="7626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7" name="Straight Arrow Connector 1096"/>
                <p:cNvCxnSpPr/>
                <p:nvPr/>
              </p:nvCxnSpPr>
              <p:spPr>
                <a:xfrm flipV="1">
                  <a:off x="41652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8" name="Straight Arrow Connector 1097"/>
                <p:cNvCxnSpPr/>
                <p:nvPr/>
              </p:nvCxnSpPr>
              <p:spPr>
                <a:xfrm flipV="1">
                  <a:off x="4283968" y="4437112"/>
                  <a:ext cx="0" cy="99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99" name="Straight Arrow Connector 1098"/>
                <p:cNvCxnSpPr/>
                <p:nvPr/>
              </p:nvCxnSpPr>
              <p:spPr>
                <a:xfrm flipV="1">
                  <a:off x="4572000" y="4509120"/>
                  <a:ext cx="0" cy="9361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0" name="Straight Arrow Connector 1099"/>
                <p:cNvCxnSpPr/>
                <p:nvPr/>
              </p:nvCxnSpPr>
              <p:spPr>
                <a:xfrm flipV="1">
                  <a:off x="4932040" y="4911720"/>
                  <a:ext cx="0" cy="5040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1" name="Straight Arrow Connector 1100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2" name="Straight Arrow Connector 1101"/>
                <p:cNvCxnSpPr/>
                <p:nvPr/>
              </p:nvCxnSpPr>
              <p:spPr>
                <a:xfrm flipV="1">
                  <a:off x="428396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3" name="Straight Arrow Connector 1102"/>
                <p:cNvCxnSpPr/>
                <p:nvPr/>
              </p:nvCxnSpPr>
              <p:spPr>
                <a:xfrm flipV="1">
                  <a:off x="3707904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4" name="Straight Arrow Connector 1103"/>
                <p:cNvCxnSpPr/>
                <p:nvPr/>
              </p:nvCxnSpPr>
              <p:spPr>
                <a:xfrm flipV="1">
                  <a:off x="4427984" y="4653136"/>
                  <a:ext cx="0" cy="8064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5" name="Straight Arrow Connector 1104"/>
                <p:cNvCxnSpPr/>
                <p:nvPr/>
              </p:nvCxnSpPr>
              <p:spPr>
                <a:xfrm flipV="1">
                  <a:off x="5004048" y="4987304"/>
                  <a:ext cx="0" cy="4392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6" name="Straight Arrow Connector 1105"/>
                <p:cNvCxnSpPr/>
                <p:nvPr/>
              </p:nvCxnSpPr>
              <p:spPr>
                <a:xfrm flipV="1">
                  <a:off x="4860032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7" name="Straight Arrow Connector 1106"/>
                <p:cNvCxnSpPr/>
                <p:nvPr/>
              </p:nvCxnSpPr>
              <p:spPr>
                <a:xfrm flipV="1">
                  <a:off x="5220072" y="5031224"/>
                  <a:ext cx="0" cy="3952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8" name="Straight Arrow Connector 1107"/>
                <p:cNvCxnSpPr/>
                <p:nvPr/>
              </p:nvCxnSpPr>
              <p:spPr>
                <a:xfrm flipV="1">
                  <a:off x="4716016" y="4811624"/>
                  <a:ext cx="0" cy="63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09" name="Straight Arrow Connector 1108"/>
                <p:cNvCxnSpPr/>
                <p:nvPr/>
              </p:nvCxnSpPr>
              <p:spPr>
                <a:xfrm flipV="1">
                  <a:off x="5076056" y="4767704"/>
                  <a:ext cx="0" cy="6588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0" name="Straight Arrow Connector 1109"/>
                <p:cNvCxnSpPr/>
                <p:nvPr/>
              </p:nvCxnSpPr>
              <p:spPr>
                <a:xfrm flipV="1">
                  <a:off x="4932040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1" name="Straight Arrow Connector 1110"/>
                <p:cNvCxnSpPr/>
                <p:nvPr/>
              </p:nvCxnSpPr>
              <p:spPr>
                <a:xfrm flipV="1">
                  <a:off x="5292080" y="5119064"/>
                  <a:ext cx="0" cy="3074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2" name="Straight Arrow Connector 1111"/>
                <p:cNvCxnSpPr/>
                <p:nvPr/>
              </p:nvCxnSpPr>
              <p:spPr>
                <a:xfrm flipV="1">
                  <a:off x="4788024" y="4943384"/>
                  <a:ext cx="0" cy="4831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3" name="Straight Arrow Connector 1112"/>
                <p:cNvCxnSpPr/>
                <p:nvPr/>
              </p:nvCxnSpPr>
              <p:spPr>
                <a:xfrm flipV="1">
                  <a:off x="3662566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4" name="Straight Arrow Connector 1113"/>
                <p:cNvCxnSpPr/>
                <p:nvPr/>
              </p:nvCxnSpPr>
              <p:spPr>
                <a:xfrm flipV="1">
                  <a:off x="3875923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5" name="Straight Arrow Connector 1114"/>
                <p:cNvCxnSpPr/>
                <p:nvPr/>
              </p:nvCxnSpPr>
              <p:spPr>
                <a:xfrm flipV="1">
                  <a:off x="4302637" y="4879939"/>
                  <a:ext cx="0" cy="552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6" name="Straight Arrow Connector 1115"/>
                <p:cNvCxnSpPr/>
                <p:nvPr/>
              </p:nvCxnSpPr>
              <p:spPr>
                <a:xfrm flipV="1">
                  <a:off x="4836029" y="5125595"/>
                  <a:ext cx="0" cy="3070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7" name="Straight Arrow Connector 1116"/>
                <p:cNvCxnSpPr/>
                <p:nvPr/>
              </p:nvCxnSpPr>
              <p:spPr>
                <a:xfrm flipV="1">
                  <a:off x="3875923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8" name="Straight Arrow Connector 1117"/>
                <p:cNvCxnSpPr/>
                <p:nvPr/>
              </p:nvCxnSpPr>
              <p:spPr>
                <a:xfrm flipV="1">
                  <a:off x="3982601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19" name="Straight Arrow Connector 1118"/>
                <p:cNvCxnSpPr/>
                <p:nvPr/>
              </p:nvCxnSpPr>
              <p:spPr>
                <a:xfrm flipV="1">
                  <a:off x="3555887" y="4726403"/>
                  <a:ext cx="0" cy="7062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0" name="Straight Arrow Connector 1119"/>
                <p:cNvCxnSpPr/>
                <p:nvPr/>
              </p:nvCxnSpPr>
              <p:spPr>
                <a:xfrm flipV="1">
                  <a:off x="4195958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1" name="Straight Arrow Connector 1120"/>
                <p:cNvCxnSpPr/>
                <p:nvPr/>
              </p:nvCxnSpPr>
              <p:spPr>
                <a:xfrm flipV="1">
                  <a:off x="4622672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2" name="Straight Arrow Connector 1121"/>
                <p:cNvCxnSpPr/>
                <p:nvPr/>
              </p:nvCxnSpPr>
              <p:spPr>
                <a:xfrm flipV="1">
                  <a:off x="5156065" y="5156302"/>
                  <a:ext cx="0" cy="276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3" name="Straight Arrow Connector 1122"/>
                <p:cNvCxnSpPr/>
                <p:nvPr/>
              </p:nvCxnSpPr>
              <p:spPr>
                <a:xfrm flipV="1">
                  <a:off x="369470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4" name="Straight Arrow Connector 1123"/>
                <p:cNvCxnSpPr/>
                <p:nvPr/>
              </p:nvCxnSpPr>
              <p:spPr>
                <a:xfrm flipV="1">
                  <a:off x="419595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5" name="Straight Arrow Connector 1124"/>
                <p:cNvCxnSpPr/>
                <p:nvPr/>
              </p:nvCxnSpPr>
              <p:spPr>
                <a:xfrm flipV="1">
                  <a:off x="3769244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6" name="Straight Arrow Connector 1125"/>
                <p:cNvCxnSpPr/>
                <p:nvPr/>
              </p:nvCxnSpPr>
              <p:spPr>
                <a:xfrm flipV="1">
                  <a:off x="3982601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7" name="Straight Arrow Connector 1126"/>
                <p:cNvCxnSpPr/>
                <p:nvPr/>
              </p:nvCxnSpPr>
              <p:spPr>
                <a:xfrm flipV="1">
                  <a:off x="4409315" y="5002767"/>
                  <a:ext cx="0" cy="4298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8" name="Straight Arrow Connector 1127"/>
                <p:cNvCxnSpPr/>
                <p:nvPr/>
              </p:nvCxnSpPr>
              <p:spPr>
                <a:xfrm flipV="1">
                  <a:off x="4942708" y="4972060"/>
                  <a:ext cx="0" cy="4606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29" name="Straight Arrow Connector 1128"/>
                <p:cNvCxnSpPr/>
                <p:nvPr/>
              </p:nvCxnSpPr>
              <p:spPr>
                <a:xfrm flipV="1">
                  <a:off x="3982601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0" name="Straight Arrow Connector 1129"/>
                <p:cNvCxnSpPr/>
                <p:nvPr/>
              </p:nvCxnSpPr>
              <p:spPr>
                <a:xfrm flipV="1">
                  <a:off x="4126708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1" name="Straight Arrow Connector 1130"/>
                <p:cNvCxnSpPr/>
                <p:nvPr/>
              </p:nvCxnSpPr>
              <p:spPr>
                <a:xfrm flipV="1">
                  <a:off x="4302637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2" name="Straight Arrow Connector 1131"/>
                <p:cNvCxnSpPr/>
                <p:nvPr/>
              </p:nvCxnSpPr>
              <p:spPr>
                <a:xfrm flipV="1">
                  <a:off x="4729351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3" name="Straight Arrow Connector 1132"/>
                <p:cNvCxnSpPr/>
                <p:nvPr/>
              </p:nvCxnSpPr>
              <p:spPr>
                <a:xfrm flipV="1">
                  <a:off x="5262743" y="5217717"/>
                  <a:ext cx="0" cy="2149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4" name="Straight Arrow Connector 1133"/>
                <p:cNvCxnSpPr/>
                <p:nvPr/>
              </p:nvCxnSpPr>
              <p:spPr>
                <a:xfrm flipV="1">
                  <a:off x="3769244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5" name="Straight Arrow Connector 1134"/>
                <p:cNvCxnSpPr/>
                <p:nvPr/>
              </p:nvCxnSpPr>
              <p:spPr>
                <a:xfrm flipV="1">
                  <a:off x="4302637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6" name="Straight Arrow Connector 1135"/>
                <p:cNvCxnSpPr/>
                <p:nvPr/>
              </p:nvCxnSpPr>
              <p:spPr>
                <a:xfrm flipV="1">
                  <a:off x="4515994" y="5094888"/>
                  <a:ext cx="0" cy="3438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7" name="Straight Arrow Connector 1136"/>
                <p:cNvCxnSpPr/>
                <p:nvPr/>
              </p:nvCxnSpPr>
              <p:spPr>
                <a:xfrm flipV="1">
                  <a:off x="5369422" y="5249949"/>
                  <a:ext cx="0" cy="1872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8" name="Straight Arrow Connector 1137"/>
                <p:cNvCxnSpPr/>
                <p:nvPr/>
              </p:nvCxnSpPr>
              <p:spPr>
                <a:xfrm flipV="1">
                  <a:off x="5156065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39" name="Straight Arrow Connector 1138"/>
                <p:cNvCxnSpPr/>
                <p:nvPr/>
              </p:nvCxnSpPr>
              <p:spPr>
                <a:xfrm flipV="1">
                  <a:off x="5689457" y="5268678"/>
                  <a:ext cx="0" cy="1685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0" name="Straight Arrow Connector 1139"/>
                <p:cNvCxnSpPr/>
                <p:nvPr/>
              </p:nvCxnSpPr>
              <p:spPr>
                <a:xfrm flipV="1">
                  <a:off x="4942708" y="5175032"/>
                  <a:ext cx="0" cy="270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1" name="Straight Arrow Connector 1140"/>
                <p:cNvCxnSpPr/>
                <p:nvPr/>
              </p:nvCxnSpPr>
              <p:spPr>
                <a:xfrm flipV="1">
                  <a:off x="5476100" y="5156302"/>
                  <a:ext cx="0" cy="2809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2" name="Straight Arrow Connector 1141"/>
                <p:cNvCxnSpPr/>
                <p:nvPr/>
              </p:nvCxnSpPr>
              <p:spPr>
                <a:xfrm flipV="1">
                  <a:off x="5262743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3" name="Straight Arrow Connector 1142"/>
                <p:cNvCxnSpPr/>
                <p:nvPr/>
              </p:nvCxnSpPr>
              <p:spPr>
                <a:xfrm flipV="1">
                  <a:off x="5796136" y="5306136"/>
                  <a:ext cx="0" cy="131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4" name="Straight Arrow Connector 1143"/>
                <p:cNvCxnSpPr/>
                <p:nvPr/>
              </p:nvCxnSpPr>
              <p:spPr>
                <a:xfrm flipV="1">
                  <a:off x="5049386" y="5231219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5" name="Straight Arrow Connector 1144"/>
                <p:cNvCxnSpPr/>
                <p:nvPr/>
              </p:nvCxnSpPr>
              <p:spPr>
                <a:xfrm flipV="1">
                  <a:off x="5130016" y="5030329"/>
                  <a:ext cx="0" cy="3985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6" name="Straight Arrow Connector 1145"/>
                <p:cNvCxnSpPr/>
                <p:nvPr/>
              </p:nvCxnSpPr>
              <p:spPr>
                <a:xfrm flipV="1">
                  <a:off x="5370043" y="5070189"/>
                  <a:ext cx="0" cy="35873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7" name="Straight Arrow Connector 1146"/>
                <p:cNvCxnSpPr/>
                <p:nvPr/>
              </p:nvCxnSpPr>
              <p:spPr>
                <a:xfrm flipV="1">
                  <a:off x="5210025" y="4831032"/>
                  <a:ext cx="0" cy="59789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8" name="Straight Arrow Connector 1147"/>
                <p:cNvCxnSpPr/>
                <p:nvPr/>
              </p:nvCxnSpPr>
              <p:spPr>
                <a:xfrm flipV="1">
                  <a:off x="5450052" y="5149907"/>
                  <a:ext cx="0" cy="2790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49" name="Straight Arrow Connector 1148"/>
                <p:cNvCxnSpPr/>
                <p:nvPr/>
              </p:nvCxnSpPr>
              <p:spPr>
                <a:xfrm flipV="1">
                  <a:off x="5530060" y="5191746"/>
                  <a:ext cx="0" cy="2431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0" name="Straight Arrow Connector 1149"/>
                <p:cNvCxnSpPr/>
                <p:nvPr/>
              </p:nvCxnSpPr>
              <p:spPr>
                <a:xfrm flipV="1">
                  <a:off x="5370043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1" name="Straight Arrow Connector 1150"/>
                <p:cNvCxnSpPr/>
                <p:nvPr/>
              </p:nvCxnSpPr>
              <p:spPr>
                <a:xfrm flipV="1">
                  <a:off x="5770087" y="5216058"/>
                  <a:ext cx="0" cy="218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2" name="Straight Arrow Connector 1151"/>
                <p:cNvCxnSpPr/>
                <p:nvPr/>
              </p:nvCxnSpPr>
              <p:spPr>
                <a:xfrm flipV="1">
                  <a:off x="5210025" y="5094500"/>
                  <a:ext cx="0" cy="3507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3" name="Straight Arrow Connector 1152"/>
                <p:cNvCxnSpPr/>
                <p:nvPr/>
              </p:nvCxnSpPr>
              <p:spPr>
                <a:xfrm flipV="1">
                  <a:off x="5610069" y="5070189"/>
                  <a:ext cx="0" cy="3646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4" name="Straight Arrow Connector 1153"/>
                <p:cNvCxnSpPr/>
                <p:nvPr/>
              </p:nvCxnSpPr>
              <p:spPr>
                <a:xfrm flipV="1">
                  <a:off x="5450052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5" name="Straight Arrow Connector 1154"/>
                <p:cNvCxnSpPr/>
                <p:nvPr/>
              </p:nvCxnSpPr>
              <p:spPr>
                <a:xfrm flipV="1">
                  <a:off x="5850096" y="5264681"/>
                  <a:ext cx="0" cy="170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6" name="Straight Arrow Connector 1155"/>
                <p:cNvCxnSpPr/>
                <p:nvPr/>
              </p:nvCxnSpPr>
              <p:spPr>
                <a:xfrm flipV="1">
                  <a:off x="5290034" y="5167435"/>
                  <a:ext cx="0" cy="2674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157" name="Straight Arrow Connector 1156"/>
                <p:cNvCxnSpPr/>
                <p:nvPr/>
              </p:nvCxnSpPr>
              <p:spPr>
                <a:xfrm flipV="1">
                  <a:off x="5382016" y="5229200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1158" name="Group 327"/>
                <p:cNvGrpSpPr/>
                <p:nvPr/>
              </p:nvGrpSpPr>
              <p:grpSpPr>
                <a:xfrm>
                  <a:off x="4067944" y="5013176"/>
                  <a:ext cx="1800200" cy="446360"/>
                  <a:chOff x="4417699" y="3509392"/>
                  <a:chExt cx="1440781" cy="950416"/>
                </a:xfrm>
              </p:grpSpPr>
              <p:cxnSp>
                <p:nvCxnSpPr>
                  <p:cNvPr id="1159" name="Straight Arrow Connector 616"/>
                  <p:cNvCxnSpPr/>
                  <p:nvPr/>
                </p:nvCxnSpPr>
                <p:spPr>
                  <a:xfrm flipV="1">
                    <a:off x="4652392" y="3695968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0" name="Straight Arrow Connector 1159"/>
                  <p:cNvCxnSpPr/>
                  <p:nvPr/>
                </p:nvCxnSpPr>
                <p:spPr>
                  <a:xfrm flipV="1">
                    <a:off x="4508376" y="379742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1" name="Straight Arrow Connector 1160"/>
                  <p:cNvCxnSpPr/>
                  <p:nvPr/>
                </p:nvCxnSpPr>
                <p:spPr>
                  <a:xfrm flipV="1">
                    <a:off x="4868416" y="3767976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2" name="Straight Arrow Connector 1161"/>
                  <p:cNvCxnSpPr/>
                  <p:nvPr/>
                </p:nvCxnSpPr>
                <p:spPr>
                  <a:xfrm flipV="1">
                    <a:off x="4724400" y="3653408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3" name="Straight Arrow Connector 1162"/>
                  <p:cNvCxnSpPr/>
                  <p:nvPr/>
                </p:nvCxnSpPr>
                <p:spPr>
                  <a:xfrm flipV="1">
                    <a:off x="4580384" y="3509392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4" name="Straight Arrow Connector 1163"/>
                  <p:cNvCxnSpPr/>
                  <p:nvPr/>
                </p:nvCxnSpPr>
                <p:spPr>
                  <a:xfrm flipV="1">
                    <a:off x="4940424" y="3911992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5" name="Straight Arrow Connector 1164"/>
                  <p:cNvCxnSpPr/>
                  <p:nvPr/>
                </p:nvCxnSpPr>
                <p:spPr>
                  <a:xfrm flipV="1">
                    <a:off x="4436368" y="3653408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6" name="Straight Arrow Connector 1165"/>
                  <p:cNvCxnSpPr/>
                  <p:nvPr/>
                </p:nvCxnSpPr>
                <p:spPr>
                  <a:xfrm flipV="1">
                    <a:off x="5012432" y="3987576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7" name="Straight Arrow Connector 1166"/>
                  <p:cNvCxnSpPr/>
                  <p:nvPr/>
                </p:nvCxnSpPr>
                <p:spPr>
                  <a:xfrm flipV="1">
                    <a:off x="4868416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8" name="Straight Arrow Connector 1167"/>
                  <p:cNvCxnSpPr/>
                  <p:nvPr/>
                </p:nvCxnSpPr>
                <p:spPr>
                  <a:xfrm flipV="1">
                    <a:off x="5228456" y="4031496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9" name="Straight Arrow Connector 1168"/>
                  <p:cNvCxnSpPr/>
                  <p:nvPr/>
                </p:nvCxnSpPr>
                <p:spPr>
                  <a:xfrm flipV="1">
                    <a:off x="4724400" y="3811896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0" name="Straight Arrow Connector 1169"/>
                  <p:cNvCxnSpPr/>
                  <p:nvPr/>
                </p:nvCxnSpPr>
                <p:spPr>
                  <a:xfrm flipV="1">
                    <a:off x="5084440" y="3767976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1" name="Straight Arrow Connector 1170"/>
                  <p:cNvCxnSpPr/>
                  <p:nvPr/>
                </p:nvCxnSpPr>
                <p:spPr>
                  <a:xfrm flipV="1">
                    <a:off x="4940424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2" name="Straight Arrow Connector 1171"/>
                  <p:cNvCxnSpPr/>
                  <p:nvPr/>
                </p:nvCxnSpPr>
                <p:spPr>
                  <a:xfrm flipV="1">
                    <a:off x="5300464" y="4119336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3" name="Straight Arrow Connector 1172"/>
                  <p:cNvCxnSpPr/>
                  <p:nvPr/>
                </p:nvCxnSpPr>
                <p:spPr>
                  <a:xfrm flipV="1">
                    <a:off x="4796408" y="3943656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4" name="Straight Arrow Connector 1173"/>
                  <p:cNvCxnSpPr/>
                  <p:nvPr/>
                </p:nvCxnSpPr>
                <p:spPr>
                  <a:xfrm flipV="1">
                    <a:off x="4844413" y="4125867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5" name="Straight Arrow Connector 1174"/>
                  <p:cNvCxnSpPr/>
                  <p:nvPr/>
                </p:nvCxnSpPr>
                <p:spPr>
                  <a:xfrm flipV="1">
                    <a:off x="4631056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6" name="Straight Arrow Connector 1175"/>
                  <p:cNvCxnSpPr/>
                  <p:nvPr/>
                </p:nvCxnSpPr>
                <p:spPr>
                  <a:xfrm flipV="1">
                    <a:off x="5164449" y="4156574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7" name="Straight Arrow Connector 1176"/>
                  <p:cNvCxnSpPr/>
                  <p:nvPr/>
                </p:nvCxnSpPr>
                <p:spPr>
                  <a:xfrm flipV="1">
                    <a:off x="4417699" y="4003039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8" name="Straight Arrow Connector 1177"/>
                  <p:cNvCxnSpPr/>
                  <p:nvPr/>
                </p:nvCxnSpPr>
                <p:spPr>
                  <a:xfrm flipV="1">
                    <a:off x="4951092" y="3972332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9" name="Straight Arrow Connector 1178"/>
                  <p:cNvCxnSpPr/>
                  <p:nvPr/>
                </p:nvCxnSpPr>
                <p:spPr>
                  <a:xfrm flipV="1">
                    <a:off x="4737735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0" name="Straight Arrow Connector 1179"/>
                  <p:cNvCxnSpPr/>
                  <p:nvPr/>
                </p:nvCxnSpPr>
                <p:spPr>
                  <a:xfrm flipV="1">
                    <a:off x="5271127" y="4217989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1" name="Straight Arrow Connector 1180"/>
                  <p:cNvCxnSpPr/>
                  <p:nvPr/>
                </p:nvCxnSpPr>
                <p:spPr>
                  <a:xfrm flipV="1">
                    <a:off x="4524378" y="4095160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2" name="Straight Arrow Connector 1181"/>
                  <p:cNvCxnSpPr/>
                  <p:nvPr/>
                </p:nvCxnSpPr>
                <p:spPr>
                  <a:xfrm flipV="1">
                    <a:off x="5377806" y="4250221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3" name="Straight Arrow Connector 1182"/>
                  <p:cNvCxnSpPr/>
                  <p:nvPr/>
                </p:nvCxnSpPr>
                <p:spPr>
                  <a:xfrm flipV="1">
                    <a:off x="5164449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4" name="Straight Arrow Connector 1183"/>
                  <p:cNvCxnSpPr/>
                  <p:nvPr/>
                </p:nvCxnSpPr>
                <p:spPr>
                  <a:xfrm flipV="1">
                    <a:off x="5697841" y="4268950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5" name="Straight Arrow Connector 1184"/>
                  <p:cNvCxnSpPr/>
                  <p:nvPr/>
                </p:nvCxnSpPr>
                <p:spPr>
                  <a:xfrm flipV="1">
                    <a:off x="4951092" y="4175304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6" name="Straight Arrow Connector 1185"/>
                  <p:cNvCxnSpPr/>
                  <p:nvPr/>
                </p:nvCxnSpPr>
                <p:spPr>
                  <a:xfrm flipV="1">
                    <a:off x="5484484" y="4156574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7" name="Straight Arrow Connector 1186"/>
                  <p:cNvCxnSpPr/>
                  <p:nvPr/>
                </p:nvCxnSpPr>
                <p:spPr>
                  <a:xfrm flipV="1">
                    <a:off x="5271127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8" name="Straight Arrow Connector 1187"/>
                  <p:cNvCxnSpPr/>
                  <p:nvPr/>
                </p:nvCxnSpPr>
                <p:spPr>
                  <a:xfrm flipV="1">
                    <a:off x="5804520" y="4306408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89" name="Straight Arrow Connector 1188"/>
                  <p:cNvCxnSpPr/>
                  <p:nvPr/>
                </p:nvCxnSpPr>
                <p:spPr>
                  <a:xfrm flipV="1">
                    <a:off x="5057770" y="4231491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0" name="Straight Arrow Connector 1189"/>
                  <p:cNvCxnSpPr/>
                  <p:nvPr/>
                </p:nvCxnSpPr>
                <p:spPr>
                  <a:xfrm flipV="1">
                    <a:off x="5138400" y="4030601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1" name="Straight Arrow Connector 1190"/>
                  <p:cNvCxnSpPr/>
                  <p:nvPr/>
                </p:nvCxnSpPr>
                <p:spPr>
                  <a:xfrm flipV="1">
                    <a:off x="5378427" y="4070461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2" name="Straight Arrow Connector 1191"/>
                  <p:cNvCxnSpPr/>
                  <p:nvPr/>
                </p:nvCxnSpPr>
                <p:spPr>
                  <a:xfrm flipV="1">
                    <a:off x="5218409" y="3831304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3" name="Straight Arrow Connector 1192"/>
                  <p:cNvCxnSpPr/>
                  <p:nvPr/>
                </p:nvCxnSpPr>
                <p:spPr>
                  <a:xfrm flipV="1">
                    <a:off x="5458436" y="4150179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4" name="Straight Arrow Connector 1193"/>
                  <p:cNvCxnSpPr/>
                  <p:nvPr/>
                </p:nvCxnSpPr>
                <p:spPr>
                  <a:xfrm flipV="1">
                    <a:off x="5538444" y="4192018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5" name="Straight Arrow Connector 1194"/>
                  <p:cNvCxnSpPr/>
                  <p:nvPr/>
                </p:nvCxnSpPr>
                <p:spPr>
                  <a:xfrm flipV="1">
                    <a:off x="5378427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6" name="Straight Arrow Connector 1195"/>
                  <p:cNvCxnSpPr/>
                  <p:nvPr/>
                </p:nvCxnSpPr>
                <p:spPr>
                  <a:xfrm flipV="1">
                    <a:off x="5778471" y="4216330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7" name="Straight Arrow Connector 1196"/>
                  <p:cNvCxnSpPr/>
                  <p:nvPr/>
                </p:nvCxnSpPr>
                <p:spPr>
                  <a:xfrm flipV="1">
                    <a:off x="5218409" y="4094772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8" name="Straight Arrow Connector 1197"/>
                  <p:cNvCxnSpPr/>
                  <p:nvPr/>
                </p:nvCxnSpPr>
                <p:spPr>
                  <a:xfrm flipV="1">
                    <a:off x="5618453" y="4070461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99" name="Straight Arrow Connector 1198"/>
                  <p:cNvCxnSpPr/>
                  <p:nvPr/>
                </p:nvCxnSpPr>
                <p:spPr>
                  <a:xfrm flipV="1">
                    <a:off x="5458436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200" name="Straight Arrow Connector 1199"/>
                  <p:cNvCxnSpPr/>
                  <p:nvPr/>
                </p:nvCxnSpPr>
                <p:spPr>
                  <a:xfrm flipV="1">
                    <a:off x="5858480" y="4264953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201" name="Straight Arrow Connector 1200"/>
                  <p:cNvCxnSpPr/>
                  <p:nvPr/>
                </p:nvCxnSpPr>
                <p:spPr>
                  <a:xfrm flipV="1">
                    <a:off x="5298418" y="4167707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202" name="Straight Arrow Connector 1201"/>
                  <p:cNvCxnSpPr/>
                  <p:nvPr/>
                </p:nvCxnSpPr>
                <p:spPr>
                  <a:xfrm flipV="1">
                    <a:off x="5390400" y="4229472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</p:grpSp>
          </p:grpSp>
          <p:cxnSp>
            <p:nvCxnSpPr>
              <p:cNvPr id="658" name="Straight Arrow Connector 657"/>
              <p:cNvCxnSpPr/>
              <p:nvPr/>
            </p:nvCxnSpPr>
            <p:spPr>
              <a:xfrm flipH="1" flipV="1">
                <a:off x="2699792" y="3216017"/>
                <a:ext cx="0" cy="10799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59" name="Straight Arrow Connector 658"/>
              <p:cNvCxnSpPr/>
              <p:nvPr/>
            </p:nvCxnSpPr>
            <p:spPr>
              <a:xfrm flipV="1">
                <a:off x="2411760" y="2761241"/>
                <a:ext cx="0" cy="1534868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0" name="Straight Arrow Connector 659"/>
              <p:cNvCxnSpPr/>
              <p:nvPr/>
            </p:nvCxnSpPr>
            <p:spPr>
              <a:xfrm flipV="1">
                <a:off x="2555776" y="3102323"/>
                <a:ext cx="0" cy="119378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1" name="Straight Arrow Connector 660"/>
              <p:cNvCxnSpPr/>
              <p:nvPr/>
            </p:nvCxnSpPr>
            <p:spPr>
              <a:xfrm flipV="1">
                <a:off x="2411760" y="2818088"/>
                <a:ext cx="0" cy="147802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2" name="Straight Arrow Connector 661"/>
              <p:cNvCxnSpPr/>
              <p:nvPr/>
            </p:nvCxnSpPr>
            <p:spPr>
              <a:xfrm flipV="1">
                <a:off x="2843808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3" name="Straight Arrow Connector 662"/>
              <p:cNvCxnSpPr/>
              <p:nvPr/>
            </p:nvCxnSpPr>
            <p:spPr>
              <a:xfrm flipV="1">
                <a:off x="2267744" y="2647547"/>
                <a:ext cx="0" cy="16485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4" name="Straight Arrow Connector 663"/>
              <p:cNvCxnSpPr/>
              <p:nvPr/>
            </p:nvCxnSpPr>
            <p:spPr>
              <a:xfrm flipV="1">
                <a:off x="2627784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5" name="Straight Arrow Connector 664"/>
              <p:cNvCxnSpPr/>
              <p:nvPr/>
            </p:nvCxnSpPr>
            <p:spPr>
              <a:xfrm flipV="1">
                <a:off x="2962800" y="3159170"/>
                <a:ext cx="0" cy="113694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6" name="Straight Arrow Connector 665"/>
              <p:cNvCxnSpPr/>
              <p:nvPr/>
            </p:nvCxnSpPr>
            <p:spPr>
              <a:xfrm flipV="1">
                <a:off x="2919600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7" name="Straight Arrow Connector 666"/>
              <p:cNvCxnSpPr/>
              <p:nvPr/>
            </p:nvCxnSpPr>
            <p:spPr>
              <a:xfrm flipV="1">
                <a:off x="2987824" y="3045476"/>
                <a:ext cx="0" cy="125063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8" name="Straight Arrow Connector 667"/>
              <p:cNvCxnSpPr/>
              <p:nvPr/>
            </p:nvCxnSpPr>
            <p:spPr>
              <a:xfrm flipV="1">
                <a:off x="2483768" y="3500252"/>
                <a:ext cx="0" cy="7957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69" name="Straight Arrow Connector 668"/>
              <p:cNvCxnSpPr/>
              <p:nvPr/>
            </p:nvCxnSpPr>
            <p:spPr>
              <a:xfrm flipV="1">
                <a:off x="2915816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0" name="Straight Arrow Connector 669"/>
              <p:cNvCxnSpPr/>
              <p:nvPr/>
            </p:nvCxnSpPr>
            <p:spPr>
              <a:xfrm flipV="1">
                <a:off x="2271528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1" name="Straight Arrow Connector 670"/>
              <p:cNvCxnSpPr/>
              <p:nvPr/>
            </p:nvCxnSpPr>
            <p:spPr>
              <a:xfrm flipV="1">
                <a:off x="2358000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2" name="Straight Arrow Connector 671"/>
              <p:cNvCxnSpPr/>
              <p:nvPr/>
            </p:nvCxnSpPr>
            <p:spPr>
              <a:xfrm flipV="1">
                <a:off x="2771800" y="3704392"/>
                <a:ext cx="0" cy="5818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3" name="Straight Arrow Connector 672"/>
              <p:cNvCxnSpPr/>
              <p:nvPr/>
            </p:nvCxnSpPr>
            <p:spPr>
              <a:xfrm flipV="1">
                <a:off x="2878479" y="3752875"/>
                <a:ext cx="0" cy="53332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4" name="Straight Arrow Connector 673"/>
              <p:cNvCxnSpPr/>
              <p:nvPr/>
            </p:nvCxnSpPr>
            <p:spPr>
              <a:xfrm flipV="1">
                <a:off x="2878479" y="3752875"/>
                <a:ext cx="0" cy="53332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5" name="Straight Arrow Connector 674"/>
              <p:cNvCxnSpPr/>
              <p:nvPr/>
            </p:nvCxnSpPr>
            <p:spPr>
              <a:xfrm flipV="1">
                <a:off x="2782692" y="3801359"/>
                <a:ext cx="0" cy="48483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6" name="Straight Arrow Connector 675"/>
              <p:cNvCxnSpPr/>
              <p:nvPr/>
            </p:nvCxnSpPr>
            <p:spPr>
              <a:xfrm flipV="1">
                <a:off x="2985157" y="3874085"/>
                <a:ext cx="0" cy="41211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7" name="Straight Arrow Connector 676"/>
              <p:cNvCxnSpPr/>
              <p:nvPr/>
            </p:nvCxnSpPr>
            <p:spPr>
              <a:xfrm flipV="1">
                <a:off x="2985157" y="3704392"/>
                <a:ext cx="0" cy="5818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8" name="Straight Arrow Connector 677"/>
              <p:cNvCxnSpPr/>
              <p:nvPr/>
            </p:nvCxnSpPr>
            <p:spPr>
              <a:xfrm flipV="1">
                <a:off x="2771800" y="3898327"/>
                <a:ext cx="0" cy="3878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79" name="Straight Arrow Connector 678"/>
              <p:cNvCxnSpPr/>
              <p:nvPr/>
            </p:nvCxnSpPr>
            <p:spPr>
              <a:xfrm flipV="1">
                <a:off x="2878479" y="3801359"/>
                <a:ext cx="0" cy="48483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80" name="Straight Arrow Connector 679"/>
              <p:cNvCxnSpPr/>
              <p:nvPr/>
            </p:nvCxnSpPr>
            <p:spPr>
              <a:xfrm flipV="1">
                <a:off x="2878479" y="3898327"/>
                <a:ext cx="0" cy="3878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grpSp>
            <p:nvGrpSpPr>
              <p:cNvPr id="681" name="Group 372"/>
              <p:cNvGrpSpPr/>
              <p:nvPr/>
            </p:nvGrpSpPr>
            <p:grpSpPr>
              <a:xfrm>
                <a:off x="2915816" y="3955027"/>
                <a:ext cx="2888321" cy="352381"/>
                <a:chOff x="3555887" y="4005064"/>
                <a:chExt cx="2312257" cy="1454472"/>
              </a:xfrm>
            </p:grpSpPr>
            <p:cxnSp>
              <p:nvCxnSpPr>
                <p:cNvPr id="953" name="Straight Arrow Connector 952"/>
                <p:cNvCxnSpPr/>
                <p:nvPr/>
              </p:nvCxnSpPr>
              <p:spPr>
                <a:xfrm flipV="1">
                  <a:off x="3851920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4" name="Straight Arrow Connector 953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5" name="Straight Arrow Connector 954"/>
                <p:cNvCxnSpPr/>
                <p:nvPr/>
              </p:nvCxnSpPr>
              <p:spPr>
                <a:xfrm flipV="1">
                  <a:off x="3995936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6" name="Straight Arrow Connector 955"/>
                <p:cNvCxnSpPr/>
                <p:nvPr/>
              </p:nvCxnSpPr>
              <p:spPr>
                <a:xfrm flipV="1">
                  <a:off x="4283968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7" name="Straight Arrow Connector 956"/>
                <p:cNvCxnSpPr/>
                <p:nvPr/>
              </p:nvCxnSpPr>
              <p:spPr>
                <a:xfrm flipV="1">
                  <a:off x="4644008" y="4695696"/>
                  <a:ext cx="0" cy="7200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8" name="Straight Arrow Connector 957"/>
                <p:cNvCxnSpPr/>
                <p:nvPr/>
              </p:nvCxnSpPr>
              <p:spPr>
                <a:xfrm flipH="1" flipV="1">
                  <a:off x="3635896" y="4005064"/>
                  <a:ext cx="10920" cy="14401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59" name="Straight Arrow Connector 958"/>
                <p:cNvCxnSpPr/>
                <p:nvPr/>
              </p:nvCxnSpPr>
              <p:spPr>
                <a:xfrm flipV="1">
                  <a:off x="399593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0" name="Straight Arrow Connector 959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1" name="Straight Arrow Connector 960"/>
                <p:cNvCxnSpPr/>
                <p:nvPr/>
              </p:nvCxnSpPr>
              <p:spPr>
                <a:xfrm flipV="1">
                  <a:off x="3779912" y="4149080"/>
                  <a:ext cx="0" cy="1296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2" name="Straight Arrow Connector 961"/>
                <p:cNvCxnSpPr/>
                <p:nvPr/>
              </p:nvCxnSpPr>
              <p:spPr>
                <a:xfrm flipV="1">
                  <a:off x="4211960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3" name="Straight Arrow Connector 962"/>
                <p:cNvCxnSpPr/>
                <p:nvPr/>
              </p:nvCxnSpPr>
              <p:spPr>
                <a:xfrm flipV="1">
                  <a:off x="4499992" y="4797152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4" name="Straight Arrow Connector 963"/>
                <p:cNvCxnSpPr/>
                <p:nvPr/>
              </p:nvCxnSpPr>
              <p:spPr>
                <a:xfrm flipV="1">
                  <a:off x="4860032" y="4767704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5" name="Straight Arrow Connector 964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6" name="Straight Arrow Connector 965"/>
                <p:cNvCxnSpPr/>
                <p:nvPr/>
              </p:nvCxnSpPr>
              <p:spPr>
                <a:xfrm flipV="1">
                  <a:off x="38736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7" name="Straight Arrow Connector 966"/>
                <p:cNvCxnSpPr/>
                <p:nvPr/>
              </p:nvCxnSpPr>
              <p:spPr>
                <a:xfrm flipV="1">
                  <a:off x="4211960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8" name="Straight Arrow Connector 967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69" name="Straight Arrow Connector 968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0" name="Straight Arrow Connector 969"/>
                <p:cNvCxnSpPr/>
                <p:nvPr/>
              </p:nvCxnSpPr>
              <p:spPr>
                <a:xfrm flipV="1">
                  <a:off x="4355976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1" name="Straight Arrow Connector 970"/>
                <p:cNvCxnSpPr/>
                <p:nvPr/>
              </p:nvCxnSpPr>
              <p:spPr>
                <a:xfrm flipV="1">
                  <a:off x="4716016" y="4653136"/>
                  <a:ext cx="0" cy="7626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2" name="Straight Arrow Connector 971"/>
                <p:cNvCxnSpPr/>
                <p:nvPr/>
              </p:nvCxnSpPr>
              <p:spPr>
                <a:xfrm flipV="1">
                  <a:off x="41652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3" name="Straight Arrow Connector 972"/>
                <p:cNvCxnSpPr/>
                <p:nvPr/>
              </p:nvCxnSpPr>
              <p:spPr>
                <a:xfrm flipV="1">
                  <a:off x="4283968" y="4437112"/>
                  <a:ext cx="0" cy="99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4" name="Straight Arrow Connector 973"/>
                <p:cNvCxnSpPr/>
                <p:nvPr/>
              </p:nvCxnSpPr>
              <p:spPr>
                <a:xfrm flipV="1">
                  <a:off x="4572000" y="4509120"/>
                  <a:ext cx="0" cy="9361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5" name="Straight Arrow Connector 974"/>
                <p:cNvCxnSpPr/>
                <p:nvPr/>
              </p:nvCxnSpPr>
              <p:spPr>
                <a:xfrm flipV="1">
                  <a:off x="4932040" y="4911720"/>
                  <a:ext cx="0" cy="5040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6" name="Straight Arrow Connector 975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7" name="Straight Arrow Connector 976"/>
                <p:cNvCxnSpPr/>
                <p:nvPr/>
              </p:nvCxnSpPr>
              <p:spPr>
                <a:xfrm flipV="1">
                  <a:off x="428396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8" name="Straight Arrow Connector 977"/>
                <p:cNvCxnSpPr/>
                <p:nvPr/>
              </p:nvCxnSpPr>
              <p:spPr>
                <a:xfrm flipV="1">
                  <a:off x="3707904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79" name="Straight Arrow Connector 978"/>
                <p:cNvCxnSpPr/>
                <p:nvPr/>
              </p:nvCxnSpPr>
              <p:spPr>
                <a:xfrm flipV="1">
                  <a:off x="4427984" y="4653136"/>
                  <a:ext cx="0" cy="8064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0" name="Straight Arrow Connector 979"/>
                <p:cNvCxnSpPr/>
                <p:nvPr/>
              </p:nvCxnSpPr>
              <p:spPr>
                <a:xfrm flipV="1">
                  <a:off x="5004048" y="4987304"/>
                  <a:ext cx="0" cy="4392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1" name="Straight Arrow Connector 980"/>
                <p:cNvCxnSpPr/>
                <p:nvPr/>
              </p:nvCxnSpPr>
              <p:spPr>
                <a:xfrm flipV="1">
                  <a:off x="4860032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2" name="Straight Arrow Connector 981"/>
                <p:cNvCxnSpPr/>
                <p:nvPr/>
              </p:nvCxnSpPr>
              <p:spPr>
                <a:xfrm flipV="1">
                  <a:off x="5220072" y="5031224"/>
                  <a:ext cx="0" cy="3952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3" name="Straight Arrow Connector 982"/>
                <p:cNvCxnSpPr/>
                <p:nvPr/>
              </p:nvCxnSpPr>
              <p:spPr>
                <a:xfrm flipV="1">
                  <a:off x="4716016" y="4811624"/>
                  <a:ext cx="0" cy="63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4" name="Straight Arrow Connector 983"/>
                <p:cNvCxnSpPr/>
                <p:nvPr/>
              </p:nvCxnSpPr>
              <p:spPr>
                <a:xfrm flipV="1">
                  <a:off x="5076056" y="4767704"/>
                  <a:ext cx="0" cy="6588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5" name="Straight Arrow Connector 984"/>
                <p:cNvCxnSpPr/>
                <p:nvPr/>
              </p:nvCxnSpPr>
              <p:spPr>
                <a:xfrm flipV="1">
                  <a:off x="4932040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6" name="Straight Arrow Connector 985"/>
                <p:cNvCxnSpPr/>
                <p:nvPr/>
              </p:nvCxnSpPr>
              <p:spPr>
                <a:xfrm flipV="1">
                  <a:off x="5292080" y="5119064"/>
                  <a:ext cx="0" cy="3074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7" name="Straight Arrow Connector 986"/>
                <p:cNvCxnSpPr/>
                <p:nvPr/>
              </p:nvCxnSpPr>
              <p:spPr>
                <a:xfrm flipV="1">
                  <a:off x="4788024" y="4943384"/>
                  <a:ext cx="0" cy="4831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8" name="Straight Arrow Connector 987"/>
                <p:cNvCxnSpPr/>
                <p:nvPr/>
              </p:nvCxnSpPr>
              <p:spPr>
                <a:xfrm flipV="1">
                  <a:off x="3662566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89" name="Straight Arrow Connector 988"/>
                <p:cNvCxnSpPr/>
                <p:nvPr/>
              </p:nvCxnSpPr>
              <p:spPr>
                <a:xfrm flipV="1">
                  <a:off x="3875923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0" name="Straight Arrow Connector 989"/>
                <p:cNvCxnSpPr/>
                <p:nvPr/>
              </p:nvCxnSpPr>
              <p:spPr>
                <a:xfrm flipV="1">
                  <a:off x="4302637" y="4879939"/>
                  <a:ext cx="0" cy="552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1" name="Straight Arrow Connector 990"/>
                <p:cNvCxnSpPr/>
                <p:nvPr/>
              </p:nvCxnSpPr>
              <p:spPr>
                <a:xfrm flipV="1">
                  <a:off x="4836029" y="5125595"/>
                  <a:ext cx="0" cy="3070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2" name="Straight Arrow Connector 991"/>
                <p:cNvCxnSpPr/>
                <p:nvPr/>
              </p:nvCxnSpPr>
              <p:spPr>
                <a:xfrm flipV="1">
                  <a:off x="3875923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3" name="Straight Arrow Connector 992"/>
                <p:cNvCxnSpPr/>
                <p:nvPr/>
              </p:nvCxnSpPr>
              <p:spPr>
                <a:xfrm flipV="1">
                  <a:off x="3982601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4" name="Straight Arrow Connector 993"/>
                <p:cNvCxnSpPr/>
                <p:nvPr/>
              </p:nvCxnSpPr>
              <p:spPr>
                <a:xfrm flipV="1">
                  <a:off x="3555887" y="4726403"/>
                  <a:ext cx="0" cy="7062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5" name="Straight Arrow Connector 994"/>
                <p:cNvCxnSpPr/>
                <p:nvPr/>
              </p:nvCxnSpPr>
              <p:spPr>
                <a:xfrm flipV="1">
                  <a:off x="4195958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6" name="Straight Arrow Connector 995"/>
                <p:cNvCxnSpPr/>
                <p:nvPr/>
              </p:nvCxnSpPr>
              <p:spPr>
                <a:xfrm flipV="1">
                  <a:off x="4622672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7" name="Straight Arrow Connector 996"/>
                <p:cNvCxnSpPr/>
                <p:nvPr/>
              </p:nvCxnSpPr>
              <p:spPr>
                <a:xfrm flipV="1">
                  <a:off x="5156065" y="5156302"/>
                  <a:ext cx="0" cy="276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8" name="Straight Arrow Connector 997"/>
                <p:cNvCxnSpPr/>
                <p:nvPr/>
              </p:nvCxnSpPr>
              <p:spPr>
                <a:xfrm flipV="1">
                  <a:off x="369470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99" name="Straight Arrow Connector 998"/>
                <p:cNvCxnSpPr/>
                <p:nvPr/>
              </p:nvCxnSpPr>
              <p:spPr>
                <a:xfrm flipV="1">
                  <a:off x="419595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0" name="Straight Arrow Connector 999"/>
                <p:cNvCxnSpPr/>
                <p:nvPr/>
              </p:nvCxnSpPr>
              <p:spPr>
                <a:xfrm flipV="1">
                  <a:off x="3769244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1" name="Straight Arrow Connector 1000"/>
                <p:cNvCxnSpPr/>
                <p:nvPr/>
              </p:nvCxnSpPr>
              <p:spPr>
                <a:xfrm flipV="1">
                  <a:off x="3982601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2" name="Straight Arrow Connector 1001"/>
                <p:cNvCxnSpPr/>
                <p:nvPr/>
              </p:nvCxnSpPr>
              <p:spPr>
                <a:xfrm flipV="1">
                  <a:off x="4409315" y="5002767"/>
                  <a:ext cx="0" cy="4298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3" name="Straight Arrow Connector 1002"/>
                <p:cNvCxnSpPr/>
                <p:nvPr/>
              </p:nvCxnSpPr>
              <p:spPr>
                <a:xfrm flipV="1">
                  <a:off x="4942708" y="4972060"/>
                  <a:ext cx="0" cy="4606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4" name="Straight Arrow Connector 1003"/>
                <p:cNvCxnSpPr/>
                <p:nvPr/>
              </p:nvCxnSpPr>
              <p:spPr>
                <a:xfrm flipV="1">
                  <a:off x="3982601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5" name="Straight Arrow Connector 1004"/>
                <p:cNvCxnSpPr/>
                <p:nvPr/>
              </p:nvCxnSpPr>
              <p:spPr>
                <a:xfrm flipV="1">
                  <a:off x="4126708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6" name="Straight Arrow Connector 1005"/>
                <p:cNvCxnSpPr/>
                <p:nvPr/>
              </p:nvCxnSpPr>
              <p:spPr>
                <a:xfrm flipV="1">
                  <a:off x="4302637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7" name="Straight Arrow Connector 1006"/>
                <p:cNvCxnSpPr/>
                <p:nvPr/>
              </p:nvCxnSpPr>
              <p:spPr>
                <a:xfrm flipV="1">
                  <a:off x="4729351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8" name="Straight Arrow Connector 1007"/>
                <p:cNvCxnSpPr/>
                <p:nvPr/>
              </p:nvCxnSpPr>
              <p:spPr>
                <a:xfrm flipV="1">
                  <a:off x="5262743" y="5217717"/>
                  <a:ext cx="0" cy="2149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09" name="Straight Arrow Connector 1008"/>
                <p:cNvCxnSpPr/>
                <p:nvPr/>
              </p:nvCxnSpPr>
              <p:spPr>
                <a:xfrm flipV="1">
                  <a:off x="3769244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0" name="Straight Arrow Connector 1009"/>
                <p:cNvCxnSpPr/>
                <p:nvPr/>
              </p:nvCxnSpPr>
              <p:spPr>
                <a:xfrm flipV="1">
                  <a:off x="4302637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1" name="Straight Arrow Connector 1010"/>
                <p:cNvCxnSpPr/>
                <p:nvPr/>
              </p:nvCxnSpPr>
              <p:spPr>
                <a:xfrm flipV="1">
                  <a:off x="4515994" y="5094888"/>
                  <a:ext cx="0" cy="3438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2" name="Straight Arrow Connector 1011"/>
                <p:cNvCxnSpPr/>
                <p:nvPr/>
              </p:nvCxnSpPr>
              <p:spPr>
                <a:xfrm flipV="1">
                  <a:off x="5369422" y="5249949"/>
                  <a:ext cx="0" cy="1872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3" name="Straight Arrow Connector 1012"/>
                <p:cNvCxnSpPr/>
                <p:nvPr/>
              </p:nvCxnSpPr>
              <p:spPr>
                <a:xfrm flipV="1">
                  <a:off x="5156065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4" name="Straight Arrow Connector 1013"/>
                <p:cNvCxnSpPr/>
                <p:nvPr/>
              </p:nvCxnSpPr>
              <p:spPr>
                <a:xfrm flipV="1">
                  <a:off x="5689457" y="5268678"/>
                  <a:ext cx="0" cy="1685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5" name="Straight Arrow Connector 1014"/>
                <p:cNvCxnSpPr/>
                <p:nvPr/>
              </p:nvCxnSpPr>
              <p:spPr>
                <a:xfrm flipV="1">
                  <a:off x="4942708" y="5175032"/>
                  <a:ext cx="0" cy="270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6" name="Straight Arrow Connector 1015"/>
                <p:cNvCxnSpPr/>
                <p:nvPr/>
              </p:nvCxnSpPr>
              <p:spPr>
                <a:xfrm flipV="1">
                  <a:off x="5476100" y="5156302"/>
                  <a:ext cx="0" cy="2809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7" name="Straight Arrow Connector 1016"/>
                <p:cNvCxnSpPr/>
                <p:nvPr/>
              </p:nvCxnSpPr>
              <p:spPr>
                <a:xfrm flipV="1">
                  <a:off x="5262743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8" name="Straight Arrow Connector 1017"/>
                <p:cNvCxnSpPr/>
                <p:nvPr/>
              </p:nvCxnSpPr>
              <p:spPr>
                <a:xfrm flipV="1">
                  <a:off x="5796136" y="5306136"/>
                  <a:ext cx="0" cy="131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19" name="Straight Arrow Connector 1018"/>
                <p:cNvCxnSpPr/>
                <p:nvPr/>
              </p:nvCxnSpPr>
              <p:spPr>
                <a:xfrm flipV="1">
                  <a:off x="5049386" y="5231219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0" name="Straight Arrow Connector 1019"/>
                <p:cNvCxnSpPr/>
                <p:nvPr/>
              </p:nvCxnSpPr>
              <p:spPr>
                <a:xfrm flipV="1">
                  <a:off x="5130016" y="5030329"/>
                  <a:ext cx="0" cy="3985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1" name="Straight Arrow Connector 1020"/>
                <p:cNvCxnSpPr/>
                <p:nvPr/>
              </p:nvCxnSpPr>
              <p:spPr>
                <a:xfrm flipV="1">
                  <a:off x="5370043" y="5070189"/>
                  <a:ext cx="0" cy="35873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2" name="Straight Arrow Connector 1021"/>
                <p:cNvCxnSpPr/>
                <p:nvPr/>
              </p:nvCxnSpPr>
              <p:spPr>
                <a:xfrm flipV="1">
                  <a:off x="5210025" y="4831032"/>
                  <a:ext cx="0" cy="59789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3" name="Straight Arrow Connector 1022"/>
                <p:cNvCxnSpPr/>
                <p:nvPr/>
              </p:nvCxnSpPr>
              <p:spPr>
                <a:xfrm flipV="1">
                  <a:off x="5450052" y="5149907"/>
                  <a:ext cx="0" cy="2790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4" name="Straight Arrow Connector 1023"/>
                <p:cNvCxnSpPr/>
                <p:nvPr/>
              </p:nvCxnSpPr>
              <p:spPr>
                <a:xfrm flipV="1">
                  <a:off x="5530060" y="5191746"/>
                  <a:ext cx="0" cy="2431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5" name="Straight Arrow Connector 1024"/>
                <p:cNvCxnSpPr/>
                <p:nvPr/>
              </p:nvCxnSpPr>
              <p:spPr>
                <a:xfrm flipV="1">
                  <a:off x="5370043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6" name="Straight Arrow Connector 1025"/>
                <p:cNvCxnSpPr/>
                <p:nvPr/>
              </p:nvCxnSpPr>
              <p:spPr>
                <a:xfrm flipV="1">
                  <a:off x="5770087" y="5216058"/>
                  <a:ext cx="0" cy="218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7" name="Straight Arrow Connector 1026"/>
                <p:cNvCxnSpPr/>
                <p:nvPr/>
              </p:nvCxnSpPr>
              <p:spPr>
                <a:xfrm flipV="1">
                  <a:off x="5210025" y="5094500"/>
                  <a:ext cx="0" cy="3507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8" name="Straight Arrow Connector 1027"/>
                <p:cNvCxnSpPr/>
                <p:nvPr/>
              </p:nvCxnSpPr>
              <p:spPr>
                <a:xfrm flipV="1">
                  <a:off x="5610069" y="5070189"/>
                  <a:ext cx="0" cy="3646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29" name="Straight Arrow Connector 1028"/>
                <p:cNvCxnSpPr/>
                <p:nvPr/>
              </p:nvCxnSpPr>
              <p:spPr>
                <a:xfrm flipV="1">
                  <a:off x="5450052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30" name="Straight Arrow Connector 1029"/>
                <p:cNvCxnSpPr/>
                <p:nvPr/>
              </p:nvCxnSpPr>
              <p:spPr>
                <a:xfrm flipV="1">
                  <a:off x="5850096" y="5264681"/>
                  <a:ext cx="0" cy="170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31" name="Straight Arrow Connector 1030"/>
                <p:cNvCxnSpPr/>
                <p:nvPr/>
              </p:nvCxnSpPr>
              <p:spPr>
                <a:xfrm flipV="1">
                  <a:off x="5290034" y="5167435"/>
                  <a:ext cx="0" cy="2674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032" name="Straight Arrow Connector 1031"/>
                <p:cNvCxnSpPr/>
                <p:nvPr/>
              </p:nvCxnSpPr>
              <p:spPr>
                <a:xfrm flipV="1">
                  <a:off x="5382016" y="5229200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1033" name="Group 327"/>
                <p:cNvGrpSpPr/>
                <p:nvPr/>
              </p:nvGrpSpPr>
              <p:grpSpPr>
                <a:xfrm>
                  <a:off x="4067944" y="5013176"/>
                  <a:ext cx="1800200" cy="446360"/>
                  <a:chOff x="4417699" y="3509392"/>
                  <a:chExt cx="1440781" cy="950416"/>
                </a:xfrm>
              </p:grpSpPr>
              <p:cxnSp>
                <p:nvCxnSpPr>
                  <p:cNvPr id="1034" name="Straight Arrow Connector 1033"/>
                  <p:cNvCxnSpPr/>
                  <p:nvPr/>
                </p:nvCxnSpPr>
                <p:spPr>
                  <a:xfrm flipV="1">
                    <a:off x="4652392" y="3695968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5" name="Straight Arrow Connector 1034"/>
                  <p:cNvCxnSpPr/>
                  <p:nvPr/>
                </p:nvCxnSpPr>
                <p:spPr>
                  <a:xfrm flipV="1">
                    <a:off x="4508376" y="379742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6" name="Straight Arrow Connector 1035"/>
                  <p:cNvCxnSpPr/>
                  <p:nvPr/>
                </p:nvCxnSpPr>
                <p:spPr>
                  <a:xfrm flipV="1">
                    <a:off x="4868416" y="3767976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7" name="Straight Arrow Connector 1036"/>
                  <p:cNvCxnSpPr/>
                  <p:nvPr/>
                </p:nvCxnSpPr>
                <p:spPr>
                  <a:xfrm flipV="1">
                    <a:off x="4724400" y="3653408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8" name="Straight Arrow Connector 1037"/>
                  <p:cNvCxnSpPr/>
                  <p:nvPr/>
                </p:nvCxnSpPr>
                <p:spPr>
                  <a:xfrm flipV="1">
                    <a:off x="4580384" y="3509392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9" name="Straight Arrow Connector 1038"/>
                  <p:cNvCxnSpPr/>
                  <p:nvPr/>
                </p:nvCxnSpPr>
                <p:spPr>
                  <a:xfrm flipV="1">
                    <a:off x="4940424" y="3911992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0" name="Straight Arrow Connector 1039"/>
                  <p:cNvCxnSpPr/>
                  <p:nvPr/>
                </p:nvCxnSpPr>
                <p:spPr>
                  <a:xfrm flipV="1">
                    <a:off x="4436368" y="3653408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1" name="Straight Arrow Connector 1040"/>
                  <p:cNvCxnSpPr/>
                  <p:nvPr/>
                </p:nvCxnSpPr>
                <p:spPr>
                  <a:xfrm flipV="1">
                    <a:off x="5012432" y="3987576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2" name="Straight Arrow Connector 1041"/>
                  <p:cNvCxnSpPr/>
                  <p:nvPr/>
                </p:nvCxnSpPr>
                <p:spPr>
                  <a:xfrm flipV="1">
                    <a:off x="4868416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3" name="Straight Arrow Connector 1042"/>
                  <p:cNvCxnSpPr/>
                  <p:nvPr/>
                </p:nvCxnSpPr>
                <p:spPr>
                  <a:xfrm flipV="1">
                    <a:off x="5228456" y="4031496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4" name="Straight Arrow Connector 1043"/>
                  <p:cNvCxnSpPr/>
                  <p:nvPr/>
                </p:nvCxnSpPr>
                <p:spPr>
                  <a:xfrm flipV="1">
                    <a:off x="4724400" y="3811896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5" name="Straight Arrow Connector 1044"/>
                  <p:cNvCxnSpPr/>
                  <p:nvPr/>
                </p:nvCxnSpPr>
                <p:spPr>
                  <a:xfrm flipV="1">
                    <a:off x="5084440" y="3767976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6" name="Straight Arrow Connector 1045"/>
                  <p:cNvCxnSpPr/>
                  <p:nvPr/>
                </p:nvCxnSpPr>
                <p:spPr>
                  <a:xfrm flipV="1">
                    <a:off x="4940424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7" name="Straight Arrow Connector 1046"/>
                  <p:cNvCxnSpPr/>
                  <p:nvPr/>
                </p:nvCxnSpPr>
                <p:spPr>
                  <a:xfrm flipV="1">
                    <a:off x="5300464" y="4119336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8" name="Straight Arrow Connector 1047"/>
                  <p:cNvCxnSpPr/>
                  <p:nvPr/>
                </p:nvCxnSpPr>
                <p:spPr>
                  <a:xfrm flipV="1">
                    <a:off x="4796408" y="3943656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9" name="Straight Arrow Connector 1048"/>
                  <p:cNvCxnSpPr/>
                  <p:nvPr/>
                </p:nvCxnSpPr>
                <p:spPr>
                  <a:xfrm flipV="1">
                    <a:off x="4844413" y="4125867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0" name="Straight Arrow Connector 1049"/>
                  <p:cNvCxnSpPr/>
                  <p:nvPr/>
                </p:nvCxnSpPr>
                <p:spPr>
                  <a:xfrm flipV="1">
                    <a:off x="4631056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1" name="Straight Arrow Connector 1050"/>
                  <p:cNvCxnSpPr/>
                  <p:nvPr/>
                </p:nvCxnSpPr>
                <p:spPr>
                  <a:xfrm flipV="1">
                    <a:off x="5164449" y="4156574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2" name="Straight Arrow Connector 1051"/>
                  <p:cNvCxnSpPr/>
                  <p:nvPr/>
                </p:nvCxnSpPr>
                <p:spPr>
                  <a:xfrm flipV="1">
                    <a:off x="4417699" y="4003039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3" name="Straight Arrow Connector 1052"/>
                  <p:cNvCxnSpPr/>
                  <p:nvPr/>
                </p:nvCxnSpPr>
                <p:spPr>
                  <a:xfrm flipV="1">
                    <a:off x="4951092" y="3972332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4" name="Straight Arrow Connector 1053"/>
                  <p:cNvCxnSpPr/>
                  <p:nvPr/>
                </p:nvCxnSpPr>
                <p:spPr>
                  <a:xfrm flipV="1">
                    <a:off x="4737735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5" name="Straight Arrow Connector 1054"/>
                  <p:cNvCxnSpPr/>
                  <p:nvPr/>
                </p:nvCxnSpPr>
                <p:spPr>
                  <a:xfrm flipV="1">
                    <a:off x="5271127" y="4217989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6" name="Straight Arrow Connector 1055"/>
                  <p:cNvCxnSpPr/>
                  <p:nvPr/>
                </p:nvCxnSpPr>
                <p:spPr>
                  <a:xfrm flipV="1">
                    <a:off x="4524378" y="4095160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7" name="Straight Arrow Connector 1056"/>
                  <p:cNvCxnSpPr/>
                  <p:nvPr/>
                </p:nvCxnSpPr>
                <p:spPr>
                  <a:xfrm flipV="1">
                    <a:off x="5377806" y="4250221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8" name="Straight Arrow Connector 1057"/>
                  <p:cNvCxnSpPr/>
                  <p:nvPr/>
                </p:nvCxnSpPr>
                <p:spPr>
                  <a:xfrm flipV="1">
                    <a:off x="5164449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59" name="Straight Arrow Connector 1058"/>
                  <p:cNvCxnSpPr/>
                  <p:nvPr/>
                </p:nvCxnSpPr>
                <p:spPr>
                  <a:xfrm flipV="1">
                    <a:off x="5697841" y="4268950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0" name="Straight Arrow Connector 1059"/>
                  <p:cNvCxnSpPr/>
                  <p:nvPr/>
                </p:nvCxnSpPr>
                <p:spPr>
                  <a:xfrm flipV="1">
                    <a:off x="4951092" y="4175304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1" name="Straight Arrow Connector 1060"/>
                  <p:cNvCxnSpPr/>
                  <p:nvPr/>
                </p:nvCxnSpPr>
                <p:spPr>
                  <a:xfrm flipV="1">
                    <a:off x="5484484" y="4156574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2" name="Straight Arrow Connector 1061"/>
                  <p:cNvCxnSpPr/>
                  <p:nvPr/>
                </p:nvCxnSpPr>
                <p:spPr>
                  <a:xfrm flipV="1">
                    <a:off x="5271127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3" name="Straight Arrow Connector 1062"/>
                  <p:cNvCxnSpPr/>
                  <p:nvPr/>
                </p:nvCxnSpPr>
                <p:spPr>
                  <a:xfrm flipV="1">
                    <a:off x="5804520" y="4306408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4" name="Straight Arrow Connector 1063"/>
                  <p:cNvCxnSpPr/>
                  <p:nvPr/>
                </p:nvCxnSpPr>
                <p:spPr>
                  <a:xfrm flipV="1">
                    <a:off x="5057770" y="4231491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5" name="Straight Arrow Connector 1064"/>
                  <p:cNvCxnSpPr/>
                  <p:nvPr/>
                </p:nvCxnSpPr>
                <p:spPr>
                  <a:xfrm flipV="1">
                    <a:off x="5138400" y="4030601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6" name="Straight Arrow Connector 1065"/>
                  <p:cNvCxnSpPr/>
                  <p:nvPr/>
                </p:nvCxnSpPr>
                <p:spPr>
                  <a:xfrm flipV="1">
                    <a:off x="5378427" y="4070461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7" name="Straight Arrow Connector 1066"/>
                  <p:cNvCxnSpPr/>
                  <p:nvPr/>
                </p:nvCxnSpPr>
                <p:spPr>
                  <a:xfrm flipV="1">
                    <a:off x="5218409" y="3831304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8" name="Straight Arrow Connector 1067"/>
                  <p:cNvCxnSpPr/>
                  <p:nvPr/>
                </p:nvCxnSpPr>
                <p:spPr>
                  <a:xfrm flipV="1">
                    <a:off x="5458436" y="4150179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69" name="Straight Arrow Connector 1068"/>
                  <p:cNvCxnSpPr/>
                  <p:nvPr/>
                </p:nvCxnSpPr>
                <p:spPr>
                  <a:xfrm flipV="1">
                    <a:off x="5538444" y="4192018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0" name="Straight Arrow Connector 1069"/>
                  <p:cNvCxnSpPr/>
                  <p:nvPr/>
                </p:nvCxnSpPr>
                <p:spPr>
                  <a:xfrm flipV="1">
                    <a:off x="5378427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1" name="Straight Arrow Connector 1070"/>
                  <p:cNvCxnSpPr/>
                  <p:nvPr/>
                </p:nvCxnSpPr>
                <p:spPr>
                  <a:xfrm flipV="1">
                    <a:off x="5778471" y="4216330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2" name="Straight Arrow Connector 1071"/>
                  <p:cNvCxnSpPr/>
                  <p:nvPr/>
                </p:nvCxnSpPr>
                <p:spPr>
                  <a:xfrm flipV="1">
                    <a:off x="5218409" y="4094772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3" name="Straight Arrow Connector 1072"/>
                  <p:cNvCxnSpPr/>
                  <p:nvPr/>
                </p:nvCxnSpPr>
                <p:spPr>
                  <a:xfrm flipV="1">
                    <a:off x="5618453" y="4070461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4" name="Straight Arrow Connector 1073"/>
                  <p:cNvCxnSpPr/>
                  <p:nvPr/>
                </p:nvCxnSpPr>
                <p:spPr>
                  <a:xfrm flipV="1">
                    <a:off x="5458436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5" name="Straight Arrow Connector 1074"/>
                  <p:cNvCxnSpPr/>
                  <p:nvPr/>
                </p:nvCxnSpPr>
                <p:spPr>
                  <a:xfrm flipV="1">
                    <a:off x="5858480" y="4264953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6" name="Straight Arrow Connector 1075"/>
                  <p:cNvCxnSpPr/>
                  <p:nvPr/>
                </p:nvCxnSpPr>
                <p:spPr>
                  <a:xfrm flipV="1">
                    <a:off x="5298418" y="4167707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7" name="Straight Arrow Connector 1076"/>
                  <p:cNvCxnSpPr/>
                  <p:nvPr/>
                </p:nvCxnSpPr>
                <p:spPr>
                  <a:xfrm flipV="1">
                    <a:off x="5390400" y="4229472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</p:grpSp>
          </p:grpSp>
          <p:grpSp>
            <p:nvGrpSpPr>
              <p:cNvPr id="682" name="Group 689"/>
              <p:cNvGrpSpPr/>
              <p:nvPr/>
            </p:nvGrpSpPr>
            <p:grpSpPr>
              <a:xfrm>
                <a:off x="3059832" y="3356992"/>
                <a:ext cx="3528392" cy="950416"/>
                <a:chOff x="3059832" y="3159170"/>
                <a:chExt cx="3528392" cy="1148238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 flipV="1">
                  <a:off x="3546016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 flipV="1">
                  <a:off x="3177474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 flipV="1">
                  <a:off x="3730287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 flipV="1">
                  <a:off x="4098829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 flipV="1">
                  <a:off x="4559507" y="3848706"/>
                  <a:ext cx="0" cy="4324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 flipH="1" flipV="1">
                  <a:off x="3269609" y="3433967"/>
                  <a:ext cx="13972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 flipV="1">
                  <a:off x="373028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 flipV="1">
                  <a:off x="3822423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 flipV="1">
                  <a:off x="3453881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 flipV="1">
                  <a:off x="4006694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3" name="Straight Arrow Connector 692"/>
                <p:cNvCxnSpPr/>
                <p:nvPr/>
              </p:nvCxnSpPr>
              <p:spPr>
                <a:xfrm flipV="1">
                  <a:off x="4375236" y="3909632"/>
                  <a:ext cx="0" cy="389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4" name="Straight Arrow Connector 693"/>
                <p:cNvCxnSpPr/>
                <p:nvPr/>
              </p:nvCxnSpPr>
              <p:spPr>
                <a:xfrm flipV="1">
                  <a:off x="4835914" y="3891948"/>
                  <a:ext cx="0" cy="389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5" name="Straight Arrow Connector 694"/>
                <p:cNvCxnSpPr/>
                <p:nvPr/>
              </p:nvCxnSpPr>
              <p:spPr>
                <a:xfrm flipV="1">
                  <a:off x="3177474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6" name="Straight Arrow Connector 695"/>
                <p:cNvCxnSpPr/>
                <p:nvPr/>
              </p:nvCxnSpPr>
              <p:spPr>
                <a:xfrm flipV="1">
                  <a:off x="357377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 flipV="1">
                  <a:off x="4006694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 flipV="1">
                  <a:off x="3638152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 flipV="1">
                  <a:off x="3822423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 flipV="1">
                  <a:off x="4190965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 flipV="1">
                  <a:off x="4651642" y="3823148"/>
                  <a:ext cx="0" cy="4579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 flipV="1">
                  <a:off x="3154606" y="3743211"/>
                  <a:ext cx="0" cy="55560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 flipV="1">
                  <a:off x="3946884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 flipV="1">
                  <a:off x="4098829" y="3693421"/>
                  <a:ext cx="0" cy="5966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 flipV="1">
                  <a:off x="4467371" y="3736663"/>
                  <a:ext cx="0" cy="5621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6" name="Straight Arrow Connector 705"/>
                <p:cNvCxnSpPr/>
                <p:nvPr/>
              </p:nvCxnSpPr>
              <p:spPr>
                <a:xfrm flipV="1">
                  <a:off x="4928049" y="3978433"/>
                  <a:ext cx="0" cy="302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7" name="Straight Arrow Connector 706"/>
                <p:cNvCxnSpPr/>
                <p:nvPr/>
              </p:nvCxnSpPr>
              <p:spPr>
                <a:xfrm flipV="1">
                  <a:off x="3638152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8" name="Straight Arrow Connector 707"/>
                <p:cNvCxnSpPr/>
                <p:nvPr/>
              </p:nvCxnSpPr>
              <p:spPr>
                <a:xfrm flipV="1">
                  <a:off x="4098829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09" name="Straight Arrow Connector 708"/>
                <p:cNvCxnSpPr/>
                <p:nvPr/>
              </p:nvCxnSpPr>
              <p:spPr>
                <a:xfrm flipV="1">
                  <a:off x="3085338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0" name="Straight Arrow Connector 709"/>
                <p:cNvCxnSpPr/>
                <p:nvPr/>
              </p:nvCxnSpPr>
              <p:spPr>
                <a:xfrm flipV="1">
                  <a:off x="3361745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1" name="Straight Arrow Connector 710"/>
                <p:cNvCxnSpPr/>
                <p:nvPr/>
              </p:nvCxnSpPr>
              <p:spPr>
                <a:xfrm flipV="1">
                  <a:off x="4283100" y="3823148"/>
                  <a:ext cx="0" cy="4842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2" name="Straight Arrow Connector 711"/>
                <p:cNvCxnSpPr/>
                <p:nvPr/>
              </p:nvCxnSpPr>
              <p:spPr>
                <a:xfrm flipV="1">
                  <a:off x="5020185" y="4023823"/>
                  <a:ext cx="0" cy="26374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3" name="Straight Arrow Connector 712"/>
                <p:cNvCxnSpPr/>
                <p:nvPr/>
              </p:nvCxnSpPr>
              <p:spPr>
                <a:xfrm flipV="1">
                  <a:off x="4835914" y="3944698"/>
                  <a:ext cx="0" cy="3428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4" name="Straight Arrow Connector 713"/>
                <p:cNvCxnSpPr/>
                <p:nvPr/>
              </p:nvCxnSpPr>
              <p:spPr>
                <a:xfrm flipV="1">
                  <a:off x="5296591" y="4050198"/>
                  <a:ext cx="0" cy="2373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5" name="Straight Arrow Connector 714"/>
                <p:cNvCxnSpPr/>
                <p:nvPr/>
              </p:nvCxnSpPr>
              <p:spPr>
                <a:xfrm flipV="1">
                  <a:off x="4651642" y="3918323"/>
                  <a:ext cx="0" cy="38049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6" name="Straight Arrow Connector 715"/>
                <p:cNvCxnSpPr/>
                <p:nvPr/>
              </p:nvCxnSpPr>
              <p:spPr>
                <a:xfrm flipV="1">
                  <a:off x="5112320" y="3891948"/>
                  <a:ext cx="0" cy="395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7" name="Straight Arrow Connector 716"/>
                <p:cNvCxnSpPr/>
                <p:nvPr/>
              </p:nvCxnSpPr>
              <p:spPr>
                <a:xfrm flipV="1">
                  <a:off x="4928049" y="3944698"/>
                  <a:ext cx="0" cy="3428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8" name="Straight Arrow Connector 717"/>
                <p:cNvCxnSpPr/>
                <p:nvPr/>
              </p:nvCxnSpPr>
              <p:spPr>
                <a:xfrm flipV="1">
                  <a:off x="5388727" y="4102947"/>
                  <a:ext cx="0" cy="1846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19" name="Straight Arrow Connector 718"/>
                <p:cNvCxnSpPr/>
                <p:nvPr/>
              </p:nvCxnSpPr>
              <p:spPr>
                <a:xfrm flipV="1">
                  <a:off x="4743778" y="3997448"/>
                  <a:ext cx="0" cy="2901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0" name="Straight Arrow Connector 719"/>
                <p:cNvCxnSpPr/>
                <p:nvPr/>
              </p:nvCxnSpPr>
              <p:spPr>
                <a:xfrm flipV="1">
                  <a:off x="3303734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1" name="Straight Arrow Connector 720"/>
                <p:cNvCxnSpPr/>
                <p:nvPr/>
              </p:nvCxnSpPr>
              <p:spPr>
                <a:xfrm flipV="1">
                  <a:off x="3576728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2" name="Straight Arrow Connector 721"/>
                <p:cNvCxnSpPr/>
                <p:nvPr/>
              </p:nvCxnSpPr>
              <p:spPr>
                <a:xfrm flipV="1">
                  <a:off x="4122717" y="3959348"/>
                  <a:ext cx="0" cy="3319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3" name="Straight Arrow Connector 722"/>
                <p:cNvCxnSpPr/>
                <p:nvPr/>
              </p:nvCxnSpPr>
              <p:spPr>
                <a:xfrm flipV="1">
                  <a:off x="4805201" y="4106869"/>
                  <a:ext cx="0" cy="1844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4" name="Straight Arrow Connector 723"/>
                <p:cNvCxnSpPr/>
                <p:nvPr/>
              </p:nvCxnSpPr>
              <p:spPr>
                <a:xfrm flipV="1">
                  <a:off x="3576728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5" name="Straight Arrow Connector 724"/>
                <p:cNvCxnSpPr/>
                <p:nvPr/>
              </p:nvCxnSpPr>
              <p:spPr>
                <a:xfrm flipV="1">
                  <a:off x="3713225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6" name="Straight Arrow Connector 725"/>
                <p:cNvCxnSpPr/>
                <p:nvPr/>
              </p:nvCxnSpPr>
              <p:spPr>
                <a:xfrm flipV="1">
                  <a:off x="3167237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7" name="Straight Arrow Connector 726"/>
                <p:cNvCxnSpPr/>
                <p:nvPr/>
              </p:nvCxnSpPr>
              <p:spPr>
                <a:xfrm flipV="1">
                  <a:off x="3986219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8" name="Straight Arrow Connector 727"/>
                <p:cNvCxnSpPr/>
                <p:nvPr/>
              </p:nvCxnSpPr>
              <p:spPr>
                <a:xfrm flipV="1">
                  <a:off x="4532207" y="4051549"/>
                  <a:ext cx="0" cy="2397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29" name="Straight Arrow Connector 728"/>
                <p:cNvCxnSpPr/>
                <p:nvPr/>
              </p:nvCxnSpPr>
              <p:spPr>
                <a:xfrm flipV="1">
                  <a:off x="5214693" y="4125310"/>
                  <a:ext cx="0" cy="1659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0" name="Straight Arrow Connector 729"/>
                <p:cNvCxnSpPr/>
                <p:nvPr/>
              </p:nvCxnSpPr>
              <p:spPr>
                <a:xfrm flipV="1">
                  <a:off x="3344860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1" name="Straight Arrow Connector 730"/>
                <p:cNvCxnSpPr/>
                <p:nvPr/>
              </p:nvCxnSpPr>
              <p:spPr>
                <a:xfrm flipV="1">
                  <a:off x="3986219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2" name="Straight Arrow Connector 731"/>
                <p:cNvCxnSpPr/>
                <p:nvPr/>
              </p:nvCxnSpPr>
              <p:spPr>
                <a:xfrm flipV="1">
                  <a:off x="3440231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3" name="Straight Arrow Connector 732"/>
                <p:cNvCxnSpPr/>
                <p:nvPr/>
              </p:nvCxnSpPr>
              <p:spPr>
                <a:xfrm flipV="1">
                  <a:off x="3713225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4" name="Straight Arrow Connector 733"/>
                <p:cNvCxnSpPr/>
                <p:nvPr/>
              </p:nvCxnSpPr>
              <p:spPr>
                <a:xfrm flipV="1">
                  <a:off x="4259213" y="4033109"/>
                  <a:ext cx="0" cy="2581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5" name="Straight Arrow Connector 734"/>
                <p:cNvCxnSpPr/>
                <p:nvPr/>
              </p:nvCxnSpPr>
              <p:spPr>
                <a:xfrm flipV="1">
                  <a:off x="4941699" y="4014668"/>
                  <a:ext cx="0" cy="276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6" name="Straight Arrow Connector 735"/>
                <p:cNvCxnSpPr/>
                <p:nvPr/>
              </p:nvCxnSpPr>
              <p:spPr>
                <a:xfrm flipV="1">
                  <a:off x="3713225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7" name="Straight Arrow Connector 736"/>
                <p:cNvCxnSpPr/>
                <p:nvPr/>
              </p:nvCxnSpPr>
              <p:spPr>
                <a:xfrm flipV="1">
                  <a:off x="3897612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8" name="Straight Arrow Connector 737"/>
                <p:cNvCxnSpPr/>
                <p:nvPr/>
              </p:nvCxnSpPr>
              <p:spPr>
                <a:xfrm flipV="1">
                  <a:off x="4122717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39" name="Straight Arrow Connector 738"/>
                <p:cNvCxnSpPr/>
                <p:nvPr/>
              </p:nvCxnSpPr>
              <p:spPr>
                <a:xfrm flipV="1">
                  <a:off x="4668705" y="4051549"/>
                  <a:ext cx="0" cy="2397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0" name="Straight Arrow Connector 739"/>
                <p:cNvCxnSpPr/>
                <p:nvPr/>
              </p:nvCxnSpPr>
              <p:spPr>
                <a:xfrm flipV="1">
                  <a:off x="5351190" y="4162191"/>
                  <a:ext cx="0" cy="1290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1" name="Straight Arrow Connector 740"/>
                <p:cNvCxnSpPr/>
                <p:nvPr/>
              </p:nvCxnSpPr>
              <p:spPr>
                <a:xfrm flipV="1">
                  <a:off x="3440231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2" name="Straight Arrow Connector 741"/>
                <p:cNvCxnSpPr/>
                <p:nvPr/>
              </p:nvCxnSpPr>
              <p:spPr>
                <a:xfrm flipV="1">
                  <a:off x="4122717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3" name="Straight Arrow Connector 742"/>
                <p:cNvCxnSpPr/>
                <p:nvPr/>
              </p:nvCxnSpPr>
              <p:spPr>
                <a:xfrm flipV="1">
                  <a:off x="4395711" y="4088429"/>
                  <a:ext cx="0" cy="2065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4" name="Straight Arrow Connector 743"/>
                <p:cNvCxnSpPr/>
                <p:nvPr/>
              </p:nvCxnSpPr>
              <p:spPr>
                <a:xfrm flipV="1">
                  <a:off x="5487687" y="4181547"/>
                  <a:ext cx="0" cy="1124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5" name="Straight Arrow Connector 744"/>
                <p:cNvCxnSpPr/>
                <p:nvPr/>
              </p:nvCxnSpPr>
              <p:spPr>
                <a:xfrm flipV="1">
                  <a:off x="5214693" y="4147805"/>
                  <a:ext cx="0" cy="1462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6" name="Straight Arrow Connector 745"/>
                <p:cNvCxnSpPr/>
                <p:nvPr/>
              </p:nvCxnSpPr>
              <p:spPr>
                <a:xfrm flipV="1">
                  <a:off x="5897178" y="4192794"/>
                  <a:ext cx="0" cy="1012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7" name="Straight Arrow Connector 746"/>
                <p:cNvCxnSpPr/>
                <p:nvPr/>
              </p:nvCxnSpPr>
              <p:spPr>
                <a:xfrm flipV="1">
                  <a:off x="4941699" y="4136557"/>
                  <a:ext cx="0" cy="1622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8" name="Straight Arrow Connector 747"/>
                <p:cNvCxnSpPr/>
                <p:nvPr/>
              </p:nvCxnSpPr>
              <p:spPr>
                <a:xfrm flipV="1">
                  <a:off x="5624184" y="4125310"/>
                  <a:ext cx="0" cy="168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49" name="Straight Arrow Connector 748"/>
                <p:cNvCxnSpPr/>
                <p:nvPr/>
              </p:nvCxnSpPr>
              <p:spPr>
                <a:xfrm flipV="1">
                  <a:off x="5351190" y="4147805"/>
                  <a:ext cx="0" cy="1462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0" name="Straight Arrow Connector 749"/>
                <p:cNvCxnSpPr/>
                <p:nvPr/>
              </p:nvCxnSpPr>
              <p:spPr>
                <a:xfrm flipV="1">
                  <a:off x="6033676" y="4215288"/>
                  <a:ext cx="0" cy="787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1" name="Straight Arrow Connector 750"/>
                <p:cNvCxnSpPr/>
                <p:nvPr/>
              </p:nvCxnSpPr>
              <p:spPr>
                <a:xfrm flipV="1">
                  <a:off x="5078195" y="4170299"/>
                  <a:ext cx="0" cy="1237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2" name="Straight Arrow Connector 751"/>
                <p:cNvCxnSpPr/>
                <p:nvPr/>
              </p:nvCxnSpPr>
              <p:spPr>
                <a:xfrm flipV="1">
                  <a:off x="5181363" y="4049660"/>
                  <a:ext cx="0" cy="239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3" name="Straight Arrow Connector 752"/>
                <p:cNvCxnSpPr/>
                <p:nvPr/>
              </p:nvCxnSpPr>
              <p:spPr>
                <a:xfrm flipV="1">
                  <a:off x="5488482" y="4073597"/>
                  <a:ext cx="0" cy="2154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4" name="Straight Arrow Connector 753"/>
                <p:cNvCxnSpPr/>
                <p:nvPr/>
              </p:nvCxnSpPr>
              <p:spPr>
                <a:xfrm flipV="1">
                  <a:off x="5283736" y="3929978"/>
                  <a:ext cx="0" cy="3590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5" name="Straight Arrow Connector 754"/>
                <p:cNvCxnSpPr/>
                <p:nvPr/>
              </p:nvCxnSpPr>
              <p:spPr>
                <a:xfrm flipV="1">
                  <a:off x="5590855" y="4121469"/>
                  <a:ext cx="0" cy="16755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6" name="Straight Arrow Connector 755"/>
                <p:cNvCxnSpPr/>
                <p:nvPr/>
              </p:nvCxnSpPr>
              <p:spPr>
                <a:xfrm flipV="1">
                  <a:off x="5693226" y="4146594"/>
                  <a:ext cx="0" cy="1459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7" name="Straight Arrow Connector 756"/>
                <p:cNvCxnSpPr/>
                <p:nvPr/>
              </p:nvCxnSpPr>
              <p:spPr>
                <a:xfrm flipV="1">
                  <a:off x="5488482" y="4102796"/>
                  <a:ext cx="0" cy="1897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8" name="Straight Arrow Connector 757"/>
                <p:cNvCxnSpPr/>
                <p:nvPr/>
              </p:nvCxnSpPr>
              <p:spPr>
                <a:xfrm flipV="1">
                  <a:off x="6000345" y="4161194"/>
                  <a:ext cx="0" cy="1313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59" name="Straight Arrow Connector 758"/>
                <p:cNvCxnSpPr/>
                <p:nvPr/>
              </p:nvCxnSpPr>
              <p:spPr>
                <a:xfrm flipV="1">
                  <a:off x="5283736" y="4088196"/>
                  <a:ext cx="0" cy="2106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0" name="Straight Arrow Connector 759"/>
                <p:cNvCxnSpPr/>
                <p:nvPr/>
              </p:nvCxnSpPr>
              <p:spPr>
                <a:xfrm flipV="1">
                  <a:off x="5795599" y="4073597"/>
                  <a:ext cx="0" cy="2189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1" name="Straight Arrow Connector 760"/>
                <p:cNvCxnSpPr/>
                <p:nvPr/>
              </p:nvCxnSpPr>
              <p:spPr>
                <a:xfrm flipV="1">
                  <a:off x="5590855" y="4102796"/>
                  <a:ext cx="0" cy="1897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2" name="Straight Arrow Connector 761"/>
                <p:cNvCxnSpPr/>
                <p:nvPr/>
              </p:nvCxnSpPr>
              <p:spPr>
                <a:xfrm flipV="1">
                  <a:off x="6102718" y="4190393"/>
                  <a:ext cx="0" cy="1021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3" name="Straight Arrow Connector 762"/>
                <p:cNvCxnSpPr/>
                <p:nvPr/>
              </p:nvCxnSpPr>
              <p:spPr>
                <a:xfrm flipV="1">
                  <a:off x="5386109" y="4131995"/>
                  <a:ext cx="0" cy="1605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4" name="Straight Arrow Connector 763"/>
                <p:cNvCxnSpPr/>
                <p:nvPr/>
              </p:nvCxnSpPr>
              <p:spPr>
                <a:xfrm flipV="1">
                  <a:off x="5503802" y="4169086"/>
                  <a:ext cx="0" cy="1237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5" name="Straight Arrow Connector 764"/>
                <p:cNvCxnSpPr/>
                <p:nvPr/>
              </p:nvCxnSpPr>
              <p:spPr>
                <a:xfrm flipV="1">
                  <a:off x="4197629" y="4091980"/>
                  <a:ext cx="0" cy="20308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6" name="Straight Arrow Connector 765"/>
                <p:cNvCxnSpPr/>
                <p:nvPr/>
              </p:nvCxnSpPr>
              <p:spPr>
                <a:xfrm flipV="1">
                  <a:off x="3967389" y="4120594"/>
                  <a:ext cx="0" cy="1827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7" name="Straight Arrow Connector 766"/>
                <p:cNvCxnSpPr/>
                <p:nvPr/>
              </p:nvCxnSpPr>
              <p:spPr>
                <a:xfrm flipV="1">
                  <a:off x="4542988" y="4112288"/>
                  <a:ext cx="0" cy="1827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8" name="Straight Arrow Connector 767"/>
                <p:cNvCxnSpPr/>
                <p:nvPr/>
              </p:nvCxnSpPr>
              <p:spPr>
                <a:xfrm flipV="1">
                  <a:off x="4312748" y="4079976"/>
                  <a:ext cx="0" cy="21509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69" name="Straight Arrow Connector 768"/>
                <p:cNvCxnSpPr/>
                <p:nvPr/>
              </p:nvCxnSpPr>
              <p:spPr>
                <a:xfrm flipV="1">
                  <a:off x="4082509" y="4039359"/>
                  <a:ext cx="0" cy="2640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0" name="Straight Arrow Connector 769"/>
                <p:cNvCxnSpPr/>
                <p:nvPr/>
              </p:nvCxnSpPr>
              <p:spPr>
                <a:xfrm flipV="1">
                  <a:off x="4658108" y="4152906"/>
                  <a:ext cx="0" cy="14216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1" name="Straight Arrow Connector 770"/>
                <p:cNvCxnSpPr/>
                <p:nvPr/>
              </p:nvCxnSpPr>
              <p:spPr>
                <a:xfrm flipV="1">
                  <a:off x="3852269" y="4079976"/>
                  <a:ext cx="0" cy="22743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2" name="Straight Arrow Connector 771"/>
                <p:cNvCxnSpPr/>
                <p:nvPr/>
              </p:nvCxnSpPr>
              <p:spPr>
                <a:xfrm flipV="1">
                  <a:off x="4773227" y="4174223"/>
                  <a:ext cx="0" cy="123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3" name="Straight Arrow Connector 772"/>
                <p:cNvCxnSpPr/>
                <p:nvPr/>
              </p:nvCxnSpPr>
              <p:spPr>
                <a:xfrm flipV="1">
                  <a:off x="4542988" y="4137062"/>
                  <a:ext cx="0" cy="16103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4" name="Straight Arrow Connector 773"/>
                <p:cNvCxnSpPr/>
                <p:nvPr/>
              </p:nvCxnSpPr>
              <p:spPr>
                <a:xfrm flipV="1">
                  <a:off x="5118587" y="4186610"/>
                  <a:ext cx="0" cy="1114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5" name="Straight Arrow Connector 774"/>
                <p:cNvCxnSpPr/>
                <p:nvPr/>
              </p:nvCxnSpPr>
              <p:spPr>
                <a:xfrm flipV="1">
                  <a:off x="4312748" y="4124675"/>
                  <a:ext cx="0" cy="178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6" name="Straight Arrow Connector 775"/>
                <p:cNvCxnSpPr/>
                <p:nvPr/>
              </p:nvCxnSpPr>
              <p:spPr>
                <a:xfrm flipV="1">
                  <a:off x="4888347" y="4112288"/>
                  <a:ext cx="0" cy="185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7" name="Straight Arrow Connector 776"/>
                <p:cNvCxnSpPr/>
                <p:nvPr/>
              </p:nvCxnSpPr>
              <p:spPr>
                <a:xfrm flipV="1">
                  <a:off x="4658108" y="4137062"/>
                  <a:ext cx="0" cy="16103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8" name="Straight Arrow Connector 777"/>
                <p:cNvCxnSpPr/>
                <p:nvPr/>
              </p:nvCxnSpPr>
              <p:spPr>
                <a:xfrm flipV="1">
                  <a:off x="5233706" y="4211384"/>
                  <a:ext cx="0" cy="867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79" name="Straight Arrow Connector 778"/>
                <p:cNvCxnSpPr/>
                <p:nvPr/>
              </p:nvCxnSpPr>
              <p:spPr>
                <a:xfrm flipV="1">
                  <a:off x="4427868" y="4161836"/>
                  <a:ext cx="0" cy="1362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0" name="Straight Arrow Connector 779"/>
                <p:cNvCxnSpPr/>
                <p:nvPr/>
              </p:nvCxnSpPr>
              <p:spPr>
                <a:xfrm flipV="1">
                  <a:off x="4504614" y="4213226"/>
                  <a:ext cx="0" cy="86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1" name="Straight Arrow Connector 780"/>
                <p:cNvCxnSpPr/>
                <p:nvPr/>
              </p:nvCxnSpPr>
              <p:spPr>
                <a:xfrm flipV="1">
                  <a:off x="4163519" y="4187244"/>
                  <a:ext cx="0" cy="1125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2" name="Straight Arrow Connector 781"/>
                <p:cNvCxnSpPr/>
                <p:nvPr/>
              </p:nvCxnSpPr>
              <p:spPr>
                <a:xfrm flipV="1">
                  <a:off x="5016258" y="4221886"/>
                  <a:ext cx="0" cy="779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3" name="Straight Arrow Connector 782"/>
                <p:cNvCxnSpPr/>
                <p:nvPr/>
              </p:nvCxnSpPr>
              <p:spPr>
                <a:xfrm flipV="1">
                  <a:off x="3822423" y="4178584"/>
                  <a:ext cx="0" cy="121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4" name="Straight Arrow Connector 783"/>
                <p:cNvCxnSpPr/>
                <p:nvPr/>
              </p:nvCxnSpPr>
              <p:spPr>
                <a:xfrm flipV="1">
                  <a:off x="4675163" y="4169924"/>
                  <a:ext cx="0" cy="1299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5" name="Straight Arrow Connector 784"/>
                <p:cNvCxnSpPr/>
                <p:nvPr/>
              </p:nvCxnSpPr>
              <p:spPr>
                <a:xfrm flipV="1">
                  <a:off x="4334067" y="4187244"/>
                  <a:ext cx="0" cy="1125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6" name="Straight Arrow Connector 785"/>
                <p:cNvCxnSpPr/>
                <p:nvPr/>
              </p:nvCxnSpPr>
              <p:spPr>
                <a:xfrm flipV="1">
                  <a:off x="5186805" y="4239207"/>
                  <a:ext cx="0" cy="60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7" name="Straight Arrow Connector 786"/>
                <p:cNvCxnSpPr/>
                <p:nvPr/>
              </p:nvCxnSpPr>
              <p:spPr>
                <a:xfrm flipV="1">
                  <a:off x="3992972" y="4204565"/>
                  <a:ext cx="0" cy="969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8" name="Straight Arrow Connector 787"/>
                <p:cNvCxnSpPr/>
                <p:nvPr/>
              </p:nvCxnSpPr>
              <p:spPr>
                <a:xfrm flipV="1">
                  <a:off x="5357354" y="4248297"/>
                  <a:ext cx="0" cy="528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89" name="Straight Arrow Connector 788"/>
                <p:cNvCxnSpPr/>
                <p:nvPr/>
              </p:nvCxnSpPr>
              <p:spPr>
                <a:xfrm flipV="1">
                  <a:off x="5016258" y="4232451"/>
                  <a:ext cx="0" cy="686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0" name="Straight Arrow Connector 789"/>
                <p:cNvCxnSpPr/>
                <p:nvPr/>
              </p:nvCxnSpPr>
              <p:spPr>
                <a:xfrm flipV="1">
                  <a:off x="5868996" y="4253580"/>
                  <a:ext cx="0" cy="475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1" name="Straight Arrow Connector 790"/>
                <p:cNvCxnSpPr/>
                <p:nvPr/>
              </p:nvCxnSpPr>
              <p:spPr>
                <a:xfrm flipV="1">
                  <a:off x="4675163" y="4227168"/>
                  <a:ext cx="0" cy="762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2" name="Straight Arrow Connector 791"/>
                <p:cNvCxnSpPr/>
                <p:nvPr/>
              </p:nvCxnSpPr>
              <p:spPr>
                <a:xfrm flipV="1">
                  <a:off x="5527901" y="4221886"/>
                  <a:ext cx="0" cy="7923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3" name="Straight Arrow Connector 792"/>
                <p:cNvCxnSpPr/>
                <p:nvPr/>
              </p:nvCxnSpPr>
              <p:spPr>
                <a:xfrm flipV="1">
                  <a:off x="5186805" y="4232451"/>
                  <a:ext cx="0" cy="686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4" name="Straight Arrow Connector 793"/>
                <p:cNvCxnSpPr/>
                <p:nvPr/>
              </p:nvCxnSpPr>
              <p:spPr>
                <a:xfrm flipV="1">
                  <a:off x="6039545" y="4264144"/>
                  <a:ext cx="0" cy="3697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5" name="Straight Arrow Connector 794"/>
                <p:cNvCxnSpPr/>
                <p:nvPr/>
              </p:nvCxnSpPr>
              <p:spPr>
                <a:xfrm flipV="1">
                  <a:off x="4845710" y="4243015"/>
                  <a:ext cx="0" cy="58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6" name="Straight Arrow Connector 795"/>
                <p:cNvCxnSpPr/>
                <p:nvPr/>
              </p:nvCxnSpPr>
              <p:spPr>
                <a:xfrm flipV="1">
                  <a:off x="4974613" y="4186357"/>
                  <a:ext cx="0" cy="1124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7" name="Straight Arrow Connector 796"/>
                <p:cNvCxnSpPr/>
                <p:nvPr/>
              </p:nvCxnSpPr>
              <p:spPr>
                <a:xfrm flipV="1">
                  <a:off x="5358346" y="4197599"/>
                  <a:ext cx="0" cy="10117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8" name="Straight Arrow Connector 797"/>
                <p:cNvCxnSpPr/>
                <p:nvPr/>
              </p:nvCxnSpPr>
              <p:spPr>
                <a:xfrm flipV="1">
                  <a:off x="5102524" y="4130149"/>
                  <a:ext cx="0" cy="1686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799" name="Straight Arrow Connector 798"/>
                <p:cNvCxnSpPr/>
                <p:nvPr/>
              </p:nvCxnSpPr>
              <p:spPr>
                <a:xfrm flipV="1">
                  <a:off x="5486257" y="4220082"/>
                  <a:ext cx="0" cy="78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0" name="Straight Arrow Connector 799"/>
                <p:cNvCxnSpPr/>
                <p:nvPr/>
              </p:nvCxnSpPr>
              <p:spPr>
                <a:xfrm flipV="1">
                  <a:off x="5614167" y="4231882"/>
                  <a:ext cx="0" cy="6856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1" name="Straight Arrow Connector 800"/>
                <p:cNvCxnSpPr/>
                <p:nvPr/>
              </p:nvCxnSpPr>
              <p:spPr>
                <a:xfrm flipV="1">
                  <a:off x="5358346" y="4211312"/>
                  <a:ext cx="0" cy="891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2" name="Straight Arrow Connector 801"/>
                <p:cNvCxnSpPr/>
                <p:nvPr/>
              </p:nvCxnSpPr>
              <p:spPr>
                <a:xfrm flipV="1">
                  <a:off x="5997900" y="4238739"/>
                  <a:ext cx="0" cy="61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3" name="Straight Arrow Connector 802"/>
                <p:cNvCxnSpPr/>
                <p:nvPr/>
              </p:nvCxnSpPr>
              <p:spPr>
                <a:xfrm flipV="1">
                  <a:off x="5102524" y="4204456"/>
                  <a:ext cx="0" cy="989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4" name="Straight Arrow Connector 803"/>
                <p:cNvCxnSpPr/>
                <p:nvPr/>
              </p:nvCxnSpPr>
              <p:spPr>
                <a:xfrm flipV="1">
                  <a:off x="5742078" y="4197599"/>
                  <a:ext cx="0" cy="1028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5" name="Straight Arrow Connector 804"/>
                <p:cNvCxnSpPr/>
                <p:nvPr/>
              </p:nvCxnSpPr>
              <p:spPr>
                <a:xfrm flipV="1">
                  <a:off x="5486257" y="4211312"/>
                  <a:ext cx="0" cy="891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6" name="Straight Arrow Connector 805"/>
                <p:cNvCxnSpPr/>
                <p:nvPr/>
              </p:nvCxnSpPr>
              <p:spPr>
                <a:xfrm flipV="1">
                  <a:off x="6125811" y="4252452"/>
                  <a:ext cx="0" cy="479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7" name="Straight Arrow Connector 806"/>
                <p:cNvCxnSpPr/>
                <p:nvPr/>
              </p:nvCxnSpPr>
              <p:spPr>
                <a:xfrm flipV="1">
                  <a:off x="5230435" y="4225026"/>
                  <a:ext cx="0" cy="754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8" name="Straight Arrow Connector 807"/>
                <p:cNvCxnSpPr/>
                <p:nvPr/>
              </p:nvCxnSpPr>
              <p:spPr>
                <a:xfrm flipV="1">
                  <a:off x="5377488" y="4242446"/>
                  <a:ext cx="0" cy="58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09" name="Straight Arrow Connector 808"/>
                <p:cNvCxnSpPr/>
                <p:nvPr/>
              </p:nvCxnSpPr>
              <p:spPr>
                <a:xfrm flipV="1">
                  <a:off x="3707904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0" name="Straight Arrow Connector 809"/>
                <p:cNvCxnSpPr/>
                <p:nvPr/>
              </p:nvCxnSpPr>
              <p:spPr>
                <a:xfrm flipV="1">
                  <a:off x="3419872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1" name="Straight Arrow Connector 810"/>
                <p:cNvCxnSpPr/>
                <p:nvPr/>
              </p:nvCxnSpPr>
              <p:spPr>
                <a:xfrm flipV="1">
                  <a:off x="3851920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2" name="Straight Arrow Connector 811"/>
                <p:cNvCxnSpPr/>
                <p:nvPr/>
              </p:nvCxnSpPr>
              <p:spPr>
                <a:xfrm flipV="1">
                  <a:off x="4139952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3" name="Straight Arrow Connector 812"/>
                <p:cNvCxnSpPr/>
                <p:nvPr/>
              </p:nvCxnSpPr>
              <p:spPr>
                <a:xfrm flipV="1">
                  <a:off x="4499992" y="3704392"/>
                  <a:ext cx="0" cy="56847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4" name="Straight Arrow Connector 813"/>
                <p:cNvCxnSpPr/>
                <p:nvPr/>
              </p:nvCxnSpPr>
              <p:spPr>
                <a:xfrm flipV="1">
                  <a:off x="3059832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5" name="Straight Arrow Connector 814"/>
                <p:cNvCxnSpPr/>
                <p:nvPr/>
              </p:nvCxnSpPr>
              <p:spPr>
                <a:xfrm flipV="1">
                  <a:off x="320384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6" name="Straight Arrow Connector 815"/>
                <p:cNvCxnSpPr/>
                <p:nvPr/>
              </p:nvCxnSpPr>
              <p:spPr>
                <a:xfrm flipH="1" flipV="1">
                  <a:off x="3491880" y="3443405"/>
                  <a:ext cx="10920" cy="8527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7" name="Straight Arrow Connector 816"/>
                <p:cNvCxnSpPr/>
                <p:nvPr/>
              </p:nvCxnSpPr>
              <p:spPr>
                <a:xfrm flipV="1">
                  <a:off x="385192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8" name="Straight Arrow Connector 817"/>
                <p:cNvCxnSpPr/>
                <p:nvPr/>
              </p:nvCxnSpPr>
              <p:spPr>
                <a:xfrm flipV="1">
                  <a:off x="3923928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19" name="Straight Arrow Connector 54"/>
                <p:cNvCxnSpPr/>
                <p:nvPr/>
              </p:nvCxnSpPr>
              <p:spPr>
                <a:xfrm flipV="1">
                  <a:off x="3275856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0" name="Straight Arrow Connector 819"/>
                <p:cNvCxnSpPr/>
                <p:nvPr/>
              </p:nvCxnSpPr>
              <p:spPr>
                <a:xfrm flipV="1">
                  <a:off x="3635896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1" name="Straight Arrow Connector 820"/>
                <p:cNvCxnSpPr/>
                <p:nvPr/>
              </p:nvCxnSpPr>
              <p:spPr>
                <a:xfrm flipV="1">
                  <a:off x="4067944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2" name="Straight Arrow Connector 821"/>
                <p:cNvCxnSpPr/>
                <p:nvPr/>
              </p:nvCxnSpPr>
              <p:spPr>
                <a:xfrm flipV="1">
                  <a:off x="4355976" y="3784487"/>
                  <a:ext cx="0" cy="511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3" name="Straight Arrow Connector 822"/>
                <p:cNvCxnSpPr/>
                <p:nvPr/>
              </p:nvCxnSpPr>
              <p:spPr>
                <a:xfrm flipV="1">
                  <a:off x="4716016" y="3761239"/>
                  <a:ext cx="0" cy="511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4" name="Straight Arrow Connector 823"/>
                <p:cNvCxnSpPr/>
                <p:nvPr/>
              </p:nvCxnSpPr>
              <p:spPr>
                <a:xfrm flipV="1">
                  <a:off x="3275856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5" name="Straight Arrow Connector 824"/>
                <p:cNvCxnSpPr/>
                <p:nvPr/>
              </p:nvCxnSpPr>
              <p:spPr>
                <a:xfrm flipV="1">
                  <a:off x="3419872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6" name="Straight Arrow Connector 825"/>
                <p:cNvCxnSpPr/>
                <p:nvPr/>
              </p:nvCxnSpPr>
              <p:spPr>
                <a:xfrm flipV="1">
                  <a:off x="372960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7" name="Straight Arrow Connector 826"/>
                <p:cNvCxnSpPr/>
                <p:nvPr/>
              </p:nvCxnSpPr>
              <p:spPr>
                <a:xfrm flipV="1">
                  <a:off x="4067944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8" name="Straight Arrow Connector 827"/>
                <p:cNvCxnSpPr/>
                <p:nvPr/>
              </p:nvCxnSpPr>
              <p:spPr>
                <a:xfrm flipV="1">
                  <a:off x="3779912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29" name="Straight Arrow Connector 828"/>
                <p:cNvCxnSpPr/>
                <p:nvPr/>
              </p:nvCxnSpPr>
              <p:spPr>
                <a:xfrm flipV="1">
                  <a:off x="3923928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0" name="Straight Arrow Connector 829"/>
                <p:cNvCxnSpPr/>
                <p:nvPr/>
              </p:nvCxnSpPr>
              <p:spPr>
                <a:xfrm flipV="1">
                  <a:off x="4211960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1" name="Straight Arrow Connector 830"/>
                <p:cNvCxnSpPr/>
                <p:nvPr/>
              </p:nvCxnSpPr>
              <p:spPr>
                <a:xfrm flipV="1">
                  <a:off x="4572000" y="3670793"/>
                  <a:ext cx="0" cy="6020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2" name="Straight Arrow Connector 831"/>
                <p:cNvCxnSpPr/>
                <p:nvPr/>
              </p:nvCxnSpPr>
              <p:spPr>
                <a:xfrm flipV="1">
                  <a:off x="3402000" y="3565707"/>
                  <a:ext cx="0" cy="7304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3" name="Straight Arrow Connector 832"/>
                <p:cNvCxnSpPr/>
                <p:nvPr/>
              </p:nvCxnSpPr>
              <p:spPr>
                <a:xfrm flipV="1">
                  <a:off x="402120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4" name="Straight Arrow Connector 833"/>
                <p:cNvCxnSpPr/>
                <p:nvPr/>
              </p:nvCxnSpPr>
              <p:spPr>
                <a:xfrm flipV="1">
                  <a:off x="4139952" y="3500252"/>
                  <a:ext cx="0" cy="7844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5" name="Straight Arrow Connector 78"/>
                <p:cNvCxnSpPr/>
                <p:nvPr/>
              </p:nvCxnSpPr>
              <p:spPr>
                <a:xfrm flipV="1">
                  <a:off x="4427984" y="3557099"/>
                  <a:ext cx="0" cy="7390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6" name="Straight Arrow Connector 79"/>
                <p:cNvCxnSpPr/>
                <p:nvPr/>
              </p:nvCxnSpPr>
              <p:spPr>
                <a:xfrm flipV="1">
                  <a:off x="4788024" y="3874933"/>
                  <a:ext cx="0" cy="39792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7" name="Straight Arrow Connector 836"/>
                <p:cNvCxnSpPr/>
                <p:nvPr/>
              </p:nvCxnSpPr>
              <p:spPr>
                <a:xfrm flipV="1">
                  <a:off x="3779912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8" name="Straight Arrow Connector 837"/>
                <p:cNvCxnSpPr/>
                <p:nvPr/>
              </p:nvCxnSpPr>
              <p:spPr>
                <a:xfrm flipV="1">
                  <a:off x="4139952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39" name="Straight Arrow Connector 838"/>
                <p:cNvCxnSpPr/>
                <p:nvPr/>
              </p:nvCxnSpPr>
              <p:spPr>
                <a:xfrm flipV="1">
                  <a:off x="3211200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0" name="Straight Arrow Connector 839"/>
                <p:cNvCxnSpPr/>
                <p:nvPr/>
              </p:nvCxnSpPr>
              <p:spPr>
                <a:xfrm flipV="1">
                  <a:off x="3347864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1" name="Straight Arrow Connector 840"/>
                <p:cNvCxnSpPr/>
                <p:nvPr/>
              </p:nvCxnSpPr>
              <p:spPr>
                <a:xfrm flipV="1">
                  <a:off x="3131840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2" name="Straight Arrow Connector 841"/>
                <p:cNvCxnSpPr/>
                <p:nvPr/>
              </p:nvCxnSpPr>
              <p:spPr>
                <a:xfrm flipV="1">
                  <a:off x="320384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3" name="Straight Arrow Connector 842"/>
                <p:cNvCxnSpPr/>
                <p:nvPr/>
              </p:nvCxnSpPr>
              <p:spPr>
                <a:xfrm flipV="1">
                  <a:off x="3275856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4" name="Straight Arrow Connector 843"/>
                <p:cNvCxnSpPr/>
                <p:nvPr/>
              </p:nvCxnSpPr>
              <p:spPr>
                <a:xfrm flipV="1">
                  <a:off x="3275856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5" name="Straight Arrow Connector 844"/>
                <p:cNvCxnSpPr/>
                <p:nvPr/>
              </p:nvCxnSpPr>
              <p:spPr>
                <a:xfrm flipV="1">
                  <a:off x="356388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6" name="Straight Arrow Connector 845"/>
                <p:cNvCxnSpPr/>
                <p:nvPr/>
              </p:nvCxnSpPr>
              <p:spPr>
                <a:xfrm flipV="1">
                  <a:off x="4283968" y="3670793"/>
                  <a:ext cx="0" cy="6366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7" name="Straight Arrow Connector 846"/>
                <p:cNvCxnSpPr/>
                <p:nvPr/>
              </p:nvCxnSpPr>
              <p:spPr>
                <a:xfrm flipV="1">
                  <a:off x="4860032" y="3934603"/>
                  <a:ext cx="0" cy="346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8" name="Straight Arrow Connector 847"/>
                <p:cNvCxnSpPr/>
                <p:nvPr/>
              </p:nvCxnSpPr>
              <p:spPr>
                <a:xfrm flipV="1">
                  <a:off x="4716016" y="3830584"/>
                  <a:ext cx="0" cy="4507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49" name="Straight Arrow Connector 848"/>
                <p:cNvCxnSpPr/>
                <p:nvPr/>
              </p:nvCxnSpPr>
              <p:spPr>
                <a:xfrm flipV="1">
                  <a:off x="5076056" y="3969276"/>
                  <a:ext cx="0" cy="31205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0" name="Straight Arrow Connector 849"/>
                <p:cNvCxnSpPr/>
                <p:nvPr/>
              </p:nvCxnSpPr>
              <p:spPr>
                <a:xfrm flipV="1">
                  <a:off x="4572000" y="3795912"/>
                  <a:ext cx="0" cy="50019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1" name="Straight Arrow Connector 850"/>
                <p:cNvCxnSpPr/>
                <p:nvPr/>
              </p:nvCxnSpPr>
              <p:spPr>
                <a:xfrm flipV="1">
                  <a:off x="4932040" y="3761239"/>
                  <a:ext cx="0" cy="5200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2" name="Straight Arrow Connector 851"/>
                <p:cNvCxnSpPr/>
                <p:nvPr/>
              </p:nvCxnSpPr>
              <p:spPr>
                <a:xfrm flipV="1">
                  <a:off x="4788024" y="3830584"/>
                  <a:ext cx="0" cy="4507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3" name="Straight Arrow Connector 852"/>
                <p:cNvCxnSpPr/>
                <p:nvPr/>
              </p:nvCxnSpPr>
              <p:spPr>
                <a:xfrm flipV="1">
                  <a:off x="5148064" y="4038621"/>
                  <a:ext cx="0" cy="242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4" name="Straight Arrow Connector 853"/>
                <p:cNvCxnSpPr/>
                <p:nvPr/>
              </p:nvCxnSpPr>
              <p:spPr>
                <a:xfrm flipV="1">
                  <a:off x="4644008" y="3899930"/>
                  <a:ext cx="0" cy="3814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5" name="Straight Arrow Connector 854"/>
                <p:cNvCxnSpPr/>
                <p:nvPr/>
              </p:nvCxnSpPr>
              <p:spPr>
                <a:xfrm flipV="1">
                  <a:off x="3518550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6" name="Straight Arrow Connector 855"/>
                <p:cNvCxnSpPr/>
                <p:nvPr/>
              </p:nvCxnSpPr>
              <p:spPr>
                <a:xfrm flipV="1">
                  <a:off x="3091836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7" name="Straight Arrow Connector 856"/>
                <p:cNvCxnSpPr/>
                <p:nvPr/>
              </p:nvCxnSpPr>
              <p:spPr>
                <a:xfrm flipV="1">
                  <a:off x="3731907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8" name="Straight Arrow Connector 857"/>
                <p:cNvCxnSpPr/>
                <p:nvPr/>
              </p:nvCxnSpPr>
              <p:spPr>
                <a:xfrm flipV="1">
                  <a:off x="4158621" y="3849843"/>
                  <a:ext cx="0" cy="43635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59" name="Straight Arrow Connector 858"/>
                <p:cNvCxnSpPr/>
                <p:nvPr/>
              </p:nvCxnSpPr>
              <p:spPr>
                <a:xfrm flipV="1">
                  <a:off x="4692013" y="4043777"/>
                  <a:ext cx="0" cy="24241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0" name="Straight Arrow Connector 859"/>
                <p:cNvCxnSpPr/>
                <p:nvPr/>
              </p:nvCxnSpPr>
              <p:spPr>
                <a:xfrm flipV="1">
                  <a:off x="3214692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1" name="Straight Arrow Connector 860"/>
                <p:cNvCxnSpPr/>
                <p:nvPr/>
              </p:nvCxnSpPr>
              <p:spPr>
                <a:xfrm flipV="1">
                  <a:off x="3731907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2" name="Straight Arrow Connector 861"/>
                <p:cNvCxnSpPr/>
                <p:nvPr/>
              </p:nvCxnSpPr>
              <p:spPr>
                <a:xfrm flipV="1">
                  <a:off x="3838585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3" name="Straight Arrow Connector 862"/>
                <p:cNvCxnSpPr/>
                <p:nvPr/>
              </p:nvCxnSpPr>
              <p:spPr>
                <a:xfrm flipV="1">
                  <a:off x="3411871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4" name="Straight Arrow Connector 863"/>
                <p:cNvCxnSpPr/>
                <p:nvPr/>
              </p:nvCxnSpPr>
              <p:spPr>
                <a:xfrm flipV="1">
                  <a:off x="4051942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5" name="Straight Arrow Connector 864"/>
                <p:cNvCxnSpPr/>
                <p:nvPr/>
              </p:nvCxnSpPr>
              <p:spPr>
                <a:xfrm flipV="1">
                  <a:off x="4478656" y="3971052"/>
                  <a:ext cx="0" cy="315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6" name="Straight Arrow Connector 865"/>
                <p:cNvCxnSpPr/>
                <p:nvPr/>
              </p:nvCxnSpPr>
              <p:spPr>
                <a:xfrm flipV="1">
                  <a:off x="5012049" y="4068019"/>
                  <a:ext cx="0" cy="2181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7" name="Straight Arrow Connector 866"/>
                <p:cNvCxnSpPr/>
                <p:nvPr/>
              </p:nvCxnSpPr>
              <p:spPr>
                <a:xfrm flipV="1">
                  <a:off x="3091836" y="3825601"/>
                  <a:ext cx="0" cy="4605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8" name="Straight Arrow Connector 867"/>
                <p:cNvCxnSpPr/>
                <p:nvPr/>
              </p:nvCxnSpPr>
              <p:spPr>
                <a:xfrm flipV="1">
                  <a:off x="3550692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69" name="Straight Arrow Connector 868"/>
                <p:cNvCxnSpPr/>
                <p:nvPr/>
              </p:nvCxnSpPr>
              <p:spPr>
                <a:xfrm flipV="1">
                  <a:off x="4051942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0" name="Straight Arrow Connector 869"/>
                <p:cNvCxnSpPr/>
                <p:nvPr/>
              </p:nvCxnSpPr>
              <p:spPr>
                <a:xfrm flipV="1">
                  <a:off x="3625228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1" name="Straight Arrow Connector 870"/>
                <p:cNvCxnSpPr/>
                <p:nvPr/>
              </p:nvCxnSpPr>
              <p:spPr>
                <a:xfrm flipV="1">
                  <a:off x="3838585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2" name="Straight Arrow Connector 871"/>
                <p:cNvCxnSpPr/>
                <p:nvPr/>
              </p:nvCxnSpPr>
              <p:spPr>
                <a:xfrm flipV="1">
                  <a:off x="4265299" y="3946810"/>
                  <a:ext cx="0" cy="3393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3" name="Straight Arrow Connector 872"/>
                <p:cNvCxnSpPr/>
                <p:nvPr/>
              </p:nvCxnSpPr>
              <p:spPr>
                <a:xfrm flipV="1">
                  <a:off x="4798692" y="3922568"/>
                  <a:ext cx="0" cy="3636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4" name="Straight Arrow Connector 873"/>
                <p:cNvCxnSpPr/>
                <p:nvPr/>
              </p:nvCxnSpPr>
              <p:spPr>
                <a:xfrm flipV="1">
                  <a:off x="3838585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5" name="Straight Arrow Connector 874"/>
                <p:cNvCxnSpPr/>
                <p:nvPr/>
              </p:nvCxnSpPr>
              <p:spPr>
                <a:xfrm flipV="1">
                  <a:off x="3982692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6" name="Straight Arrow Connector 875"/>
                <p:cNvCxnSpPr/>
                <p:nvPr/>
              </p:nvCxnSpPr>
              <p:spPr>
                <a:xfrm flipV="1">
                  <a:off x="4158621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7" name="Straight Arrow Connector 876"/>
                <p:cNvCxnSpPr/>
                <p:nvPr/>
              </p:nvCxnSpPr>
              <p:spPr>
                <a:xfrm flipV="1">
                  <a:off x="4585335" y="3971052"/>
                  <a:ext cx="0" cy="315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8" name="Straight Arrow Connector 877"/>
                <p:cNvCxnSpPr/>
                <p:nvPr/>
              </p:nvCxnSpPr>
              <p:spPr>
                <a:xfrm flipV="1">
                  <a:off x="5118727" y="4116503"/>
                  <a:ext cx="0" cy="1696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79" name="Straight Arrow Connector 878"/>
                <p:cNvCxnSpPr/>
                <p:nvPr/>
              </p:nvCxnSpPr>
              <p:spPr>
                <a:xfrm flipV="1">
                  <a:off x="3625228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0" name="Straight Arrow Connector 879"/>
                <p:cNvCxnSpPr/>
                <p:nvPr/>
              </p:nvCxnSpPr>
              <p:spPr>
                <a:xfrm flipV="1">
                  <a:off x="4158621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1" name="Straight Arrow Connector 880"/>
                <p:cNvCxnSpPr/>
                <p:nvPr/>
              </p:nvCxnSpPr>
              <p:spPr>
                <a:xfrm flipV="1">
                  <a:off x="3305193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2" name="Straight Arrow Connector 881"/>
                <p:cNvCxnSpPr/>
                <p:nvPr/>
              </p:nvCxnSpPr>
              <p:spPr>
                <a:xfrm flipV="1">
                  <a:off x="4371978" y="4019535"/>
                  <a:ext cx="0" cy="2714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3" name="Straight Arrow Connector 882"/>
                <p:cNvCxnSpPr/>
                <p:nvPr/>
              </p:nvCxnSpPr>
              <p:spPr>
                <a:xfrm flipV="1">
                  <a:off x="5225406" y="4141949"/>
                  <a:ext cx="0" cy="147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4" name="Straight Arrow Connector 883"/>
                <p:cNvCxnSpPr/>
                <p:nvPr/>
              </p:nvCxnSpPr>
              <p:spPr>
                <a:xfrm flipV="1">
                  <a:off x="5012049" y="4097591"/>
                  <a:ext cx="0" cy="1922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5" name="Straight Arrow Connector 884"/>
                <p:cNvCxnSpPr/>
                <p:nvPr/>
              </p:nvCxnSpPr>
              <p:spPr>
                <a:xfrm flipV="1">
                  <a:off x="5545441" y="4156734"/>
                  <a:ext cx="0" cy="1330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6" name="Straight Arrow Connector 885"/>
                <p:cNvCxnSpPr/>
                <p:nvPr/>
              </p:nvCxnSpPr>
              <p:spPr>
                <a:xfrm flipV="1">
                  <a:off x="4798692" y="4082805"/>
                  <a:ext cx="0" cy="2133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7" name="Straight Arrow Connector 886"/>
                <p:cNvCxnSpPr/>
                <p:nvPr/>
              </p:nvCxnSpPr>
              <p:spPr>
                <a:xfrm flipV="1">
                  <a:off x="5332084" y="4068019"/>
                  <a:ext cx="0" cy="22178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8" name="Straight Arrow Connector 887"/>
                <p:cNvCxnSpPr/>
                <p:nvPr/>
              </p:nvCxnSpPr>
              <p:spPr>
                <a:xfrm flipV="1">
                  <a:off x="5118727" y="4097591"/>
                  <a:ext cx="0" cy="1922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89" name="Straight Arrow Connector 888"/>
                <p:cNvCxnSpPr/>
                <p:nvPr/>
              </p:nvCxnSpPr>
              <p:spPr>
                <a:xfrm flipV="1">
                  <a:off x="5652120" y="4186306"/>
                  <a:ext cx="0" cy="1035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0" name="Straight Arrow Connector 889"/>
                <p:cNvCxnSpPr/>
                <p:nvPr/>
              </p:nvCxnSpPr>
              <p:spPr>
                <a:xfrm flipV="1">
                  <a:off x="4905370" y="4127162"/>
                  <a:ext cx="0" cy="16264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1" name="Straight Arrow Connector 890"/>
                <p:cNvCxnSpPr/>
                <p:nvPr/>
              </p:nvCxnSpPr>
              <p:spPr>
                <a:xfrm flipV="1">
                  <a:off x="4986000" y="3968569"/>
                  <a:ext cx="0" cy="3146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2" name="Straight Arrow Connector 891"/>
                <p:cNvCxnSpPr/>
                <p:nvPr/>
              </p:nvCxnSpPr>
              <p:spPr>
                <a:xfrm flipV="1">
                  <a:off x="5226027" y="4000037"/>
                  <a:ext cx="0" cy="2832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3" name="Straight Arrow Connector 892"/>
                <p:cNvCxnSpPr/>
                <p:nvPr/>
              </p:nvCxnSpPr>
              <p:spPr>
                <a:xfrm flipV="1">
                  <a:off x="5066009" y="3811233"/>
                  <a:ext cx="0" cy="4720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4" name="Straight Arrow Connector 893"/>
                <p:cNvCxnSpPr/>
                <p:nvPr/>
              </p:nvCxnSpPr>
              <p:spPr>
                <a:xfrm flipV="1">
                  <a:off x="5306036" y="4062970"/>
                  <a:ext cx="0" cy="22027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5" name="Straight Arrow Connector 894"/>
                <p:cNvCxnSpPr/>
                <p:nvPr/>
              </p:nvCxnSpPr>
              <p:spPr>
                <a:xfrm flipV="1">
                  <a:off x="5386044" y="4096000"/>
                  <a:ext cx="0" cy="1919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6" name="Straight Arrow Connector 895"/>
                <p:cNvCxnSpPr/>
                <p:nvPr/>
              </p:nvCxnSpPr>
              <p:spPr>
                <a:xfrm flipV="1">
                  <a:off x="5226027" y="4038422"/>
                  <a:ext cx="0" cy="2495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7" name="Straight Arrow Connector 896"/>
                <p:cNvCxnSpPr/>
                <p:nvPr/>
              </p:nvCxnSpPr>
              <p:spPr>
                <a:xfrm flipV="1">
                  <a:off x="5626071" y="4115193"/>
                  <a:ext cx="0" cy="1727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8" name="Straight Arrow Connector 897"/>
                <p:cNvCxnSpPr/>
                <p:nvPr/>
              </p:nvCxnSpPr>
              <p:spPr>
                <a:xfrm flipV="1">
                  <a:off x="5066009" y="4019229"/>
                  <a:ext cx="0" cy="2768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899" name="Straight Arrow Connector 898"/>
                <p:cNvCxnSpPr/>
                <p:nvPr/>
              </p:nvCxnSpPr>
              <p:spPr>
                <a:xfrm flipV="1">
                  <a:off x="5466053" y="4000037"/>
                  <a:ext cx="0" cy="2878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0" name="Straight Arrow Connector 899"/>
                <p:cNvCxnSpPr/>
                <p:nvPr/>
              </p:nvCxnSpPr>
              <p:spPr>
                <a:xfrm flipV="1">
                  <a:off x="5306036" y="4038422"/>
                  <a:ext cx="0" cy="2495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1" name="Straight Arrow Connector 900"/>
                <p:cNvCxnSpPr/>
                <p:nvPr/>
              </p:nvCxnSpPr>
              <p:spPr>
                <a:xfrm flipV="1">
                  <a:off x="5706080" y="4153579"/>
                  <a:ext cx="0" cy="1343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2" name="Straight Arrow Connector 901"/>
                <p:cNvCxnSpPr/>
                <p:nvPr/>
              </p:nvCxnSpPr>
              <p:spPr>
                <a:xfrm flipV="1">
                  <a:off x="5146018" y="4076808"/>
                  <a:ext cx="0" cy="2111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3" name="Straight Arrow Connector 902"/>
                <p:cNvCxnSpPr/>
                <p:nvPr/>
              </p:nvCxnSpPr>
              <p:spPr>
                <a:xfrm flipV="1">
                  <a:off x="5238000" y="4125568"/>
                  <a:ext cx="0" cy="16264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4" name="Straight Arrow Connector 903"/>
                <p:cNvCxnSpPr/>
                <p:nvPr/>
              </p:nvCxnSpPr>
              <p:spPr>
                <a:xfrm flipV="1">
                  <a:off x="4217168" y="4024203"/>
                  <a:ext cx="0" cy="2669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5" name="Straight Arrow Connector 904"/>
                <p:cNvCxnSpPr/>
                <p:nvPr/>
              </p:nvCxnSpPr>
              <p:spPr>
                <a:xfrm flipV="1">
                  <a:off x="4037225" y="4061819"/>
                  <a:ext cx="0" cy="2402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6" name="Straight Arrow Connector 905"/>
                <p:cNvCxnSpPr/>
                <p:nvPr/>
              </p:nvCxnSpPr>
              <p:spPr>
                <a:xfrm flipV="1">
                  <a:off x="4487081" y="4050901"/>
                  <a:ext cx="0" cy="2402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7" name="Straight Arrow Connector 906"/>
                <p:cNvCxnSpPr/>
                <p:nvPr/>
              </p:nvCxnSpPr>
              <p:spPr>
                <a:xfrm flipV="1">
                  <a:off x="4307139" y="4008423"/>
                  <a:ext cx="0" cy="2827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8" name="Straight Arrow Connector 907"/>
                <p:cNvCxnSpPr/>
                <p:nvPr/>
              </p:nvCxnSpPr>
              <p:spPr>
                <a:xfrm flipV="1">
                  <a:off x="4127197" y="3955027"/>
                  <a:ext cx="0" cy="34707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09" name="Straight Arrow Connector 908"/>
                <p:cNvCxnSpPr/>
                <p:nvPr/>
              </p:nvCxnSpPr>
              <p:spPr>
                <a:xfrm flipV="1">
                  <a:off x="4577053" y="4104297"/>
                  <a:ext cx="0" cy="1868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0" name="Straight Arrow Connector 909"/>
                <p:cNvCxnSpPr/>
                <p:nvPr/>
              </p:nvCxnSpPr>
              <p:spPr>
                <a:xfrm flipV="1">
                  <a:off x="3947254" y="4008423"/>
                  <a:ext cx="0" cy="2989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1" name="Straight Arrow Connector 910"/>
                <p:cNvCxnSpPr/>
                <p:nvPr/>
              </p:nvCxnSpPr>
              <p:spPr>
                <a:xfrm flipV="1">
                  <a:off x="4667024" y="4132321"/>
                  <a:ext cx="0" cy="1628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2" name="Straight Arrow Connector 911"/>
                <p:cNvCxnSpPr/>
                <p:nvPr/>
              </p:nvCxnSpPr>
              <p:spPr>
                <a:xfrm flipV="1">
                  <a:off x="4487081" y="4083469"/>
                  <a:ext cx="0" cy="211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3" name="Straight Arrow Connector 912"/>
                <p:cNvCxnSpPr/>
                <p:nvPr/>
              </p:nvCxnSpPr>
              <p:spPr>
                <a:xfrm flipV="1">
                  <a:off x="4936937" y="4148605"/>
                  <a:ext cx="0" cy="146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4" name="Straight Arrow Connector 913"/>
                <p:cNvCxnSpPr/>
                <p:nvPr/>
              </p:nvCxnSpPr>
              <p:spPr>
                <a:xfrm flipV="1">
                  <a:off x="4307139" y="4067185"/>
                  <a:ext cx="0" cy="2349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5" name="Straight Arrow Connector 914"/>
                <p:cNvCxnSpPr/>
                <p:nvPr/>
              </p:nvCxnSpPr>
              <p:spPr>
                <a:xfrm flipV="1">
                  <a:off x="4756995" y="4050901"/>
                  <a:ext cx="0" cy="2442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6" name="Straight Arrow Connector 915"/>
                <p:cNvCxnSpPr/>
                <p:nvPr/>
              </p:nvCxnSpPr>
              <p:spPr>
                <a:xfrm flipV="1">
                  <a:off x="4577053" y="4083469"/>
                  <a:ext cx="0" cy="211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7" name="Straight Arrow Connector 916"/>
                <p:cNvCxnSpPr/>
                <p:nvPr/>
              </p:nvCxnSpPr>
              <p:spPr>
                <a:xfrm flipV="1">
                  <a:off x="5026909" y="4181173"/>
                  <a:ext cx="0" cy="11398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8" name="Straight Arrow Connector 917"/>
                <p:cNvCxnSpPr/>
                <p:nvPr/>
              </p:nvCxnSpPr>
              <p:spPr>
                <a:xfrm flipV="1">
                  <a:off x="4397110" y="4116037"/>
                  <a:ext cx="0" cy="1791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19" name="Straight Arrow Connector 918"/>
                <p:cNvCxnSpPr/>
                <p:nvPr/>
              </p:nvCxnSpPr>
              <p:spPr>
                <a:xfrm flipV="1">
                  <a:off x="4457091" y="4183594"/>
                  <a:ext cx="0" cy="11385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0" name="Straight Arrow Connector 919"/>
                <p:cNvCxnSpPr/>
                <p:nvPr/>
              </p:nvCxnSpPr>
              <p:spPr>
                <a:xfrm flipV="1">
                  <a:off x="4190509" y="4149439"/>
                  <a:ext cx="0" cy="148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1" name="Straight Arrow Connector 920"/>
                <p:cNvCxnSpPr/>
                <p:nvPr/>
              </p:nvCxnSpPr>
              <p:spPr>
                <a:xfrm flipV="1">
                  <a:off x="4856963" y="4194979"/>
                  <a:ext cx="0" cy="1024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2" name="Straight Arrow Connector 921"/>
                <p:cNvCxnSpPr/>
                <p:nvPr/>
              </p:nvCxnSpPr>
              <p:spPr>
                <a:xfrm flipV="1">
                  <a:off x="3923928" y="4138054"/>
                  <a:ext cx="0" cy="159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3" name="Straight Arrow Connector 922"/>
                <p:cNvCxnSpPr/>
                <p:nvPr/>
              </p:nvCxnSpPr>
              <p:spPr>
                <a:xfrm flipV="1">
                  <a:off x="4590382" y="4126669"/>
                  <a:ext cx="0" cy="1707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4" name="Straight Arrow Connector 923"/>
                <p:cNvCxnSpPr/>
                <p:nvPr/>
              </p:nvCxnSpPr>
              <p:spPr>
                <a:xfrm flipV="1">
                  <a:off x="4323801" y="4149439"/>
                  <a:ext cx="0" cy="148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5" name="Straight Arrow Connector 924"/>
                <p:cNvCxnSpPr/>
                <p:nvPr/>
              </p:nvCxnSpPr>
              <p:spPr>
                <a:xfrm flipV="1">
                  <a:off x="4990253" y="4217750"/>
                  <a:ext cx="0" cy="79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6" name="Straight Arrow Connector 925"/>
                <p:cNvCxnSpPr/>
                <p:nvPr/>
              </p:nvCxnSpPr>
              <p:spPr>
                <a:xfrm flipV="1">
                  <a:off x="4057219" y="4172209"/>
                  <a:ext cx="0" cy="1274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7" name="Straight Arrow Connector 926"/>
                <p:cNvCxnSpPr/>
                <p:nvPr/>
              </p:nvCxnSpPr>
              <p:spPr>
                <a:xfrm flipV="1">
                  <a:off x="5123544" y="4229700"/>
                  <a:ext cx="0" cy="6944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8" name="Straight Arrow Connector 927"/>
                <p:cNvCxnSpPr/>
                <p:nvPr/>
              </p:nvCxnSpPr>
              <p:spPr>
                <a:xfrm flipV="1">
                  <a:off x="4856963" y="4208868"/>
                  <a:ext cx="0" cy="902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29" name="Straight Arrow Connector 928"/>
                <p:cNvCxnSpPr/>
                <p:nvPr/>
              </p:nvCxnSpPr>
              <p:spPr>
                <a:xfrm flipV="1">
                  <a:off x="5523416" y="4236645"/>
                  <a:ext cx="0" cy="624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0" name="Straight Arrow Connector 929"/>
                <p:cNvCxnSpPr/>
                <p:nvPr/>
              </p:nvCxnSpPr>
              <p:spPr>
                <a:xfrm flipV="1">
                  <a:off x="4590382" y="4201924"/>
                  <a:ext cx="0" cy="1001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1" name="Straight Arrow Connector 930"/>
                <p:cNvCxnSpPr/>
                <p:nvPr/>
              </p:nvCxnSpPr>
              <p:spPr>
                <a:xfrm flipV="1">
                  <a:off x="5256834" y="4194979"/>
                  <a:ext cx="0" cy="1041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2" name="Straight Arrow Connector 931"/>
                <p:cNvCxnSpPr/>
                <p:nvPr/>
              </p:nvCxnSpPr>
              <p:spPr>
                <a:xfrm flipV="1">
                  <a:off x="4990253" y="4208868"/>
                  <a:ext cx="0" cy="902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3" name="Straight Arrow Connector 932"/>
                <p:cNvCxnSpPr/>
                <p:nvPr/>
              </p:nvCxnSpPr>
              <p:spPr>
                <a:xfrm flipV="1">
                  <a:off x="5656707" y="4250533"/>
                  <a:ext cx="0" cy="4860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4" name="Straight Arrow Connector 933"/>
                <p:cNvCxnSpPr/>
                <p:nvPr/>
              </p:nvCxnSpPr>
              <p:spPr>
                <a:xfrm flipV="1">
                  <a:off x="4723672" y="4222756"/>
                  <a:ext cx="0" cy="763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5" name="Straight Arrow Connector 934"/>
                <p:cNvCxnSpPr/>
                <p:nvPr/>
              </p:nvCxnSpPr>
              <p:spPr>
                <a:xfrm flipV="1">
                  <a:off x="4824416" y="4148273"/>
                  <a:ext cx="0" cy="1477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6" name="Straight Arrow Connector 935"/>
                <p:cNvCxnSpPr/>
                <p:nvPr/>
              </p:nvCxnSpPr>
              <p:spPr>
                <a:xfrm flipV="1">
                  <a:off x="5124320" y="4163052"/>
                  <a:ext cx="0" cy="133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7" name="Straight Arrow Connector 936"/>
                <p:cNvCxnSpPr/>
                <p:nvPr/>
              </p:nvCxnSpPr>
              <p:spPr>
                <a:xfrm flipV="1">
                  <a:off x="4924384" y="4074381"/>
                  <a:ext cx="0" cy="2216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8" name="Straight Arrow Connector 937"/>
                <p:cNvCxnSpPr/>
                <p:nvPr/>
              </p:nvCxnSpPr>
              <p:spPr>
                <a:xfrm flipV="1">
                  <a:off x="5224289" y="4192608"/>
                  <a:ext cx="0" cy="10344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39" name="Straight Arrow Connector 938"/>
                <p:cNvCxnSpPr/>
                <p:nvPr/>
              </p:nvCxnSpPr>
              <p:spPr>
                <a:xfrm flipV="1">
                  <a:off x="5324255" y="4208121"/>
                  <a:ext cx="0" cy="901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0" name="Straight Arrow Connector 939"/>
                <p:cNvCxnSpPr/>
                <p:nvPr/>
              </p:nvCxnSpPr>
              <p:spPr>
                <a:xfrm flipV="1">
                  <a:off x="5124320" y="4181079"/>
                  <a:ext cx="0" cy="1171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1" name="Straight Arrow Connector 940"/>
                <p:cNvCxnSpPr/>
                <p:nvPr/>
              </p:nvCxnSpPr>
              <p:spPr>
                <a:xfrm flipV="1">
                  <a:off x="5624160" y="4217135"/>
                  <a:ext cx="0" cy="811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2" name="Straight Arrow Connector 941"/>
                <p:cNvCxnSpPr/>
                <p:nvPr/>
              </p:nvCxnSpPr>
              <p:spPr>
                <a:xfrm flipV="1">
                  <a:off x="4924384" y="4172065"/>
                  <a:ext cx="0" cy="1300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3" name="Straight Arrow Connector 942"/>
                <p:cNvCxnSpPr/>
                <p:nvPr/>
              </p:nvCxnSpPr>
              <p:spPr>
                <a:xfrm flipV="1">
                  <a:off x="5424224" y="4163052"/>
                  <a:ext cx="0" cy="1352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4" name="Straight Arrow Connector 943"/>
                <p:cNvCxnSpPr/>
                <p:nvPr/>
              </p:nvCxnSpPr>
              <p:spPr>
                <a:xfrm flipV="1">
                  <a:off x="5224289" y="4181079"/>
                  <a:ext cx="0" cy="1171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5" name="Straight Arrow Connector 944"/>
                <p:cNvCxnSpPr/>
                <p:nvPr/>
              </p:nvCxnSpPr>
              <p:spPr>
                <a:xfrm flipV="1">
                  <a:off x="5724128" y="4235163"/>
                  <a:ext cx="0" cy="630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6" name="Straight Arrow Connector 945"/>
                <p:cNvCxnSpPr/>
                <p:nvPr/>
              </p:nvCxnSpPr>
              <p:spPr>
                <a:xfrm flipV="1">
                  <a:off x="5024352" y="4199107"/>
                  <a:ext cx="0" cy="9915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7" name="Straight Arrow Connector 946"/>
                <p:cNvCxnSpPr/>
                <p:nvPr/>
              </p:nvCxnSpPr>
              <p:spPr>
                <a:xfrm flipV="1">
                  <a:off x="5139280" y="4222007"/>
                  <a:ext cx="0" cy="763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6588224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949" name="Straight Connector 948"/>
                <p:cNvCxnSpPr/>
                <p:nvPr/>
              </p:nvCxnSpPr>
              <p:spPr>
                <a:xfrm flipH="1">
                  <a:off x="6444208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950" name="Straight Connector 949"/>
                <p:cNvCxnSpPr/>
                <p:nvPr/>
              </p:nvCxnSpPr>
              <p:spPr>
                <a:xfrm flipH="1">
                  <a:off x="6516216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6498000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952" name="Straight Connector 951"/>
                <p:cNvCxnSpPr/>
                <p:nvPr/>
              </p:nvCxnSpPr>
              <p:spPr>
                <a:xfrm flipH="1">
                  <a:off x="6300192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cxnSp>
          <p:nvCxnSpPr>
            <p:cNvPr id="614" name="Straight Arrow Connector 613"/>
            <p:cNvCxnSpPr/>
            <p:nvPr/>
          </p:nvCxnSpPr>
          <p:spPr>
            <a:xfrm>
              <a:off x="1403648" y="2420888"/>
              <a:ext cx="5040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15" name="Straight Arrow Connector 614"/>
            <p:cNvCxnSpPr/>
            <p:nvPr/>
          </p:nvCxnSpPr>
          <p:spPr>
            <a:xfrm>
              <a:off x="1403648" y="2204864"/>
              <a:ext cx="21602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616" name="TextBox 615"/>
            <p:cNvSpPr txBox="1"/>
            <p:nvPr/>
          </p:nvSpPr>
          <p:spPr>
            <a:xfrm>
              <a:off x="1847142" y="2276873"/>
              <a:ext cx="1366071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49"/>
              <a:r>
                <a:rPr lang="en-GB" sz="1266" kern="0" dirty="0" err="1">
                  <a:solidFill>
                    <a:sysClr val="windowText" lastClr="000000"/>
                  </a:solidFill>
                </a:rPr>
                <a:t>Predelay</a:t>
              </a:r>
              <a:r>
                <a:rPr lang="en-GB" sz="1266" kern="0" dirty="0">
                  <a:solidFill>
                    <a:sysClr val="windowText" lastClr="000000"/>
                  </a:solidFill>
                </a:rPr>
                <a:t> 1</a:t>
              </a:r>
              <a:endParaRPr lang="en-US" sz="126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3575334" y="1988840"/>
              <a:ext cx="1366071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49"/>
              <a:r>
                <a:rPr lang="en-GB" sz="1266" kern="0" dirty="0" err="1">
                  <a:solidFill>
                    <a:sysClr val="windowText" lastClr="000000"/>
                  </a:solidFill>
                </a:rPr>
                <a:t>Predelay</a:t>
              </a:r>
              <a:r>
                <a:rPr lang="en-GB" sz="1266" kern="0" dirty="0">
                  <a:solidFill>
                    <a:sysClr val="windowText" lastClr="000000"/>
                  </a:solidFill>
                </a:rPr>
                <a:t> 2</a:t>
              </a:r>
              <a:endParaRPr lang="en-US" sz="126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852213" y="5949278"/>
              <a:ext cx="775598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49"/>
              <a:r>
                <a:rPr lang="en-GB" sz="1266" kern="0" dirty="0">
                  <a:solidFill>
                    <a:sysClr val="windowText" lastClr="000000"/>
                  </a:solidFill>
                </a:rPr>
                <a:t>Time</a:t>
              </a:r>
              <a:endParaRPr lang="en-US" sz="1266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Reverb, echo and delay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9188" y="807098"/>
            <a:ext cx="10168812" cy="5997325"/>
          </a:xfrm>
        </p:spPr>
        <p:txBody>
          <a:bodyPr/>
          <a:lstStyle/>
          <a:p>
            <a:pPr marL="446401">
              <a:spcBef>
                <a:spcPts val="844"/>
              </a:spcBef>
            </a:pPr>
            <a:r>
              <a:rPr lang="en-US" sz="3094" dirty="0">
                <a:solidFill>
                  <a:srgbClr val="FF0000"/>
                </a:solidFill>
              </a:rPr>
              <a:t>not</a:t>
            </a:r>
            <a:r>
              <a:rPr lang="en-US" sz="3094" dirty="0"/>
              <a:t> just series of echoes</a:t>
            </a:r>
          </a:p>
          <a:p>
            <a:pPr marL="803520" lvl="1">
              <a:spcBef>
                <a:spcPts val="844"/>
              </a:spcBef>
            </a:pPr>
            <a:r>
              <a:rPr lang="en-US" sz="2812" dirty="0">
                <a:solidFill>
                  <a:srgbClr val="0000FF"/>
                </a:solidFill>
              </a:rPr>
              <a:t>Echo</a:t>
            </a:r>
            <a:r>
              <a:rPr lang="en-US" sz="2812" dirty="0"/>
              <a:t>: distinct, delayed version of sound</a:t>
            </a:r>
          </a:p>
          <a:p>
            <a:pPr marL="1071359" lvl="2">
              <a:spcBef>
                <a:spcPts val="844"/>
              </a:spcBef>
            </a:pPr>
            <a:r>
              <a:rPr lang="en-US" sz="2180" dirty="0"/>
              <a:t>Delay more than 0.1-0.2 seconds</a:t>
            </a:r>
          </a:p>
          <a:p>
            <a:pPr marL="803520" lvl="1">
              <a:spcBef>
                <a:spcPts val="844"/>
              </a:spcBef>
            </a:pPr>
            <a:r>
              <a:rPr lang="en-US" sz="2812" dirty="0">
                <a:solidFill>
                  <a:srgbClr val="0000FF"/>
                </a:solidFill>
              </a:rPr>
              <a:t>Reverb</a:t>
            </a:r>
            <a:r>
              <a:rPr lang="en-US" sz="2812" dirty="0"/>
              <a:t>: many closely-spaced copies of a sound</a:t>
            </a:r>
          </a:p>
          <a:p>
            <a:pPr marL="1071359" lvl="2">
              <a:spcBef>
                <a:spcPts val="844"/>
              </a:spcBef>
            </a:pPr>
            <a:r>
              <a:rPr lang="en-US" sz="2180" dirty="0"/>
              <a:t>Do not perceive reflections as echoes</a:t>
            </a:r>
          </a:p>
          <a:p>
            <a:pPr marL="1071359" lvl="2">
              <a:spcBef>
                <a:spcPts val="844"/>
              </a:spcBef>
            </a:pPr>
            <a:r>
              <a:rPr lang="en-US" sz="2180" dirty="0"/>
              <a:t>But overall effect is highly audible</a:t>
            </a:r>
          </a:p>
          <a:p>
            <a:pPr marL="446401">
              <a:spcBef>
                <a:spcPts val="844"/>
              </a:spcBef>
            </a:pPr>
            <a:r>
              <a:rPr lang="en-US" sz="3094" dirty="0"/>
              <a:t>Delay with feedback does </a:t>
            </a:r>
            <a:r>
              <a:rPr lang="en-US" sz="3094" dirty="0">
                <a:solidFill>
                  <a:srgbClr val="FF0000"/>
                </a:solidFill>
              </a:rPr>
              <a:t>not</a:t>
            </a:r>
            <a:r>
              <a:rPr lang="en-US" sz="3094" dirty="0"/>
              <a:t> produce reverb</a:t>
            </a:r>
          </a:p>
          <a:p>
            <a:pPr marL="803520" lvl="1">
              <a:spcBef>
                <a:spcPts val="844"/>
              </a:spcBef>
            </a:pPr>
            <a:r>
              <a:rPr lang="en-US" sz="2812" dirty="0">
                <a:solidFill>
                  <a:srgbClr val="0000FF"/>
                </a:solidFill>
              </a:rPr>
              <a:t>Delay</a:t>
            </a:r>
            <a:r>
              <a:rPr lang="en-US" sz="2812" dirty="0"/>
              <a:t>: reflections with fixed time interval</a:t>
            </a:r>
          </a:p>
          <a:p>
            <a:pPr marL="803520" lvl="1">
              <a:spcBef>
                <a:spcPts val="844"/>
              </a:spcBef>
            </a:pPr>
            <a:r>
              <a:rPr lang="en-US" sz="2812" dirty="0">
                <a:solidFill>
                  <a:srgbClr val="0000FF"/>
                </a:solidFill>
              </a:rPr>
              <a:t>Reverb</a:t>
            </a:r>
            <a:r>
              <a:rPr lang="en-US" sz="2812" dirty="0"/>
              <a:t>: rate of reflections changes over time</a:t>
            </a:r>
          </a:p>
          <a:p>
            <a:pPr marL="1071359" lvl="2">
              <a:spcBef>
                <a:spcPts val="844"/>
              </a:spcBef>
            </a:pPr>
            <a:r>
              <a:rPr lang="en-US" sz="2180" dirty="0"/>
              <a:t>Greater spacing of initial reflections, closer spacing later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Gated reverb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01"/>
            <a:r>
              <a:rPr lang="en-US" dirty="0">
                <a:solidFill>
                  <a:srgbClr val="0000FF"/>
                </a:solidFill>
              </a:rPr>
              <a:t>Truncate</a:t>
            </a:r>
            <a:r>
              <a:rPr lang="en-US" dirty="0"/>
              <a:t> impulse response of reverb unit</a:t>
            </a:r>
          </a:p>
          <a:p>
            <a:pPr marL="803520" lvl="1"/>
            <a:r>
              <a:rPr lang="en-US" dirty="0"/>
              <a:t>Like changing IIR filters to FIR</a:t>
            </a:r>
          </a:p>
          <a:p>
            <a:pPr marL="803520" lvl="1"/>
            <a:r>
              <a:rPr lang="en-US" dirty="0"/>
              <a:t>Alternately, only allow a </a:t>
            </a:r>
            <a:r>
              <a:rPr lang="en-US" dirty="0">
                <a:solidFill>
                  <a:srgbClr val="0000FF"/>
                </a:solidFill>
              </a:rPr>
              <a:t>finite number of reflections</a:t>
            </a:r>
          </a:p>
          <a:p>
            <a:pPr marL="803520" lvl="1"/>
            <a:r>
              <a:rPr lang="en-US" dirty="0"/>
              <a:t>Commonly used on drums</a:t>
            </a:r>
          </a:p>
          <a:p>
            <a:pPr marL="446401"/>
            <a:r>
              <a:rPr lang="en-US" dirty="0">
                <a:solidFill>
                  <a:srgbClr val="0000FF"/>
                </a:solidFill>
              </a:rPr>
              <a:t>Gate time</a:t>
            </a:r>
          </a:p>
          <a:p>
            <a:pPr marL="803520" lvl="1"/>
            <a:r>
              <a:rPr lang="en-US" dirty="0"/>
              <a:t>Amount of time sound can reverberate</a:t>
            </a:r>
          </a:p>
          <a:p>
            <a:pPr marL="803520" lvl="1"/>
            <a:r>
              <a:rPr lang="en-US" dirty="0"/>
              <a:t>Sometimes an abrupt silence</a:t>
            </a:r>
          </a:p>
          <a:p>
            <a:pPr marL="803520" lvl="1"/>
            <a:r>
              <a:rPr lang="en-US" dirty="0"/>
              <a:t>Some units allow a gradual decay</a:t>
            </a:r>
          </a:p>
          <a:p>
            <a:pPr marL="446401"/>
            <a:r>
              <a:rPr lang="en-US" dirty="0"/>
              <a:t>Alternatively, </a:t>
            </a:r>
            <a:r>
              <a:rPr lang="en-US" dirty="0">
                <a:solidFill>
                  <a:srgbClr val="0000FF"/>
                </a:solidFill>
              </a:rPr>
              <a:t>gate threshold</a:t>
            </a:r>
            <a:endParaRPr lang="en-US" dirty="0"/>
          </a:p>
          <a:p>
            <a:pPr marL="803520" lvl="1"/>
            <a:r>
              <a:rPr lang="en-US" dirty="0"/>
              <a:t>Similar to </a:t>
            </a:r>
            <a:r>
              <a:rPr lang="en-US" dirty="0">
                <a:solidFill>
                  <a:srgbClr val="0000FF"/>
                </a:solidFill>
              </a:rPr>
              <a:t>noise gate</a:t>
            </a:r>
            <a:r>
              <a:rPr lang="en-US" dirty="0"/>
              <a:t> threshold</a:t>
            </a:r>
          </a:p>
          <a:p>
            <a:pPr marL="803520" lvl="1"/>
            <a:r>
              <a:rPr lang="en-US" dirty="0"/>
              <a:t>Stop reverb when it falls below a certain level</a:t>
            </a:r>
          </a:p>
        </p:txBody>
      </p:sp>
      <p:grpSp>
        <p:nvGrpSpPr>
          <p:cNvPr id="604" name="Group 603"/>
          <p:cNvGrpSpPr/>
          <p:nvPr/>
        </p:nvGrpSpPr>
        <p:grpSpPr>
          <a:xfrm>
            <a:off x="6776254" y="2264325"/>
            <a:ext cx="5632372" cy="3432177"/>
            <a:chOff x="323528" y="764704"/>
            <a:chExt cx="6696744" cy="4080771"/>
          </a:xfrm>
        </p:grpSpPr>
        <p:cxnSp>
          <p:nvCxnSpPr>
            <p:cNvPr id="605" name="Straight Arrow Connector 604"/>
            <p:cNvCxnSpPr/>
            <p:nvPr/>
          </p:nvCxnSpPr>
          <p:spPr>
            <a:xfrm flipV="1">
              <a:off x="323528" y="980728"/>
              <a:ext cx="0" cy="3312368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grpSp>
          <p:nvGrpSpPr>
            <p:cNvPr id="606" name="Group 615"/>
            <p:cNvGrpSpPr/>
            <p:nvPr/>
          </p:nvGrpSpPr>
          <p:grpSpPr>
            <a:xfrm>
              <a:off x="755576" y="980728"/>
              <a:ext cx="6156544" cy="3326680"/>
              <a:chOff x="755576" y="980728"/>
              <a:chExt cx="6156544" cy="3326680"/>
            </a:xfrm>
          </p:grpSpPr>
          <p:cxnSp>
            <p:nvCxnSpPr>
              <p:cNvPr id="612" name="Straight Arrow Connector 611"/>
              <p:cNvCxnSpPr/>
              <p:nvPr/>
            </p:nvCxnSpPr>
            <p:spPr>
              <a:xfrm flipV="1">
                <a:off x="1115616" y="1628800"/>
                <a:ext cx="0" cy="266429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13" name="Straight Arrow Connector 612"/>
              <p:cNvCxnSpPr/>
              <p:nvPr/>
            </p:nvCxnSpPr>
            <p:spPr>
              <a:xfrm flipV="1">
                <a:off x="1331640" y="1484784"/>
                <a:ext cx="0" cy="280831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14" name="Straight Arrow Connector 613"/>
              <p:cNvCxnSpPr/>
              <p:nvPr/>
            </p:nvCxnSpPr>
            <p:spPr>
              <a:xfrm flipV="1">
                <a:off x="755576" y="980728"/>
                <a:ext cx="0" cy="3312368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15" name="Straight Arrow Connector 614"/>
              <p:cNvCxnSpPr/>
              <p:nvPr/>
            </p:nvCxnSpPr>
            <p:spPr>
              <a:xfrm flipV="1">
                <a:off x="1547664" y="1988840"/>
                <a:ext cx="0" cy="230547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16" name="Straight Arrow Connector 615"/>
              <p:cNvCxnSpPr/>
              <p:nvPr/>
            </p:nvCxnSpPr>
            <p:spPr>
              <a:xfrm flipV="1">
                <a:off x="1691680" y="2581677"/>
                <a:ext cx="0" cy="171263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5832000" y="4277560"/>
                <a:ext cx="108012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618" name="Group 690"/>
              <p:cNvGrpSpPr/>
              <p:nvPr/>
            </p:nvGrpSpPr>
            <p:grpSpPr>
              <a:xfrm>
                <a:off x="1907704" y="2348880"/>
                <a:ext cx="4680520" cy="1958528"/>
                <a:chOff x="1907704" y="2054711"/>
                <a:chExt cx="4680520" cy="2252697"/>
              </a:xfrm>
            </p:grpSpPr>
            <p:cxnSp>
              <p:nvCxnSpPr>
                <p:cNvPr id="619" name="Straight Arrow Connector 15"/>
                <p:cNvCxnSpPr/>
                <p:nvPr/>
              </p:nvCxnSpPr>
              <p:spPr>
                <a:xfrm flipV="1">
                  <a:off x="1907704" y="2054711"/>
                  <a:ext cx="0" cy="22396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0" name="Straight Arrow Connector 619"/>
                <p:cNvCxnSpPr/>
                <p:nvPr/>
              </p:nvCxnSpPr>
              <p:spPr>
                <a:xfrm flipV="1">
                  <a:off x="2195736" y="2515806"/>
                  <a:ext cx="0" cy="17785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1" name="Straight Arrow Connector 620"/>
                <p:cNvCxnSpPr/>
                <p:nvPr/>
              </p:nvCxnSpPr>
              <p:spPr>
                <a:xfrm flipV="1">
                  <a:off x="2051720" y="2120581"/>
                  <a:ext cx="0" cy="217373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2" name="Straight Arrow Connector 621"/>
                <p:cNvCxnSpPr/>
                <p:nvPr/>
              </p:nvCxnSpPr>
              <p:spPr>
                <a:xfrm flipV="1">
                  <a:off x="2123728" y="2581677"/>
                  <a:ext cx="0" cy="17126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3" name="Straight Arrow Connector 622"/>
                <p:cNvCxnSpPr/>
                <p:nvPr/>
              </p:nvCxnSpPr>
              <p:spPr>
                <a:xfrm flipV="1">
                  <a:off x="2195736" y="2384064"/>
                  <a:ext cx="0" cy="191025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4" name="Straight Arrow Connector 623"/>
                <p:cNvCxnSpPr/>
                <p:nvPr/>
              </p:nvCxnSpPr>
              <p:spPr>
                <a:xfrm flipV="1">
                  <a:off x="1979712" y="2252323"/>
                  <a:ext cx="0" cy="20419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5" name="Straight Arrow Connector 624"/>
                <p:cNvCxnSpPr/>
                <p:nvPr/>
              </p:nvCxnSpPr>
              <p:spPr>
                <a:xfrm flipH="1" flipV="1">
                  <a:off x="2256119" y="3477209"/>
                  <a:ext cx="0" cy="8215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6" name="Straight Arrow Connector 625"/>
                <p:cNvCxnSpPr/>
                <p:nvPr/>
              </p:nvCxnSpPr>
              <p:spPr>
                <a:xfrm flipV="1">
                  <a:off x="2716796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7" name="Straight Arrow Connector 626"/>
                <p:cNvCxnSpPr/>
                <p:nvPr/>
              </p:nvCxnSpPr>
              <p:spPr>
                <a:xfrm flipV="1">
                  <a:off x="2716796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8" name="Straight Arrow Connector 627"/>
                <p:cNvCxnSpPr/>
                <p:nvPr/>
              </p:nvCxnSpPr>
              <p:spPr>
                <a:xfrm flipV="1">
                  <a:off x="2071848" y="3174513"/>
                  <a:ext cx="0" cy="11243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29" name="Straight Arrow Connector 628"/>
                <p:cNvCxnSpPr/>
                <p:nvPr/>
              </p:nvCxnSpPr>
              <p:spPr>
                <a:xfrm flipV="1">
                  <a:off x="290106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0" name="Straight Arrow Connector 629"/>
                <p:cNvCxnSpPr/>
                <p:nvPr/>
              </p:nvCxnSpPr>
              <p:spPr>
                <a:xfrm flipV="1">
                  <a:off x="2440390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1" name="Straight Arrow Connector 630"/>
                <p:cNvCxnSpPr/>
                <p:nvPr/>
              </p:nvCxnSpPr>
              <p:spPr>
                <a:xfrm flipV="1">
                  <a:off x="2993203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2" name="Straight Arrow Connector 631"/>
                <p:cNvCxnSpPr/>
                <p:nvPr/>
              </p:nvCxnSpPr>
              <p:spPr>
                <a:xfrm flipV="1">
                  <a:off x="2993203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3" name="Straight Arrow Connector 632"/>
                <p:cNvCxnSpPr/>
                <p:nvPr/>
              </p:nvCxnSpPr>
              <p:spPr>
                <a:xfrm flipV="1">
                  <a:off x="2163983" y="3304240"/>
                  <a:ext cx="0" cy="9945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4" name="Straight Arrow Connector 633"/>
                <p:cNvCxnSpPr/>
                <p:nvPr/>
              </p:nvCxnSpPr>
              <p:spPr>
                <a:xfrm flipV="1">
                  <a:off x="2592642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5" name="Straight Arrow Connector 634"/>
                <p:cNvCxnSpPr/>
                <p:nvPr/>
              </p:nvCxnSpPr>
              <p:spPr>
                <a:xfrm flipV="1">
                  <a:off x="2910474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6" name="Straight Arrow Connector 635"/>
                <p:cNvCxnSpPr/>
                <p:nvPr/>
              </p:nvCxnSpPr>
              <p:spPr>
                <a:xfrm flipV="1">
                  <a:off x="2537367" y="3304240"/>
                  <a:ext cx="0" cy="9945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7" name="Straight Arrow Connector 636"/>
                <p:cNvCxnSpPr/>
                <p:nvPr/>
              </p:nvCxnSpPr>
              <p:spPr>
                <a:xfrm flipV="1">
                  <a:off x="2624661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V="1">
                  <a:off x="1979712" y="3693421"/>
                  <a:ext cx="0" cy="6053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V="1">
                  <a:off x="2808932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V="1">
                  <a:off x="2532525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1" name="Straight Arrow Connector 640"/>
                <p:cNvCxnSpPr/>
                <p:nvPr/>
              </p:nvCxnSpPr>
              <p:spPr>
                <a:xfrm flipV="1">
                  <a:off x="290106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2" name="Straight Arrow Connector 641"/>
                <p:cNvCxnSpPr/>
                <p:nvPr/>
              </p:nvCxnSpPr>
              <p:spPr>
                <a:xfrm flipV="1">
                  <a:off x="2993203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3" name="Straight Arrow Connector 642"/>
                <p:cNvCxnSpPr/>
                <p:nvPr/>
              </p:nvCxnSpPr>
              <p:spPr>
                <a:xfrm flipV="1">
                  <a:off x="2993203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4" name="Straight Arrow Connector 643"/>
                <p:cNvCxnSpPr/>
                <p:nvPr/>
              </p:nvCxnSpPr>
              <p:spPr>
                <a:xfrm flipV="1">
                  <a:off x="2757746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5" name="Straight Arrow Connector 644"/>
                <p:cNvCxnSpPr/>
                <p:nvPr/>
              </p:nvCxnSpPr>
              <p:spPr>
                <a:xfrm flipV="1">
                  <a:off x="2348254" y="3848706"/>
                  <a:ext cx="0" cy="4425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V="1">
                  <a:off x="291494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7" name="Straight Arrow Connector 646"/>
                <p:cNvCxnSpPr/>
                <p:nvPr/>
              </p:nvCxnSpPr>
              <p:spPr>
                <a:xfrm flipV="1">
                  <a:off x="248475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8" name="Straight Arrow Connector 647"/>
                <p:cNvCxnSpPr/>
                <p:nvPr/>
              </p:nvCxnSpPr>
              <p:spPr>
                <a:xfrm flipV="1">
                  <a:off x="248475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2757746" y="3940907"/>
                  <a:ext cx="0" cy="35036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0" name="Straight Arrow Connector 649"/>
                <p:cNvCxnSpPr/>
                <p:nvPr/>
              </p:nvCxnSpPr>
              <p:spPr>
                <a:xfrm flipV="1">
                  <a:off x="2362191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1" name="Straight Arrow Connector 650"/>
                <p:cNvCxnSpPr/>
                <p:nvPr/>
              </p:nvCxnSpPr>
              <p:spPr>
                <a:xfrm flipV="1">
                  <a:off x="2621248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2" name="Straight Arrow Connector 651"/>
                <p:cNvCxnSpPr/>
                <p:nvPr/>
              </p:nvCxnSpPr>
              <p:spPr>
                <a:xfrm flipV="1">
                  <a:off x="2621248" y="3848706"/>
                  <a:ext cx="0" cy="4425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3" name="Straight Arrow Connector 652"/>
                <p:cNvCxnSpPr/>
                <p:nvPr/>
              </p:nvCxnSpPr>
              <p:spPr>
                <a:xfrm flipV="1">
                  <a:off x="2348254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4" name="Straight Arrow Connector 653"/>
                <p:cNvCxnSpPr/>
                <p:nvPr/>
              </p:nvCxnSpPr>
              <p:spPr>
                <a:xfrm flipV="1">
                  <a:off x="2484752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5" name="Straight Arrow Connector 654"/>
                <p:cNvCxnSpPr/>
                <p:nvPr/>
              </p:nvCxnSpPr>
              <p:spPr>
                <a:xfrm flipV="1">
                  <a:off x="2484752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6" name="Straight Arrow Connector 655"/>
                <p:cNvCxnSpPr/>
                <p:nvPr/>
              </p:nvCxnSpPr>
              <p:spPr>
                <a:xfrm flipV="1">
                  <a:off x="3030740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657" name="Group 534"/>
                <p:cNvGrpSpPr/>
                <p:nvPr/>
              </p:nvGrpSpPr>
              <p:grpSpPr>
                <a:xfrm>
                  <a:off x="2532525" y="4039359"/>
                  <a:ext cx="3695659" cy="268049"/>
                  <a:chOff x="3555887" y="4005064"/>
                  <a:chExt cx="2312257" cy="1454472"/>
                </a:xfrm>
              </p:grpSpPr>
              <p:cxnSp>
                <p:nvCxnSpPr>
                  <p:cNvPr id="1078" name="Straight Arrow Connector 1077"/>
                  <p:cNvCxnSpPr/>
                  <p:nvPr/>
                </p:nvCxnSpPr>
                <p:spPr>
                  <a:xfrm flipV="1">
                    <a:off x="3851920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79" name="Straight Arrow Connector 1078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0" name="Straight Arrow Connector 1079"/>
                  <p:cNvCxnSpPr/>
                  <p:nvPr/>
                </p:nvCxnSpPr>
                <p:spPr>
                  <a:xfrm flipV="1">
                    <a:off x="3995936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1" name="Straight Arrow Connector 1080"/>
                  <p:cNvCxnSpPr/>
                  <p:nvPr/>
                </p:nvCxnSpPr>
                <p:spPr>
                  <a:xfrm flipV="1">
                    <a:off x="4283968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2" name="Straight Arrow Connector 1081"/>
                  <p:cNvCxnSpPr/>
                  <p:nvPr/>
                </p:nvCxnSpPr>
                <p:spPr>
                  <a:xfrm flipV="1">
                    <a:off x="4644008" y="4695696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3" name="Straight Arrow Connector 1082"/>
                  <p:cNvCxnSpPr/>
                  <p:nvPr/>
                </p:nvCxnSpPr>
                <p:spPr>
                  <a:xfrm flipH="1" flipV="1">
                    <a:off x="3635896" y="4005064"/>
                    <a:ext cx="10920" cy="14401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4" name="Straight Arrow Connector 1083"/>
                  <p:cNvCxnSpPr/>
                  <p:nvPr/>
                </p:nvCxnSpPr>
                <p:spPr>
                  <a:xfrm flipV="1">
                    <a:off x="399593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5" name="Straight Arrow Connector 1084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6" name="Straight Arrow Connector 1085"/>
                  <p:cNvCxnSpPr/>
                  <p:nvPr/>
                </p:nvCxnSpPr>
                <p:spPr>
                  <a:xfrm flipV="1">
                    <a:off x="3779912" y="4149080"/>
                    <a:ext cx="0" cy="1296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7" name="Straight Arrow Connector 1086"/>
                  <p:cNvCxnSpPr/>
                  <p:nvPr/>
                </p:nvCxnSpPr>
                <p:spPr>
                  <a:xfrm flipV="1">
                    <a:off x="4211960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8" name="Straight Arrow Connector 1087"/>
                  <p:cNvCxnSpPr/>
                  <p:nvPr/>
                </p:nvCxnSpPr>
                <p:spPr>
                  <a:xfrm flipV="1">
                    <a:off x="4499992" y="4797152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89" name="Straight Arrow Connector 1088"/>
                  <p:cNvCxnSpPr/>
                  <p:nvPr/>
                </p:nvCxnSpPr>
                <p:spPr>
                  <a:xfrm flipV="1">
                    <a:off x="4860032" y="476770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0" name="Straight Arrow Connector 1089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1" name="Straight Arrow Connector 1090"/>
                  <p:cNvCxnSpPr/>
                  <p:nvPr/>
                </p:nvCxnSpPr>
                <p:spPr>
                  <a:xfrm flipV="1">
                    <a:off x="38736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2" name="Straight Arrow Connector 1091"/>
                  <p:cNvCxnSpPr/>
                  <p:nvPr/>
                </p:nvCxnSpPr>
                <p:spPr>
                  <a:xfrm flipV="1">
                    <a:off x="4211960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3" name="Straight Arrow Connector 1092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4" name="Straight Arrow Connector 1093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5" name="Straight Arrow Connector 1094"/>
                  <p:cNvCxnSpPr/>
                  <p:nvPr/>
                </p:nvCxnSpPr>
                <p:spPr>
                  <a:xfrm flipV="1">
                    <a:off x="4355976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6" name="Straight Arrow Connector 1095"/>
                  <p:cNvCxnSpPr/>
                  <p:nvPr/>
                </p:nvCxnSpPr>
                <p:spPr>
                  <a:xfrm flipV="1">
                    <a:off x="4716016" y="4653136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7" name="Straight Arrow Connector 1096"/>
                  <p:cNvCxnSpPr/>
                  <p:nvPr/>
                </p:nvCxnSpPr>
                <p:spPr>
                  <a:xfrm flipV="1">
                    <a:off x="41652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8" name="Straight Arrow Connector 1097"/>
                  <p:cNvCxnSpPr/>
                  <p:nvPr/>
                </p:nvCxnSpPr>
                <p:spPr>
                  <a:xfrm flipV="1">
                    <a:off x="4283968" y="4437112"/>
                    <a:ext cx="0" cy="99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9" name="Straight Arrow Connector 1098"/>
                  <p:cNvCxnSpPr/>
                  <p:nvPr/>
                </p:nvCxnSpPr>
                <p:spPr>
                  <a:xfrm flipV="1">
                    <a:off x="4572000" y="4509120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0" name="Straight Arrow Connector 1099"/>
                  <p:cNvCxnSpPr/>
                  <p:nvPr/>
                </p:nvCxnSpPr>
                <p:spPr>
                  <a:xfrm flipV="1">
                    <a:off x="4932040" y="4911720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1" name="Straight Arrow Connector 1100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2" name="Straight Arrow Connector 1101"/>
                  <p:cNvCxnSpPr/>
                  <p:nvPr/>
                </p:nvCxnSpPr>
                <p:spPr>
                  <a:xfrm flipV="1">
                    <a:off x="428396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3" name="Straight Arrow Connector 1102"/>
                  <p:cNvCxnSpPr/>
                  <p:nvPr/>
                </p:nvCxnSpPr>
                <p:spPr>
                  <a:xfrm flipV="1">
                    <a:off x="3707904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4" name="Straight Arrow Connector 1103"/>
                  <p:cNvCxnSpPr/>
                  <p:nvPr/>
                </p:nvCxnSpPr>
                <p:spPr>
                  <a:xfrm flipV="1">
                    <a:off x="4427984" y="4653136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5" name="Straight Arrow Connector 1104"/>
                  <p:cNvCxnSpPr/>
                  <p:nvPr/>
                </p:nvCxnSpPr>
                <p:spPr>
                  <a:xfrm flipV="1">
                    <a:off x="5004048" y="4987304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6" name="Straight Arrow Connector 1105"/>
                  <p:cNvCxnSpPr/>
                  <p:nvPr/>
                </p:nvCxnSpPr>
                <p:spPr>
                  <a:xfrm flipV="1">
                    <a:off x="4860032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7" name="Straight Arrow Connector 1106"/>
                  <p:cNvCxnSpPr/>
                  <p:nvPr/>
                </p:nvCxnSpPr>
                <p:spPr>
                  <a:xfrm flipV="1">
                    <a:off x="5220072" y="5031224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8" name="Straight Arrow Connector 1107"/>
                  <p:cNvCxnSpPr/>
                  <p:nvPr/>
                </p:nvCxnSpPr>
                <p:spPr>
                  <a:xfrm flipV="1">
                    <a:off x="4716016" y="4811624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9" name="Straight Arrow Connector 1108"/>
                  <p:cNvCxnSpPr/>
                  <p:nvPr/>
                </p:nvCxnSpPr>
                <p:spPr>
                  <a:xfrm flipV="1">
                    <a:off x="5076056" y="4767704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0" name="Straight Arrow Connector 1109"/>
                  <p:cNvCxnSpPr/>
                  <p:nvPr/>
                </p:nvCxnSpPr>
                <p:spPr>
                  <a:xfrm flipV="1">
                    <a:off x="4932040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1" name="Straight Arrow Connector 1110"/>
                  <p:cNvCxnSpPr/>
                  <p:nvPr/>
                </p:nvCxnSpPr>
                <p:spPr>
                  <a:xfrm flipV="1">
                    <a:off x="5292080" y="5119064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2" name="Straight Arrow Connector 1111"/>
                  <p:cNvCxnSpPr/>
                  <p:nvPr/>
                </p:nvCxnSpPr>
                <p:spPr>
                  <a:xfrm flipV="1">
                    <a:off x="4788024" y="4943384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3" name="Straight Arrow Connector 1112"/>
                  <p:cNvCxnSpPr/>
                  <p:nvPr/>
                </p:nvCxnSpPr>
                <p:spPr>
                  <a:xfrm flipV="1">
                    <a:off x="3662566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4" name="Straight Arrow Connector 1113"/>
                  <p:cNvCxnSpPr/>
                  <p:nvPr/>
                </p:nvCxnSpPr>
                <p:spPr>
                  <a:xfrm flipV="1">
                    <a:off x="3875923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5" name="Straight Arrow Connector 1114"/>
                  <p:cNvCxnSpPr/>
                  <p:nvPr/>
                </p:nvCxnSpPr>
                <p:spPr>
                  <a:xfrm flipV="1">
                    <a:off x="4302637" y="4879939"/>
                    <a:ext cx="0" cy="552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6" name="Straight Arrow Connector 1115"/>
                  <p:cNvCxnSpPr/>
                  <p:nvPr/>
                </p:nvCxnSpPr>
                <p:spPr>
                  <a:xfrm flipV="1">
                    <a:off x="4836029" y="5125595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7" name="Straight Arrow Connector 1116"/>
                  <p:cNvCxnSpPr/>
                  <p:nvPr/>
                </p:nvCxnSpPr>
                <p:spPr>
                  <a:xfrm flipV="1">
                    <a:off x="3875923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8" name="Straight Arrow Connector 1117"/>
                  <p:cNvCxnSpPr/>
                  <p:nvPr/>
                </p:nvCxnSpPr>
                <p:spPr>
                  <a:xfrm flipV="1">
                    <a:off x="3982601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9" name="Straight Arrow Connector 1118"/>
                  <p:cNvCxnSpPr/>
                  <p:nvPr/>
                </p:nvCxnSpPr>
                <p:spPr>
                  <a:xfrm flipV="1">
                    <a:off x="3555887" y="4726403"/>
                    <a:ext cx="0" cy="7062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0" name="Straight Arrow Connector 1119"/>
                  <p:cNvCxnSpPr/>
                  <p:nvPr/>
                </p:nvCxnSpPr>
                <p:spPr>
                  <a:xfrm flipV="1">
                    <a:off x="4195958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1" name="Straight Arrow Connector 1120"/>
                  <p:cNvCxnSpPr/>
                  <p:nvPr/>
                </p:nvCxnSpPr>
                <p:spPr>
                  <a:xfrm flipV="1">
                    <a:off x="4622672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2" name="Straight Arrow Connector 1121"/>
                  <p:cNvCxnSpPr/>
                  <p:nvPr/>
                </p:nvCxnSpPr>
                <p:spPr>
                  <a:xfrm flipV="1">
                    <a:off x="5156065" y="5156302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3" name="Straight Arrow Connector 1122"/>
                  <p:cNvCxnSpPr/>
                  <p:nvPr/>
                </p:nvCxnSpPr>
                <p:spPr>
                  <a:xfrm flipV="1">
                    <a:off x="369470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4" name="Straight Arrow Connector 1123"/>
                  <p:cNvCxnSpPr/>
                  <p:nvPr/>
                </p:nvCxnSpPr>
                <p:spPr>
                  <a:xfrm flipV="1">
                    <a:off x="419595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5" name="Straight Arrow Connector 1124"/>
                  <p:cNvCxnSpPr/>
                  <p:nvPr/>
                </p:nvCxnSpPr>
                <p:spPr>
                  <a:xfrm flipV="1">
                    <a:off x="3769244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6" name="Straight Arrow Connector 1125"/>
                  <p:cNvCxnSpPr/>
                  <p:nvPr/>
                </p:nvCxnSpPr>
                <p:spPr>
                  <a:xfrm flipV="1">
                    <a:off x="3982601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7" name="Straight Arrow Connector 1126"/>
                  <p:cNvCxnSpPr/>
                  <p:nvPr/>
                </p:nvCxnSpPr>
                <p:spPr>
                  <a:xfrm flipV="1">
                    <a:off x="4409315" y="5002767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8" name="Straight Arrow Connector 1127"/>
                  <p:cNvCxnSpPr/>
                  <p:nvPr/>
                </p:nvCxnSpPr>
                <p:spPr>
                  <a:xfrm flipV="1">
                    <a:off x="4942708" y="4972060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9" name="Straight Arrow Connector 1128"/>
                  <p:cNvCxnSpPr/>
                  <p:nvPr/>
                </p:nvCxnSpPr>
                <p:spPr>
                  <a:xfrm flipV="1">
                    <a:off x="3982601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0" name="Straight Arrow Connector 1129"/>
                  <p:cNvCxnSpPr/>
                  <p:nvPr/>
                </p:nvCxnSpPr>
                <p:spPr>
                  <a:xfrm flipV="1">
                    <a:off x="4126708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1" name="Straight Arrow Connector 1130"/>
                  <p:cNvCxnSpPr/>
                  <p:nvPr/>
                </p:nvCxnSpPr>
                <p:spPr>
                  <a:xfrm flipV="1">
                    <a:off x="4302637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2" name="Straight Arrow Connector 1131"/>
                  <p:cNvCxnSpPr/>
                  <p:nvPr/>
                </p:nvCxnSpPr>
                <p:spPr>
                  <a:xfrm flipV="1">
                    <a:off x="4729351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3" name="Straight Arrow Connector 1132"/>
                  <p:cNvCxnSpPr/>
                  <p:nvPr/>
                </p:nvCxnSpPr>
                <p:spPr>
                  <a:xfrm flipV="1">
                    <a:off x="5262743" y="5217717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4" name="Straight Arrow Connector 1133"/>
                  <p:cNvCxnSpPr/>
                  <p:nvPr/>
                </p:nvCxnSpPr>
                <p:spPr>
                  <a:xfrm flipV="1">
                    <a:off x="3769244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5" name="Straight Arrow Connector 1134"/>
                  <p:cNvCxnSpPr/>
                  <p:nvPr/>
                </p:nvCxnSpPr>
                <p:spPr>
                  <a:xfrm flipV="1">
                    <a:off x="4302637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6" name="Straight Arrow Connector 1135"/>
                  <p:cNvCxnSpPr/>
                  <p:nvPr/>
                </p:nvCxnSpPr>
                <p:spPr>
                  <a:xfrm flipV="1">
                    <a:off x="4515994" y="5094888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7" name="Straight Arrow Connector 1136"/>
                  <p:cNvCxnSpPr/>
                  <p:nvPr/>
                </p:nvCxnSpPr>
                <p:spPr>
                  <a:xfrm flipV="1">
                    <a:off x="5369422" y="5249949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8" name="Straight Arrow Connector 1137"/>
                  <p:cNvCxnSpPr/>
                  <p:nvPr/>
                </p:nvCxnSpPr>
                <p:spPr>
                  <a:xfrm flipV="1">
                    <a:off x="5156065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9" name="Straight Arrow Connector 1138"/>
                  <p:cNvCxnSpPr/>
                  <p:nvPr/>
                </p:nvCxnSpPr>
                <p:spPr>
                  <a:xfrm flipV="1">
                    <a:off x="5689457" y="5268678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0" name="Straight Arrow Connector 1139"/>
                  <p:cNvCxnSpPr/>
                  <p:nvPr/>
                </p:nvCxnSpPr>
                <p:spPr>
                  <a:xfrm flipV="1">
                    <a:off x="4942708" y="5175032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1" name="Straight Arrow Connector 1140"/>
                  <p:cNvCxnSpPr/>
                  <p:nvPr/>
                </p:nvCxnSpPr>
                <p:spPr>
                  <a:xfrm flipV="1">
                    <a:off x="5476100" y="5156302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2" name="Straight Arrow Connector 1141"/>
                  <p:cNvCxnSpPr/>
                  <p:nvPr/>
                </p:nvCxnSpPr>
                <p:spPr>
                  <a:xfrm flipV="1">
                    <a:off x="5262743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3" name="Straight Arrow Connector 1142"/>
                  <p:cNvCxnSpPr/>
                  <p:nvPr/>
                </p:nvCxnSpPr>
                <p:spPr>
                  <a:xfrm flipV="1">
                    <a:off x="5796136" y="5306136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4" name="Straight Arrow Connector 1143"/>
                  <p:cNvCxnSpPr/>
                  <p:nvPr/>
                </p:nvCxnSpPr>
                <p:spPr>
                  <a:xfrm flipV="1">
                    <a:off x="5049386" y="5231219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5" name="Straight Arrow Connector 1144"/>
                  <p:cNvCxnSpPr/>
                  <p:nvPr/>
                </p:nvCxnSpPr>
                <p:spPr>
                  <a:xfrm flipV="1">
                    <a:off x="5130016" y="5030329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6" name="Straight Arrow Connector 1145"/>
                  <p:cNvCxnSpPr/>
                  <p:nvPr/>
                </p:nvCxnSpPr>
                <p:spPr>
                  <a:xfrm flipV="1">
                    <a:off x="5370043" y="5070189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7" name="Straight Arrow Connector 1146"/>
                  <p:cNvCxnSpPr/>
                  <p:nvPr/>
                </p:nvCxnSpPr>
                <p:spPr>
                  <a:xfrm flipV="1">
                    <a:off x="5210025" y="4831032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8" name="Straight Arrow Connector 1147"/>
                  <p:cNvCxnSpPr/>
                  <p:nvPr/>
                </p:nvCxnSpPr>
                <p:spPr>
                  <a:xfrm flipV="1">
                    <a:off x="5450052" y="5149907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9" name="Straight Arrow Connector 1148"/>
                  <p:cNvCxnSpPr/>
                  <p:nvPr/>
                </p:nvCxnSpPr>
                <p:spPr>
                  <a:xfrm flipV="1">
                    <a:off x="5530060" y="5191746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0" name="Straight Arrow Connector 1149"/>
                  <p:cNvCxnSpPr/>
                  <p:nvPr/>
                </p:nvCxnSpPr>
                <p:spPr>
                  <a:xfrm flipV="1">
                    <a:off x="5370043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1" name="Straight Arrow Connector 1150"/>
                  <p:cNvCxnSpPr/>
                  <p:nvPr/>
                </p:nvCxnSpPr>
                <p:spPr>
                  <a:xfrm flipV="1">
                    <a:off x="5770087" y="5216058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2" name="Straight Arrow Connector 1151"/>
                  <p:cNvCxnSpPr/>
                  <p:nvPr/>
                </p:nvCxnSpPr>
                <p:spPr>
                  <a:xfrm flipV="1">
                    <a:off x="5210025" y="5094500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3" name="Straight Arrow Connector 1152"/>
                  <p:cNvCxnSpPr/>
                  <p:nvPr/>
                </p:nvCxnSpPr>
                <p:spPr>
                  <a:xfrm flipV="1">
                    <a:off x="5610069" y="5070189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4" name="Straight Arrow Connector 1153"/>
                  <p:cNvCxnSpPr/>
                  <p:nvPr/>
                </p:nvCxnSpPr>
                <p:spPr>
                  <a:xfrm flipV="1">
                    <a:off x="5450052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5" name="Straight Arrow Connector 1154"/>
                  <p:cNvCxnSpPr/>
                  <p:nvPr/>
                </p:nvCxnSpPr>
                <p:spPr>
                  <a:xfrm flipV="1">
                    <a:off x="5850096" y="5264681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6" name="Straight Arrow Connector 1155"/>
                  <p:cNvCxnSpPr/>
                  <p:nvPr/>
                </p:nvCxnSpPr>
                <p:spPr>
                  <a:xfrm flipV="1">
                    <a:off x="5290034" y="5167435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7" name="Straight Arrow Connector 1156"/>
                  <p:cNvCxnSpPr/>
                  <p:nvPr/>
                </p:nvCxnSpPr>
                <p:spPr>
                  <a:xfrm flipV="1">
                    <a:off x="5382016" y="5229200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grpSp>
                <p:nvGrpSpPr>
                  <p:cNvPr id="1158" name="Group 327"/>
                  <p:cNvGrpSpPr/>
                  <p:nvPr/>
                </p:nvGrpSpPr>
                <p:grpSpPr>
                  <a:xfrm>
                    <a:off x="4067944" y="5013176"/>
                    <a:ext cx="1800200" cy="446360"/>
                    <a:chOff x="4417699" y="3509392"/>
                    <a:chExt cx="1440781" cy="950416"/>
                  </a:xfrm>
                </p:grpSpPr>
                <p:cxnSp>
                  <p:nvCxnSpPr>
                    <p:cNvPr id="1159" name="Straight Arrow Connector 1158"/>
                    <p:cNvCxnSpPr/>
                    <p:nvPr/>
                  </p:nvCxnSpPr>
                  <p:spPr>
                    <a:xfrm flipV="1">
                      <a:off x="4652392" y="3695968"/>
                      <a:ext cx="0" cy="7200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0" name="Straight Arrow Connector 1159"/>
                    <p:cNvCxnSpPr/>
                    <p:nvPr/>
                  </p:nvCxnSpPr>
                  <p:spPr>
                    <a:xfrm flipV="1">
                      <a:off x="4508376" y="3797424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1" name="Straight Arrow Connector 1160"/>
                    <p:cNvCxnSpPr/>
                    <p:nvPr/>
                  </p:nvCxnSpPr>
                  <p:spPr>
                    <a:xfrm flipV="1">
                      <a:off x="4868416" y="3767976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2" name="Straight Arrow Connector 1161"/>
                    <p:cNvCxnSpPr/>
                    <p:nvPr/>
                  </p:nvCxnSpPr>
                  <p:spPr>
                    <a:xfrm flipV="1">
                      <a:off x="4724400" y="3653408"/>
                      <a:ext cx="0" cy="7626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3" name="Straight Arrow Connector 1162"/>
                    <p:cNvCxnSpPr/>
                    <p:nvPr/>
                  </p:nvCxnSpPr>
                  <p:spPr>
                    <a:xfrm flipV="1">
                      <a:off x="4580384" y="3509392"/>
                      <a:ext cx="0" cy="9361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4" name="Straight Arrow Connector 1163"/>
                    <p:cNvCxnSpPr/>
                    <p:nvPr/>
                  </p:nvCxnSpPr>
                  <p:spPr>
                    <a:xfrm flipV="1">
                      <a:off x="4940424" y="3911992"/>
                      <a:ext cx="0" cy="50405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5" name="Straight Arrow Connector 1164"/>
                    <p:cNvCxnSpPr/>
                    <p:nvPr/>
                  </p:nvCxnSpPr>
                  <p:spPr>
                    <a:xfrm flipV="1">
                      <a:off x="4436368" y="3653408"/>
                      <a:ext cx="0" cy="8064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6" name="Straight Arrow Connector 1165"/>
                    <p:cNvCxnSpPr/>
                    <p:nvPr/>
                  </p:nvCxnSpPr>
                  <p:spPr>
                    <a:xfrm flipV="1">
                      <a:off x="5012432" y="3987576"/>
                      <a:ext cx="0" cy="4392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7" name="Straight Arrow Connector 1166"/>
                    <p:cNvCxnSpPr/>
                    <p:nvPr/>
                  </p:nvCxnSpPr>
                  <p:spPr>
                    <a:xfrm flipV="1">
                      <a:off x="4868416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8" name="Straight Arrow Connector 1167"/>
                    <p:cNvCxnSpPr/>
                    <p:nvPr/>
                  </p:nvCxnSpPr>
                  <p:spPr>
                    <a:xfrm flipV="1">
                      <a:off x="5228456" y="4031496"/>
                      <a:ext cx="0" cy="3952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69" name="Straight Arrow Connector 1168"/>
                    <p:cNvCxnSpPr/>
                    <p:nvPr/>
                  </p:nvCxnSpPr>
                  <p:spPr>
                    <a:xfrm flipV="1">
                      <a:off x="4724400" y="3811896"/>
                      <a:ext cx="0" cy="6336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0" name="Straight Arrow Connector 1169"/>
                    <p:cNvCxnSpPr/>
                    <p:nvPr/>
                  </p:nvCxnSpPr>
                  <p:spPr>
                    <a:xfrm flipV="1">
                      <a:off x="5084440" y="3767976"/>
                      <a:ext cx="0" cy="6588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1" name="Straight Arrow Connector 1170"/>
                    <p:cNvCxnSpPr/>
                    <p:nvPr/>
                  </p:nvCxnSpPr>
                  <p:spPr>
                    <a:xfrm flipV="1">
                      <a:off x="4940424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2" name="Straight Arrow Connector 1171"/>
                    <p:cNvCxnSpPr/>
                    <p:nvPr/>
                  </p:nvCxnSpPr>
                  <p:spPr>
                    <a:xfrm flipV="1">
                      <a:off x="5300464" y="4119336"/>
                      <a:ext cx="0" cy="3074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3" name="Straight Arrow Connector 1172"/>
                    <p:cNvCxnSpPr/>
                    <p:nvPr/>
                  </p:nvCxnSpPr>
                  <p:spPr>
                    <a:xfrm flipV="1">
                      <a:off x="4796408" y="3943656"/>
                      <a:ext cx="0" cy="48312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4" name="Straight Arrow Connector 1173"/>
                    <p:cNvCxnSpPr/>
                    <p:nvPr/>
                  </p:nvCxnSpPr>
                  <p:spPr>
                    <a:xfrm flipV="1">
                      <a:off x="4844413" y="4125867"/>
                      <a:ext cx="0" cy="30707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5" name="Straight Arrow Connector 1174"/>
                    <p:cNvCxnSpPr/>
                    <p:nvPr/>
                  </p:nvCxnSpPr>
                  <p:spPr>
                    <a:xfrm flipV="1">
                      <a:off x="4631056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6" name="Straight Arrow Connector 1175"/>
                    <p:cNvCxnSpPr/>
                    <p:nvPr/>
                  </p:nvCxnSpPr>
                  <p:spPr>
                    <a:xfrm flipV="1">
                      <a:off x="5164449" y="4156574"/>
                      <a:ext cx="0" cy="27636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7" name="Straight Arrow Connector 1176"/>
                    <p:cNvCxnSpPr/>
                    <p:nvPr/>
                  </p:nvCxnSpPr>
                  <p:spPr>
                    <a:xfrm flipV="1">
                      <a:off x="4417699" y="4003039"/>
                      <a:ext cx="0" cy="42989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8" name="Straight Arrow Connector 1177"/>
                    <p:cNvCxnSpPr/>
                    <p:nvPr/>
                  </p:nvCxnSpPr>
                  <p:spPr>
                    <a:xfrm flipV="1">
                      <a:off x="4951092" y="3972332"/>
                      <a:ext cx="0" cy="46060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9" name="Straight Arrow Connector 1178"/>
                    <p:cNvCxnSpPr/>
                    <p:nvPr/>
                  </p:nvCxnSpPr>
                  <p:spPr>
                    <a:xfrm flipV="1">
                      <a:off x="4737735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0" name="Straight Arrow Connector 1179"/>
                    <p:cNvCxnSpPr/>
                    <p:nvPr/>
                  </p:nvCxnSpPr>
                  <p:spPr>
                    <a:xfrm flipV="1">
                      <a:off x="5271127" y="4217989"/>
                      <a:ext cx="0" cy="2149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1" name="Straight Arrow Connector 1180"/>
                    <p:cNvCxnSpPr/>
                    <p:nvPr/>
                  </p:nvCxnSpPr>
                  <p:spPr>
                    <a:xfrm flipV="1">
                      <a:off x="4524378" y="4095160"/>
                      <a:ext cx="0" cy="3438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2" name="Straight Arrow Connector 1181"/>
                    <p:cNvCxnSpPr/>
                    <p:nvPr/>
                  </p:nvCxnSpPr>
                  <p:spPr>
                    <a:xfrm flipV="1">
                      <a:off x="5377806" y="4250221"/>
                      <a:ext cx="0" cy="1872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3" name="Straight Arrow Connector 1182"/>
                    <p:cNvCxnSpPr/>
                    <p:nvPr/>
                  </p:nvCxnSpPr>
                  <p:spPr>
                    <a:xfrm flipV="1">
                      <a:off x="5164449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4" name="Straight Arrow Connector 1183"/>
                    <p:cNvCxnSpPr/>
                    <p:nvPr/>
                  </p:nvCxnSpPr>
                  <p:spPr>
                    <a:xfrm flipV="1">
                      <a:off x="5697841" y="4268950"/>
                      <a:ext cx="0" cy="16856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5" name="Straight Arrow Connector 1184"/>
                    <p:cNvCxnSpPr/>
                    <p:nvPr/>
                  </p:nvCxnSpPr>
                  <p:spPr>
                    <a:xfrm flipV="1">
                      <a:off x="4951092" y="4175304"/>
                      <a:ext cx="0" cy="270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6" name="Straight Arrow Connector 1185"/>
                    <p:cNvCxnSpPr/>
                    <p:nvPr/>
                  </p:nvCxnSpPr>
                  <p:spPr>
                    <a:xfrm flipV="1">
                      <a:off x="5484484" y="4156574"/>
                      <a:ext cx="0" cy="28093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7" name="Straight Arrow Connector 1186"/>
                    <p:cNvCxnSpPr/>
                    <p:nvPr/>
                  </p:nvCxnSpPr>
                  <p:spPr>
                    <a:xfrm flipV="1">
                      <a:off x="5271127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8" name="Straight Arrow Connector 1187"/>
                    <p:cNvCxnSpPr/>
                    <p:nvPr/>
                  </p:nvCxnSpPr>
                  <p:spPr>
                    <a:xfrm flipV="1">
                      <a:off x="5804520" y="4306408"/>
                      <a:ext cx="0" cy="13110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9" name="Straight Arrow Connector 1188"/>
                    <p:cNvCxnSpPr/>
                    <p:nvPr/>
                  </p:nvCxnSpPr>
                  <p:spPr>
                    <a:xfrm flipV="1">
                      <a:off x="5057770" y="4231491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0" name="Straight Arrow Connector 1189"/>
                    <p:cNvCxnSpPr/>
                    <p:nvPr/>
                  </p:nvCxnSpPr>
                  <p:spPr>
                    <a:xfrm flipV="1">
                      <a:off x="5138400" y="4030601"/>
                      <a:ext cx="0" cy="39859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1" name="Straight Arrow Connector 1190"/>
                    <p:cNvCxnSpPr/>
                    <p:nvPr/>
                  </p:nvCxnSpPr>
                  <p:spPr>
                    <a:xfrm flipV="1">
                      <a:off x="5378427" y="4070461"/>
                      <a:ext cx="0" cy="35873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2" name="Straight Arrow Connector 1191"/>
                    <p:cNvCxnSpPr/>
                    <p:nvPr/>
                  </p:nvCxnSpPr>
                  <p:spPr>
                    <a:xfrm flipV="1">
                      <a:off x="5218409" y="3831304"/>
                      <a:ext cx="0" cy="59789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3" name="Straight Arrow Connector 1192"/>
                    <p:cNvCxnSpPr/>
                    <p:nvPr/>
                  </p:nvCxnSpPr>
                  <p:spPr>
                    <a:xfrm flipV="1">
                      <a:off x="5458436" y="4150179"/>
                      <a:ext cx="0" cy="27901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4" name="Straight Arrow Connector 1193"/>
                    <p:cNvCxnSpPr/>
                    <p:nvPr/>
                  </p:nvCxnSpPr>
                  <p:spPr>
                    <a:xfrm flipV="1">
                      <a:off x="5538444" y="4192018"/>
                      <a:ext cx="0" cy="24311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5" name="Straight Arrow Connector 1194"/>
                    <p:cNvCxnSpPr/>
                    <p:nvPr/>
                  </p:nvCxnSpPr>
                  <p:spPr>
                    <a:xfrm flipV="1">
                      <a:off x="5378427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6" name="Straight Arrow Connector 1195"/>
                    <p:cNvCxnSpPr/>
                    <p:nvPr/>
                  </p:nvCxnSpPr>
                  <p:spPr>
                    <a:xfrm flipV="1">
                      <a:off x="5778471" y="4216330"/>
                      <a:ext cx="0" cy="2188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7" name="Straight Arrow Connector 1196"/>
                    <p:cNvCxnSpPr/>
                    <p:nvPr/>
                  </p:nvCxnSpPr>
                  <p:spPr>
                    <a:xfrm flipV="1">
                      <a:off x="5218409" y="4094772"/>
                      <a:ext cx="0" cy="35072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8" name="Straight Arrow Connector 1197"/>
                    <p:cNvCxnSpPr/>
                    <p:nvPr/>
                  </p:nvCxnSpPr>
                  <p:spPr>
                    <a:xfrm flipV="1">
                      <a:off x="5618453" y="4070461"/>
                      <a:ext cx="0" cy="36467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9" name="Straight Arrow Connector 1198"/>
                    <p:cNvCxnSpPr/>
                    <p:nvPr/>
                  </p:nvCxnSpPr>
                  <p:spPr>
                    <a:xfrm flipV="1">
                      <a:off x="5458436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0" name="Straight Arrow Connector 1199"/>
                    <p:cNvCxnSpPr/>
                    <p:nvPr/>
                  </p:nvCxnSpPr>
                  <p:spPr>
                    <a:xfrm flipV="1">
                      <a:off x="5858480" y="4264953"/>
                      <a:ext cx="0" cy="1701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1" name="Straight Arrow Connector 1200"/>
                    <p:cNvCxnSpPr/>
                    <p:nvPr/>
                  </p:nvCxnSpPr>
                  <p:spPr>
                    <a:xfrm flipV="1">
                      <a:off x="5298418" y="4167707"/>
                      <a:ext cx="0" cy="267427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2" name="Straight Arrow Connector 1201"/>
                    <p:cNvCxnSpPr/>
                    <p:nvPr/>
                  </p:nvCxnSpPr>
                  <p:spPr>
                    <a:xfrm flipV="1">
                      <a:off x="5390400" y="4229472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</p:grpSp>
            </p:grpSp>
            <p:cxnSp>
              <p:nvCxnSpPr>
                <p:cNvPr id="658" name="Straight Arrow Connector 657"/>
                <p:cNvCxnSpPr/>
                <p:nvPr/>
              </p:nvCxnSpPr>
              <p:spPr>
                <a:xfrm flipH="1" flipV="1">
                  <a:off x="2699792" y="3216017"/>
                  <a:ext cx="0" cy="10799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9" name="Straight Arrow Connector 658"/>
                <p:cNvCxnSpPr/>
                <p:nvPr/>
              </p:nvCxnSpPr>
              <p:spPr>
                <a:xfrm flipV="1">
                  <a:off x="2411760" y="2761241"/>
                  <a:ext cx="0" cy="153486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0" name="Straight Arrow Connector 659"/>
                <p:cNvCxnSpPr/>
                <p:nvPr/>
              </p:nvCxnSpPr>
              <p:spPr>
                <a:xfrm flipV="1">
                  <a:off x="2555776" y="3102323"/>
                  <a:ext cx="0" cy="119378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1" name="Straight Arrow Connector 660"/>
                <p:cNvCxnSpPr/>
                <p:nvPr/>
              </p:nvCxnSpPr>
              <p:spPr>
                <a:xfrm flipV="1">
                  <a:off x="2411760" y="2818088"/>
                  <a:ext cx="0" cy="1478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2" name="Straight Arrow Connector 661"/>
                <p:cNvCxnSpPr/>
                <p:nvPr/>
              </p:nvCxnSpPr>
              <p:spPr>
                <a:xfrm flipV="1">
                  <a:off x="2843808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3" name="Straight Arrow Connector 662"/>
                <p:cNvCxnSpPr/>
                <p:nvPr/>
              </p:nvCxnSpPr>
              <p:spPr>
                <a:xfrm flipV="1">
                  <a:off x="2267744" y="2647547"/>
                  <a:ext cx="0" cy="1648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4" name="Straight Arrow Connector 663"/>
                <p:cNvCxnSpPr/>
                <p:nvPr/>
              </p:nvCxnSpPr>
              <p:spPr>
                <a:xfrm flipV="1">
                  <a:off x="2627784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5" name="Straight Arrow Connector 664"/>
                <p:cNvCxnSpPr/>
                <p:nvPr/>
              </p:nvCxnSpPr>
              <p:spPr>
                <a:xfrm flipV="1">
                  <a:off x="2962800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6" name="Straight Arrow Connector 665"/>
                <p:cNvCxnSpPr/>
                <p:nvPr/>
              </p:nvCxnSpPr>
              <p:spPr>
                <a:xfrm flipV="1">
                  <a:off x="2919600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7" name="Straight Arrow Connector 666"/>
                <p:cNvCxnSpPr/>
                <p:nvPr/>
              </p:nvCxnSpPr>
              <p:spPr>
                <a:xfrm flipV="1">
                  <a:off x="2987824" y="3045476"/>
                  <a:ext cx="0" cy="125063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8" name="Straight Arrow Connector 667"/>
                <p:cNvCxnSpPr/>
                <p:nvPr/>
              </p:nvCxnSpPr>
              <p:spPr>
                <a:xfrm flipV="1">
                  <a:off x="2483768" y="3500252"/>
                  <a:ext cx="0" cy="7957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9" name="Straight Arrow Connector 668"/>
                <p:cNvCxnSpPr/>
                <p:nvPr/>
              </p:nvCxnSpPr>
              <p:spPr>
                <a:xfrm flipV="1">
                  <a:off x="2915816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0" name="Straight Arrow Connector 669"/>
                <p:cNvCxnSpPr/>
                <p:nvPr/>
              </p:nvCxnSpPr>
              <p:spPr>
                <a:xfrm flipV="1">
                  <a:off x="2271528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1" name="Straight Arrow Connector 670"/>
                <p:cNvCxnSpPr/>
                <p:nvPr/>
              </p:nvCxnSpPr>
              <p:spPr>
                <a:xfrm flipV="1">
                  <a:off x="2358000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2" name="Straight Arrow Connector 671"/>
                <p:cNvCxnSpPr/>
                <p:nvPr/>
              </p:nvCxnSpPr>
              <p:spPr>
                <a:xfrm flipV="1">
                  <a:off x="2771800" y="3704392"/>
                  <a:ext cx="0" cy="581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3" name="Straight Arrow Connector 672"/>
                <p:cNvCxnSpPr/>
                <p:nvPr/>
              </p:nvCxnSpPr>
              <p:spPr>
                <a:xfrm flipV="1">
                  <a:off x="2878479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4" name="Straight Arrow Connector 673"/>
                <p:cNvCxnSpPr/>
                <p:nvPr/>
              </p:nvCxnSpPr>
              <p:spPr>
                <a:xfrm flipV="1">
                  <a:off x="2878479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5" name="Straight Arrow Connector 674"/>
                <p:cNvCxnSpPr/>
                <p:nvPr/>
              </p:nvCxnSpPr>
              <p:spPr>
                <a:xfrm flipV="1">
                  <a:off x="2782692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6" name="Straight Arrow Connector 675"/>
                <p:cNvCxnSpPr/>
                <p:nvPr/>
              </p:nvCxnSpPr>
              <p:spPr>
                <a:xfrm flipV="1">
                  <a:off x="2985157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7" name="Straight Arrow Connector 676"/>
                <p:cNvCxnSpPr/>
                <p:nvPr/>
              </p:nvCxnSpPr>
              <p:spPr>
                <a:xfrm flipV="1">
                  <a:off x="2985157" y="3704392"/>
                  <a:ext cx="0" cy="581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8" name="Straight Arrow Connector 677"/>
                <p:cNvCxnSpPr/>
                <p:nvPr/>
              </p:nvCxnSpPr>
              <p:spPr>
                <a:xfrm flipV="1">
                  <a:off x="2771800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9" name="Straight Arrow Connector 678"/>
                <p:cNvCxnSpPr/>
                <p:nvPr/>
              </p:nvCxnSpPr>
              <p:spPr>
                <a:xfrm flipV="1">
                  <a:off x="2878479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0" name="Straight Arrow Connector 679"/>
                <p:cNvCxnSpPr/>
                <p:nvPr/>
              </p:nvCxnSpPr>
              <p:spPr>
                <a:xfrm flipV="1">
                  <a:off x="2878479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681" name="Group 372"/>
                <p:cNvGrpSpPr/>
                <p:nvPr/>
              </p:nvGrpSpPr>
              <p:grpSpPr>
                <a:xfrm>
                  <a:off x="2915816" y="3955027"/>
                  <a:ext cx="2888321" cy="352381"/>
                  <a:chOff x="3555887" y="4005064"/>
                  <a:chExt cx="2312257" cy="1454472"/>
                </a:xfrm>
              </p:grpSpPr>
              <p:cxnSp>
                <p:nvCxnSpPr>
                  <p:cNvPr id="953" name="Straight Arrow Connector 952"/>
                  <p:cNvCxnSpPr/>
                  <p:nvPr/>
                </p:nvCxnSpPr>
                <p:spPr>
                  <a:xfrm flipV="1">
                    <a:off x="3851920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4" name="Straight Arrow Connector 953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5" name="Straight Arrow Connector 954"/>
                  <p:cNvCxnSpPr/>
                  <p:nvPr/>
                </p:nvCxnSpPr>
                <p:spPr>
                  <a:xfrm flipV="1">
                    <a:off x="3995936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6" name="Straight Arrow Connector 955"/>
                  <p:cNvCxnSpPr/>
                  <p:nvPr/>
                </p:nvCxnSpPr>
                <p:spPr>
                  <a:xfrm flipV="1">
                    <a:off x="4283968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7" name="Straight Arrow Connector 956"/>
                  <p:cNvCxnSpPr/>
                  <p:nvPr/>
                </p:nvCxnSpPr>
                <p:spPr>
                  <a:xfrm flipV="1">
                    <a:off x="4644008" y="4695696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8" name="Straight Arrow Connector 957"/>
                  <p:cNvCxnSpPr/>
                  <p:nvPr/>
                </p:nvCxnSpPr>
                <p:spPr>
                  <a:xfrm flipH="1" flipV="1">
                    <a:off x="3635896" y="4005064"/>
                    <a:ext cx="10920" cy="14401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9" name="Straight Arrow Connector 958"/>
                  <p:cNvCxnSpPr/>
                  <p:nvPr/>
                </p:nvCxnSpPr>
                <p:spPr>
                  <a:xfrm flipV="1">
                    <a:off x="399593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0" name="Straight Arrow Connector 959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1" name="Straight Arrow Connector 960"/>
                  <p:cNvCxnSpPr/>
                  <p:nvPr/>
                </p:nvCxnSpPr>
                <p:spPr>
                  <a:xfrm flipV="1">
                    <a:off x="3779912" y="4149080"/>
                    <a:ext cx="0" cy="1296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2" name="Straight Arrow Connector 961"/>
                  <p:cNvCxnSpPr/>
                  <p:nvPr/>
                </p:nvCxnSpPr>
                <p:spPr>
                  <a:xfrm flipV="1">
                    <a:off x="4211960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3" name="Straight Arrow Connector 962"/>
                  <p:cNvCxnSpPr/>
                  <p:nvPr/>
                </p:nvCxnSpPr>
                <p:spPr>
                  <a:xfrm flipV="1">
                    <a:off x="4499992" y="4797152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4" name="Straight Arrow Connector 963"/>
                  <p:cNvCxnSpPr/>
                  <p:nvPr/>
                </p:nvCxnSpPr>
                <p:spPr>
                  <a:xfrm flipV="1">
                    <a:off x="4860032" y="476770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5" name="Straight Arrow Connector 964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6" name="Straight Arrow Connector 965"/>
                  <p:cNvCxnSpPr/>
                  <p:nvPr/>
                </p:nvCxnSpPr>
                <p:spPr>
                  <a:xfrm flipV="1">
                    <a:off x="38736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7" name="Straight Arrow Connector 966"/>
                  <p:cNvCxnSpPr/>
                  <p:nvPr/>
                </p:nvCxnSpPr>
                <p:spPr>
                  <a:xfrm flipV="1">
                    <a:off x="4211960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8" name="Straight Arrow Connector 967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9" name="Straight Arrow Connector 968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0" name="Straight Arrow Connector 969"/>
                  <p:cNvCxnSpPr/>
                  <p:nvPr/>
                </p:nvCxnSpPr>
                <p:spPr>
                  <a:xfrm flipV="1">
                    <a:off x="4355976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1" name="Straight Arrow Connector 970"/>
                  <p:cNvCxnSpPr/>
                  <p:nvPr/>
                </p:nvCxnSpPr>
                <p:spPr>
                  <a:xfrm flipV="1">
                    <a:off x="4716016" y="4653136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2" name="Straight Arrow Connector 971"/>
                  <p:cNvCxnSpPr/>
                  <p:nvPr/>
                </p:nvCxnSpPr>
                <p:spPr>
                  <a:xfrm flipV="1">
                    <a:off x="41652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3" name="Straight Arrow Connector 972"/>
                  <p:cNvCxnSpPr/>
                  <p:nvPr/>
                </p:nvCxnSpPr>
                <p:spPr>
                  <a:xfrm flipV="1">
                    <a:off x="4283968" y="4437112"/>
                    <a:ext cx="0" cy="99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4" name="Straight Arrow Connector 973"/>
                  <p:cNvCxnSpPr/>
                  <p:nvPr/>
                </p:nvCxnSpPr>
                <p:spPr>
                  <a:xfrm flipV="1">
                    <a:off x="4572000" y="4509120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5" name="Straight Arrow Connector 974"/>
                  <p:cNvCxnSpPr/>
                  <p:nvPr/>
                </p:nvCxnSpPr>
                <p:spPr>
                  <a:xfrm flipV="1">
                    <a:off x="4932040" y="4911720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6" name="Straight Arrow Connector 975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7" name="Straight Arrow Connector 976"/>
                  <p:cNvCxnSpPr/>
                  <p:nvPr/>
                </p:nvCxnSpPr>
                <p:spPr>
                  <a:xfrm flipV="1">
                    <a:off x="428396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8" name="Straight Arrow Connector 977"/>
                  <p:cNvCxnSpPr/>
                  <p:nvPr/>
                </p:nvCxnSpPr>
                <p:spPr>
                  <a:xfrm flipV="1">
                    <a:off x="3707904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9" name="Straight Arrow Connector 978"/>
                  <p:cNvCxnSpPr/>
                  <p:nvPr/>
                </p:nvCxnSpPr>
                <p:spPr>
                  <a:xfrm flipV="1">
                    <a:off x="4427984" y="4653136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0" name="Straight Arrow Connector 979"/>
                  <p:cNvCxnSpPr/>
                  <p:nvPr/>
                </p:nvCxnSpPr>
                <p:spPr>
                  <a:xfrm flipV="1">
                    <a:off x="5004048" y="4987304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1" name="Straight Arrow Connector 980"/>
                  <p:cNvCxnSpPr/>
                  <p:nvPr/>
                </p:nvCxnSpPr>
                <p:spPr>
                  <a:xfrm flipV="1">
                    <a:off x="4860032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2" name="Straight Arrow Connector 981"/>
                  <p:cNvCxnSpPr/>
                  <p:nvPr/>
                </p:nvCxnSpPr>
                <p:spPr>
                  <a:xfrm flipV="1">
                    <a:off x="5220072" y="5031224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3" name="Straight Arrow Connector 982"/>
                  <p:cNvCxnSpPr/>
                  <p:nvPr/>
                </p:nvCxnSpPr>
                <p:spPr>
                  <a:xfrm flipV="1">
                    <a:off x="4716016" y="4811624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4" name="Straight Arrow Connector 983"/>
                  <p:cNvCxnSpPr/>
                  <p:nvPr/>
                </p:nvCxnSpPr>
                <p:spPr>
                  <a:xfrm flipV="1">
                    <a:off x="5076056" y="4767704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5" name="Straight Arrow Connector 984"/>
                  <p:cNvCxnSpPr/>
                  <p:nvPr/>
                </p:nvCxnSpPr>
                <p:spPr>
                  <a:xfrm flipV="1">
                    <a:off x="4932040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6" name="Straight Arrow Connector 985"/>
                  <p:cNvCxnSpPr/>
                  <p:nvPr/>
                </p:nvCxnSpPr>
                <p:spPr>
                  <a:xfrm flipV="1">
                    <a:off x="5292080" y="5119064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7" name="Straight Arrow Connector 986"/>
                  <p:cNvCxnSpPr/>
                  <p:nvPr/>
                </p:nvCxnSpPr>
                <p:spPr>
                  <a:xfrm flipV="1">
                    <a:off x="4788024" y="4943384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8" name="Straight Arrow Connector 987"/>
                  <p:cNvCxnSpPr/>
                  <p:nvPr/>
                </p:nvCxnSpPr>
                <p:spPr>
                  <a:xfrm flipV="1">
                    <a:off x="3662566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9" name="Straight Arrow Connector 988"/>
                  <p:cNvCxnSpPr/>
                  <p:nvPr/>
                </p:nvCxnSpPr>
                <p:spPr>
                  <a:xfrm flipV="1">
                    <a:off x="3875923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0" name="Straight Arrow Connector 989"/>
                  <p:cNvCxnSpPr/>
                  <p:nvPr/>
                </p:nvCxnSpPr>
                <p:spPr>
                  <a:xfrm flipV="1">
                    <a:off x="4302637" y="4879939"/>
                    <a:ext cx="0" cy="552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1" name="Straight Arrow Connector 990"/>
                  <p:cNvCxnSpPr/>
                  <p:nvPr/>
                </p:nvCxnSpPr>
                <p:spPr>
                  <a:xfrm flipV="1">
                    <a:off x="4836029" y="5125595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2" name="Straight Arrow Connector 991"/>
                  <p:cNvCxnSpPr/>
                  <p:nvPr/>
                </p:nvCxnSpPr>
                <p:spPr>
                  <a:xfrm flipV="1">
                    <a:off x="3875923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3" name="Straight Arrow Connector 992"/>
                  <p:cNvCxnSpPr/>
                  <p:nvPr/>
                </p:nvCxnSpPr>
                <p:spPr>
                  <a:xfrm flipV="1">
                    <a:off x="3982601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4" name="Straight Arrow Connector 993"/>
                  <p:cNvCxnSpPr/>
                  <p:nvPr/>
                </p:nvCxnSpPr>
                <p:spPr>
                  <a:xfrm flipV="1">
                    <a:off x="3555887" y="4726403"/>
                    <a:ext cx="0" cy="7062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5" name="Straight Arrow Connector 994"/>
                  <p:cNvCxnSpPr/>
                  <p:nvPr/>
                </p:nvCxnSpPr>
                <p:spPr>
                  <a:xfrm flipV="1">
                    <a:off x="4195958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6" name="Straight Arrow Connector 995"/>
                  <p:cNvCxnSpPr/>
                  <p:nvPr/>
                </p:nvCxnSpPr>
                <p:spPr>
                  <a:xfrm flipV="1">
                    <a:off x="4622672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7" name="Straight Arrow Connector 996"/>
                  <p:cNvCxnSpPr/>
                  <p:nvPr/>
                </p:nvCxnSpPr>
                <p:spPr>
                  <a:xfrm flipV="1">
                    <a:off x="5156065" y="5156302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8" name="Straight Arrow Connector 997"/>
                  <p:cNvCxnSpPr/>
                  <p:nvPr/>
                </p:nvCxnSpPr>
                <p:spPr>
                  <a:xfrm flipV="1">
                    <a:off x="369470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9" name="Straight Arrow Connector 998"/>
                  <p:cNvCxnSpPr/>
                  <p:nvPr/>
                </p:nvCxnSpPr>
                <p:spPr>
                  <a:xfrm flipV="1">
                    <a:off x="419595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0" name="Straight Arrow Connector 999"/>
                  <p:cNvCxnSpPr/>
                  <p:nvPr/>
                </p:nvCxnSpPr>
                <p:spPr>
                  <a:xfrm flipV="1">
                    <a:off x="3769244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1" name="Straight Arrow Connector 1000"/>
                  <p:cNvCxnSpPr/>
                  <p:nvPr/>
                </p:nvCxnSpPr>
                <p:spPr>
                  <a:xfrm flipV="1">
                    <a:off x="3982601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2" name="Straight Arrow Connector 1001"/>
                  <p:cNvCxnSpPr/>
                  <p:nvPr/>
                </p:nvCxnSpPr>
                <p:spPr>
                  <a:xfrm flipV="1">
                    <a:off x="4409315" y="5002767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3" name="Straight Arrow Connector 1002"/>
                  <p:cNvCxnSpPr/>
                  <p:nvPr/>
                </p:nvCxnSpPr>
                <p:spPr>
                  <a:xfrm flipV="1">
                    <a:off x="4942708" y="4972060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4" name="Straight Arrow Connector 1003"/>
                  <p:cNvCxnSpPr/>
                  <p:nvPr/>
                </p:nvCxnSpPr>
                <p:spPr>
                  <a:xfrm flipV="1">
                    <a:off x="3982601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5" name="Straight Arrow Connector 1004"/>
                  <p:cNvCxnSpPr/>
                  <p:nvPr/>
                </p:nvCxnSpPr>
                <p:spPr>
                  <a:xfrm flipV="1">
                    <a:off x="4126708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6" name="Straight Arrow Connector 1005"/>
                  <p:cNvCxnSpPr/>
                  <p:nvPr/>
                </p:nvCxnSpPr>
                <p:spPr>
                  <a:xfrm flipV="1">
                    <a:off x="4302637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7" name="Straight Arrow Connector 1006"/>
                  <p:cNvCxnSpPr/>
                  <p:nvPr/>
                </p:nvCxnSpPr>
                <p:spPr>
                  <a:xfrm flipV="1">
                    <a:off x="4729351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8" name="Straight Arrow Connector 1007"/>
                  <p:cNvCxnSpPr/>
                  <p:nvPr/>
                </p:nvCxnSpPr>
                <p:spPr>
                  <a:xfrm flipV="1">
                    <a:off x="5262743" y="5217717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9" name="Straight Arrow Connector 1008"/>
                  <p:cNvCxnSpPr/>
                  <p:nvPr/>
                </p:nvCxnSpPr>
                <p:spPr>
                  <a:xfrm flipV="1">
                    <a:off x="3769244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0" name="Straight Arrow Connector 1009"/>
                  <p:cNvCxnSpPr/>
                  <p:nvPr/>
                </p:nvCxnSpPr>
                <p:spPr>
                  <a:xfrm flipV="1">
                    <a:off x="4302637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1" name="Straight Arrow Connector 1010"/>
                  <p:cNvCxnSpPr/>
                  <p:nvPr/>
                </p:nvCxnSpPr>
                <p:spPr>
                  <a:xfrm flipV="1">
                    <a:off x="4515994" y="5094888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2" name="Straight Arrow Connector 1011"/>
                  <p:cNvCxnSpPr/>
                  <p:nvPr/>
                </p:nvCxnSpPr>
                <p:spPr>
                  <a:xfrm flipV="1">
                    <a:off x="5369422" y="5249949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3" name="Straight Arrow Connector 1012"/>
                  <p:cNvCxnSpPr/>
                  <p:nvPr/>
                </p:nvCxnSpPr>
                <p:spPr>
                  <a:xfrm flipV="1">
                    <a:off x="5156065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4" name="Straight Arrow Connector 1013"/>
                  <p:cNvCxnSpPr/>
                  <p:nvPr/>
                </p:nvCxnSpPr>
                <p:spPr>
                  <a:xfrm flipV="1">
                    <a:off x="5689457" y="5268678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5" name="Straight Arrow Connector 1014"/>
                  <p:cNvCxnSpPr/>
                  <p:nvPr/>
                </p:nvCxnSpPr>
                <p:spPr>
                  <a:xfrm flipV="1">
                    <a:off x="4942708" y="5175032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6" name="Straight Arrow Connector 1015"/>
                  <p:cNvCxnSpPr/>
                  <p:nvPr/>
                </p:nvCxnSpPr>
                <p:spPr>
                  <a:xfrm flipV="1">
                    <a:off x="5476100" y="5156302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7" name="Straight Arrow Connector 1016"/>
                  <p:cNvCxnSpPr/>
                  <p:nvPr/>
                </p:nvCxnSpPr>
                <p:spPr>
                  <a:xfrm flipV="1">
                    <a:off x="5262743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8" name="Straight Arrow Connector 1017"/>
                  <p:cNvCxnSpPr/>
                  <p:nvPr/>
                </p:nvCxnSpPr>
                <p:spPr>
                  <a:xfrm flipV="1">
                    <a:off x="5796136" y="5306136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9" name="Straight Arrow Connector 1018"/>
                  <p:cNvCxnSpPr/>
                  <p:nvPr/>
                </p:nvCxnSpPr>
                <p:spPr>
                  <a:xfrm flipV="1">
                    <a:off x="5049386" y="5231219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0" name="Straight Arrow Connector 1019"/>
                  <p:cNvCxnSpPr/>
                  <p:nvPr/>
                </p:nvCxnSpPr>
                <p:spPr>
                  <a:xfrm flipV="1">
                    <a:off x="5130016" y="5030329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1" name="Straight Arrow Connector 1020"/>
                  <p:cNvCxnSpPr/>
                  <p:nvPr/>
                </p:nvCxnSpPr>
                <p:spPr>
                  <a:xfrm flipV="1">
                    <a:off x="5370043" y="5070189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2" name="Straight Arrow Connector 1021"/>
                  <p:cNvCxnSpPr/>
                  <p:nvPr/>
                </p:nvCxnSpPr>
                <p:spPr>
                  <a:xfrm flipV="1">
                    <a:off x="5210025" y="4831032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3" name="Straight Arrow Connector 1022"/>
                  <p:cNvCxnSpPr/>
                  <p:nvPr/>
                </p:nvCxnSpPr>
                <p:spPr>
                  <a:xfrm flipV="1">
                    <a:off x="5450052" y="5149907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4" name="Straight Arrow Connector 1023"/>
                  <p:cNvCxnSpPr/>
                  <p:nvPr/>
                </p:nvCxnSpPr>
                <p:spPr>
                  <a:xfrm flipV="1">
                    <a:off x="5530060" y="5191746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5" name="Straight Arrow Connector 1024"/>
                  <p:cNvCxnSpPr/>
                  <p:nvPr/>
                </p:nvCxnSpPr>
                <p:spPr>
                  <a:xfrm flipV="1">
                    <a:off x="5370043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6" name="Straight Arrow Connector 1025"/>
                  <p:cNvCxnSpPr/>
                  <p:nvPr/>
                </p:nvCxnSpPr>
                <p:spPr>
                  <a:xfrm flipV="1">
                    <a:off x="5770087" y="5216058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7" name="Straight Arrow Connector 1026"/>
                  <p:cNvCxnSpPr/>
                  <p:nvPr/>
                </p:nvCxnSpPr>
                <p:spPr>
                  <a:xfrm flipV="1">
                    <a:off x="5210025" y="5094500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8" name="Straight Arrow Connector 1027"/>
                  <p:cNvCxnSpPr/>
                  <p:nvPr/>
                </p:nvCxnSpPr>
                <p:spPr>
                  <a:xfrm flipV="1">
                    <a:off x="5610069" y="5070189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9" name="Straight Arrow Connector 1028"/>
                  <p:cNvCxnSpPr/>
                  <p:nvPr/>
                </p:nvCxnSpPr>
                <p:spPr>
                  <a:xfrm flipV="1">
                    <a:off x="5450052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0" name="Straight Arrow Connector 1029"/>
                  <p:cNvCxnSpPr/>
                  <p:nvPr/>
                </p:nvCxnSpPr>
                <p:spPr>
                  <a:xfrm flipV="1">
                    <a:off x="5850096" y="5264681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1" name="Straight Arrow Connector 1030"/>
                  <p:cNvCxnSpPr/>
                  <p:nvPr/>
                </p:nvCxnSpPr>
                <p:spPr>
                  <a:xfrm flipV="1">
                    <a:off x="5290034" y="5167435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2" name="Straight Arrow Connector 1031"/>
                  <p:cNvCxnSpPr/>
                  <p:nvPr/>
                </p:nvCxnSpPr>
                <p:spPr>
                  <a:xfrm flipV="1">
                    <a:off x="5382016" y="5229200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grpSp>
                <p:nvGrpSpPr>
                  <p:cNvPr id="1033" name="Group 327"/>
                  <p:cNvGrpSpPr/>
                  <p:nvPr/>
                </p:nvGrpSpPr>
                <p:grpSpPr>
                  <a:xfrm>
                    <a:off x="4067944" y="5013176"/>
                    <a:ext cx="1800200" cy="446360"/>
                    <a:chOff x="4417699" y="3509392"/>
                    <a:chExt cx="1440781" cy="950416"/>
                  </a:xfrm>
                </p:grpSpPr>
                <p:cxnSp>
                  <p:nvCxnSpPr>
                    <p:cNvPr id="1034" name="Straight Arrow Connector 1033"/>
                    <p:cNvCxnSpPr/>
                    <p:nvPr/>
                  </p:nvCxnSpPr>
                  <p:spPr>
                    <a:xfrm flipV="1">
                      <a:off x="4652392" y="3695968"/>
                      <a:ext cx="0" cy="7200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35" name="Straight Arrow Connector 1034"/>
                    <p:cNvCxnSpPr/>
                    <p:nvPr/>
                  </p:nvCxnSpPr>
                  <p:spPr>
                    <a:xfrm flipV="1">
                      <a:off x="4508376" y="3797424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36" name="Straight Arrow Connector 1035"/>
                    <p:cNvCxnSpPr/>
                    <p:nvPr/>
                  </p:nvCxnSpPr>
                  <p:spPr>
                    <a:xfrm flipV="1">
                      <a:off x="4868416" y="3767976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37" name="Straight Arrow Connector 1036"/>
                    <p:cNvCxnSpPr/>
                    <p:nvPr/>
                  </p:nvCxnSpPr>
                  <p:spPr>
                    <a:xfrm flipV="1">
                      <a:off x="4724400" y="3653408"/>
                      <a:ext cx="0" cy="7626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38" name="Straight Arrow Connector 1037"/>
                    <p:cNvCxnSpPr/>
                    <p:nvPr/>
                  </p:nvCxnSpPr>
                  <p:spPr>
                    <a:xfrm flipV="1">
                      <a:off x="4580384" y="3509392"/>
                      <a:ext cx="0" cy="9361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39" name="Straight Arrow Connector 1038"/>
                    <p:cNvCxnSpPr/>
                    <p:nvPr/>
                  </p:nvCxnSpPr>
                  <p:spPr>
                    <a:xfrm flipV="1">
                      <a:off x="4940424" y="3911992"/>
                      <a:ext cx="0" cy="50405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0" name="Straight Arrow Connector 1039"/>
                    <p:cNvCxnSpPr/>
                    <p:nvPr/>
                  </p:nvCxnSpPr>
                  <p:spPr>
                    <a:xfrm flipV="1">
                      <a:off x="4436368" y="3653408"/>
                      <a:ext cx="0" cy="8064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1" name="Straight Arrow Connector 1040"/>
                    <p:cNvCxnSpPr/>
                    <p:nvPr/>
                  </p:nvCxnSpPr>
                  <p:spPr>
                    <a:xfrm flipV="1">
                      <a:off x="5012432" y="3987576"/>
                      <a:ext cx="0" cy="4392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2" name="Straight Arrow Connector 1041"/>
                    <p:cNvCxnSpPr/>
                    <p:nvPr/>
                  </p:nvCxnSpPr>
                  <p:spPr>
                    <a:xfrm flipV="1">
                      <a:off x="4868416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3" name="Straight Arrow Connector 1042"/>
                    <p:cNvCxnSpPr/>
                    <p:nvPr/>
                  </p:nvCxnSpPr>
                  <p:spPr>
                    <a:xfrm flipV="1">
                      <a:off x="5228456" y="4031496"/>
                      <a:ext cx="0" cy="3952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4" name="Straight Arrow Connector 1043"/>
                    <p:cNvCxnSpPr/>
                    <p:nvPr/>
                  </p:nvCxnSpPr>
                  <p:spPr>
                    <a:xfrm flipV="1">
                      <a:off x="4724400" y="3811896"/>
                      <a:ext cx="0" cy="6336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5" name="Straight Arrow Connector 1044"/>
                    <p:cNvCxnSpPr/>
                    <p:nvPr/>
                  </p:nvCxnSpPr>
                  <p:spPr>
                    <a:xfrm flipV="1">
                      <a:off x="5084440" y="3767976"/>
                      <a:ext cx="0" cy="6588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6" name="Straight Arrow Connector 1045"/>
                    <p:cNvCxnSpPr/>
                    <p:nvPr/>
                  </p:nvCxnSpPr>
                  <p:spPr>
                    <a:xfrm flipV="1">
                      <a:off x="4940424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7" name="Straight Arrow Connector 1046"/>
                    <p:cNvCxnSpPr/>
                    <p:nvPr/>
                  </p:nvCxnSpPr>
                  <p:spPr>
                    <a:xfrm flipV="1">
                      <a:off x="5300464" y="4119336"/>
                      <a:ext cx="0" cy="3074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8" name="Straight Arrow Connector 1047"/>
                    <p:cNvCxnSpPr/>
                    <p:nvPr/>
                  </p:nvCxnSpPr>
                  <p:spPr>
                    <a:xfrm flipV="1">
                      <a:off x="4796408" y="3943656"/>
                      <a:ext cx="0" cy="48312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49" name="Straight Arrow Connector 1048"/>
                    <p:cNvCxnSpPr/>
                    <p:nvPr/>
                  </p:nvCxnSpPr>
                  <p:spPr>
                    <a:xfrm flipV="1">
                      <a:off x="4844413" y="4125867"/>
                      <a:ext cx="0" cy="30707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0" name="Straight Arrow Connector 1049"/>
                    <p:cNvCxnSpPr/>
                    <p:nvPr/>
                  </p:nvCxnSpPr>
                  <p:spPr>
                    <a:xfrm flipV="1">
                      <a:off x="4631056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1" name="Straight Arrow Connector 1050"/>
                    <p:cNvCxnSpPr/>
                    <p:nvPr/>
                  </p:nvCxnSpPr>
                  <p:spPr>
                    <a:xfrm flipV="1">
                      <a:off x="5164449" y="4156574"/>
                      <a:ext cx="0" cy="27636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2" name="Straight Arrow Connector 1051"/>
                    <p:cNvCxnSpPr/>
                    <p:nvPr/>
                  </p:nvCxnSpPr>
                  <p:spPr>
                    <a:xfrm flipV="1">
                      <a:off x="4417699" y="4003039"/>
                      <a:ext cx="0" cy="42989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3" name="Straight Arrow Connector 1052"/>
                    <p:cNvCxnSpPr/>
                    <p:nvPr/>
                  </p:nvCxnSpPr>
                  <p:spPr>
                    <a:xfrm flipV="1">
                      <a:off x="4951092" y="3972332"/>
                      <a:ext cx="0" cy="46060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4" name="Straight Arrow Connector 1053"/>
                    <p:cNvCxnSpPr/>
                    <p:nvPr/>
                  </p:nvCxnSpPr>
                  <p:spPr>
                    <a:xfrm flipV="1">
                      <a:off x="4737735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5" name="Straight Arrow Connector 1054"/>
                    <p:cNvCxnSpPr/>
                    <p:nvPr/>
                  </p:nvCxnSpPr>
                  <p:spPr>
                    <a:xfrm flipV="1">
                      <a:off x="5271127" y="4217989"/>
                      <a:ext cx="0" cy="2149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6" name="Straight Arrow Connector 1055"/>
                    <p:cNvCxnSpPr/>
                    <p:nvPr/>
                  </p:nvCxnSpPr>
                  <p:spPr>
                    <a:xfrm flipV="1">
                      <a:off x="4524378" y="4095160"/>
                      <a:ext cx="0" cy="3438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7" name="Straight Arrow Connector 1056"/>
                    <p:cNvCxnSpPr/>
                    <p:nvPr/>
                  </p:nvCxnSpPr>
                  <p:spPr>
                    <a:xfrm flipV="1">
                      <a:off x="5377806" y="4250221"/>
                      <a:ext cx="0" cy="1872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8" name="Straight Arrow Connector 1057"/>
                    <p:cNvCxnSpPr/>
                    <p:nvPr/>
                  </p:nvCxnSpPr>
                  <p:spPr>
                    <a:xfrm flipV="1">
                      <a:off x="5164449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9" name="Straight Arrow Connector 1058"/>
                    <p:cNvCxnSpPr/>
                    <p:nvPr/>
                  </p:nvCxnSpPr>
                  <p:spPr>
                    <a:xfrm flipV="1">
                      <a:off x="5697841" y="4268950"/>
                      <a:ext cx="0" cy="16856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0" name="Straight Arrow Connector 1059"/>
                    <p:cNvCxnSpPr/>
                    <p:nvPr/>
                  </p:nvCxnSpPr>
                  <p:spPr>
                    <a:xfrm flipV="1">
                      <a:off x="4951092" y="4175304"/>
                      <a:ext cx="0" cy="270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1" name="Straight Arrow Connector 1060"/>
                    <p:cNvCxnSpPr/>
                    <p:nvPr/>
                  </p:nvCxnSpPr>
                  <p:spPr>
                    <a:xfrm flipV="1">
                      <a:off x="5484484" y="4156574"/>
                      <a:ext cx="0" cy="28093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2" name="Straight Arrow Connector 1061"/>
                    <p:cNvCxnSpPr/>
                    <p:nvPr/>
                  </p:nvCxnSpPr>
                  <p:spPr>
                    <a:xfrm flipV="1">
                      <a:off x="5271127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3" name="Straight Arrow Connector 1062"/>
                    <p:cNvCxnSpPr/>
                    <p:nvPr/>
                  </p:nvCxnSpPr>
                  <p:spPr>
                    <a:xfrm flipV="1">
                      <a:off x="5804520" y="4306408"/>
                      <a:ext cx="0" cy="13110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4" name="Straight Arrow Connector 1063"/>
                    <p:cNvCxnSpPr/>
                    <p:nvPr/>
                  </p:nvCxnSpPr>
                  <p:spPr>
                    <a:xfrm flipV="1">
                      <a:off x="5057770" y="4231491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5" name="Straight Arrow Connector 1064"/>
                    <p:cNvCxnSpPr/>
                    <p:nvPr/>
                  </p:nvCxnSpPr>
                  <p:spPr>
                    <a:xfrm flipV="1">
                      <a:off x="5138400" y="4030601"/>
                      <a:ext cx="0" cy="39859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6" name="Straight Arrow Connector 1065"/>
                    <p:cNvCxnSpPr/>
                    <p:nvPr/>
                  </p:nvCxnSpPr>
                  <p:spPr>
                    <a:xfrm flipV="1">
                      <a:off x="5378427" y="4070461"/>
                      <a:ext cx="0" cy="35873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7" name="Straight Arrow Connector 1066"/>
                    <p:cNvCxnSpPr/>
                    <p:nvPr/>
                  </p:nvCxnSpPr>
                  <p:spPr>
                    <a:xfrm flipV="1">
                      <a:off x="5218409" y="3831304"/>
                      <a:ext cx="0" cy="59789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8" name="Straight Arrow Connector 1067"/>
                    <p:cNvCxnSpPr/>
                    <p:nvPr/>
                  </p:nvCxnSpPr>
                  <p:spPr>
                    <a:xfrm flipV="1">
                      <a:off x="5458436" y="4150179"/>
                      <a:ext cx="0" cy="27901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9" name="Straight Arrow Connector 1068"/>
                    <p:cNvCxnSpPr/>
                    <p:nvPr/>
                  </p:nvCxnSpPr>
                  <p:spPr>
                    <a:xfrm flipV="1">
                      <a:off x="5538444" y="4192018"/>
                      <a:ext cx="0" cy="24311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0" name="Straight Arrow Connector 1069"/>
                    <p:cNvCxnSpPr/>
                    <p:nvPr/>
                  </p:nvCxnSpPr>
                  <p:spPr>
                    <a:xfrm flipV="1">
                      <a:off x="5378427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1" name="Straight Arrow Connector 1070"/>
                    <p:cNvCxnSpPr/>
                    <p:nvPr/>
                  </p:nvCxnSpPr>
                  <p:spPr>
                    <a:xfrm flipV="1">
                      <a:off x="5778471" y="4216330"/>
                      <a:ext cx="0" cy="2188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2" name="Straight Arrow Connector 1071"/>
                    <p:cNvCxnSpPr/>
                    <p:nvPr/>
                  </p:nvCxnSpPr>
                  <p:spPr>
                    <a:xfrm flipV="1">
                      <a:off x="5218409" y="4094772"/>
                      <a:ext cx="0" cy="35072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3" name="Straight Arrow Connector 1072"/>
                    <p:cNvCxnSpPr/>
                    <p:nvPr/>
                  </p:nvCxnSpPr>
                  <p:spPr>
                    <a:xfrm flipV="1">
                      <a:off x="5618453" y="4070461"/>
                      <a:ext cx="0" cy="36467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4" name="Straight Arrow Connector 1073"/>
                    <p:cNvCxnSpPr/>
                    <p:nvPr/>
                  </p:nvCxnSpPr>
                  <p:spPr>
                    <a:xfrm flipV="1">
                      <a:off x="5458436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5" name="Straight Arrow Connector 1074"/>
                    <p:cNvCxnSpPr/>
                    <p:nvPr/>
                  </p:nvCxnSpPr>
                  <p:spPr>
                    <a:xfrm flipV="1">
                      <a:off x="5858480" y="4264953"/>
                      <a:ext cx="0" cy="1701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6" name="Straight Arrow Connector 1075"/>
                    <p:cNvCxnSpPr/>
                    <p:nvPr/>
                  </p:nvCxnSpPr>
                  <p:spPr>
                    <a:xfrm flipV="1">
                      <a:off x="5298418" y="4167707"/>
                      <a:ext cx="0" cy="267427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7" name="Straight Arrow Connector 1076"/>
                    <p:cNvCxnSpPr/>
                    <p:nvPr/>
                  </p:nvCxnSpPr>
                  <p:spPr>
                    <a:xfrm flipV="1">
                      <a:off x="5390400" y="4229472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</p:grpSp>
            </p:grpSp>
            <p:grpSp>
              <p:nvGrpSpPr>
                <p:cNvPr id="682" name="Group 689"/>
                <p:cNvGrpSpPr/>
                <p:nvPr/>
              </p:nvGrpSpPr>
              <p:grpSpPr>
                <a:xfrm>
                  <a:off x="3059832" y="3356992"/>
                  <a:ext cx="3528392" cy="950416"/>
                  <a:chOff x="3059832" y="3159170"/>
                  <a:chExt cx="3528392" cy="1148238"/>
                </a:xfrm>
              </p:grpSpPr>
              <p:cxnSp>
                <p:nvCxnSpPr>
                  <p:cNvPr id="683" name="Straight Arrow Connector 682"/>
                  <p:cNvCxnSpPr/>
                  <p:nvPr/>
                </p:nvCxnSpPr>
                <p:spPr>
                  <a:xfrm flipV="1">
                    <a:off x="3546016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4" name="Straight Arrow Connector 683"/>
                  <p:cNvCxnSpPr/>
                  <p:nvPr/>
                </p:nvCxnSpPr>
                <p:spPr>
                  <a:xfrm flipV="1">
                    <a:off x="3177474" y="3477209"/>
                    <a:ext cx="0" cy="821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5" name="Straight Arrow Connector 684"/>
                  <p:cNvCxnSpPr/>
                  <p:nvPr/>
                </p:nvCxnSpPr>
                <p:spPr>
                  <a:xfrm flipV="1">
                    <a:off x="3730287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6" name="Straight Arrow Connector 685"/>
                  <p:cNvCxnSpPr/>
                  <p:nvPr/>
                </p:nvCxnSpPr>
                <p:spPr>
                  <a:xfrm flipV="1">
                    <a:off x="4098829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7" name="Straight Arrow Connector 686"/>
                  <p:cNvCxnSpPr/>
                  <p:nvPr/>
                </p:nvCxnSpPr>
                <p:spPr>
                  <a:xfrm flipV="1">
                    <a:off x="4559507" y="3848706"/>
                    <a:ext cx="0" cy="4324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8" name="Straight Arrow Connector 687"/>
                  <p:cNvCxnSpPr/>
                  <p:nvPr/>
                </p:nvCxnSpPr>
                <p:spPr>
                  <a:xfrm flipH="1" flipV="1">
                    <a:off x="3269609" y="3433967"/>
                    <a:ext cx="13972" cy="8648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89" name="Straight Arrow Connector 688"/>
                  <p:cNvCxnSpPr/>
                  <p:nvPr/>
                </p:nvCxnSpPr>
                <p:spPr>
                  <a:xfrm flipV="1">
                    <a:off x="3730287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0" name="Straight Arrow Connector 689"/>
                  <p:cNvCxnSpPr/>
                  <p:nvPr/>
                </p:nvCxnSpPr>
                <p:spPr>
                  <a:xfrm flipV="1">
                    <a:off x="3822423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1" name="Straight Arrow Connector 690"/>
                  <p:cNvCxnSpPr/>
                  <p:nvPr/>
                </p:nvCxnSpPr>
                <p:spPr>
                  <a:xfrm flipV="1">
                    <a:off x="3453881" y="3520452"/>
                    <a:ext cx="0" cy="7783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2" name="Straight Arrow Connector 691"/>
                  <p:cNvCxnSpPr/>
                  <p:nvPr/>
                </p:nvCxnSpPr>
                <p:spPr>
                  <a:xfrm flipV="1">
                    <a:off x="4006694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3" name="Straight Arrow Connector 692"/>
                  <p:cNvCxnSpPr/>
                  <p:nvPr/>
                </p:nvCxnSpPr>
                <p:spPr>
                  <a:xfrm flipV="1">
                    <a:off x="4375236" y="3909632"/>
                    <a:ext cx="0" cy="389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4" name="Straight Arrow Connector 693"/>
                  <p:cNvCxnSpPr/>
                  <p:nvPr/>
                </p:nvCxnSpPr>
                <p:spPr>
                  <a:xfrm flipV="1">
                    <a:off x="4835914" y="3891948"/>
                    <a:ext cx="0" cy="389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5" name="Straight Arrow Connector 694"/>
                  <p:cNvCxnSpPr/>
                  <p:nvPr/>
                </p:nvCxnSpPr>
                <p:spPr>
                  <a:xfrm flipV="1">
                    <a:off x="3177474" y="3477209"/>
                    <a:ext cx="0" cy="821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6" name="Straight Arrow Connector 695"/>
                  <p:cNvCxnSpPr/>
                  <p:nvPr/>
                </p:nvCxnSpPr>
                <p:spPr>
                  <a:xfrm flipV="1">
                    <a:off x="3573777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7" name="Straight Arrow Connector 696"/>
                  <p:cNvCxnSpPr/>
                  <p:nvPr/>
                </p:nvCxnSpPr>
                <p:spPr>
                  <a:xfrm flipV="1">
                    <a:off x="4006694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8" name="Straight Arrow Connector 697"/>
                  <p:cNvCxnSpPr/>
                  <p:nvPr/>
                </p:nvCxnSpPr>
                <p:spPr>
                  <a:xfrm flipV="1">
                    <a:off x="3638152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9" name="Straight Arrow Connector 698"/>
                  <p:cNvCxnSpPr/>
                  <p:nvPr/>
                </p:nvCxnSpPr>
                <p:spPr>
                  <a:xfrm flipV="1">
                    <a:off x="3822423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0" name="Straight Arrow Connector 699"/>
                  <p:cNvCxnSpPr/>
                  <p:nvPr/>
                </p:nvCxnSpPr>
                <p:spPr>
                  <a:xfrm flipV="1">
                    <a:off x="4190965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1" name="Straight Arrow Connector 700"/>
                  <p:cNvCxnSpPr/>
                  <p:nvPr/>
                </p:nvCxnSpPr>
                <p:spPr>
                  <a:xfrm flipV="1">
                    <a:off x="4651642" y="3823148"/>
                    <a:ext cx="0" cy="4579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2" name="Straight Arrow Connector 701"/>
                  <p:cNvCxnSpPr/>
                  <p:nvPr/>
                </p:nvCxnSpPr>
                <p:spPr>
                  <a:xfrm flipV="1">
                    <a:off x="3154606" y="3743211"/>
                    <a:ext cx="0" cy="55560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3" name="Straight Arrow Connector 702"/>
                  <p:cNvCxnSpPr/>
                  <p:nvPr/>
                </p:nvCxnSpPr>
                <p:spPr>
                  <a:xfrm flipV="1">
                    <a:off x="3946884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4" name="Straight Arrow Connector 703"/>
                  <p:cNvCxnSpPr/>
                  <p:nvPr/>
                </p:nvCxnSpPr>
                <p:spPr>
                  <a:xfrm flipV="1">
                    <a:off x="4098829" y="3693421"/>
                    <a:ext cx="0" cy="5966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5" name="Straight Arrow Connector 704"/>
                  <p:cNvCxnSpPr/>
                  <p:nvPr/>
                </p:nvCxnSpPr>
                <p:spPr>
                  <a:xfrm flipV="1">
                    <a:off x="4467371" y="3736663"/>
                    <a:ext cx="0" cy="5621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6" name="Straight Arrow Connector 705"/>
                  <p:cNvCxnSpPr/>
                  <p:nvPr/>
                </p:nvCxnSpPr>
                <p:spPr>
                  <a:xfrm flipV="1">
                    <a:off x="4928049" y="3978433"/>
                    <a:ext cx="0" cy="302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7" name="Straight Arrow Connector 706"/>
                  <p:cNvCxnSpPr/>
                  <p:nvPr/>
                </p:nvCxnSpPr>
                <p:spPr>
                  <a:xfrm flipV="1">
                    <a:off x="3638152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8" name="Straight Arrow Connector 707"/>
                  <p:cNvCxnSpPr/>
                  <p:nvPr/>
                </p:nvCxnSpPr>
                <p:spPr>
                  <a:xfrm flipV="1">
                    <a:off x="4098829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9" name="Straight Arrow Connector 708"/>
                  <p:cNvCxnSpPr/>
                  <p:nvPr/>
                </p:nvCxnSpPr>
                <p:spPr>
                  <a:xfrm flipV="1">
                    <a:off x="3085338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0" name="Straight Arrow Connector 709"/>
                  <p:cNvCxnSpPr/>
                  <p:nvPr/>
                </p:nvCxnSpPr>
                <p:spPr>
                  <a:xfrm flipV="1">
                    <a:off x="3361745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1" name="Straight Arrow Connector 710"/>
                  <p:cNvCxnSpPr/>
                  <p:nvPr/>
                </p:nvCxnSpPr>
                <p:spPr>
                  <a:xfrm flipV="1">
                    <a:off x="4283100" y="3823148"/>
                    <a:ext cx="0" cy="4842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2" name="Straight Arrow Connector 711"/>
                  <p:cNvCxnSpPr/>
                  <p:nvPr/>
                </p:nvCxnSpPr>
                <p:spPr>
                  <a:xfrm flipV="1">
                    <a:off x="5020185" y="4023823"/>
                    <a:ext cx="0" cy="26374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3" name="Straight Arrow Connector 712"/>
                  <p:cNvCxnSpPr/>
                  <p:nvPr/>
                </p:nvCxnSpPr>
                <p:spPr>
                  <a:xfrm flipV="1">
                    <a:off x="4835914" y="3944698"/>
                    <a:ext cx="0" cy="3428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4" name="Straight Arrow Connector 713"/>
                  <p:cNvCxnSpPr/>
                  <p:nvPr/>
                </p:nvCxnSpPr>
                <p:spPr>
                  <a:xfrm flipV="1">
                    <a:off x="5296591" y="4050198"/>
                    <a:ext cx="0" cy="2373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5" name="Straight Arrow Connector 714"/>
                  <p:cNvCxnSpPr/>
                  <p:nvPr/>
                </p:nvCxnSpPr>
                <p:spPr>
                  <a:xfrm flipV="1">
                    <a:off x="4651642" y="3918323"/>
                    <a:ext cx="0" cy="38049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6" name="Straight Arrow Connector 715"/>
                  <p:cNvCxnSpPr/>
                  <p:nvPr/>
                </p:nvCxnSpPr>
                <p:spPr>
                  <a:xfrm flipV="1">
                    <a:off x="5112320" y="3891948"/>
                    <a:ext cx="0" cy="395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7" name="Straight Arrow Connector 716"/>
                  <p:cNvCxnSpPr/>
                  <p:nvPr/>
                </p:nvCxnSpPr>
                <p:spPr>
                  <a:xfrm flipV="1">
                    <a:off x="4928049" y="3944698"/>
                    <a:ext cx="0" cy="3428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8" name="Straight Arrow Connector 717"/>
                  <p:cNvCxnSpPr/>
                  <p:nvPr/>
                </p:nvCxnSpPr>
                <p:spPr>
                  <a:xfrm flipV="1">
                    <a:off x="5388727" y="4102947"/>
                    <a:ext cx="0" cy="1846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9" name="Straight Arrow Connector 718"/>
                  <p:cNvCxnSpPr/>
                  <p:nvPr/>
                </p:nvCxnSpPr>
                <p:spPr>
                  <a:xfrm flipV="1">
                    <a:off x="4743778" y="3997448"/>
                    <a:ext cx="0" cy="2901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0" name="Straight Arrow Connector 719"/>
                  <p:cNvCxnSpPr/>
                  <p:nvPr/>
                </p:nvCxnSpPr>
                <p:spPr>
                  <a:xfrm flipV="1">
                    <a:off x="3303734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1" name="Straight Arrow Connector 720"/>
                  <p:cNvCxnSpPr/>
                  <p:nvPr/>
                </p:nvCxnSpPr>
                <p:spPr>
                  <a:xfrm flipV="1">
                    <a:off x="3576728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2" name="Straight Arrow Connector 721"/>
                  <p:cNvCxnSpPr/>
                  <p:nvPr/>
                </p:nvCxnSpPr>
                <p:spPr>
                  <a:xfrm flipV="1">
                    <a:off x="4122717" y="3959348"/>
                    <a:ext cx="0" cy="3319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3" name="Straight Arrow Connector 722"/>
                  <p:cNvCxnSpPr/>
                  <p:nvPr/>
                </p:nvCxnSpPr>
                <p:spPr>
                  <a:xfrm flipV="1">
                    <a:off x="4805201" y="4106869"/>
                    <a:ext cx="0" cy="1844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4" name="Straight Arrow Connector 723"/>
                  <p:cNvCxnSpPr/>
                  <p:nvPr/>
                </p:nvCxnSpPr>
                <p:spPr>
                  <a:xfrm flipV="1">
                    <a:off x="3576728" y="3885586"/>
                    <a:ext cx="0" cy="4056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5" name="Straight Arrow Connector 724"/>
                  <p:cNvCxnSpPr/>
                  <p:nvPr/>
                </p:nvCxnSpPr>
                <p:spPr>
                  <a:xfrm flipV="1">
                    <a:off x="3713225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6" name="Straight Arrow Connector 725"/>
                  <p:cNvCxnSpPr/>
                  <p:nvPr/>
                </p:nvCxnSpPr>
                <p:spPr>
                  <a:xfrm flipV="1">
                    <a:off x="3167237" y="3867146"/>
                    <a:ext cx="0" cy="42412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7" name="Straight Arrow Connector 726"/>
                  <p:cNvCxnSpPr/>
                  <p:nvPr/>
                </p:nvCxnSpPr>
                <p:spPr>
                  <a:xfrm flipV="1">
                    <a:off x="3986219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8" name="Straight Arrow Connector 727"/>
                  <p:cNvCxnSpPr/>
                  <p:nvPr/>
                </p:nvCxnSpPr>
                <p:spPr>
                  <a:xfrm flipV="1">
                    <a:off x="4532207" y="4051549"/>
                    <a:ext cx="0" cy="2397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9" name="Straight Arrow Connector 728"/>
                  <p:cNvCxnSpPr/>
                  <p:nvPr/>
                </p:nvCxnSpPr>
                <p:spPr>
                  <a:xfrm flipV="1">
                    <a:off x="5214693" y="4125310"/>
                    <a:ext cx="0" cy="1659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0" name="Straight Arrow Connector 729"/>
                  <p:cNvCxnSpPr/>
                  <p:nvPr/>
                </p:nvCxnSpPr>
                <p:spPr>
                  <a:xfrm flipV="1">
                    <a:off x="3344860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1" name="Straight Arrow Connector 730"/>
                  <p:cNvCxnSpPr/>
                  <p:nvPr/>
                </p:nvCxnSpPr>
                <p:spPr>
                  <a:xfrm flipV="1">
                    <a:off x="3986219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2" name="Straight Arrow Connector 731"/>
                  <p:cNvCxnSpPr/>
                  <p:nvPr/>
                </p:nvCxnSpPr>
                <p:spPr>
                  <a:xfrm flipV="1">
                    <a:off x="3440231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3" name="Straight Arrow Connector 732"/>
                  <p:cNvCxnSpPr/>
                  <p:nvPr/>
                </p:nvCxnSpPr>
                <p:spPr>
                  <a:xfrm flipV="1">
                    <a:off x="3713225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4" name="Straight Arrow Connector 733"/>
                  <p:cNvCxnSpPr/>
                  <p:nvPr/>
                </p:nvCxnSpPr>
                <p:spPr>
                  <a:xfrm flipV="1">
                    <a:off x="4259213" y="4033109"/>
                    <a:ext cx="0" cy="2581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5" name="Straight Arrow Connector 734"/>
                  <p:cNvCxnSpPr/>
                  <p:nvPr/>
                </p:nvCxnSpPr>
                <p:spPr>
                  <a:xfrm flipV="1">
                    <a:off x="4941699" y="4014668"/>
                    <a:ext cx="0" cy="276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6" name="Straight Arrow Connector 735"/>
                  <p:cNvCxnSpPr/>
                  <p:nvPr/>
                </p:nvCxnSpPr>
                <p:spPr>
                  <a:xfrm flipV="1">
                    <a:off x="3713225" y="3885586"/>
                    <a:ext cx="0" cy="4056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7" name="Straight Arrow Connector 736"/>
                  <p:cNvCxnSpPr/>
                  <p:nvPr/>
                </p:nvCxnSpPr>
                <p:spPr>
                  <a:xfrm flipV="1">
                    <a:off x="3897612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8" name="Straight Arrow Connector 737"/>
                  <p:cNvCxnSpPr/>
                  <p:nvPr/>
                </p:nvCxnSpPr>
                <p:spPr>
                  <a:xfrm flipV="1">
                    <a:off x="4122717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9" name="Straight Arrow Connector 738"/>
                  <p:cNvCxnSpPr/>
                  <p:nvPr/>
                </p:nvCxnSpPr>
                <p:spPr>
                  <a:xfrm flipV="1">
                    <a:off x="4668705" y="4051549"/>
                    <a:ext cx="0" cy="2397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0" name="Straight Arrow Connector 739"/>
                  <p:cNvCxnSpPr/>
                  <p:nvPr/>
                </p:nvCxnSpPr>
                <p:spPr>
                  <a:xfrm flipV="1">
                    <a:off x="5351190" y="4162191"/>
                    <a:ext cx="0" cy="1290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1" name="Straight Arrow Connector 740"/>
                  <p:cNvCxnSpPr/>
                  <p:nvPr/>
                </p:nvCxnSpPr>
                <p:spPr>
                  <a:xfrm flipV="1">
                    <a:off x="3440231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2" name="Straight Arrow Connector 741"/>
                  <p:cNvCxnSpPr/>
                  <p:nvPr/>
                </p:nvCxnSpPr>
                <p:spPr>
                  <a:xfrm flipV="1">
                    <a:off x="4122717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3" name="Straight Arrow Connector 742"/>
                  <p:cNvCxnSpPr/>
                  <p:nvPr/>
                </p:nvCxnSpPr>
                <p:spPr>
                  <a:xfrm flipV="1">
                    <a:off x="4395711" y="4088429"/>
                    <a:ext cx="0" cy="2065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4" name="Straight Arrow Connector 743"/>
                  <p:cNvCxnSpPr/>
                  <p:nvPr/>
                </p:nvCxnSpPr>
                <p:spPr>
                  <a:xfrm flipV="1">
                    <a:off x="5487687" y="4181547"/>
                    <a:ext cx="0" cy="1124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5" name="Straight Arrow Connector 744"/>
                  <p:cNvCxnSpPr/>
                  <p:nvPr/>
                </p:nvCxnSpPr>
                <p:spPr>
                  <a:xfrm flipV="1">
                    <a:off x="5214693" y="4147805"/>
                    <a:ext cx="0" cy="1462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6" name="Straight Arrow Connector 745"/>
                  <p:cNvCxnSpPr/>
                  <p:nvPr/>
                </p:nvCxnSpPr>
                <p:spPr>
                  <a:xfrm flipV="1">
                    <a:off x="5897178" y="4192794"/>
                    <a:ext cx="0" cy="10122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7" name="Straight Arrow Connector 746"/>
                  <p:cNvCxnSpPr/>
                  <p:nvPr/>
                </p:nvCxnSpPr>
                <p:spPr>
                  <a:xfrm flipV="1">
                    <a:off x="4941699" y="4136557"/>
                    <a:ext cx="0" cy="1622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8" name="Straight Arrow Connector 747"/>
                  <p:cNvCxnSpPr/>
                  <p:nvPr/>
                </p:nvCxnSpPr>
                <p:spPr>
                  <a:xfrm flipV="1">
                    <a:off x="5624184" y="4125310"/>
                    <a:ext cx="0" cy="168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9" name="Straight Arrow Connector 748"/>
                  <p:cNvCxnSpPr/>
                  <p:nvPr/>
                </p:nvCxnSpPr>
                <p:spPr>
                  <a:xfrm flipV="1">
                    <a:off x="5351190" y="4147805"/>
                    <a:ext cx="0" cy="1462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0" name="Straight Arrow Connector 749"/>
                  <p:cNvCxnSpPr/>
                  <p:nvPr/>
                </p:nvCxnSpPr>
                <p:spPr>
                  <a:xfrm flipV="1">
                    <a:off x="6033676" y="4215288"/>
                    <a:ext cx="0" cy="7873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1" name="Straight Arrow Connector 750"/>
                  <p:cNvCxnSpPr/>
                  <p:nvPr/>
                </p:nvCxnSpPr>
                <p:spPr>
                  <a:xfrm flipV="1">
                    <a:off x="5078195" y="4170299"/>
                    <a:ext cx="0" cy="1237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2" name="Straight Arrow Connector 751"/>
                  <p:cNvCxnSpPr/>
                  <p:nvPr/>
                </p:nvCxnSpPr>
                <p:spPr>
                  <a:xfrm flipV="1">
                    <a:off x="5181363" y="4049660"/>
                    <a:ext cx="0" cy="239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3" name="Straight Arrow Connector 752"/>
                  <p:cNvCxnSpPr/>
                  <p:nvPr/>
                </p:nvCxnSpPr>
                <p:spPr>
                  <a:xfrm flipV="1">
                    <a:off x="5488482" y="4073597"/>
                    <a:ext cx="0" cy="2154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4" name="Straight Arrow Connector 753"/>
                  <p:cNvCxnSpPr/>
                  <p:nvPr/>
                </p:nvCxnSpPr>
                <p:spPr>
                  <a:xfrm flipV="1">
                    <a:off x="5283736" y="3929978"/>
                    <a:ext cx="0" cy="3590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5" name="Straight Arrow Connector 754"/>
                  <p:cNvCxnSpPr/>
                  <p:nvPr/>
                </p:nvCxnSpPr>
                <p:spPr>
                  <a:xfrm flipV="1">
                    <a:off x="5590855" y="4121469"/>
                    <a:ext cx="0" cy="16755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6" name="Straight Arrow Connector 755"/>
                  <p:cNvCxnSpPr/>
                  <p:nvPr/>
                </p:nvCxnSpPr>
                <p:spPr>
                  <a:xfrm flipV="1">
                    <a:off x="5693226" y="4146594"/>
                    <a:ext cx="0" cy="1459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7" name="Straight Arrow Connector 756"/>
                  <p:cNvCxnSpPr/>
                  <p:nvPr/>
                </p:nvCxnSpPr>
                <p:spPr>
                  <a:xfrm flipV="1">
                    <a:off x="5488482" y="4102796"/>
                    <a:ext cx="0" cy="1897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8" name="Straight Arrow Connector 757"/>
                  <p:cNvCxnSpPr/>
                  <p:nvPr/>
                </p:nvCxnSpPr>
                <p:spPr>
                  <a:xfrm flipV="1">
                    <a:off x="6000345" y="4161194"/>
                    <a:ext cx="0" cy="1313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9" name="Straight Arrow Connector 758"/>
                  <p:cNvCxnSpPr/>
                  <p:nvPr/>
                </p:nvCxnSpPr>
                <p:spPr>
                  <a:xfrm flipV="1">
                    <a:off x="5283736" y="4088196"/>
                    <a:ext cx="0" cy="2106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0" name="Straight Arrow Connector 759"/>
                  <p:cNvCxnSpPr/>
                  <p:nvPr/>
                </p:nvCxnSpPr>
                <p:spPr>
                  <a:xfrm flipV="1">
                    <a:off x="5795599" y="4073597"/>
                    <a:ext cx="0" cy="2189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1" name="Straight Arrow Connector 760"/>
                  <p:cNvCxnSpPr/>
                  <p:nvPr/>
                </p:nvCxnSpPr>
                <p:spPr>
                  <a:xfrm flipV="1">
                    <a:off x="5590855" y="4102796"/>
                    <a:ext cx="0" cy="1897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2" name="Straight Arrow Connector 761"/>
                  <p:cNvCxnSpPr/>
                  <p:nvPr/>
                </p:nvCxnSpPr>
                <p:spPr>
                  <a:xfrm flipV="1">
                    <a:off x="6102718" y="4190393"/>
                    <a:ext cx="0" cy="1021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3" name="Straight Arrow Connector 762"/>
                  <p:cNvCxnSpPr/>
                  <p:nvPr/>
                </p:nvCxnSpPr>
                <p:spPr>
                  <a:xfrm flipV="1">
                    <a:off x="5386109" y="4131995"/>
                    <a:ext cx="0" cy="1605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4" name="Straight Arrow Connector 763"/>
                  <p:cNvCxnSpPr/>
                  <p:nvPr/>
                </p:nvCxnSpPr>
                <p:spPr>
                  <a:xfrm flipV="1">
                    <a:off x="5503802" y="4169086"/>
                    <a:ext cx="0" cy="1237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5" name="Straight Arrow Connector 764"/>
                  <p:cNvCxnSpPr/>
                  <p:nvPr/>
                </p:nvCxnSpPr>
                <p:spPr>
                  <a:xfrm flipV="1">
                    <a:off x="4197629" y="4091980"/>
                    <a:ext cx="0" cy="20308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6" name="Straight Arrow Connector 765"/>
                  <p:cNvCxnSpPr/>
                  <p:nvPr/>
                </p:nvCxnSpPr>
                <p:spPr>
                  <a:xfrm flipV="1">
                    <a:off x="3967389" y="4120594"/>
                    <a:ext cx="0" cy="1827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7" name="Straight Arrow Connector 766"/>
                  <p:cNvCxnSpPr/>
                  <p:nvPr/>
                </p:nvCxnSpPr>
                <p:spPr>
                  <a:xfrm flipV="1">
                    <a:off x="4542988" y="4112288"/>
                    <a:ext cx="0" cy="1827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8" name="Straight Arrow Connector 767"/>
                  <p:cNvCxnSpPr/>
                  <p:nvPr/>
                </p:nvCxnSpPr>
                <p:spPr>
                  <a:xfrm flipV="1">
                    <a:off x="4312748" y="4079976"/>
                    <a:ext cx="0" cy="21509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9" name="Straight Arrow Connector 768"/>
                  <p:cNvCxnSpPr/>
                  <p:nvPr/>
                </p:nvCxnSpPr>
                <p:spPr>
                  <a:xfrm flipV="1">
                    <a:off x="4082509" y="4039359"/>
                    <a:ext cx="0" cy="2640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0" name="Straight Arrow Connector 769"/>
                  <p:cNvCxnSpPr/>
                  <p:nvPr/>
                </p:nvCxnSpPr>
                <p:spPr>
                  <a:xfrm flipV="1">
                    <a:off x="4658108" y="4152906"/>
                    <a:ext cx="0" cy="14216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1" name="Straight Arrow Connector 770"/>
                  <p:cNvCxnSpPr/>
                  <p:nvPr/>
                </p:nvCxnSpPr>
                <p:spPr>
                  <a:xfrm flipV="1">
                    <a:off x="3852269" y="4079976"/>
                    <a:ext cx="0" cy="22743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2" name="Straight Arrow Connector 771"/>
                  <p:cNvCxnSpPr/>
                  <p:nvPr/>
                </p:nvCxnSpPr>
                <p:spPr>
                  <a:xfrm flipV="1">
                    <a:off x="4773227" y="4174223"/>
                    <a:ext cx="0" cy="123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3" name="Straight Arrow Connector 772"/>
                  <p:cNvCxnSpPr/>
                  <p:nvPr/>
                </p:nvCxnSpPr>
                <p:spPr>
                  <a:xfrm flipV="1">
                    <a:off x="4542988" y="4137062"/>
                    <a:ext cx="0" cy="16103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4" name="Straight Arrow Connector 773"/>
                  <p:cNvCxnSpPr/>
                  <p:nvPr/>
                </p:nvCxnSpPr>
                <p:spPr>
                  <a:xfrm flipV="1">
                    <a:off x="5118587" y="4186610"/>
                    <a:ext cx="0" cy="1114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5" name="Straight Arrow Connector 774"/>
                  <p:cNvCxnSpPr/>
                  <p:nvPr/>
                </p:nvCxnSpPr>
                <p:spPr>
                  <a:xfrm flipV="1">
                    <a:off x="4312748" y="4124675"/>
                    <a:ext cx="0" cy="178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6" name="Straight Arrow Connector 775"/>
                  <p:cNvCxnSpPr/>
                  <p:nvPr/>
                </p:nvCxnSpPr>
                <p:spPr>
                  <a:xfrm flipV="1">
                    <a:off x="4888347" y="4112288"/>
                    <a:ext cx="0" cy="185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7" name="Straight Arrow Connector 776"/>
                  <p:cNvCxnSpPr/>
                  <p:nvPr/>
                </p:nvCxnSpPr>
                <p:spPr>
                  <a:xfrm flipV="1">
                    <a:off x="4658108" y="4137062"/>
                    <a:ext cx="0" cy="16103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8" name="Straight Arrow Connector 777"/>
                  <p:cNvCxnSpPr/>
                  <p:nvPr/>
                </p:nvCxnSpPr>
                <p:spPr>
                  <a:xfrm flipV="1">
                    <a:off x="5233706" y="4211384"/>
                    <a:ext cx="0" cy="867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9" name="Straight Arrow Connector 778"/>
                  <p:cNvCxnSpPr/>
                  <p:nvPr/>
                </p:nvCxnSpPr>
                <p:spPr>
                  <a:xfrm flipV="1">
                    <a:off x="4427868" y="4161836"/>
                    <a:ext cx="0" cy="1362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0" name="Straight Arrow Connector 779"/>
                  <p:cNvCxnSpPr/>
                  <p:nvPr/>
                </p:nvCxnSpPr>
                <p:spPr>
                  <a:xfrm flipV="1">
                    <a:off x="4504614" y="4213226"/>
                    <a:ext cx="0" cy="86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1" name="Straight Arrow Connector 780"/>
                  <p:cNvCxnSpPr/>
                  <p:nvPr/>
                </p:nvCxnSpPr>
                <p:spPr>
                  <a:xfrm flipV="1">
                    <a:off x="4163519" y="4187244"/>
                    <a:ext cx="0" cy="1125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2" name="Straight Arrow Connector 781"/>
                  <p:cNvCxnSpPr/>
                  <p:nvPr/>
                </p:nvCxnSpPr>
                <p:spPr>
                  <a:xfrm flipV="1">
                    <a:off x="5016258" y="4221886"/>
                    <a:ext cx="0" cy="779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3" name="Straight Arrow Connector 782"/>
                  <p:cNvCxnSpPr/>
                  <p:nvPr/>
                </p:nvCxnSpPr>
                <p:spPr>
                  <a:xfrm flipV="1">
                    <a:off x="3822423" y="4178584"/>
                    <a:ext cx="0" cy="121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4" name="Straight Arrow Connector 783"/>
                  <p:cNvCxnSpPr/>
                  <p:nvPr/>
                </p:nvCxnSpPr>
                <p:spPr>
                  <a:xfrm flipV="1">
                    <a:off x="4675163" y="4169924"/>
                    <a:ext cx="0" cy="1299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5" name="Straight Arrow Connector 784"/>
                  <p:cNvCxnSpPr/>
                  <p:nvPr/>
                </p:nvCxnSpPr>
                <p:spPr>
                  <a:xfrm flipV="1">
                    <a:off x="4334067" y="4187244"/>
                    <a:ext cx="0" cy="1125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6" name="Straight Arrow Connector 785"/>
                  <p:cNvCxnSpPr/>
                  <p:nvPr/>
                </p:nvCxnSpPr>
                <p:spPr>
                  <a:xfrm flipV="1">
                    <a:off x="5186805" y="4239207"/>
                    <a:ext cx="0" cy="60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7" name="Straight Arrow Connector 786"/>
                  <p:cNvCxnSpPr/>
                  <p:nvPr/>
                </p:nvCxnSpPr>
                <p:spPr>
                  <a:xfrm flipV="1">
                    <a:off x="3992972" y="4204565"/>
                    <a:ext cx="0" cy="969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8" name="Straight Arrow Connector 787"/>
                  <p:cNvCxnSpPr/>
                  <p:nvPr/>
                </p:nvCxnSpPr>
                <p:spPr>
                  <a:xfrm flipV="1">
                    <a:off x="5357354" y="4248297"/>
                    <a:ext cx="0" cy="528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9" name="Straight Arrow Connector 788"/>
                  <p:cNvCxnSpPr/>
                  <p:nvPr/>
                </p:nvCxnSpPr>
                <p:spPr>
                  <a:xfrm flipV="1">
                    <a:off x="5016258" y="4232451"/>
                    <a:ext cx="0" cy="686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0" name="Straight Arrow Connector 789"/>
                  <p:cNvCxnSpPr/>
                  <p:nvPr/>
                </p:nvCxnSpPr>
                <p:spPr>
                  <a:xfrm flipV="1">
                    <a:off x="5868996" y="4253580"/>
                    <a:ext cx="0" cy="475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1" name="Straight Arrow Connector 790"/>
                  <p:cNvCxnSpPr/>
                  <p:nvPr/>
                </p:nvCxnSpPr>
                <p:spPr>
                  <a:xfrm flipV="1">
                    <a:off x="4675163" y="4227168"/>
                    <a:ext cx="0" cy="762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2" name="Straight Arrow Connector 791"/>
                  <p:cNvCxnSpPr/>
                  <p:nvPr/>
                </p:nvCxnSpPr>
                <p:spPr>
                  <a:xfrm flipV="1">
                    <a:off x="5527901" y="4221886"/>
                    <a:ext cx="0" cy="7923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3" name="Straight Arrow Connector 792"/>
                  <p:cNvCxnSpPr/>
                  <p:nvPr/>
                </p:nvCxnSpPr>
                <p:spPr>
                  <a:xfrm flipV="1">
                    <a:off x="5186805" y="4232451"/>
                    <a:ext cx="0" cy="686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4" name="Straight Arrow Connector 793"/>
                  <p:cNvCxnSpPr/>
                  <p:nvPr/>
                </p:nvCxnSpPr>
                <p:spPr>
                  <a:xfrm flipV="1">
                    <a:off x="6039545" y="4264144"/>
                    <a:ext cx="0" cy="3697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5" name="Straight Arrow Connector 794"/>
                  <p:cNvCxnSpPr/>
                  <p:nvPr/>
                </p:nvCxnSpPr>
                <p:spPr>
                  <a:xfrm flipV="1">
                    <a:off x="4845710" y="4243015"/>
                    <a:ext cx="0" cy="58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6" name="Straight Arrow Connector 795"/>
                  <p:cNvCxnSpPr/>
                  <p:nvPr/>
                </p:nvCxnSpPr>
                <p:spPr>
                  <a:xfrm flipV="1">
                    <a:off x="4974613" y="4186357"/>
                    <a:ext cx="0" cy="1124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7" name="Straight Arrow Connector 796"/>
                  <p:cNvCxnSpPr/>
                  <p:nvPr/>
                </p:nvCxnSpPr>
                <p:spPr>
                  <a:xfrm flipV="1">
                    <a:off x="5358346" y="4197599"/>
                    <a:ext cx="0" cy="10117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8" name="Straight Arrow Connector 797"/>
                  <p:cNvCxnSpPr/>
                  <p:nvPr/>
                </p:nvCxnSpPr>
                <p:spPr>
                  <a:xfrm flipV="1">
                    <a:off x="5102524" y="4130149"/>
                    <a:ext cx="0" cy="1686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9" name="Straight Arrow Connector 798"/>
                  <p:cNvCxnSpPr/>
                  <p:nvPr/>
                </p:nvCxnSpPr>
                <p:spPr>
                  <a:xfrm flipV="1">
                    <a:off x="5486257" y="4220082"/>
                    <a:ext cx="0" cy="78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0" name="Straight Arrow Connector 799"/>
                  <p:cNvCxnSpPr/>
                  <p:nvPr/>
                </p:nvCxnSpPr>
                <p:spPr>
                  <a:xfrm flipV="1">
                    <a:off x="5614167" y="4231882"/>
                    <a:ext cx="0" cy="6856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1" name="Straight Arrow Connector 800"/>
                  <p:cNvCxnSpPr/>
                  <p:nvPr/>
                </p:nvCxnSpPr>
                <p:spPr>
                  <a:xfrm flipV="1">
                    <a:off x="5358346" y="4211312"/>
                    <a:ext cx="0" cy="891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2" name="Straight Arrow Connector 801"/>
                  <p:cNvCxnSpPr/>
                  <p:nvPr/>
                </p:nvCxnSpPr>
                <p:spPr>
                  <a:xfrm flipV="1">
                    <a:off x="5997900" y="4238739"/>
                    <a:ext cx="0" cy="61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3" name="Straight Arrow Connector 802"/>
                  <p:cNvCxnSpPr/>
                  <p:nvPr/>
                </p:nvCxnSpPr>
                <p:spPr>
                  <a:xfrm flipV="1">
                    <a:off x="5102524" y="4204456"/>
                    <a:ext cx="0" cy="989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4" name="Straight Arrow Connector 803"/>
                  <p:cNvCxnSpPr/>
                  <p:nvPr/>
                </p:nvCxnSpPr>
                <p:spPr>
                  <a:xfrm flipV="1">
                    <a:off x="5742078" y="4197599"/>
                    <a:ext cx="0" cy="1028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5" name="Straight Arrow Connector 804"/>
                  <p:cNvCxnSpPr/>
                  <p:nvPr/>
                </p:nvCxnSpPr>
                <p:spPr>
                  <a:xfrm flipV="1">
                    <a:off x="5486257" y="4211312"/>
                    <a:ext cx="0" cy="891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6" name="Straight Arrow Connector 805"/>
                  <p:cNvCxnSpPr/>
                  <p:nvPr/>
                </p:nvCxnSpPr>
                <p:spPr>
                  <a:xfrm flipV="1">
                    <a:off x="6125811" y="4252452"/>
                    <a:ext cx="0" cy="479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7" name="Straight Arrow Connector 806"/>
                  <p:cNvCxnSpPr/>
                  <p:nvPr/>
                </p:nvCxnSpPr>
                <p:spPr>
                  <a:xfrm flipV="1">
                    <a:off x="5230435" y="4225026"/>
                    <a:ext cx="0" cy="754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8" name="Straight Arrow Connector 807"/>
                  <p:cNvCxnSpPr/>
                  <p:nvPr/>
                </p:nvCxnSpPr>
                <p:spPr>
                  <a:xfrm flipV="1">
                    <a:off x="5377488" y="4242446"/>
                    <a:ext cx="0" cy="58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9" name="Straight Arrow Connector 808"/>
                  <p:cNvCxnSpPr/>
                  <p:nvPr/>
                </p:nvCxnSpPr>
                <p:spPr>
                  <a:xfrm flipV="1">
                    <a:off x="3707904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0" name="Straight Arrow Connector 809"/>
                  <p:cNvCxnSpPr/>
                  <p:nvPr/>
                </p:nvCxnSpPr>
                <p:spPr>
                  <a:xfrm flipV="1">
                    <a:off x="3419872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1" name="Straight Arrow Connector 810"/>
                  <p:cNvCxnSpPr/>
                  <p:nvPr/>
                </p:nvCxnSpPr>
                <p:spPr>
                  <a:xfrm flipV="1">
                    <a:off x="3851920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2" name="Straight Arrow Connector 811"/>
                  <p:cNvCxnSpPr/>
                  <p:nvPr/>
                </p:nvCxnSpPr>
                <p:spPr>
                  <a:xfrm flipV="1">
                    <a:off x="4139952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3" name="Straight Arrow Connector 812"/>
                  <p:cNvCxnSpPr/>
                  <p:nvPr/>
                </p:nvCxnSpPr>
                <p:spPr>
                  <a:xfrm flipV="1">
                    <a:off x="4499992" y="3704392"/>
                    <a:ext cx="0" cy="56847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4" name="Straight Arrow Connector 813"/>
                  <p:cNvCxnSpPr/>
                  <p:nvPr/>
                </p:nvCxnSpPr>
                <p:spPr>
                  <a:xfrm flipV="1">
                    <a:off x="3059832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5" name="Straight Arrow Connector 814"/>
                  <p:cNvCxnSpPr/>
                  <p:nvPr/>
                </p:nvCxnSpPr>
                <p:spPr>
                  <a:xfrm flipV="1">
                    <a:off x="320384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6" name="Straight Arrow Connector 815"/>
                  <p:cNvCxnSpPr/>
                  <p:nvPr/>
                </p:nvCxnSpPr>
                <p:spPr>
                  <a:xfrm flipH="1" flipV="1">
                    <a:off x="3491880" y="3443405"/>
                    <a:ext cx="10920" cy="8527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7" name="Straight Arrow Connector 816"/>
                  <p:cNvCxnSpPr/>
                  <p:nvPr/>
                </p:nvCxnSpPr>
                <p:spPr>
                  <a:xfrm flipV="1">
                    <a:off x="385192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8" name="Straight Arrow Connector 817"/>
                  <p:cNvCxnSpPr/>
                  <p:nvPr/>
                </p:nvCxnSpPr>
                <p:spPr>
                  <a:xfrm flipV="1">
                    <a:off x="3923928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9" name="Straight Arrow Connector 54"/>
                  <p:cNvCxnSpPr/>
                  <p:nvPr/>
                </p:nvCxnSpPr>
                <p:spPr>
                  <a:xfrm flipV="1">
                    <a:off x="3275856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0" name="Straight Arrow Connector 819"/>
                  <p:cNvCxnSpPr/>
                  <p:nvPr/>
                </p:nvCxnSpPr>
                <p:spPr>
                  <a:xfrm flipV="1">
                    <a:off x="3635896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1" name="Straight Arrow Connector 820"/>
                  <p:cNvCxnSpPr/>
                  <p:nvPr/>
                </p:nvCxnSpPr>
                <p:spPr>
                  <a:xfrm flipV="1">
                    <a:off x="4067944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2" name="Straight Arrow Connector 821"/>
                  <p:cNvCxnSpPr/>
                  <p:nvPr/>
                </p:nvCxnSpPr>
                <p:spPr>
                  <a:xfrm flipV="1">
                    <a:off x="4355976" y="3784487"/>
                    <a:ext cx="0" cy="511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3" name="Straight Arrow Connector 822"/>
                  <p:cNvCxnSpPr/>
                  <p:nvPr/>
                </p:nvCxnSpPr>
                <p:spPr>
                  <a:xfrm flipV="1">
                    <a:off x="4716016" y="3761239"/>
                    <a:ext cx="0" cy="511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4" name="Straight Arrow Connector 823"/>
                  <p:cNvCxnSpPr/>
                  <p:nvPr/>
                </p:nvCxnSpPr>
                <p:spPr>
                  <a:xfrm flipV="1">
                    <a:off x="3275856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5" name="Straight Arrow Connector 824"/>
                  <p:cNvCxnSpPr/>
                  <p:nvPr/>
                </p:nvCxnSpPr>
                <p:spPr>
                  <a:xfrm flipV="1">
                    <a:off x="3419872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6" name="Straight Arrow Connector 825"/>
                  <p:cNvCxnSpPr/>
                  <p:nvPr/>
                </p:nvCxnSpPr>
                <p:spPr>
                  <a:xfrm flipV="1">
                    <a:off x="372960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7" name="Straight Arrow Connector 826"/>
                  <p:cNvCxnSpPr/>
                  <p:nvPr/>
                </p:nvCxnSpPr>
                <p:spPr>
                  <a:xfrm flipV="1">
                    <a:off x="4067944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8" name="Straight Arrow Connector 827"/>
                  <p:cNvCxnSpPr/>
                  <p:nvPr/>
                </p:nvCxnSpPr>
                <p:spPr>
                  <a:xfrm flipV="1">
                    <a:off x="3779912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9" name="Straight Arrow Connector 828"/>
                  <p:cNvCxnSpPr/>
                  <p:nvPr/>
                </p:nvCxnSpPr>
                <p:spPr>
                  <a:xfrm flipV="1">
                    <a:off x="3923928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0" name="Straight Arrow Connector 829"/>
                  <p:cNvCxnSpPr/>
                  <p:nvPr/>
                </p:nvCxnSpPr>
                <p:spPr>
                  <a:xfrm flipV="1">
                    <a:off x="4211960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1" name="Straight Arrow Connector 830"/>
                  <p:cNvCxnSpPr/>
                  <p:nvPr/>
                </p:nvCxnSpPr>
                <p:spPr>
                  <a:xfrm flipV="1">
                    <a:off x="4572000" y="3670793"/>
                    <a:ext cx="0" cy="6020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2" name="Straight Arrow Connector 831"/>
                  <p:cNvCxnSpPr/>
                  <p:nvPr/>
                </p:nvCxnSpPr>
                <p:spPr>
                  <a:xfrm flipV="1">
                    <a:off x="3402000" y="3565707"/>
                    <a:ext cx="0" cy="7304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3" name="Straight Arrow Connector 832"/>
                  <p:cNvCxnSpPr/>
                  <p:nvPr/>
                </p:nvCxnSpPr>
                <p:spPr>
                  <a:xfrm flipV="1">
                    <a:off x="402120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4" name="Straight Arrow Connector 833"/>
                  <p:cNvCxnSpPr/>
                  <p:nvPr/>
                </p:nvCxnSpPr>
                <p:spPr>
                  <a:xfrm flipV="1">
                    <a:off x="4139952" y="3500252"/>
                    <a:ext cx="0" cy="7844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5" name="Straight Arrow Connector 78"/>
                  <p:cNvCxnSpPr/>
                  <p:nvPr/>
                </p:nvCxnSpPr>
                <p:spPr>
                  <a:xfrm flipV="1">
                    <a:off x="4427984" y="3557099"/>
                    <a:ext cx="0" cy="7390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6" name="Straight Arrow Connector 79"/>
                  <p:cNvCxnSpPr/>
                  <p:nvPr/>
                </p:nvCxnSpPr>
                <p:spPr>
                  <a:xfrm flipV="1">
                    <a:off x="4788024" y="3874933"/>
                    <a:ext cx="0" cy="39792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7" name="Straight Arrow Connector 836"/>
                  <p:cNvCxnSpPr/>
                  <p:nvPr/>
                </p:nvCxnSpPr>
                <p:spPr>
                  <a:xfrm flipV="1">
                    <a:off x="3779912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8" name="Straight Arrow Connector 837"/>
                  <p:cNvCxnSpPr/>
                  <p:nvPr/>
                </p:nvCxnSpPr>
                <p:spPr>
                  <a:xfrm flipV="1">
                    <a:off x="4139952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9" name="Straight Arrow Connector 838"/>
                  <p:cNvCxnSpPr/>
                  <p:nvPr/>
                </p:nvCxnSpPr>
                <p:spPr>
                  <a:xfrm flipV="1">
                    <a:off x="3211200" y="3159170"/>
                    <a:ext cx="0" cy="11369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0" name="Straight Arrow Connector 839"/>
                  <p:cNvCxnSpPr/>
                  <p:nvPr/>
                </p:nvCxnSpPr>
                <p:spPr>
                  <a:xfrm flipV="1">
                    <a:off x="3347864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1" name="Straight Arrow Connector 840"/>
                  <p:cNvCxnSpPr/>
                  <p:nvPr/>
                </p:nvCxnSpPr>
                <p:spPr>
                  <a:xfrm flipV="1">
                    <a:off x="3131840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2" name="Straight Arrow Connector 841"/>
                  <p:cNvCxnSpPr/>
                  <p:nvPr/>
                </p:nvCxnSpPr>
                <p:spPr>
                  <a:xfrm flipV="1">
                    <a:off x="320384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3" name="Straight Arrow Connector 842"/>
                  <p:cNvCxnSpPr/>
                  <p:nvPr/>
                </p:nvCxnSpPr>
                <p:spPr>
                  <a:xfrm flipV="1">
                    <a:off x="3275856" y="3159170"/>
                    <a:ext cx="0" cy="11369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4" name="Straight Arrow Connector 843"/>
                  <p:cNvCxnSpPr/>
                  <p:nvPr/>
                </p:nvCxnSpPr>
                <p:spPr>
                  <a:xfrm flipV="1">
                    <a:off x="3275856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5" name="Straight Arrow Connector 844"/>
                  <p:cNvCxnSpPr/>
                  <p:nvPr/>
                </p:nvCxnSpPr>
                <p:spPr>
                  <a:xfrm flipV="1">
                    <a:off x="356388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6" name="Straight Arrow Connector 845"/>
                  <p:cNvCxnSpPr/>
                  <p:nvPr/>
                </p:nvCxnSpPr>
                <p:spPr>
                  <a:xfrm flipV="1">
                    <a:off x="4283968" y="3670793"/>
                    <a:ext cx="0" cy="6366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7" name="Straight Arrow Connector 846"/>
                  <p:cNvCxnSpPr/>
                  <p:nvPr/>
                </p:nvCxnSpPr>
                <p:spPr>
                  <a:xfrm flipV="1">
                    <a:off x="4860032" y="3934603"/>
                    <a:ext cx="0" cy="346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8" name="Straight Arrow Connector 847"/>
                  <p:cNvCxnSpPr/>
                  <p:nvPr/>
                </p:nvCxnSpPr>
                <p:spPr>
                  <a:xfrm flipV="1">
                    <a:off x="4716016" y="3830584"/>
                    <a:ext cx="0" cy="4507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9" name="Straight Arrow Connector 848"/>
                  <p:cNvCxnSpPr/>
                  <p:nvPr/>
                </p:nvCxnSpPr>
                <p:spPr>
                  <a:xfrm flipV="1">
                    <a:off x="5076056" y="3969276"/>
                    <a:ext cx="0" cy="31205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0" name="Straight Arrow Connector 849"/>
                  <p:cNvCxnSpPr/>
                  <p:nvPr/>
                </p:nvCxnSpPr>
                <p:spPr>
                  <a:xfrm flipV="1">
                    <a:off x="4572000" y="3795912"/>
                    <a:ext cx="0" cy="50019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1" name="Straight Arrow Connector 850"/>
                  <p:cNvCxnSpPr/>
                  <p:nvPr/>
                </p:nvCxnSpPr>
                <p:spPr>
                  <a:xfrm flipV="1">
                    <a:off x="4932040" y="3761239"/>
                    <a:ext cx="0" cy="5200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2" name="Straight Arrow Connector 851"/>
                  <p:cNvCxnSpPr/>
                  <p:nvPr/>
                </p:nvCxnSpPr>
                <p:spPr>
                  <a:xfrm flipV="1">
                    <a:off x="4788024" y="3830584"/>
                    <a:ext cx="0" cy="4507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3" name="Straight Arrow Connector 852"/>
                  <p:cNvCxnSpPr/>
                  <p:nvPr/>
                </p:nvCxnSpPr>
                <p:spPr>
                  <a:xfrm flipV="1">
                    <a:off x="5148064" y="4038621"/>
                    <a:ext cx="0" cy="242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4" name="Straight Arrow Connector 853"/>
                  <p:cNvCxnSpPr/>
                  <p:nvPr/>
                </p:nvCxnSpPr>
                <p:spPr>
                  <a:xfrm flipV="1">
                    <a:off x="4644008" y="3899930"/>
                    <a:ext cx="0" cy="3814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5" name="Straight Arrow Connector 854"/>
                  <p:cNvCxnSpPr/>
                  <p:nvPr/>
                </p:nvCxnSpPr>
                <p:spPr>
                  <a:xfrm flipV="1">
                    <a:off x="3518550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6" name="Straight Arrow Connector 855"/>
                  <p:cNvCxnSpPr/>
                  <p:nvPr/>
                </p:nvCxnSpPr>
                <p:spPr>
                  <a:xfrm flipV="1">
                    <a:off x="3091836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7" name="Straight Arrow Connector 856"/>
                  <p:cNvCxnSpPr/>
                  <p:nvPr/>
                </p:nvCxnSpPr>
                <p:spPr>
                  <a:xfrm flipV="1">
                    <a:off x="3731907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8" name="Straight Arrow Connector 857"/>
                  <p:cNvCxnSpPr/>
                  <p:nvPr/>
                </p:nvCxnSpPr>
                <p:spPr>
                  <a:xfrm flipV="1">
                    <a:off x="4158621" y="3849843"/>
                    <a:ext cx="0" cy="43635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9" name="Straight Arrow Connector 858"/>
                  <p:cNvCxnSpPr/>
                  <p:nvPr/>
                </p:nvCxnSpPr>
                <p:spPr>
                  <a:xfrm flipV="1">
                    <a:off x="4692013" y="4043777"/>
                    <a:ext cx="0" cy="24241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0" name="Straight Arrow Connector 859"/>
                  <p:cNvCxnSpPr/>
                  <p:nvPr/>
                </p:nvCxnSpPr>
                <p:spPr>
                  <a:xfrm flipV="1">
                    <a:off x="3214692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1" name="Straight Arrow Connector 860"/>
                  <p:cNvCxnSpPr/>
                  <p:nvPr/>
                </p:nvCxnSpPr>
                <p:spPr>
                  <a:xfrm flipV="1">
                    <a:off x="3731907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2" name="Straight Arrow Connector 861"/>
                  <p:cNvCxnSpPr/>
                  <p:nvPr/>
                </p:nvCxnSpPr>
                <p:spPr>
                  <a:xfrm flipV="1">
                    <a:off x="3838585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3" name="Straight Arrow Connector 862"/>
                  <p:cNvCxnSpPr/>
                  <p:nvPr/>
                </p:nvCxnSpPr>
                <p:spPr>
                  <a:xfrm flipV="1">
                    <a:off x="3411871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4" name="Straight Arrow Connector 863"/>
                  <p:cNvCxnSpPr/>
                  <p:nvPr/>
                </p:nvCxnSpPr>
                <p:spPr>
                  <a:xfrm flipV="1">
                    <a:off x="4051942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5" name="Straight Arrow Connector 864"/>
                  <p:cNvCxnSpPr/>
                  <p:nvPr/>
                </p:nvCxnSpPr>
                <p:spPr>
                  <a:xfrm flipV="1">
                    <a:off x="4478656" y="3971052"/>
                    <a:ext cx="0" cy="315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6" name="Straight Arrow Connector 865"/>
                  <p:cNvCxnSpPr/>
                  <p:nvPr/>
                </p:nvCxnSpPr>
                <p:spPr>
                  <a:xfrm flipV="1">
                    <a:off x="5012049" y="4068019"/>
                    <a:ext cx="0" cy="2181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7" name="Straight Arrow Connector 866"/>
                  <p:cNvCxnSpPr/>
                  <p:nvPr/>
                </p:nvCxnSpPr>
                <p:spPr>
                  <a:xfrm flipV="1">
                    <a:off x="3091836" y="3825601"/>
                    <a:ext cx="0" cy="4605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8" name="Straight Arrow Connector 867"/>
                  <p:cNvCxnSpPr/>
                  <p:nvPr/>
                </p:nvCxnSpPr>
                <p:spPr>
                  <a:xfrm flipV="1">
                    <a:off x="3550692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9" name="Straight Arrow Connector 868"/>
                  <p:cNvCxnSpPr/>
                  <p:nvPr/>
                </p:nvCxnSpPr>
                <p:spPr>
                  <a:xfrm flipV="1">
                    <a:off x="4051942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0" name="Straight Arrow Connector 869"/>
                  <p:cNvCxnSpPr/>
                  <p:nvPr/>
                </p:nvCxnSpPr>
                <p:spPr>
                  <a:xfrm flipV="1">
                    <a:off x="3625228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1" name="Straight Arrow Connector 870"/>
                  <p:cNvCxnSpPr/>
                  <p:nvPr/>
                </p:nvCxnSpPr>
                <p:spPr>
                  <a:xfrm flipV="1">
                    <a:off x="3838585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2" name="Straight Arrow Connector 871"/>
                  <p:cNvCxnSpPr/>
                  <p:nvPr/>
                </p:nvCxnSpPr>
                <p:spPr>
                  <a:xfrm flipV="1">
                    <a:off x="4265299" y="3946810"/>
                    <a:ext cx="0" cy="3393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3" name="Straight Arrow Connector 872"/>
                  <p:cNvCxnSpPr/>
                  <p:nvPr/>
                </p:nvCxnSpPr>
                <p:spPr>
                  <a:xfrm flipV="1">
                    <a:off x="4798692" y="3922568"/>
                    <a:ext cx="0" cy="3636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4" name="Straight Arrow Connector 873"/>
                  <p:cNvCxnSpPr/>
                  <p:nvPr/>
                </p:nvCxnSpPr>
                <p:spPr>
                  <a:xfrm flipV="1">
                    <a:off x="3838585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5" name="Straight Arrow Connector 874"/>
                  <p:cNvCxnSpPr/>
                  <p:nvPr/>
                </p:nvCxnSpPr>
                <p:spPr>
                  <a:xfrm flipV="1">
                    <a:off x="3982692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6" name="Straight Arrow Connector 875"/>
                  <p:cNvCxnSpPr/>
                  <p:nvPr/>
                </p:nvCxnSpPr>
                <p:spPr>
                  <a:xfrm flipV="1">
                    <a:off x="4158621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7" name="Straight Arrow Connector 876"/>
                  <p:cNvCxnSpPr/>
                  <p:nvPr/>
                </p:nvCxnSpPr>
                <p:spPr>
                  <a:xfrm flipV="1">
                    <a:off x="4585335" y="3971052"/>
                    <a:ext cx="0" cy="315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8" name="Straight Arrow Connector 877"/>
                  <p:cNvCxnSpPr/>
                  <p:nvPr/>
                </p:nvCxnSpPr>
                <p:spPr>
                  <a:xfrm flipV="1">
                    <a:off x="5118727" y="4116503"/>
                    <a:ext cx="0" cy="1696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9" name="Straight Arrow Connector 878"/>
                  <p:cNvCxnSpPr/>
                  <p:nvPr/>
                </p:nvCxnSpPr>
                <p:spPr>
                  <a:xfrm flipV="1">
                    <a:off x="3625228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0" name="Straight Arrow Connector 879"/>
                  <p:cNvCxnSpPr/>
                  <p:nvPr/>
                </p:nvCxnSpPr>
                <p:spPr>
                  <a:xfrm flipV="1">
                    <a:off x="4158621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1" name="Straight Arrow Connector 880"/>
                  <p:cNvCxnSpPr/>
                  <p:nvPr/>
                </p:nvCxnSpPr>
                <p:spPr>
                  <a:xfrm flipV="1">
                    <a:off x="3305193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2" name="Straight Arrow Connector 881"/>
                  <p:cNvCxnSpPr/>
                  <p:nvPr/>
                </p:nvCxnSpPr>
                <p:spPr>
                  <a:xfrm flipV="1">
                    <a:off x="4371978" y="4019535"/>
                    <a:ext cx="0" cy="2714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3" name="Straight Arrow Connector 882"/>
                  <p:cNvCxnSpPr/>
                  <p:nvPr/>
                </p:nvCxnSpPr>
                <p:spPr>
                  <a:xfrm flipV="1">
                    <a:off x="5225406" y="4141949"/>
                    <a:ext cx="0" cy="147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4" name="Straight Arrow Connector 883"/>
                  <p:cNvCxnSpPr/>
                  <p:nvPr/>
                </p:nvCxnSpPr>
                <p:spPr>
                  <a:xfrm flipV="1">
                    <a:off x="5012049" y="4097591"/>
                    <a:ext cx="0" cy="1922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5" name="Straight Arrow Connector 884"/>
                  <p:cNvCxnSpPr/>
                  <p:nvPr/>
                </p:nvCxnSpPr>
                <p:spPr>
                  <a:xfrm flipV="1">
                    <a:off x="5545441" y="4156734"/>
                    <a:ext cx="0" cy="1330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6" name="Straight Arrow Connector 885"/>
                  <p:cNvCxnSpPr/>
                  <p:nvPr/>
                </p:nvCxnSpPr>
                <p:spPr>
                  <a:xfrm flipV="1">
                    <a:off x="4798692" y="4082805"/>
                    <a:ext cx="0" cy="2133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7" name="Straight Arrow Connector 886"/>
                  <p:cNvCxnSpPr/>
                  <p:nvPr/>
                </p:nvCxnSpPr>
                <p:spPr>
                  <a:xfrm flipV="1">
                    <a:off x="5332084" y="4068019"/>
                    <a:ext cx="0" cy="22178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8" name="Straight Arrow Connector 887"/>
                  <p:cNvCxnSpPr/>
                  <p:nvPr/>
                </p:nvCxnSpPr>
                <p:spPr>
                  <a:xfrm flipV="1">
                    <a:off x="5118727" y="4097591"/>
                    <a:ext cx="0" cy="1922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9" name="Straight Arrow Connector 888"/>
                  <p:cNvCxnSpPr/>
                  <p:nvPr/>
                </p:nvCxnSpPr>
                <p:spPr>
                  <a:xfrm flipV="1">
                    <a:off x="5652120" y="4186306"/>
                    <a:ext cx="0" cy="1035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0" name="Straight Arrow Connector 889"/>
                  <p:cNvCxnSpPr/>
                  <p:nvPr/>
                </p:nvCxnSpPr>
                <p:spPr>
                  <a:xfrm flipV="1">
                    <a:off x="4905370" y="4127162"/>
                    <a:ext cx="0" cy="16264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1" name="Straight Arrow Connector 890"/>
                  <p:cNvCxnSpPr/>
                  <p:nvPr/>
                </p:nvCxnSpPr>
                <p:spPr>
                  <a:xfrm flipV="1">
                    <a:off x="4986000" y="3968569"/>
                    <a:ext cx="0" cy="3146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2" name="Straight Arrow Connector 891"/>
                  <p:cNvCxnSpPr/>
                  <p:nvPr/>
                </p:nvCxnSpPr>
                <p:spPr>
                  <a:xfrm flipV="1">
                    <a:off x="5226027" y="4000037"/>
                    <a:ext cx="0" cy="2832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3" name="Straight Arrow Connector 892"/>
                  <p:cNvCxnSpPr/>
                  <p:nvPr/>
                </p:nvCxnSpPr>
                <p:spPr>
                  <a:xfrm flipV="1">
                    <a:off x="5066009" y="3811233"/>
                    <a:ext cx="0" cy="4720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4" name="Straight Arrow Connector 893"/>
                  <p:cNvCxnSpPr/>
                  <p:nvPr/>
                </p:nvCxnSpPr>
                <p:spPr>
                  <a:xfrm flipV="1">
                    <a:off x="5306036" y="4062970"/>
                    <a:ext cx="0" cy="22027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5" name="Straight Arrow Connector 894"/>
                  <p:cNvCxnSpPr/>
                  <p:nvPr/>
                </p:nvCxnSpPr>
                <p:spPr>
                  <a:xfrm flipV="1">
                    <a:off x="5386044" y="4096000"/>
                    <a:ext cx="0" cy="1919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6" name="Straight Arrow Connector 895"/>
                  <p:cNvCxnSpPr/>
                  <p:nvPr/>
                </p:nvCxnSpPr>
                <p:spPr>
                  <a:xfrm flipV="1">
                    <a:off x="5226027" y="4038422"/>
                    <a:ext cx="0" cy="2495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7" name="Straight Arrow Connector 896"/>
                  <p:cNvCxnSpPr/>
                  <p:nvPr/>
                </p:nvCxnSpPr>
                <p:spPr>
                  <a:xfrm flipV="1">
                    <a:off x="5626071" y="4115193"/>
                    <a:ext cx="0" cy="1727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8" name="Straight Arrow Connector 897"/>
                  <p:cNvCxnSpPr/>
                  <p:nvPr/>
                </p:nvCxnSpPr>
                <p:spPr>
                  <a:xfrm flipV="1">
                    <a:off x="5066009" y="4019229"/>
                    <a:ext cx="0" cy="2768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9" name="Straight Arrow Connector 898"/>
                  <p:cNvCxnSpPr/>
                  <p:nvPr/>
                </p:nvCxnSpPr>
                <p:spPr>
                  <a:xfrm flipV="1">
                    <a:off x="5466053" y="4000037"/>
                    <a:ext cx="0" cy="2878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0" name="Straight Arrow Connector 899"/>
                  <p:cNvCxnSpPr/>
                  <p:nvPr/>
                </p:nvCxnSpPr>
                <p:spPr>
                  <a:xfrm flipV="1">
                    <a:off x="5306036" y="4038422"/>
                    <a:ext cx="0" cy="2495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1" name="Straight Arrow Connector 900"/>
                  <p:cNvCxnSpPr/>
                  <p:nvPr/>
                </p:nvCxnSpPr>
                <p:spPr>
                  <a:xfrm flipV="1">
                    <a:off x="5706080" y="4153579"/>
                    <a:ext cx="0" cy="1343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2" name="Straight Arrow Connector 901"/>
                  <p:cNvCxnSpPr/>
                  <p:nvPr/>
                </p:nvCxnSpPr>
                <p:spPr>
                  <a:xfrm flipV="1">
                    <a:off x="5146018" y="4076808"/>
                    <a:ext cx="0" cy="2111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3" name="Straight Arrow Connector 902"/>
                  <p:cNvCxnSpPr/>
                  <p:nvPr/>
                </p:nvCxnSpPr>
                <p:spPr>
                  <a:xfrm flipV="1">
                    <a:off x="5238000" y="4125568"/>
                    <a:ext cx="0" cy="16264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4" name="Straight Arrow Connector 903"/>
                  <p:cNvCxnSpPr/>
                  <p:nvPr/>
                </p:nvCxnSpPr>
                <p:spPr>
                  <a:xfrm flipV="1">
                    <a:off x="4217168" y="4024203"/>
                    <a:ext cx="0" cy="2669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5" name="Straight Arrow Connector 904"/>
                  <p:cNvCxnSpPr/>
                  <p:nvPr/>
                </p:nvCxnSpPr>
                <p:spPr>
                  <a:xfrm flipV="1">
                    <a:off x="4037225" y="4061819"/>
                    <a:ext cx="0" cy="2402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6" name="Straight Arrow Connector 905"/>
                  <p:cNvCxnSpPr/>
                  <p:nvPr/>
                </p:nvCxnSpPr>
                <p:spPr>
                  <a:xfrm flipV="1">
                    <a:off x="4487081" y="4050901"/>
                    <a:ext cx="0" cy="2402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7" name="Straight Arrow Connector 906"/>
                  <p:cNvCxnSpPr/>
                  <p:nvPr/>
                </p:nvCxnSpPr>
                <p:spPr>
                  <a:xfrm flipV="1">
                    <a:off x="4307139" y="4008423"/>
                    <a:ext cx="0" cy="2827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8" name="Straight Arrow Connector 907"/>
                  <p:cNvCxnSpPr/>
                  <p:nvPr/>
                </p:nvCxnSpPr>
                <p:spPr>
                  <a:xfrm flipV="1">
                    <a:off x="4127197" y="3955027"/>
                    <a:ext cx="0" cy="34707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9" name="Straight Arrow Connector 908"/>
                  <p:cNvCxnSpPr/>
                  <p:nvPr/>
                </p:nvCxnSpPr>
                <p:spPr>
                  <a:xfrm flipV="1">
                    <a:off x="4577053" y="4104297"/>
                    <a:ext cx="0" cy="1868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0" name="Straight Arrow Connector 909"/>
                  <p:cNvCxnSpPr/>
                  <p:nvPr/>
                </p:nvCxnSpPr>
                <p:spPr>
                  <a:xfrm flipV="1">
                    <a:off x="3947254" y="4008423"/>
                    <a:ext cx="0" cy="2989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1" name="Straight Arrow Connector 910"/>
                  <p:cNvCxnSpPr/>
                  <p:nvPr/>
                </p:nvCxnSpPr>
                <p:spPr>
                  <a:xfrm flipV="1">
                    <a:off x="4667024" y="4132321"/>
                    <a:ext cx="0" cy="1628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2" name="Straight Arrow Connector 911"/>
                  <p:cNvCxnSpPr/>
                  <p:nvPr/>
                </p:nvCxnSpPr>
                <p:spPr>
                  <a:xfrm flipV="1">
                    <a:off x="4487081" y="4083469"/>
                    <a:ext cx="0" cy="211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3" name="Straight Arrow Connector 912"/>
                  <p:cNvCxnSpPr/>
                  <p:nvPr/>
                </p:nvCxnSpPr>
                <p:spPr>
                  <a:xfrm flipV="1">
                    <a:off x="4936937" y="4148605"/>
                    <a:ext cx="0" cy="146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4" name="Straight Arrow Connector 913"/>
                  <p:cNvCxnSpPr/>
                  <p:nvPr/>
                </p:nvCxnSpPr>
                <p:spPr>
                  <a:xfrm flipV="1">
                    <a:off x="4307139" y="4067185"/>
                    <a:ext cx="0" cy="2349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5" name="Straight Arrow Connector 914"/>
                  <p:cNvCxnSpPr/>
                  <p:nvPr/>
                </p:nvCxnSpPr>
                <p:spPr>
                  <a:xfrm flipV="1">
                    <a:off x="4756995" y="4050901"/>
                    <a:ext cx="0" cy="2442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6" name="Straight Arrow Connector 915"/>
                  <p:cNvCxnSpPr/>
                  <p:nvPr/>
                </p:nvCxnSpPr>
                <p:spPr>
                  <a:xfrm flipV="1">
                    <a:off x="4577053" y="4083469"/>
                    <a:ext cx="0" cy="211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7" name="Straight Arrow Connector 916"/>
                  <p:cNvCxnSpPr/>
                  <p:nvPr/>
                </p:nvCxnSpPr>
                <p:spPr>
                  <a:xfrm flipV="1">
                    <a:off x="5026909" y="4181173"/>
                    <a:ext cx="0" cy="11398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8" name="Straight Arrow Connector 917"/>
                  <p:cNvCxnSpPr/>
                  <p:nvPr/>
                </p:nvCxnSpPr>
                <p:spPr>
                  <a:xfrm flipV="1">
                    <a:off x="4397110" y="4116037"/>
                    <a:ext cx="0" cy="1791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9" name="Straight Arrow Connector 918"/>
                  <p:cNvCxnSpPr/>
                  <p:nvPr/>
                </p:nvCxnSpPr>
                <p:spPr>
                  <a:xfrm flipV="1">
                    <a:off x="4457091" y="4183594"/>
                    <a:ext cx="0" cy="11385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0" name="Straight Arrow Connector 919"/>
                  <p:cNvCxnSpPr/>
                  <p:nvPr/>
                </p:nvCxnSpPr>
                <p:spPr>
                  <a:xfrm flipV="1">
                    <a:off x="4190509" y="4149439"/>
                    <a:ext cx="0" cy="148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1" name="Straight Arrow Connector 920"/>
                  <p:cNvCxnSpPr/>
                  <p:nvPr/>
                </p:nvCxnSpPr>
                <p:spPr>
                  <a:xfrm flipV="1">
                    <a:off x="4856963" y="4194979"/>
                    <a:ext cx="0" cy="10246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2" name="Straight Arrow Connector 921"/>
                  <p:cNvCxnSpPr/>
                  <p:nvPr/>
                </p:nvCxnSpPr>
                <p:spPr>
                  <a:xfrm flipV="1">
                    <a:off x="3923928" y="4138054"/>
                    <a:ext cx="0" cy="159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3" name="Straight Arrow Connector 922"/>
                  <p:cNvCxnSpPr/>
                  <p:nvPr/>
                </p:nvCxnSpPr>
                <p:spPr>
                  <a:xfrm flipV="1">
                    <a:off x="4590382" y="4126669"/>
                    <a:ext cx="0" cy="1707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4" name="Straight Arrow Connector 923"/>
                  <p:cNvCxnSpPr/>
                  <p:nvPr/>
                </p:nvCxnSpPr>
                <p:spPr>
                  <a:xfrm flipV="1">
                    <a:off x="4323801" y="4149439"/>
                    <a:ext cx="0" cy="148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5" name="Straight Arrow Connector 924"/>
                  <p:cNvCxnSpPr/>
                  <p:nvPr/>
                </p:nvCxnSpPr>
                <p:spPr>
                  <a:xfrm flipV="1">
                    <a:off x="4990253" y="4217750"/>
                    <a:ext cx="0" cy="79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6" name="Straight Arrow Connector 925"/>
                  <p:cNvCxnSpPr/>
                  <p:nvPr/>
                </p:nvCxnSpPr>
                <p:spPr>
                  <a:xfrm flipV="1">
                    <a:off x="4057219" y="4172209"/>
                    <a:ext cx="0" cy="1274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7" name="Straight Arrow Connector 926"/>
                  <p:cNvCxnSpPr/>
                  <p:nvPr/>
                </p:nvCxnSpPr>
                <p:spPr>
                  <a:xfrm flipV="1">
                    <a:off x="5123544" y="4229700"/>
                    <a:ext cx="0" cy="6944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8" name="Straight Arrow Connector 927"/>
                  <p:cNvCxnSpPr/>
                  <p:nvPr/>
                </p:nvCxnSpPr>
                <p:spPr>
                  <a:xfrm flipV="1">
                    <a:off x="4856963" y="4208868"/>
                    <a:ext cx="0" cy="902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9" name="Straight Arrow Connector 928"/>
                  <p:cNvCxnSpPr/>
                  <p:nvPr/>
                </p:nvCxnSpPr>
                <p:spPr>
                  <a:xfrm flipV="1">
                    <a:off x="5523416" y="4236645"/>
                    <a:ext cx="0" cy="624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0" name="Straight Arrow Connector 929"/>
                  <p:cNvCxnSpPr/>
                  <p:nvPr/>
                </p:nvCxnSpPr>
                <p:spPr>
                  <a:xfrm flipV="1">
                    <a:off x="4590382" y="4201924"/>
                    <a:ext cx="0" cy="1001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1" name="Straight Arrow Connector 930"/>
                  <p:cNvCxnSpPr/>
                  <p:nvPr/>
                </p:nvCxnSpPr>
                <p:spPr>
                  <a:xfrm flipV="1">
                    <a:off x="5256834" y="4194979"/>
                    <a:ext cx="0" cy="1041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2" name="Straight Arrow Connector 931"/>
                  <p:cNvCxnSpPr/>
                  <p:nvPr/>
                </p:nvCxnSpPr>
                <p:spPr>
                  <a:xfrm flipV="1">
                    <a:off x="4990253" y="4208868"/>
                    <a:ext cx="0" cy="902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3" name="Straight Arrow Connector 932"/>
                  <p:cNvCxnSpPr/>
                  <p:nvPr/>
                </p:nvCxnSpPr>
                <p:spPr>
                  <a:xfrm flipV="1">
                    <a:off x="5656707" y="4250533"/>
                    <a:ext cx="0" cy="4860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4" name="Straight Arrow Connector 933"/>
                  <p:cNvCxnSpPr/>
                  <p:nvPr/>
                </p:nvCxnSpPr>
                <p:spPr>
                  <a:xfrm flipV="1">
                    <a:off x="4723672" y="4222756"/>
                    <a:ext cx="0" cy="763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5" name="Straight Arrow Connector 934"/>
                  <p:cNvCxnSpPr/>
                  <p:nvPr/>
                </p:nvCxnSpPr>
                <p:spPr>
                  <a:xfrm flipV="1">
                    <a:off x="4824416" y="4148273"/>
                    <a:ext cx="0" cy="1477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6" name="Straight Arrow Connector 935"/>
                  <p:cNvCxnSpPr/>
                  <p:nvPr/>
                </p:nvCxnSpPr>
                <p:spPr>
                  <a:xfrm flipV="1">
                    <a:off x="5124320" y="4163052"/>
                    <a:ext cx="0" cy="133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7" name="Straight Arrow Connector 936"/>
                  <p:cNvCxnSpPr/>
                  <p:nvPr/>
                </p:nvCxnSpPr>
                <p:spPr>
                  <a:xfrm flipV="1">
                    <a:off x="4924384" y="4074381"/>
                    <a:ext cx="0" cy="2216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8" name="Straight Arrow Connector 937"/>
                  <p:cNvCxnSpPr/>
                  <p:nvPr/>
                </p:nvCxnSpPr>
                <p:spPr>
                  <a:xfrm flipV="1">
                    <a:off x="5224289" y="4192608"/>
                    <a:ext cx="0" cy="10344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9" name="Straight Arrow Connector 938"/>
                  <p:cNvCxnSpPr/>
                  <p:nvPr/>
                </p:nvCxnSpPr>
                <p:spPr>
                  <a:xfrm flipV="1">
                    <a:off x="5324255" y="4208121"/>
                    <a:ext cx="0" cy="901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0" name="Straight Arrow Connector 939"/>
                  <p:cNvCxnSpPr/>
                  <p:nvPr/>
                </p:nvCxnSpPr>
                <p:spPr>
                  <a:xfrm flipV="1">
                    <a:off x="5124320" y="4181079"/>
                    <a:ext cx="0" cy="1171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1" name="Straight Arrow Connector 940"/>
                  <p:cNvCxnSpPr/>
                  <p:nvPr/>
                </p:nvCxnSpPr>
                <p:spPr>
                  <a:xfrm flipV="1">
                    <a:off x="5624160" y="4217135"/>
                    <a:ext cx="0" cy="811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2" name="Straight Arrow Connector 941"/>
                  <p:cNvCxnSpPr/>
                  <p:nvPr/>
                </p:nvCxnSpPr>
                <p:spPr>
                  <a:xfrm flipV="1">
                    <a:off x="4924384" y="4172065"/>
                    <a:ext cx="0" cy="1300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3" name="Straight Arrow Connector 942"/>
                  <p:cNvCxnSpPr/>
                  <p:nvPr/>
                </p:nvCxnSpPr>
                <p:spPr>
                  <a:xfrm flipV="1">
                    <a:off x="5424224" y="4163052"/>
                    <a:ext cx="0" cy="1352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4" name="Straight Arrow Connector 943"/>
                  <p:cNvCxnSpPr/>
                  <p:nvPr/>
                </p:nvCxnSpPr>
                <p:spPr>
                  <a:xfrm flipV="1">
                    <a:off x="5224289" y="4181079"/>
                    <a:ext cx="0" cy="1171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5" name="Straight Arrow Connector 944"/>
                  <p:cNvCxnSpPr/>
                  <p:nvPr/>
                </p:nvCxnSpPr>
                <p:spPr>
                  <a:xfrm flipV="1">
                    <a:off x="5724128" y="4235163"/>
                    <a:ext cx="0" cy="630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6" name="Straight Arrow Connector 945"/>
                  <p:cNvCxnSpPr/>
                  <p:nvPr/>
                </p:nvCxnSpPr>
                <p:spPr>
                  <a:xfrm flipV="1">
                    <a:off x="5024352" y="4199107"/>
                    <a:ext cx="0" cy="9915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7" name="Straight Arrow Connector 946"/>
                  <p:cNvCxnSpPr/>
                  <p:nvPr/>
                </p:nvCxnSpPr>
                <p:spPr>
                  <a:xfrm flipV="1">
                    <a:off x="5139280" y="4222007"/>
                    <a:ext cx="0" cy="763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6588224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 flipH="1">
                    <a:off x="6444208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6516216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6498000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6300192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</p:grpSp>
          </p:grpSp>
        </p:grpSp>
        <p:cxnSp>
          <p:nvCxnSpPr>
            <p:cNvPr id="607" name="Straight Arrow Connector 606"/>
            <p:cNvCxnSpPr/>
            <p:nvPr/>
          </p:nvCxnSpPr>
          <p:spPr>
            <a:xfrm>
              <a:off x="323528" y="764704"/>
              <a:ext cx="36004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608" name="TextBox 607"/>
            <p:cNvSpPr txBox="1"/>
            <p:nvPr/>
          </p:nvSpPr>
          <p:spPr>
            <a:xfrm>
              <a:off x="1778084" y="836713"/>
              <a:ext cx="1338714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49"/>
              <a:r>
                <a:rPr lang="en-GB" sz="1266" kern="0" dirty="0">
                  <a:solidFill>
                    <a:sysClr val="windowText" lastClr="000000"/>
                  </a:solidFill>
                </a:rPr>
                <a:t>Gate Time</a:t>
              </a:r>
              <a:endParaRPr lang="en-US" sz="126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4547958" y="4437112"/>
              <a:ext cx="775598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49"/>
              <a:r>
                <a:rPr lang="en-GB" sz="1266" kern="0" dirty="0">
                  <a:solidFill>
                    <a:sysClr val="windowText" lastClr="000000"/>
                  </a:solidFill>
                </a:rPr>
                <a:t>Time</a:t>
              </a:r>
              <a:endParaRPr lang="en-US" sz="126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3923928" y="2996952"/>
              <a:ext cx="3096344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642849"/>
              <a:endParaRPr lang="en-GB" sz="1266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611" name="Straight Arrow Connector 610"/>
            <p:cNvCxnSpPr/>
            <p:nvPr/>
          </p:nvCxnSpPr>
          <p:spPr>
            <a:xfrm flipV="1">
              <a:off x="323528" y="4293096"/>
              <a:ext cx="5256584" cy="8384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Reverse reverb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5845" y="794743"/>
            <a:ext cx="10122158" cy="3191195"/>
          </a:xfrm>
        </p:spPr>
        <p:txBody>
          <a:bodyPr anchor="t"/>
          <a:lstStyle/>
          <a:p>
            <a:pPr marL="446401"/>
            <a:r>
              <a:rPr lang="en-US" sz="2812" dirty="0"/>
              <a:t>Reverse reverb simulates reflections where sound gets louder over time, then cuts off </a:t>
            </a:r>
          </a:p>
          <a:p>
            <a:pPr marL="803520" lvl="1"/>
            <a:r>
              <a:rPr lang="en-US" sz="2180" dirty="0"/>
              <a:t>Opposite of natural effect where reflections become quieter</a:t>
            </a:r>
          </a:p>
          <a:p>
            <a:pPr marL="803520" lvl="1"/>
            <a:r>
              <a:rPr lang="en-US" sz="2180" dirty="0">
                <a:solidFill>
                  <a:srgbClr val="0000FF"/>
                </a:solidFill>
              </a:rPr>
              <a:t>Reverse time</a:t>
            </a:r>
            <a:r>
              <a:rPr lang="en-US" sz="2180" dirty="0"/>
              <a:t> or </a:t>
            </a:r>
            <a:r>
              <a:rPr lang="en-US" sz="2180" dirty="0">
                <a:solidFill>
                  <a:srgbClr val="0000FF"/>
                </a:solidFill>
              </a:rPr>
              <a:t>gate time</a:t>
            </a:r>
            <a:r>
              <a:rPr lang="en-US" sz="2180" dirty="0"/>
              <a:t> = how long sound builds up</a:t>
            </a:r>
          </a:p>
          <a:p>
            <a:pPr marL="803520" lvl="1"/>
            <a:r>
              <a:rPr lang="en-US" sz="2180" dirty="0"/>
              <a:t>Similar to </a:t>
            </a:r>
            <a:r>
              <a:rPr lang="en-US" sz="2180" dirty="0">
                <a:solidFill>
                  <a:srgbClr val="0000FF"/>
                </a:solidFill>
              </a:rPr>
              <a:t>gated reverb</a:t>
            </a:r>
            <a:r>
              <a:rPr lang="en-US" sz="2180" dirty="0"/>
              <a:t> reversed in time</a:t>
            </a:r>
          </a:p>
          <a:p>
            <a:pPr marL="803520" lvl="1"/>
            <a:r>
              <a:rPr lang="en-US" sz="2180" dirty="0"/>
              <a:t>May sound like </a:t>
            </a:r>
            <a:r>
              <a:rPr lang="en-US" sz="2180" dirty="0" err="1">
                <a:solidFill>
                  <a:srgbClr val="0000FF"/>
                </a:solidFill>
              </a:rPr>
              <a:t>slapback</a:t>
            </a:r>
            <a:r>
              <a:rPr lang="en-US" sz="2180" dirty="0">
                <a:solidFill>
                  <a:srgbClr val="0000FF"/>
                </a:solidFill>
              </a:rPr>
              <a:t> delay</a:t>
            </a:r>
            <a:r>
              <a:rPr lang="en-US" sz="2180" dirty="0"/>
              <a:t> since it ends suddenly</a:t>
            </a:r>
          </a:p>
          <a:p>
            <a:pPr marL="803520" lvl="1"/>
            <a:r>
              <a:rPr lang="en-US" sz="2180" dirty="0"/>
              <a:t>Sound example: dry, 50ms reverse time, then 150ms</a:t>
            </a:r>
          </a:p>
        </p:txBody>
      </p:sp>
      <p:pic>
        <p:nvPicPr>
          <p:cNvPr id="57348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39191" y="4688089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8" name="Group 617"/>
          <p:cNvGrpSpPr/>
          <p:nvPr/>
        </p:nvGrpSpPr>
        <p:grpSpPr>
          <a:xfrm>
            <a:off x="1880117" y="3881694"/>
            <a:ext cx="5984059" cy="3052695"/>
            <a:chOff x="611560" y="2123564"/>
            <a:chExt cx="8280920" cy="4080771"/>
          </a:xfrm>
        </p:grpSpPr>
        <p:grpSp>
          <p:nvGrpSpPr>
            <p:cNvPr id="619" name="Group 615"/>
            <p:cNvGrpSpPr/>
            <p:nvPr/>
          </p:nvGrpSpPr>
          <p:grpSpPr>
            <a:xfrm flipH="1">
              <a:off x="647692" y="2339588"/>
              <a:ext cx="6155860" cy="3326680"/>
              <a:chOff x="755576" y="980728"/>
              <a:chExt cx="6156544" cy="3326680"/>
            </a:xfrm>
          </p:grpSpPr>
          <p:cxnSp>
            <p:nvCxnSpPr>
              <p:cNvPr id="627" name="Straight Arrow Connector 626"/>
              <p:cNvCxnSpPr/>
              <p:nvPr/>
            </p:nvCxnSpPr>
            <p:spPr>
              <a:xfrm flipV="1">
                <a:off x="1115616" y="1628800"/>
                <a:ext cx="0" cy="266429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8" name="Straight Arrow Connector 627"/>
              <p:cNvCxnSpPr/>
              <p:nvPr/>
            </p:nvCxnSpPr>
            <p:spPr>
              <a:xfrm flipV="1">
                <a:off x="1331640" y="1484784"/>
                <a:ext cx="0" cy="280831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29" name="Straight Arrow Connector 628"/>
              <p:cNvCxnSpPr/>
              <p:nvPr/>
            </p:nvCxnSpPr>
            <p:spPr>
              <a:xfrm flipV="1">
                <a:off x="755576" y="980728"/>
                <a:ext cx="0" cy="3312368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0" name="Straight Arrow Connector 629"/>
              <p:cNvCxnSpPr/>
              <p:nvPr/>
            </p:nvCxnSpPr>
            <p:spPr>
              <a:xfrm flipV="1">
                <a:off x="1547664" y="1988840"/>
                <a:ext cx="0" cy="230547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1" name="Straight Arrow Connector 630"/>
              <p:cNvCxnSpPr/>
              <p:nvPr/>
            </p:nvCxnSpPr>
            <p:spPr>
              <a:xfrm flipV="1">
                <a:off x="1691680" y="2581677"/>
                <a:ext cx="0" cy="171263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5832000" y="4277560"/>
                <a:ext cx="108012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633" name="Group 690"/>
              <p:cNvGrpSpPr/>
              <p:nvPr/>
            </p:nvGrpSpPr>
            <p:grpSpPr>
              <a:xfrm>
                <a:off x="1907704" y="2348880"/>
                <a:ext cx="4680520" cy="1958528"/>
                <a:chOff x="1907704" y="2054711"/>
                <a:chExt cx="4680520" cy="2252697"/>
              </a:xfrm>
            </p:grpSpPr>
            <p:cxnSp>
              <p:nvCxnSpPr>
                <p:cNvPr id="634" name="Straight Arrow Connector 633"/>
                <p:cNvCxnSpPr/>
                <p:nvPr/>
              </p:nvCxnSpPr>
              <p:spPr>
                <a:xfrm flipV="1">
                  <a:off x="1907704" y="2054711"/>
                  <a:ext cx="0" cy="22396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5" name="Straight Arrow Connector 16"/>
                <p:cNvCxnSpPr/>
                <p:nvPr/>
              </p:nvCxnSpPr>
              <p:spPr>
                <a:xfrm flipV="1">
                  <a:off x="2195736" y="2515806"/>
                  <a:ext cx="0" cy="17785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6" name="Straight Arrow Connector 635"/>
                <p:cNvCxnSpPr/>
                <p:nvPr/>
              </p:nvCxnSpPr>
              <p:spPr>
                <a:xfrm flipV="1">
                  <a:off x="2051720" y="2120581"/>
                  <a:ext cx="0" cy="217373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7" name="Straight Arrow Connector 636"/>
                <p:cNvCxnSpPr/>
                <p:nvPr/>
              </p:nvCxnSpPr>
              <p:spPr>
                <a:xfrm flipV="1">
                  <a:off x="2123728" y="2581677"/>
                  <a:ext cx="0" cy="17126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V="1">
                  <a:off x="2195736" y="2384064"/>
                  <a:ext cx="0" cy="191025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V="1">
                  <a:off x="1979712" y="2252323"/>
                  <a:ext cx="0" cy="20419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 flipV="1">
                  <a:off x="2256119" y="3477209"/>
                  <a:ext cx="0" cy="8215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1" name="Straight Arrow Connector 640"/>
                <p:cNvCxnSpPr/>
                <p:nvPr/>
              </p:nvCxnSpPr>
              <p:spPr>
                <a:xfrm flipV="1">
                  <a:off x="2716796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2" name="Straight Arrow Connector 641"/>
                <p:cNvCxnSpPr/>
                <p:nvPr/>
              </p:nvCxnSpPr>
              <p:spPr>
                <a:xfrm flipV="1">
                  <a:off x="2716796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3" name="Straight Arrow Connector 642"/>
                <p:cNvCxnSpPr/>
                <p:nvPr/>
              </p:nvCxnSpPr>
              <p:spPr>
                <a:xfrm flipV="1">
                  <a:off x="2071848" y="3174513"/>
                  <a:ext cx="0" cy="11243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4" name="Straight Arrow Connector 643"/>
                <p:cNvCxnSpPr/>
                <p:nvPr/>
              </p:nvCxnSpPr>
              <p:spPr>
                <a:xfrm flipV="1">
                  <a:off x="290106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5" name="Straight Arrow Connector 644"/>
                <p:cNvCxnSpPr/>
                <p:nvPr/>
              </p:nvCxnSpPr>
              <p:spPr>
                <a:xfrm flipV="1">
                  <a:off x="2440390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V="1">
                  <a:off x="2993203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7" name="Straight Arrow Connector 646"/>
                <p:cNvCxnSpPr/>
                <p:nvPr/>
              </p:nvCxnSpPr>
              <p:spPr>
                <a:xfrm flipV="1">
                  <a:off x="2993203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8" name="Straight Arrow Connector 647"/>
                <p:cNvCxnSpPr/>
                <p:nvPr/>
              </p:nvCxnSpPr>
              <p:spPr>
                <a:xfrm flipV="1">
                  <a:off x="2163983" y="3304240"/>
                  <a:ext cx="0" cy="9945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V="1">
                  <a:off x="2592642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0" name="Straight Arrow Connector 649"/>
                <p:cNvCxnSpPr/>
                <p:nvPr/>
              </p:nvCxnSpPr>
              <p:spPr>
                <a:xfrm flipV="1">
                  <a:off x="2910474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1" name="Straight Arrow Connector 650"/>
                <p:cNvCxnSpPr/>
                <p:nvPr/>
              </p:nvCxnSpPr>
              <p:spPr>
                <a:xfrm flipV="1">
                  <a:off x="2537367" y="3304240"/>
                  <a:ext cx="0" cy="9945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2" name="Straight Arrow Connector 651"/>
                <p:cNvCxnSpPr/>
                <p:nvPr/>
              </p:nvCxnSpPr>
              <p:spPr>
                <a:xfrm flipV="1">
                  <a:off x="2624661" y="3347482"/>
                  <a:ext cx="0" cy="9513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3" name="Straight Arrow Connector 652"/>
                <p:cNvCxnSpPr/>
                <p:nvPr/>
              </p:nvCxnSpPr>
              <p:spPr>
                <a:xfrm flipV="1">
                  <a:off x="1979712" y="3693421"/>
                  <a:ext cx="0" cy="6053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4" name="Straight Arrow Connector 653"/>
                <p:cNvCxnSpPr/>
                <p:nvPr/>
              </p:nvCxnSpPr>
              <p:spPr>
                <a:xfrm flipV="1">
                  <a:off x="2808932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5" name="Straight Arrow Connector 654"/>
                <p:cNvCxnSpPr/>
                <p:nvPr/>
              </p:nvCxnSpPr>
              <p:spPr>
                <a:xfrm flipV="1">
                  <a:off x="2532525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6" name="Straight Arrow Connector 655"/>
                <p:cNvCxnSpPr/>
                <p:nvPr/>
              </p:nvCxnSpPr>
              <p:spPr>
                <a:xfrm flipV="1">
                  <a:off x="290106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7" name="Straight Arrow Connector 656"/>
                <p:cNvCxnSpPr/>
                <p:nvPr/>
              </p:nvCxnSpPr>
              <p:spPr>
                <a:xfrm flipV="1">
                  <a:off x="2993203" y="3433967"/>
                  <a:ext cx="0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8" name="Straight Arrow Connector 657"/>
                <p:cNvCxnSpPr/>
                <p:nvPr/>
              </p:nvCxnSpPr>
              <p:spPr>
                <a:xfrm flipV="1">
                  <a:off x="2993203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59" name="Straight Arrow Connector 658"/>
                <p:cNvCxnSpPr/>
                <p:nvPr/>
              </p:nvCxnSpPr>
              <p:spPr>
                <a:xfrm flipV="1">
                  <a:off x="2757746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0" name="Straight Arrow Connector 659"/>
                <p:cNvCxnSpPr/>
                <p:nvPr/>
              </p:nvCxnSpPr>
              <p:spPr>
                <a:xfrm flipV="1">
                  <a:off x="2348254" y="3848706"/>
                  <a:ext cx="0" cy="4425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1" name="Straight Arrow Connector 660"/>
                <p:cNvCxnSpPr/>
                <p:nvPr/>
              </p:nvCxnSpPr>
              <p:spPr>
                <a:xfrm flipV="1">
                  <a:off x="291494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2" name="Straight Arrow Connector 661"/>
                <p:cNvCxnSpPr/>
                <p:nvPr/>
              </p:nvCxnSpPr>
              <p:spPr>
                <a:xfrm flipV="1">
                  <a:off x="248475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3" name="Straight Arrow Connector 662"/>
                <p:cNvCxnSpPr/>
                <p:nvPr/>
              </p:nvCxnSpPr>
              <p:spPr>
                <a:xfrm flipV="1">
                  <a:off x="2484752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4" name="Straight Arrow Connector 663"/>
                <p:cNvCxnSpPr/>
                <p:nvPr/>
              </p:nvCxnSpPr>
              <p:spPr>
                <a:xfrm flipV="1">
                  <a:off x="2757746" y="3940907"/>
                  <a:ext cx="0" cy="35036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5" name="Straight Arrow Connector 664"/>
                <p:cNvCxnSpPr/>
                <p:nvPr/>
              </p:nvCxnSpPr>
              <p:spPr>
                <a:xfrm flipV="1">
                  <a:off x="2362191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6" name="Straight Arrow Connector 665"/>
                <p:cNvCxnSpPr/>
                <p:nvPr/>
              </p:nvCxnSpPr>
              <p:spPr>
                <a:xfrm flipV="1">
                  <a:off x="2621248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7" name="Straight Arrow Connector 666"/>
                <p:cNvCxnSpPr/>
                <p:nvPr/>
              </p:nvCxnSpPr>
              <p:spPr>
                <a:xfrm flipV="1">
                  <a:off x="2621248" y="3848706"/>
                  <a:ext cx="0" cy="4425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8" name="Straight Arrow Connector 667"/>
                <p:cNvCxnSpPr/>
                <p:nvPr/>
              </p:nvCxnSpPr>
              <p:spPr>
                <a:xfrm flipV="1">
                  <a:off x="2348254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69" name="Straight Arrow Connector 668"/>
                <p:cNvCxnSpPr/>
                <p:nvPr/>
              </p:nvCxnSpPr>
              <p:spPr>
                <a:xfrm flipV="1">
                  <a:off x="2484752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0" name="Straight Arrow Connector 669"/>
                <p:cNvCxnSpPr/>
                <p:nvPr/>
              </p:nvCxnSpPr>
              <p:spPr>
                <a:xfrm flipV="1">
                  <a:off x="2484752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1" name="Straight Arrow Connector 670"/>
                <p:cNvCxnSpPr/>
                <p:nvPr/>
              </p:nvCxnSpPr>
              <p:spPr>
                <a:xfrm flipV="1">
                  <a:off x="3030740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672" name="Group 534"/>
                <p:cNvGrpSpPr/>
                <p:nvPr/>
              </p:nvGrpSpPr>
              <p:grpSpPr>
                <a:xfrm>
                  <a:off x="2532525" y="4039359"/>
                  <a:ext cx="3695659" cy="268049"/>
                  <a:chOff x="3555887" y="4005064"/>
                  <a:chExt cx="2312257" cy="1454472"/>
                </a:xfrm>
              </p:grpSpPr>
              <p:cxnSp>
                <p:nvCxnSpPr>
                  <p:cNvPr id="1093" name="Straight Arrow Connector 1092"/>
                  <p:cNvCxnSpPr/>
                  <p:nvPr/>
                </p:nvCxnSpPr>
                <p:spPr>
                  <a:xfrm flipV="1">
                    <a:off x="3851920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4" name="Straight Arrow Connector 1093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5" name="Straight Arrow Connector 1094"/>
                  <p:cNvCxnSpPr/>
                  <p:nvPr/>
                </p:nvCxnSpPr>
                <p:spPr>
                  <a:xfrm flipV="1">
                    <a:off x="3995936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6" name="Straight Arrow Connector 1095"/>
                  <p:cNvCxnSpPr/>
                  <p:nvPr/>
                </p:nvCxnSpPr>
                <p:spPr>
                  <a:xfrm flipV="1">
                    <a:off x="4283968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7" name="Straight Arrow Connector 1096"/>
                  <p:cNvCxnSpPr/>
                  <p:nvPr/>
                </p:nvCxnSpPr>
                <p:spPr>
                  <a:xfrm flipV="1">
                    <a:off x="4644008" y="4695696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8" name="Straight Arrow Connector 1097"/>
                  <p:cNvCxnSpPr/>
                  <p:nvPr/>
                </p:nvCxnSpPr>
                <p:spPr>
                  <a:xfrm flipH="1" flipV="1">
                    <a:off x="3635896" y="4005064"/>
                    <a:ext cx="10920" cy="14401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99" name="Straight Arrow Connector 1098"/>
                  <p:cNvCxnSpPr/>
                  <p:nvPr/>
                </p:nvCxnSpPr>
                <p:spPr>
                  <a:xfrm flipV="1">
                    <a:off x="399593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0" name="Straight Arrow Connector 1099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1" name="Straight Arrow Connector 1100"/>
                  <p:cNvCxnSpPr/>
                  <p:nvPr/>
                </p:nvCxnSpPr>
                <p:spPr>
                  <a:xfrm flipV="1">
                    <a:off x="3779912" y="4149080"/>
                    <a:ext cx="0" cy="1296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2" name="Straight Arrow Connector 1101"/>
                  <p:cNvCxnSpPr/>
                  <p:nvPr/>
                </p:nvCxnSpPr>
                <p:spPr>
                  <a:xfrm flipV="1">
                    <a:off x="4211960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3" name="Straight Arrow Connector 1102"/>
                  <p:cNvCxnSpPr/>
                  <p:nvPr/>
                </p:nvCxnSpPr>
                <p:spPr>
                  <a:xfrm flipV="1">
                    <a:off x="4499992" y="4797152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4" name="Straight Arrow Connector 1103"/>
                  <p:cNvCxnSpPr/>
                  <p:nvPr/>
                </p:nvCxnSpPr>
                <p:spPr>
                  <a:xfrm flipV="1">
                    <a:off x="4860032" y="476770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5" name="Straight Arrow Connector 1104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6" name="Straight Arrow Connector 1105"/>
                  <p:cNvCxnSpPr/>
                  <p:nvPr/>
                </p:nvCxnSpPr>
                <p:spPr>
                  <a:xfrm flipV="1">
                    <a:off x="38736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7" name="Straight Arrow Connector 1106"/>
                  <p:cNvCxnSpPr/>
                  <p:nvPr/>
                </p:nvCxnSpPr>
                <p:spPr>
                  <a:xfrm flipV="1">
                    <a:off x="4211960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8" name="Straight Arrow Connector 1107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09" name="Straight Arrow Connector 1108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0" name="Straight Arrow Connector 1109"/>
                  <p:cNvCxnSpPr/>
                  <p:nvPr/>
                </p:nvCxnSpPr>
                <p:spPr>
                  <a:xfrm flipV="1">
                    <a:off x="4355976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1" name="Straight Arrow Connector 1110"/>
                  <p:cNvCxnSpPr/>
                  <p:nvPr/>
                </p:nvCxnSpPr>
                <p:spPr>
                  <a:xfrm flipV="1">
                    <a:off x="4716016" y="4653136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2" name="Straight Arrow Connector 1111"/>
                  <p:cNvCxnSpPr/>
                  <p:nvPr/>
                </p:nvCxnSpPr>
                <p:spPr>
                  <a:xfrm flipV="1">
                    <a:off x="41652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3" name="Straight Arrow Connector 1112"/>
                  <p:cNvCxnSpPr/>
                  <p:nvPr/>
                </p:nvCxnSpPr>
                <p:spPr>
                  <a:xfrm flipV="1">
                    <a:off x="4283968" y="4437112"/>
                    <a:ext cx="0" cy="99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4" name="Straight Arrow Connector 1113"/>
                  <p:cNvCxnSpPr/>
                  <p:nvPr/>
                </p:nvCxnSpPr>
                <p:spPr>
                  <a:xfrm flipV="1">
                    <a:off x="4572000" y="4509120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5" name="Straight Arrow Connector 1114"/>
                  <p:cNvCxnSpPr/>
                  <p:nvPr/>
                </p:nvCxnSpPr>
                <p:spPr>
                  <a:xfrm flipV="1">
                    <a:off x="4932040" y="4911720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6" name="Straight Arrow Connector 1115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7" name="Straight Arrow Connector 1116"/>
                  <p:cNvCxnSpPr/>
                  <p:nvPr/>
                </p:nvCxnSpPr>
                <p:spPr>
                  <a:xfrm flipV="1">
                    <a:off x="428396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8" name="Straight Arrow Connector 1117"/>
                  <p:cNvCxnSpPr/>
                  <p:nvPr/>
                </p:nvCxnSpPr>
                <p:spPr>
                  <a:xfrm flipV="1">
                    <a:off x="3707904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19" name="Straight Arrow Connector 1118"/>
                  <p:cNvCxnSpPr/>
                  <p:nvPr/>
                </p:nvCxnSpPr>
                <p:spPr>
                  <a:xfrm flipV="1">
                    <a:off x="4427984" y="4653136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0" name="Straight Arrow Connector 1119"/>
                  <p:cNvCxnSpPr/>
                  <p:nvPr/>
                </p:nvCxnSpPr>
                <p:spPr>
                  <a:xfrm flipV="1">
                    <a:off x="5004048" y="4987304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1" name="Straight Arrow Connector 1120"/>
                  <p:cNvCxnSpPr/>
                  <p:nvPr/>
                </p:nvCxnSpPr>
                <p:spPr>
                  <a:xfrm flipV="1">
                    <a:off x="4860032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2" name="Straight Arrow Connector 1121"/>
                  <p:cNvCxnSpPr/>
                  <p:nvPr/>
                </p:nvCxnSpPr>
                <p:spPr>
                  <a:xfrm flipV="1">
                    <a:off x="5220072" y="5031224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3" name="Straight Arrow Connector 1122"/>
                  <p:cNvCxnSpPr/>
                  <p:nvPr/>
                </p:nvCxnSpPr>
                <p:spPr>
                  <a:xfrm flipV="1">
                    <a:off x="4716016" y="4811624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4" name="Straight Arrow Connector 1123"/>
                  <p:cNvCxnSpPr/>
                  <p:nvPr/>
                </p:nvCxnSpPr>
                <p:spPr>
                  <a:xfrm flipV="1">
                    <a:off x="5076056" y="4767704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5" name="Straight Arrow Connector 1124"/>
                  <p:cNvCxnSpPr/>
                  <p:nvPr/>
                </p:nvCxnSpPr>
                <p:spPr>
                  <a:xfrm flipV="1">
                    <a:off x="4932040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6" name="Straight Arrow Connector 1125"/>
                  <p:cNvCxnSpPr/>
                  <p:nvPr/>
                </p:nvCxnSpPr>
                <p:spPr>
                  <a:xfrm flipV="1">
                    <a:off x="5292080" y="5119064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7" name="Straight Arrow Connector 1126"/>
                  <p:cNvCxnSpPr/>
                  <p:nvPr/>
                </p:nvCxnSpPr>
                <p:spPr>
                  <a:xfrm flipV="1">
                    <a:off x="4788024" y="4943384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8" name="Straight Arrow Connector 1127"/>
                  <p:cNvCxnSpPr/>
                  <p:nvPr/>
                </p:nvCxnSpPr>
                <p:spPr>
                  <a:xfrm flipV="1">
                    <a:off x="3662566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29" name="Straight Arrow Connector 1128"/>
                  <p:cNvCxnSpPr/>
                  <p:nvPr/>
                </p:nvCxnSpPr>
                <p:spPr>
                  <a:xfrm flipV="1">
                    <a:off x="3875923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0" name="Straight Arrow Connector 1129"/>
                  <p:cNvCxnSpPr/>
                  <p:nvPr/>
                </p:nvCxnSpPr>
                <p:spPr>
                  <a:xfrm flipV="1">
                    <a:off x="4302637" y="4879939"/>
                    <a:ext cx="0" cy="552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1" name="Straight Arrow Connector 1130"/>
                  <p:cNvCxnSpPr/>
                  <p:nvPr/>
                </p:nvCxnSpPr>
                <p:spPr>
                  <a:xfrm flipV="1">
                    <a:off x="4836029" y="5125595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2" name="Straight Arrow Connector 1131"/>
                  <p:cNvCxnSpPr/>
                  <p:nvPr/>
                </p:nvCxnSpPr>
                <p:spPr>
                  <a:xfrm flipV="1">
                    <a:off x="3875923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3" name="Straight Arrow Connector 1132"/>
                  <p:cNvCxnSpPr/>
                  <p:nvPr/>
                </p:nvCxnSpPr>
                <p:spPr>
                  <a:xfrm flipV="1">
                    <a:off x="3982601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4" name="Straight Arrow Connector 1133"/>
                  <p:cNvCxnSpPr/>
                  <p:nvPr/>
                </p:nvCxnSpPr>
                <p:spPr>
                  <a:xfrm flipV="1">
                    <a:off x="3555887" y="4726403"/>
                    <a:ext cx="0" cy="7062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5" name="Straight Arrow Connector 1134"/>
                  <p:cNvCxnSpPr/>
                  <p:nvPr/>
                </p:nvCxnSpPr>
                <p:spPr>
                  <a:xfrm flipV="1">
                    <a:off x="4195958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6" name="Straight Arrow Connector 1135"/>
                  <p:cNvCxnSpPr/>
                  <p:nvPr/>
                </p:nvCxnSpPr>
                <p:spPr>
                  <a:xfrm flipV="1">
                    <a:off x="4622672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7" name="Straight Arrow Connector 1136"/>
                  <p:cNvCxnSpPr/>
                  <p:nvPr/>
                </p:nvCxnSpPr>
                <p:spPr>
                  <a:xfrm flipV="1">
                    <a:off x="5156065" y="5156302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8" name="Straight Arrow Connector 1137"/>
                  <p:cNvCxnSpPr/>
                  <p:nvPr/>
                </p:nvCxnSpPr>
                <p:spPr>
                  <a:xfrm flipV="1">
                    <a:off x="369470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39" name="Straight Arrow Connector 1138"/>
                  <p:cNvCxnSpPr/>
                  <p:nvPr/>
                </p:nvCxnSpPr>
                <p:spPr>
                  <a:xfrm flipV="1">
                    <a:off x="419595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0" name="Straight Arrow Connector 1139"/>
                  <p:cNvCxnSpPr/>
                  <p:nvPr/>
                </p:nvCxnSpPr>
                <p:spPr>
                  <a:xfrm flipV="1">
                    <a:off x="3769244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1" name="Straight Arrow Connector 1140"/>
                  <p:cNvCxnSpPr/>
                  <p:nvPr/>
                </p:nvCxnSpPr>
                <p:spPr>
                  <a:xfrm flipV="1">
                    <a:off x="3982601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2" name="Straight Arrow Connector 1141"/>
                  <p:cNvCxnSpPr/>
                  <p:nvPr/>
                </p:nvCxnSpPr>
                <p:spPr>
                  <a:xfrm flipV="1">
                    <a:off x="4409315" y="5002767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3" name="Straight Arrow Connector 1142"/>
                  <p:cNvCxnSpPr/>
                  <p:nvPr/>
                </p:nvCxnSpPr>
                <p:spPr>
                  <a:xfrm flipV="1">
                    <a:off x="4942708" y="4972060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4" name="Straight Arrow Connector 1143"/>
                  <p:cNvCxnSpPr/>
                  <p:nvPr/>
                </p:nvCxnSpPr>
                <p:spPr>
                  <a:xfrm flipV="1">
                    <a:off x="3982601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5" name="Straight Arrow Connector 1144"/>
                  <p:cNvCxnSpPr/>
                  <p:nvPr/>
                </p:nvCxnSpPr>
                <p:spPr>
                  <a:xfrm flipV="1">
                    <a:off x="4126708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6" name="Straight Arrow Connector 1145"/>
                  <p:cNvCxnSpPr/>
                  <p:nvPr/>
                </p:nvCxnSpPr>
                <p:spPr>
                  <a:xfrm flipV="1">
                    <a:off x="4302637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7" name="Straight Arrow Connector 1146"/>
                  <p:cNvCxnSpPr/>
                  <p:nvPr/>
                </p:nvCxnSpPr>
                <p:spPr>
                  <a:xfrm flipV="1">
                    <a:off x="4729351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8" name="Straight Arrow Connector 1147"/>
                  <p:cNvCxnSpPr/>
                  <p:nvPr/>
                </p:nvCxnSpPr>
                <p:spPr>
                  <a:xfrm flipV="1">
                    <a:off x="5262743" y="5217717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49" name="Straight Arrow Connector 1148"/>
                  <p:cNvCxnSpPr/>
                  <p:nvPr/>
                </p:nvCxnSpPr>
                <p:spPr>
                  <a:xfrm flipV="1">
                    <a:off x="3769244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0" name="Straight Arrow Connector 1149"/>
                  <p:cNvCxnSpPr/>
                  <p:nvPr/>
                </p:nvCxnSpPr>
                <p:spPr>
                  <a:xfrm flipV="1">
                    <a:off x="4302637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1" name="Straight Arrow Connector 1150"/>
                  <p:cNvCxnSpPr/>
                  <p:nvPr/>
                </p:nvCxnSpPr>
                <p:spPr>
                  <a:xfrm flipV="1">
                    <a:off x="4515994" y="5094888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2" name="Straight Arrow Connector 1151"/>
                  <p:cNvCxnSpPr/>
                  <p:nvPr/>
                </p:nvCxnSpPr>
                <p:spPr>
                  <a:xfrm flipV="1">
                    <a:off x="5369422" y="5249949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3" name="Straight Arrow Connector 1152"/>
                  <p:cNvCxnSpPr/>
                  <p:nvPr/>
                </p:nvCxnSpPr>
                <p:spPr>
                  <a:xfrm flipV="1">
                    <a:off x="5156065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4" name="Straight Arrow Connector 1153"/>
                  <p:cNvCxnSpPr/>
                  <p:nvPr/>
                </p:nvCxnSpPr>
                <p:spPr>
                  <a:xfrm flipV="1">
                    <a:off x="5689457" y="5268678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5" name="Straight Arrow Connector 1154"/>
                  <p:cNvCxnSpPr/>
                  <p:nvPr/>
                </p:nvCxnSpPr>
                <p:spPr>
                  <a:xfrm flipV="1">
                    <a:off x="4942708" y="5175032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6" name="Straight Arrow Connector 1155"/>
                  <p:cNvCxnSpPr/>
                  <p:nvPr/>
                </p:nvCxnSpPr>
                <p:spPr>
                  <a:xfrm flipV="1">
                    <a:off x="5476100" y="5156302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7" name="Straight Arrow Connector 1156"/>
                  <p:cNvCxnSpPr/>
                  <p:nvPr/>
                </p:nvCxnSpPr>
                <p:spPr>
                  <a:xfrm flipV="1">
                    <a:off x="5262743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8" name="Straight Arrow Connector 1157"/>
                  <p:cNvCxnSpPr/>
                  <p:nvPr/>
                </p:nvCxnSpPr>
                <p:spPr>
                  <a:xfrm flipV="1">
                    <a:off x="5796136" y="5306136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59" name="Straight Arrow Connector 1158"/>
                  <p:cNvCxnSpPr/>
                  <p:nvPr/>
                </p:nvCxnSpPr>
                <p:spPr>
                  <a:xfrm flipV="1">
                    <a:off x="5049386" y="5231219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0" name="Straight Arrow Connector 1159"/>
                  <p:cNvCxnSpPr/>
                  <p:nvPr/>
                </p:nvCxnSpPr>
                <p:spPr>
                  <a:xfrm flipV="1">
                    <a:off x="5130016" y="5030329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1" name="Straight Arrow Connector 1160"/>
                  <p:cNvCxnSpPr/>
                  <p:nvPr/>
                </p:nvCxnSpPr>
                <p:spPr>
                  <a:xfrm flipV="1">
                    <a:off x="5370043" y="5070189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2" name="Straight Arrow Connector 1161"/>
                  <p:cNvCxnSpPr/>
                  <p:nvPr/>
                </p:nvCxnSpPr>
                <p:spPr>
                  <a:xfrm flipV="1">
                    <a:off x="5210025" y="4831032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3" name="Straight Arrow Connector 1162"/>
                  <p:cNvCxnSpPr/>
                  <p:nvPr/>
                </p:nvCxnSpPr>
                <p:spPr>
                  <a:xfrm flipV="1">
                    <a:off x="5450052" y="5149907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4" name="Straight Arrow Connector 1163"/>
                  <p:cNvCxnSpPr/>
                  <p:nvPr/>
                </p:nvCxnSpPr>
                <p:spPr>
                  <a:xfrm flipV="1">
                    <a:off x="5530060" y="5191746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5" name="Straight Arrow Connector 1164"/>
                  <p:cNvCxnSpPr/>
                  <p:nvPr/>
                </p:nvCxnSpPr>
                <p:spPr>
                  <a:xfrm flipV="1">
                    <a:off x="5370043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6" name="Straight Arrow Connector 1165"/>
                  <p:cNvCxnSpPr/>
                  <p:nvPr/>
                </p:nvCxnSpPr>
                <p:spPr>
                  <a:xfrm flipV="1">
                    <a:off x="5770087" y="5216058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7" name="Straight Arrow Connector 1166"/>
                  <p:cNvCxnSpPr/>
                  <p:nvPr/>
                </p:nvCxnSpPr>
                <p:spPr>
                  <a:xfrm flipV="1">
                    <a:off x="5210025" y="5094500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8" name="Straight Arrow Connector 1167"/>
                  <p:cNvCxnSpPr/>
                  <p:nvPr/>
                </p:nvCxnSpPr>
                <p:spPr>
                  <a:xfrm flipV="1">
                    <a:off x="5610069" y="5070189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69" name="Straight Arrow Connector 1168"/>
                  <p:cNvCxnSpPr/>
                  <p:nvPr/>
                </p:nvCxnSpPr>
                <p:spPr>
                  <a:xfrm flipV="1">
                    <a:off x="5450052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0" name="Straight Arrow Connector 1169"/>
                  <p:cNvCxnSpPr/>
                  <p:nvPr/>
                </p:nvCxnSpPr>
                <p:spPr>
                  <a:xfrm flipV="1">
                    <a:off x="5850096" y="5264681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1" name="Straight Arrow Connector 1170"/>
                  <p:cNvCxnSpPr/>
                  <p:nvPr/>
                </p:nvCxnSpPr>
                <p:spPr>
                  <a:xfrm flipV="1">
                    <a:off x="5290034" y="5167435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172" name="Straight Arrow Connector 1171"/>
                  <p:cNvCxnSpPr/>
                  <p:nvPr/>
                </p:nvCxnSpPr>
                <p:spPr>
                  <a:xfrm flipV="1">
                    <a:off x="5382016" y="5229200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grpSp>
                <p:nvGrpSpPr>
                  <p:cNvPr id="1173" name="Group 327"/>
                  <p:cNvGrpSpPr/>
                  <p:nvPr/>
                </p:nvGrpSpPr>
                <p:grpSpPr>
                  <a:xfrm>
                    <a:off x="4067944" y="5013176"/>
                    <a:ext cx="1800200" cy="446360"/>
                    <a:chOff x="4417699" y="3509392"/>
                    <a:chExt cx="1440781" cy="950416"/>
                  </a:xfrm>
                </p:grpSpPr>
                <p:cxnSp>
                  <p:nvCxnSpPr>
                    <p:cNvPr id="1174" name="Straight Arrow Connector 1173"/>
                    <p:cNvCxnSpPr/>
                    <p:nvPr/>
                  </p:nvCxnSpPr>
                  <p:spPr>
                    <a:xfrm flipV="1">
                      <a:off x="4652392" y="3695968"/>
                      <a:ext cx="0" cy="7200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5" name="Straight Arrow Connector 1174"/>
                    <p:cNvCxnSpPr/>
                    <p:nvPr/>
                  </p:nvCxnSpPr>
                  <p:spPr>
                    <a:xfrm flipV="1">
                      <a:off x="4508376" y="3797424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6" name="Straight Arrow Connector 1175"/>
                    <p:cNvCxnSpPr/>
                    <p:nvPr/>
                  </p:nvCxnSpPr>
                  <p:spPr>
                    <a:xfrm flipV="1">
                      <a:off x="4868416" y="3767976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7" name="Straight Arrow Connector 1176"/>
                    <p:cNvCxnSpPr/>
                    <p:nvPr/>
                  </p:nvCxnSpPr>
                  <p:spPr>
                    <a:xfrm flipV="1">
                      <a:off x="4724400" y="3653408"/>
                      <a:ext cx="0" cy="7626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8" name="Straight Arrow Connector 1177"/>
                    <p:cNvCxnSpPr/>
                    <p:nvPr/>
                  </p:nvCxnSpPr>
                  <p:spPr>
                    <a:xfrm flipV="1">
                      <a:off x="4580384" y="3509392"/>
                      <a:ext cx="0" cy="9361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79" name="Straight Arrow Connector 1178"/>
                    <p:cNvCxnSpPr/>
                    <p:nvPr/>
                  </p:nvCxnSpPr>
                  <p:spPr>
                    <a:xfrm flipV="1">
                      <a:off x="4940424" y="3911992"/>
                      <a:ext cx="0" cy="50405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0" name="Straight Arrow Connector 1179"/>
                    <p:cNvCxnSpPr/>
                    <p:nvPr/>
                  </p:nvCxnSpPr>
                  <p:spPr>
                    <a:xfrm flipV="1">
                      <a:off x="4436368" y="3653408"/>
                      <a:ext cx="0" cy="8064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1" name="Straight Arrow Connector 1180"/>
                    <p:cNvCxnSpPr/>
                    <p:nvPr/>
                  </p:nvCxnSpPr>
                  <p:spPr>
                    <a:xfrm flipV="1">
                      <a:off x="5012432" y="3987576"/>
                      <a:ext cx="0" cy="4392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2" name="Straight Arrow Connector 1181"/>
                    <p:cNvCxnSpPr/>
                    <p:nvPr/>
                  </p:nvCxnSpPr>
                  <p:spPr>
                    <a:xfrm flipV="1">
                      <a:off x="4868416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3" name="Straight Arrow Connector 1182"/>
                    <p:cNvCxnSpPr/>
                    <p:nvPr/>
                  </p:nvCxnSpPr>
                  <p:spPr>
                    <a:xfrm flipV="1">
                      <a:off x="5228456" y="4031496"/>
                      <a:ext cx="0" cy="3952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4" name="Straight Arrow Connector 1183"/>
                    <p:cNvCxnSpPr/>
                    <p:nvPr/>
                  </p:nvCxnSpPr>
                  <p:spPr>
                    <a:xfrm flipV="1">
                      <a:off x="4724400" y="3811896"/>
                      <a:ext cx="0" cy="6336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5" name="Straight Arrow Connector 1184"/>
                    <p:cNvCxnSpPr/>
                    <p:nvPr/>
                  </p:nvCxnSpPr>
                  <p:spPr>
                    <a:xfrm flipV="1">
                      <a:off x="5084440" y="3767976"/>
                      <a:ext cx="0" cy="6588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6" name="Straight Arrow Connector 1185"/>
                    <p:cNvCxnSpPr/>
                    <p:nvPr/>
                  </p:nvCxnSpPr>
                  <p:spPr>
                    <a:xfrm flipV="1">
                      <a:off x="4940424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7" name="Straight Arrow Connector 1186"/>
                    <p:cNvCxnSpPr/>
                    <p:nvPr/>
                  </p:nvCxnSpPr>
                  <p:spPr>
                    <a:xfrm flipV="1">
                      <a:off x="5300464" y="4119336"/>
                      <a:ext cx="0" cy="3074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8" name="Straight Arrow Connector 1187"/>
                    <p:cNvCxnSpPr/>
                    <p:nvPr/>
                  </p:nvCxnSpPr>
                  <p:spPr>
                    <a:xfrm flipV="1">
                      <a:off x="4796408" y="3943656"/>
                      <a:ext cx="0" cy="48312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89" name="Straight Arrow Connector 1188"/>
                    <p:cNvCxnSpPr/>
                    <p:nvPr/>
                  </p:nvCxnSpPr>
                  <p:spPr>
                    <a:xfrm flipV="1">
                      <a:off x="4844413" y="4125867"/>
                      <a:ext cx="0" cy="30707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0" name="Straight Arrow Connector 1189"/>
                    <p:cNvCxnSpPr/>
                    <p:nvPr/>
                  </p:nvCxnSpPr>
                  <p:spPr>
                    <a:xfrm flipV="1">
                      <a:off x="4631056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1" name="Straight Arrow Connector 1190"/>
                    <p:cNvCxnSpPr/>
                    <p:nvPr/>
                  </p:nvCxnSpPr>
                  <p:spPr>
                    <a:xfrm flipV="1">
                      <a:off x="5164449" y="4156574"/>
                      <a:ext cx="0" cy="27636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2" name="Straight Arrow Connector 1191"/>
                    <p:cNvCxnSpPr/>
                    <p:nvPr/>
                  </p:nvCxnSpPr>
                  <p:spPr>
                    <a:xfrm flipV="1">
                      <a:off x="4417699" y="4003039"/>
                      <a:ext cx="0" cy="42989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3" name="Straight Arrow Connector 1192"/>
                    <p:cNvCxnSpPr/>
                    <p:nvPr/>
                  </p:nvCxnSpPr>
                  <p:spPr>
                    <a:xfrm flipV="1">
                      <a:off x="4951092" y="3972332"/>
                      <a:ext cx="0" cy="46060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4" name="Straight Arrow Connector 1193"/>
                    <p:cNvCxnSpPr/>
                    <p:nvPr/>
                  </p:nvCxnSpPr>
                  <p:spPr>
                    <a:xfrm flipV="1">
                      <a:off x="4737735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5" name="Straight Arrow Connector 1194"/>
                    <p:cNvCxnSpPr/>
                    <p:nvPr/>
                  </p:nvCxnSpPr>
                  <p:spPr>
                    <a:xfrm flipV="1">
                      <a:off x="5271127" y="4217989"/>
                      <a:ext cx="0" cy="2149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6" name="Straight Arrow Connector 1195"/>
                    <p:cNvCxnSpPr/>
                    <p:nvPr/>
                  </p:nvCxnSpPr>
                  <p:spPr>
                    <a:xfrm flipV="1">
                      <a:off x="4524378" y="4095160"/>
                      <a:ext cx="0" cy="3438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7" name="Straight Arrow Connector 1196"/>
                    <p:cNvCxnSpPr/>
                    <p:nvPr/>
                  </p:nvCxnSpPr>
                  <p:spPr>
                    <a:xfrm flipV="1">
                      <a:off x="5377806" y="4250221"/>
                      <a:ext cx="0" cy="1872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8" name="Straight Arrow Connector 1197"/>
                    <p:cNvCxnSpPr/>
                    <p:nvPr/>
                  </p:nvCxnSpPr>
                  <p:spPr>
                    <a:xfrm flipV="1">
                      <a:off x="5164449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199" name="Straight Arrow Connector 1198"/>
                    <p:cNvCxnSpPr/>
                    <p:nvPr/>
                  </p:nvCxnSpPr>
                  <p:spPr>
                    <a:xfrm flipV="1">
                      <a:off x="5697841" y="4268950"/>
                      <a:ext cx="0" cy="16856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0" name="Straight Arrow Connector 1199"/>
                    <p:cNvCxnSpPr/>
                    <p:nvPr/>
                  </p:nvCxnSpPr>
                  <p:spPr>
                    <a:xfrm flipV="1">
                      <a:off x="4951092" y="4175304"/>
                      <a:ext cx="0" cy="270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1" name="Straight Arrow Connector 1200"/>
                    <p:cNvCxnSpPr/>
                    <p:nvPr/>
                  </p:nvCxnSpPr>
                  <p:spPr>
                    <a:xfrm flipV="1">
                      <a:off x="5484484" y="4156574"/>
                      <a:ext cx="0" cy="28093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2" name="Straight Arrow Connector 1201"/>
                    <p:cNvCxnSpPr/>
                    <p:nvPr/>
                  </p:nvCxnSpPr>
                  <p:spPr>
                    <a:xfrm flipV="1">
                      <a:off x="5271127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3" name="Straight Arrow Connector 1202"/>
                    <p:cNvCxnSpPr/>
                    <p:nvPr/>
                  </p:nvCxnSpPr>
                  <p:spPr>
                    <a:xfrm flipV="1">
                      <a:off x="5804520" y="4306408"/>
                      <a:ext cx="0" cy="13110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4" name="Straight Arrow Connector 1203"/>
                    <p:cNvCxnSpPr/>
                    <p:nvPr/>
                  </p:nvCxnSpPr>
                  <p:spPr>
                    <a:xfrm flipV="1">
                      <a:off x="5057770" y="4231491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5" name="Straight Arrow Connector 1204"/>
                    <p:cNvCxnSpPr/>
                    <p:nvPr/>
                  </p:nvCxnSpPr>
                  <p:spPr>
                    <a:xfrm flipV="1">
                      <a:off x="5138400" y="4030601"/>
                      <a:ext cx="0" cy="39859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6" name="Straight Arrow Connector 1205"/>
                    <p:cNvCxnSpPr/>
                    <p:nvPr/>
                  </p:nvCxnSpPr>
                  <p:spPr>
                    <a:xfrm flipV="1">
                      <a:off x="5378427" y="4070461"/>
                      <a:ext cx="0" cy="35873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7" name="Straight Arrow Connector 1206"/>
                    <p:cNvCxnSpPr/>
                    <p:nvPr/>
                  </p:nvCxnSpPr>
                  <p:spPr>
                    <a:xfrm flipV="1">
                      <a:off x="5218409" y="3831304"/>
                      <a:ext cx="0" cy="59789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8" name="Straight Arrow Connector 1207"/>
                    <p:cNvCxnSpPr/>
                    <p:nvPr/>
                  </p:nvCxnSpPr>
                  <p:spPr>
                    <a:xfrm flipV="1">
                      <a:off x="5458436" y="4150179"/>
                      <a:ext cx="0" cy="27901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09" name="Straight Arrow Connector 1208"/>
                    <p:cNvCxnSpPr/>
                    <p:nvPr/>
                  </p:nvCxnSpPr>
                  <p:spPr>
                    <a:xfrm flipV="1">
                      <a:off x="5538444" y="4192018"/>
                      <a:ext cx="0" cy="24311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0" name="Straight Arrow Connector 1209"/>
                    <p:cNvCxnSpPr/>
                    <p:nvPr/>
                  </p:nvCxnSpPr>
                  <p:spPr>
                    <a:xfrm flipV="1">
                      <a:off x="5378427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1" name="Straight Arrow Connector 1210"/>
                    <p:cNvCxnSpPr/>
                    <p:nvPr/>
                  </p:nvCxnSpPr>
                  <p:spPr>
                    <a:xfrm flipV="1">
                      <a:off x="5778471" y="4216330"/>
                      <a:ext cx="0" cy="2188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2" name="Straight Arrow Connector 1211"/>
                    <p:cNvCxnSpPr/>
                    <p:nvPr/>
                  </p:nvCxnSpPr>
                  <p:spPr>
                    <a:xfrm flipV="1">
                      <a:off x="5218409" y="4094772"/>
                      <a:ext cx="0" cy="35072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3" name="Straight Arrow Connector 1212"/>
                    <p:cNvCxnSpPr/>
                    <p:nvPr/>
                  </p:nvCxnSpPr>
                  <p:spPr>
                    <a:xfrm flipV="1">
                      <a:off x="5618453" y="4070461"/>
                      <a:ext cx="0" cy="36467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4" name="Straight Arrow Connector 1213"/>
                    <p:cNvCxnSpPr/>
                    <p:nvPr/>
                  </p:nvCxnSpPr>
                  <p:spPr>
                    <a:xfrm flipV="1">
                      <a:off x="5458436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5" name="Straight Arrow Connector 1214"/>
                    <p:cNvCxnSpPr/>
                    <p:nvPr/>
                  </p:nvCxnSpPr>
                  <p:spPr>
                    <a:xfrm flipV="1">
                      <a:off x="5858480" y="4264953"/>
                      <a:ext cx="0" cy="1701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6" name="Straight Arrow Connector 1215"/>
                    <p:cNvCxnSpPr/>
                    <p:nvPr/>
                  </p:nvCxnSpPr>
                  <p:spPr>
                    <a:xfrm flipV="1">
                      <a:off x="5298418" y="4167707"/>
                      <a:ext cx="0" cy="267427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217" name="Straight Arrow Connector 1216"/>
                    <p:cNvCxnSpPr/>
                    <p:nvPr/>
                  </p:nvCxnSpPr>
                  <p:spPr>
                    <a:xfrm flipV="1">
                      <a:off x="5390400" y="4229472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</p:grpSp>
            </p:grpSp>
            <p:cxnSp>
              <p:nvCxnSpPr>
                <p:cNvPr id="673" name="Straight Arrow Connector 672"/>
                <p:cNvCxnSpPr/>
                <p:nvPr/>
              </p:nvCxnSpPr>
              <p:spPr>
                <a:xfrm flipH="1" flipV="1">
                  <a:off x="2699792" y="3216017"/>
                  <a:ext cx="0" cy="10799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4" name="Straight Arrow Connector 673"/>
                <p:cNvCxnSpPr/>
                <p:nvPr/>
              </p:nvCxnSpPr>
              <p:spPr>
                <a:xfrm flipV="1">
                  <a:off x="2411760" y="2761241"/>
                  <a:ext cx="0" cy="153486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5" name="Straight Arrow Connector 674"/>
                <p:cNvCxnSpPr/>
                <p:nvPr/>
              </p:nvCxnSpPr>
              <p:spPr>
                <a:xfrm flipV="1">
                  <a:off x="2555776" y="3102323"/>
                  <a:ext cx="0" cy="119378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6" name="Straight Arrow Connector 675"/>
                <p:cNvCxnSpPr/>
                <p:nvPr/>
              </p:nvCxnSpPr>
              <p:spPr>
                <a:xfrm flipV="1">
                  <a:off x="2411760" y="2818088"/>
                  <a:ext cx="0" cy="1478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7" name="Straight Arrow Connector 676"/>
                <p:cNvCxnSpPr/>
                <p:nvPr/>
              </p:nvCxnSpPr>
              <p:spPr>
                <a:xfrm flipV="1">
                  <a:off x="2843808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8" name="Straight Arrow Connector 677"/>
                <p:cNvCxnSpPr/>
                <p:nvPr/>
              </p:nvCxnSpPr>
              <p:spPr>
                <a:xfrm flipV="1">
                  <a:off x="2267744" y="2647547"/>
                  <a:ext cx="0" cy="1648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79" name="Straight Arrow Connector 678"/>
                <p:cNvCxnSpPr/>
                <p:nvPr/>
              </p:nvCxnSpPr>
              <p:spPr>
                <a:xfrm flipV="1">
                  <a:off x="2627784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0" name="Straight Arrow Connector 679"/>
                <p:cNvCxnSpPr/>
                <p:nvPr/>
              </p:nvCxnSpPr>
              <p:spPr>
                <a:xfrm flipV="1">
                  <a:off x="2962800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1" name="Straight Arrow Connector 680"/>
                <p:cNvCxnSpPr/>
                <p:nvPr/>
              </p:nvCxnSpPr>
              <p:spPr>
                <a:xfrm flipV="1">
                  <a:off x="2919600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2" name="Straight Arrow Connector 681"/>
                <p:cNvCxnSpPr/>
                <p:nvPr/>
              </p:nvCxnSpPr>
              <p:spPr>
                <a:xfrm flipV="1">
                  <a:off x="2987824" y="3045476"/>
                  <a:ext cx="0" cy="125063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3" name="Straight Arrow Connector 682"/>
                <p:cNvCxnSpPr/>
                <p:nvPr/>
              </p:nvCxnSpPr>
              <p:spPr>
                <a:xfrm flipV="1">
                  <a:off x="2483768" y="3500252"/>
                  <a:ext cx="0" cy="7957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 flipV="1">
                  <a:off x="2915816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 flipV="1">
                  <a:off x="2271528" y="2988629"/>
                  <a:ext cx="0" cy="1307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 flipV="1">
                  <a:off x="2358000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 flipV="1">
                  <a:off x="2771800" y="3704392"/>
                  <a:ext cx="0" cy="581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 flipV="1">
                  <a:off x="2878479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 flipV="1">
                  <a:off x="2878479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 flipV="1">
                  <a:off x="2782692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 flipV="1">
                  <a:off x="2985157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 flipV="1">
                  <a:off x="2985157" y="3704392"/>
                  <a:ext cx="0" cy="581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3" name="Straight Arrow Connector 692"/>
                <p:cNvCxnSpPr/>
                <p:nvPr/>
              </p:nvCxnSpPr>
              <p:spPr>
                <a:xfrm flipV="1">
                  <a:off x="2771800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4" name="Straight Arrow Connector 693"/>
                <p:cNvCxnSpPr/>
                <p:nvPr/>
              </p:nvCxnSpPr>
              <p:spPr>
                <a:xfrm flipV="1">
                  <a:off x="2878479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695" name="Straight Arrow Connector 694"/>
                <p:cNvCxnSpPr/>
                <p:nvPr/>
              </p:nvCxnSpPr>
              <p:spPr>
                <a:xfrm flipV="1">
                  <a:off x="2878479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696" name="Group 372"/>
                <p:cNvGrpSpPr/>
                <p:nvPr/>
              </p:nvGrpSpPr>
              <p:grpSpPr>
                <a:xfrm>
                  <a:off x="2915816" y="3955027"/>
                  <a:ext cx="2888321" cy="352381"/>
                  <a:chOff x="3555887" y="4005064"/>
                  <a:chExt cx="2312257" cy="1454472"/>
                </a:xfrm>
              </p:grpSpPr>
              <p:cxnSp>
                <p:nvCxnSpPr>
                  <p:cNvPr id="968" name="Straight Arrow Connector 967"/>
                  <p:cNvCxnSpPr/>
                  <p:nvPr/>
                </p:nvCxnSpPr>
                <p:spPr>
                  <a:xfrm flipV="1">
                    <a:off x="3851920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9" name="Straight Arrow Connector 968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0" name="Straight Arrow Connector 969"/>
                  <p:cNvCxnSpPr/>
                  <p:nvPr/>
                </p:nvCxnSpPr>
                <p:spPr>
                  <a:xfrm flipV="1">
                    <a:off x="3995936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1" name="Straight Arrow Connector 970"/>
                  <p:cNvCxnSpPr/>
                  <p:nvPr/>
                </p:nvCxnSpPr>
                <p:spPr>
                  <a:xfrm flipV="1">
                    <a:off x="4283968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2" name="Straight Arrow Connector 971"/>
                  <p:cNvCxnSpPr/>
                  <p:nvPr/>
                </p:nvCxnSpPr>
                <p:spPr>
                  <a:xfrm flipV="1">
                    <a:off x="4644008" y="4695696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3" name="Straight Arrow Connector 972"/>
                  <p:cNvCxnSpPr/>
                  <p:nvPr/>
                </p:nvCxnSpPr>
                <p:spPr>
                  <a:xfrm flipH="1" flipV="1">
                    <a:off x="3635896" y="4005064"/>
                    <a:ext cx="10920" cy="14401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4" name="Straight Arrow Connector 973"/>
                  <p:cNvCxnSpPr/>
                  <p:nvPr/>
                </p:nvCxnSpPr>
                <p:spPr>
                  <a:xfrm flipV="1">
                    <a:off x="399593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5" name="Straight Arrow Connector 974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6" name="Straight Arrow Connector 975"/>
                  <p:cNvCxnSpPr/>
                  <p:nvPr/>
                </p:nvCxnSpPr>
                <p:spPr>
                  <a:xfrm flipV="1">
                    <a:off x="3779912" y="4149080"/>
                    <a:ext cx="0" cy="1296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7" name="Straight Arrow Connector 976"/>
                  <p:cNvCxnSpPr/>
                  <p:nvPr/>
                </p:nvCxnSpPr>
                <p:spPr>
                  <a:xfrm flipV="1">
                    <a:off x="4211960" y="4221088"/>
                    <a:ext cx="0" cy="12241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8" name="Straight Arrow Connector 977"/>
                  <p:cNvCxnSpPr/>
                  <p:nvPr/>
                </p:nvCxnSpPr>
                <p:spPr>
                  <a:xfrm flipV="1">
                    <a:off x="4499992" y="4797152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79" name="Straight Arrow Connector 978"/>
                  <p:cNvCxnSpPr/>
                  <p:nvPr/>
                </p:nvCxnSpPr>
                <p:spPr>
                  <a:xfrm flipV="1">
                    <a:off x="4860032" y="476770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0" name="Straight Arrow Connector 979"/>
                  <p:cNvCxnSpPr/>
                  <p:nvPr/>
                </p:nvCxnSpPr>
                <p:spPr>
                  <a:xfrm flipV="1">
                    <a:off x="3563888" y="4077072"/>
                    <a:ext cx="0" cy="13681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1" name="Straight Arrow Connector 980"/>
                  <p:cNvCxnSpPr/>
                  <p:nvPr/>
                </p:nvCxnSpPr>
                <p:spPr>
                  <a:xfrm flipV="1">
                    <a:off x="38736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2" name="Straight Arrow Connector 981"/>
                  <p:cNvCxnSpPr/>
                  <p:nvPr/>
                </p:nvCxnSpPr>
                <p:spPr>
                  <a:xfrm flipV="1">
                    <a:off x="4211960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3" name="Straight Arrow Connector 982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4" name="Straight Arrow Connector 983"/>
                  <p:cNvCxnSpPr/>
                  <p:nvPr/>
                </p:nvCxnSpPr>
                <p:spPr>
                  <a:xfrm flipV="1">
                    <a:off x="4067944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5" name="Straight Arrow Connector 984"/>
                  <p:cNvCxnSpPr/>
                  <p:nvPr/>
                </p:nvCxnSpPr>
                <p:spPr>
                  <a:xfrm flipV="1">
                    <a:off x="4355976" y="4437112"/>
                    <a:ext cx="0" cy="100811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6" name="Straight Arrow Connector 985"/>
                  <p:cNvCxnSpPr/>
                  <p:nvPr/>
                </p:nvCxnSpPr>
                <p:spPr>
                  <a:xfrm flipV="1">
                    <a:off x="4716016" y="4653136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7" name="Straight Arrow Connector 986"/>
                  <p:cNvCxnSpPr/>
                  <p:nvPr/>
                </p:nvCxnSpPr>
                <p:spPr>
                  <a:xfrm flipV="1">
                    <a:off x="4165216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8" name="Straight Arrow Connector 987"/>
                  <p:cNvCxnSpPr/>
                  <p:nvPr/>
                </p:nvCxnSpPr>
                <p:spPr>
                  <a:xfrm flipV="1">
                    <a:off x="4283968" y="4437112"/>
                    <a:ext cx="0" cy="99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89" name="Straight Arrow Connector 988"/>
                  <p:cNvCxnSpPr/>
                  <p:nvPr/>
                </p:nvCxnSpPr>
                <p:spPr>
                  <a:xfrm flipV="1">
                    <a:off x="4572000" y="4509120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0" name="Straight Arrow Connector 989"/>
                  <p:cNvCxnSpPr/>
                  <p:nvPr/>
                </p:nvCxnSpPr>
                <p:spPr>
                  <a:xfrm flipV="1">
                    <a:off x="4932040" y="4911720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1" name="Straight Arrow Connector 990"/>
                  <p:cNvCxnSpPr/>
                  <p:nvPr/>
                </p:nvCxnSpPr>
                <p:spPr>
                  <a:xfrm flipV="1">
                    <a:off x="392392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2" name="Straight Arrow Connector 991"/>
                  <p:cNvCxnSpPr/>
                  <p:nvPr/>
                </p:nvCxnSpPr>
                <p:spPr>
                  <a:xfrm flipV="1">
                    <a:off x="4283968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3" name="Straight Arrow Connector 992"/>
                  <p:cNvCxnSpPr/>
                  <p:nvPr/>
                </p:nvCxnSpPr>
                <p:spPr>
                  <a:xfrm flipV="1">
                    <a:off x="3707904" y="4293096"/>
                    <a:ext cx="0" cy="11521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4" name="Straight Arrow Connector 993"/>
                  <p:cNvCxnSpPr/>
                  <p:nvPr/>
                </p:nvCxnSpPr>
                <p:spPr>
                  <a:xfrm flipV="1">
                    <a:off x="4427984" y="4653136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5" name="Straight Arrow Connector 994"/>
                  <p:cNvCxnSpPr/>
                  <p:nvPr/>
                </p:nvCxnSpPr>
                <p:spPr>
                  <a:xfrm flipV="1">
                    <a:off x="5004048" y="4987304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6" name="Straight Arrow Connector 995"/>
                  <p:cNvCxnSpPr/>
                  <p:nvPr/>
                </p:nvCxnSpPr>
                <p:spPr>
                  <a:xfrm flipV="1">
                    <a:off x="4860032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7" name="Straight Arrow Connector 996"/>
                  <p:cNvCxnSpPr/>
                  <p:nvPr/>
                </p:nvCxnSpPr>
                <p:spPr>
                  <a:xfrm flipV="1">
                    <a:off x="5220072" y="5031224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8" name="Straight Arrow Connector 997"/>
                  <p:cNvCxnSpPr/>
                  <p:nvPr/>
                </p:nvCxnSpPr>
                <p:spPr>
                  <a:xfrm flipV="1">
                    <a:off x="4716016" y="4811624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99" name="Straight Arrow Connector 998"/>
                  <p:cNvCxnSpPr/>
                  <p:nvPr/>
                </p:nvCxnSpPr>
                <p:spPr>
                  <a:xfrm flipV="1">
                    <a:off x="5076056" y="4767704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0" name="Straight Arrow Connector 999"/>
                  <p:cNvCxnSpPr/>
                  <p:nvPr/>
                </p:nvCxnSpPr>
                <p:spPr>
                  <a:xfrm flipV="1">
                    <a:off x="4932040" y="4855544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1" name="Straight Arrow Connector 1000"/>
                  <p:cNvCxnSpPr/>
                  <p:nvPr/>
                </p:nvCxnSpPr>
                <p:spPr>
                  <a:xfrm flipV="1">
                    <a:off x="5292080" y="5119064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2" name="Straight Arrow Connector 1001"/>
                  <p:cNvCxnSpPr/>
                  <p:nvPr/>
                </p:nvCxnSpPr>
                <p:spPr>
                  <a:xfrm flipV="1">
                    <a:off x="4788024" y="4943384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3" name="Straight Arrow Connector 1002"/>
                  <p:cNvCxnSpPr/>
                  <p:nvPr/>
                </p:nvCxnSpPr>
                <p:spPr>
                  <a:xfrm flipV="1">
                    <a:off x="3662566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4" name="Straight Arrow Connector 1003"/>
                  <p:cNvCxnSpPr/>
                  <p:nvPr/>
                </p:nvCxnSpPr>
                <p:spPr>
                  <a:xfrm flipV="1">
                    <a:off x="3875923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5" name="Straight Arrow Connector 1004"/>
                  <p:cNvCxnSpPr/>
                  <p:nvPr/>
                </p:nvCxnSpPr>
                <p:spPr>
                  <a:xfrm flipV="1">
                    <a:off x="4302637" y="4879939"/>
                    <a:ext cx="0" cy="552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6" name="Straight Arrow Connector 1005"/>
                  <p:cNvCxnSpPr/>
                  <p:nvPr/>
                </p:nvCxnSpPr>
                <p:spPr>
                  <a:xfrm flipV="1">
                    <a:off x="4836029" y="5125595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7" name="Straight Arrow Connector 1006"/>
                  <p:cNvCxnSpPr/>
                  <p:nvPr/>
                </p:nvCxnSpPr>
                <p:spPr>
                  <a:xfrm flipV="1">
                    <a:off x="3875923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8" name="Straight Arrow Connector 1007"/>
                  <p:cNvCxnSpPr/>
                  <p:nvPr/>
                </p:nvCxnSpPr>
                <p:spPr>
                  <a:xfrm flipV="1">
                    <a:off x="3982601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09" name="Straight Arrow Connector 1008"/>
                  <p:cNvCxnSpPr/>
                  <p:nvPr/>
                </p:nvCxnSpPr>
                <p:spPr>
                  <a:xfrm flipV="1">
                    <a:off x="3555887" y="4726403"/>
                    <a:ext cx="0" cy="7062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0" name="Straight Arrow Connector 1009"/>
                  <p:cNvCxnSpPr/>
                  <p:nvPr/>
                </p:nvCxnSpPr>
                <p:spPr>
                  <a:xfrm flipV="1">
                    <a:off x="4195958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1" name="Straight Arrow Connector 1010"/>
                  <p:cNvCxnSpPr/>
                  <p:nvPr/>
                </p:nvCxnSpPr>
                <p:spPr>
                  <a:xfrm flipV="1">
                    <a:off x="4622672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2" name="Straight Arrow Connector 1011"/>
                  <p:cNvCxnSpPr/>
                  <p:nvPr/>
                </p:nvCxnSpPr>
                <p:spPr>
                  <a:xfrm flipV="1">
                    <a:off x="5156065" y="5156302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3" name="Straight Arrow Connector 1012"/>
                  <p:cNvCxnSpPr/>
                  <p:nvPr/>
                </p:nvCxnSpPr>
                <p:spPr>
                  <a:xfrm flipV="1">
                    <a:off x="369470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4" name="Straight Arrow Connector 1013"/>
                  <p:cNvCxnSpPr/>
                  <p:nvPr/>
                </p:nvCxnSpPr>
                <p:spPr>
                  <a:xfrm flipV="1">
                    <a:off x="4195958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5" name="Straight Arrow Connector 1014"/>
                  <p:cNvCxnSpPr/>
                  <p:nvPr/>
                </p:nvCxnSpPr>
                <p:spPr>
                  <a:xfrm flipV="1">
                    <a:off x="3769244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6" name="Straight Arrow Connector 1015"/>
                  <p:cNvCxnSpPr/>
                  <p:nvPr/>
                </p:nvCxnSpPr>
                <p:spPr>
                  <a:xfrm flipV="1">
                    <a:off x="3982601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7" name="Straight Arrow Connector 1016"/>
                  <p:cNvCxnSpPr/>
                  <p:nvPr/>
                </p:nvCxnSpPr>
                <p:spPr>
                  <a:xfrm flipV="1">
                    <a:off x="4409315" y="5002767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8" name="Straight Arrow Connector 1017"/>
                  <p:cNvCxnSpPr/>
                  <p:nvPr/>
                </p:nvCxnSpPr>
                <p:spPr>
                  <a:xfrm flipV="1">
                    <a:off x="4942708" y="4972060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19" name="Straight Arrow Connector 1018"/>
                  <p:cNvCxnSpPr/>
                  <p:nvPr/>
                </p:nvCxnSpPr>
                <p:spPr>
                  <a:xfrm flipV="1">
                    <a:off x="3982601" y="4757110"/>
                    <a:ext cx="0" cy="675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0" name="Straight Arrow Connector 1019"/>
                  <p:cNvCxnSpPr/>
                  <p:nvPr/>
                </p:nvCxnSpPr>
                <p:spPr>
                  <a:xfrm flipV="1">
                    <a:off x="4126708" y="4818524"/>
                    <a:ext cx="0" cy="61414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1" name="Straight Arrow Connector 1020"/>
                  <p:cNvCxnSpPr/>
                  <p:nvPr/>
                </p:nvCxnSpPr>
                <p:spPr>
                  <a:xfrm flipV="1">
                    <a:off x="4302637" y="4910646"/>
                    <a:ext cx="0" cy="5220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2" name="Straight Arrow Connector 1021"/>
                  <p:cNvCxnSpPr/>
                  <p:nvPr/>
                </p:nvCxnSpPr>
                <p:spPr>
                  <a:xfrm flipV="1">
                    <a:off x="4729351" y="5033474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3" name="Straight Arrow Connector 1022"/>
                  <p:cNvCxnSpPr/>
                  <p:nvPr/>
                </p:nvCxnSpPr>
                <p:spPr>
                  <a:xfrm flipV="1">
                    <a:off x="5262743" y="5217717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4" name="Straight Arrow Connector 1023"/>
                  <p:cNvCxnSpPr/>
                  <p:nvPr/>
                </p:nvCxnSpPr>
                <p:spPr>
                  <a:xfrm flipV="1">
                    <a:off x="3769244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5" name="Straight Arrow Connector 1024"/>
                  <p:cNvCxnSpPr/>
                  <p:nvPr/>
                </p:nvCxnSpPr>
                <p:spPr>
                  <a:xfrm flipV="1">
                    <a:off x="4302637" y="4941353"/>
                    <a:ext cx="0" cy="4913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6" name="Straight Arrow Connector 1025"/>
                  <p:cNvCxnSpPr/>
                  <p:nvPr/>
                </p:nvCxnSpPr>
                <p:spPr>
                  <a:xfrm flipV="1">
                    <a:off x="4515994" y="5094888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7" name="Straight Arrow Connector 1026"/>
                  <p:cNvCxnSpPr/>
                  <p:nvPr/>
                </p:nvCxnSpPr>
                <p:spPr>
                  <a:xfrm flipV="1">
                    <a:off x="5369422" y="5249949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8" name="Straight Arrow Connector 1027"/>
                  <p:cNvCxnSpPr/>
                  <p:nvPr/>
                </p:nvCxnSpPr>
                <p:spPr>
                  <a:xfrm flipV="1">
                    <a:off x="5156065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29" name="Straight Arrow Connector 1028"/>
                  <p:cNvCxnSpPr/>
                  <p:nvPr/>
                </p:nvCxnSpPr>
                <p:spPr>
                  <a:xfrm flipV="1">
                    <a:off x="5689457" y="5268678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0" name="Straight Arrow Connector 1029"/>
                  <p:cNvCxnSpPr/>
                  <p:nvPr/>
                </p:nvCxnSpPr>
                <p:spPr>
                  <a:xfrm flipV="1">
                    <a:off x="4942708" y="5175032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1" name="Straight Arrow Connector 1030"/>
                  <p:cNvCxnSpPr/>
                  <p:nvPr/>
                </p:nvCxnSpPr>
                <p:spPr>
                  <a:xfrm flipV="1">
                    <a:off x="5476100" y="5156302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2" name="Straight Arrow Connector 1031"/>
                  <p:cNvCxnSpPr/>
                  <p:nvPr/>
                </p:nvCxnSpPr>
                <p:spPr>
                  <a:xfrm flipV="1">
                    <a:off x="5262743" y="5193761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3" name="Straight Arrow Connector 1032"/>
                  <p:cNvCxnSpPr/>
                  <p:nvPr/>
                </p:nvCxnSpPr>
                <p:spPr>
                  <a:xfrm flipV="1">
                    <a:off x="5796136" y="5306136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4" name="Straight Arrow Connector 1033"/>
                  <p:cNvCxnSpPr/>
                  <p:nvPr/>
                </p:nvCxnSpPr>
                <p:spPr>
                  <a:xfrm flipV="1">
                    <a:off x="5049386" y="5231219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5" name="Straight Arrow Connector 1034"/>
                  <p:cNvCxnSpPr/>
                  <p:nvPr/>
                </p:nvCxnSpPr>
                <p:spPr>
                  <a:xfrm flipV="1">
                    <a:off x="5130016" y="5030329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6" name="Straight Arrow Connector 1035"/>
                  <p:cNvCxnSpPr/>
                  <p:nvPr/>
                </p:nvCxnSpPr>
                <p:spPr>
                  <a:xfrm flipV="1">
                    <a:off x="5370043" y="5070189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7" name="Straight Arrow Connector 1036"/>
                  <p:cNvCxnSpPr/>
                  <p:nvPr/>
                </p:nvCxnSpPr>
                <p:spPr>
                  <a:xfrm flipV="1">
                    <a:off x="5210025" y="4831032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8" name="Straight Arrow Connector 1037"/>
                  <p:cNvCxnSpPr/>
                  <p:nvPr/>
                </p:nvCxnSpPr>
                <p:spPr>
                  <a:xfrm flipV="1">
                    <a:off x="5450052" y="5149907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39" name="Straight Arrow Connector 1038"/>
                  <p:cNvCxnSpPr/>
                  <p:nvPr/>
                </p:nvCxnSpPr>
                <p:spPr>
                  <a:xfrm flipV="1">
                    <a:off x="5530060" y="5191746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0" name="Straight Arrow Connector 1039"/>
                  <p:cNvCxnSpPr/>
                  <p:nvPr/>
                </p:nvCxnSpPr>
                <p:spPr>
                  <a:xfrm flipV="1">
                    <a:off x="5370043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1" name="Straight Arrow Connector 1040"/>
                  <p:cNvCxnSpPr/>
                  <p:nvPr/>
                </p:nvCxnSpPr>
                <p:spPr>
                  <a:xfrm flipV="1">
                    <a:off x="5770087" y="5216058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2" name="Straight Arrow Connector 1041"/>
                  <p:cNvCxnSpPr/>
                  <p:nvPr/>
                </p:nvCxnSpPr>
                <p:spPr>
                  <a:xfrm flipV="1">
                    <a:off x="5210025" y="5094500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3" name="Straight Arrow Connector 1042"/>
                  <p:cNvCxnSpPr/>
                  <p:nvPr/>
                </p:nvCxnSpPr>
                <p:spPr>
                  <a:xfrm flipV="1">
                    <a:off x="5610069" y="5070189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4" name="Straight Arrow Connector 1043"/>
                  <p:cNvCxnSpPr/>
                  <p:nvPr/>
                </p:nvCxnSpPr>
                <p:spPr>
                  <a:xfrm flipV="1">
                    <a:off x="5450052" y="5118812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5" name="Straight Arrow Connector 1044"/>
                  <p:cNvCxnSpPr/>
                  <p:nvPr/>
                </p:nvCxnSpPr>
                <p:spPr>
                  <a:xfrm flipV="1">
                    <a:off x="5850096" y="5264681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6" name="Straight Arrow Connector 1045"/>
                  <p:cNvCxnSpPr/>
                  <p:nvPr/>
                </p:nvCxnSpPr>
                <p:spPr>
                  <a:xfrm flipV="1">
                    <a:off x="5290034" y="5167435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047" name="Straight Arrow Connector 1046"/>
                  <p:cNvCxnSpPr/>
                  <p:nvPr/>
                </p:nvCxnSpPr>
                <p:spPr>
                  <a:xfrm flipV="1">
                    <a:off x="5382016" y="5229200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grpSp>
                <p:nvGrpSpPr>
                  <p:cNvPr id="1048" name="Group 327"/>
                  <p:cNvGrpSpPr/>
                  <p:nvPr/>
                </p:nvGrpSpPr>
                <p:grpSpPr>
                  <a:xfrm>
                    <a:off x="4067944" y="5013176"/>
                    <a:ext cx="1800200" cy="446360"/>
                    <a:chOff x="4417699" y="3509392"/>
                    <a:chExt cx="1440781" cy="950416"/>
                  </a:xfrm>
                </p:grpSpPr>
                <p:cxnSp>
                  <p:nvCxnSpPr>
                    <p:cNvPr id="1049" name="Straight Arrow Connector 1048"/>
                    <p:cNvCxnSpPr/>
                    <p:nvPr/>
                  </p:nvCxnSpPr>
                  <p:spPr>
                    <a:xfrm flipV="1">
                      <a:off x="4652392" y="3695968"/>
                      <a:ext cx="0" cy="7200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0" name="Straight Arrow Connector 1049"/>
                    <p:cNvCxnSpPr/>
                    <p:nvPr/>
                  </p:nvCxnSpPr>
                  <p:spPr>
                    <a:xfrm flipV="1">
                      <a:off x="4508376" y="3797424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1" name="Straight Arrow Connector 1050"/>
                    <p:cNvCxnSpPr/>
                    <p:nvPr/>
                  </p:nvCxnSpPr>
                  <p:spPr>
                    <a:xfrm flipV="1">
                      <a:off x="4868416" y="3767976"/>
                      <a:ext cx="0" cy="64807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2" name="Straight Arrow Connector 1051"/>
                    <p:cNvCxnSpPr/>
                    <p:nvPr/>
                  </p:nvCxnSpPr>
                  <p:spPr>
                    <a:xfrm flipV="1">
                      <a:off x="4724400" y="3653408"/>
                      <a:ext cx="0" cy="7626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3" name="Straight Arrow Connector 1052"/>
                    <p:cNvCxnSpPr/>
                    <p:nvPr/>
                  </p:nvCxnSpPr>
                  <p:spPr>
                    <a:xfrm flipV="1">
                      <a:off x="4580384" y="3509392"/>
                      <a:ext cx="0" cy="9361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4" name="Straight Arrow Connector 1053"/>
                    <p:cNvCxnSpPr/>
                    <p:nvPr/>
                  </p:nvCxnSpPr>
                  <p:spPr>
                    <a:xfrm flipV="1">
                      <a:off x="4940424" y="3911992"/>
                      <a:ext cx="0" cy="50405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5" name="Straight Arrow Connector 1054"/>
                    <p:cNvCxnSpPr/>
                    <p:nvPr/>
                  </p:nvCxnSpPr>
                  <p:spPr>
                    <a:xfrm flipV="1">
                      <a:off x="4436368" y="3653408"/>
                      <a:ext cx="0" cy="8064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6" name="Straight Arrow Connector 1055"/>
                    <p:cNvCxnSpPr/>
                    <p:nvPr/>
                  </p:nvCxnSpPr>
                  <p:spPr>
                    <a:xfrm flipV="1">
                      <a:off x="5012432" y="3987576"/>
                      <a:ext cx="0" cy="4392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7" name="Straight Arrow Connector 1056"/>
                    <p:cNvCxnSpPr/>
                    <p:nvPr/>
                  </p:nvCxnSpPr>
                  <p:spPr>
                    <a:xfrm flipV="1">
                      <a:off x="4868416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8" name="Straight Arrow Connector 1057"/>
                    <p:cNvCxnSpPr/>
                    <p:nvPr/>
                  </p:nvCxnSpPr>
                  <p:spPr>
                    <a:xfrm flipV="1">
                      <a:off x="5228456" y="4031496"/>
                      <a:ext cx="0" cy="3952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59" name="Straight Arrow Connector 1058"/>
                    <p:cNvCxnSpPr/>
                    <p:nvPr/>
                  </p:nvCxnSpPr>
                  <p:spPr>
                    <a:xfrm flipV="1">
                      <a:off x="4724400" y="3811896"/>
                      <a:ext cx="0" cy="6336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0" name="Straight Arrow Connector 1059"/>
                    <p:cNvCxnSpPr/>
                    <p:nvPr/>
                  </p:nvCxnSpPr>
                  <p:spPr>
                    <a:xfrm flipV="1">
                      <a:off x="5084440" y="3767976"/>
                      <a:ext cx="0" cy="65880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1" name="Straight Arrow Connector 1060"/>
                    <p:cNvCxnSpPr/>
                    <p:nvPr/>
                  </p:nvCxnSpPr>
                  <p:spPr>
                    <a:xfrm flipV="1">
                      <a:off x="4940424" y="3855816"/>
                      <a:ext cx="0" cy="57096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2" name="Straight Arrow Connector 1061"/>
                    <p:cNvCxnSpPr/>
                    <p:nvPr/>
                  </p:nvCxnSpPr>
                  <p:spPr>
                    <a:xfrm flipV="1">
                      <a:off x="5300464" y="4119336"/>
                      <a:ext cx="0" cy="30744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3" name="Straight Arrow Connector 1062"/>
                    <p:cNvCxnSpPr/>
                    <p:nvPr/>
                  </p:nvCxnSpPr>
                  <p:spPr>
                    <a:xfrm flipV="1">
                      <a:off x="4796408" y="3943656"/>
                      <a:ext cx="0" cy="48312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4" name="Straight Arrow Connector 1063"/>
                    <p:cNvCxnSpPr/>
                    <p:nvPr/>
                  </p:nvCxnSpPr>
                  <p:spPr>
                    <a:xfrm flipV="1">
                      <a:off x="4844413" y="4125867"/>
                      <a:ext cx="0" cy="30707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5" name="Straight Arrow Connector 1064"/>
                    <p:cNvCxnSpPr/>
                    <p:nvPr/>
                  </p:nvCxnSpPr>
                  <p:spPr>
                    <a:xfrm flipV="1">
                      <a:off x="4631056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6" name="Straight Arrow Connector 1065"/>
                    <p:cNvCxnSpPr/>
                    <p:nvPr/>
                  </p:nvCxnSpPr>
                  <p:spPr>
                    <a:xfrm flipV="1">
                      <a:off x="5164449" y="4156574"/>
                      <a:ext cx="0" cy="27636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7" name="Straight Arrow Connector 1066"/>
                    <p:cNvCxnSpPr/>
                    <p:nvPr/>
                  </p:nvCxnSpPr>
                  <p:spPr>
                    <a:xfrm flipV="1">
                      <a:off x="4417699" y="4003039"/>
                      <a:ext cx="0" cy="42989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8" name="Straight Arrow Connector 1067"/>
                    <p:cNvCxnSpPr/>
                    <p:nvPr/>
                  </p:nvCxnSpPr>
                  <p:spPr>
                    <a:xfrm flipV="1">
                      <a:off x="4951092" y="3972332"/>
                      <a:ext cx="0" cy="46060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69" name="Straight Arrow Connector 1068"/>
                    <p:cNvCxnSpPr/>
                    <p:nvPr/>
                  </p:nvCxnSpPr>
                  <p:spPr>
                    <a:xfrm flipV="1">
                      <a:off x="4737735" y="4033746"/>
                      <a:ext cx="0" cy="399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0" name="Straight Arrow Connector 1069"/>
                    <p:cNvCxnSpPr/>
                    <p:nvPr/>
                  </p:nvCxnSpPr>
                  <p:spPr>
                    <a:xfrm flipV="1">
                      <a:off x="5271127" y="4217989"/>
                      <a:ext cx="0" cy="2149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1" name="Straight Arrow Connector 1070"/>
                    <p:cNvCxnSpPr/>
                    <p:nvPr/>
                  </p:nvCxnSpPr>
                  <p:spPr>
                    <a:xfrm flipV="1">
                      <a:off x="4524378" y="4095160"/>
                      <a:ext cx="0" cy="3438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2" name="Straight Arrow Connector 1071"/>
                    <p:cNvCxnSpPr/>
                    <p:nvPr/>
                  </p:nvCxnSpPr>
                  <p:spPr>
                    <a:xfrm flipV="1">
                      <a:off x="5377806" y="4250221"/>
                      <a:ext cx="0" cy="1872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3" name="Straight Arrow Connector 1072"/>
                    <p:cNvCxnSpPr/>
                    <p:nvPr/>
                  </p:nvCxnSpPr>
                  <p:spPr>
                    <a:xfrm flipV="1">
                      <a:off x="5164449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4" name="Straight Arrow Connector 1073"/>
                    <p:cNvCxnSpPr/>
                    <p:nvPr/>
                  </p:nvCxnSpPr>
                  <p:spPr>
                    <a:xfrm flipV="1">
                      <a:off x="5697841" y="4268950"/>
                      <a:ext cx="0" cy="16856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5" name="Straight Arrow Connector 1074"/>
                    <p:cNvCxnSpPr/>
                    <p:nvPr/>
                  </p:nvCxnSpPr>
                  <p:spPr>
                    <a:xfrm flipV="1">
                      <a:off x="4951092" y="4175304"/>
                      <a:ext cx="0" cy="27019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6" name="Straight Arrow Connector 1075"/>
                    <p:cNvCxnSpPr/>
                    <p:nvPr/>
                  </p:nvCxnSpPr>
                  <p:spPr>
                    <a:xfrm flipV="1">
                      <a:off x="5484484" y="4156574"/>
                      <a:ext cx="0" cy="280939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7" name="Straight Arrow Connector 1076"/>
                    <p:cNvCxnSpPr/>
                    <p:nvPr/>
                  </p:nvCxnSpPr>
                  <p:spPr>
                    <a:xfrm flipV="1">
                      <a:off x="5271127" y="4194033"/>
                      <a:ext cx="0" cy="24348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8" name="Straight Arrow Connector 1077"/>
                    <p:cNvCxnSpPr/>
                    <p:nvPr/>
                  </p:nvCxnSpPr>
                  <p:spPr>
                    <a:xfrm flipV="1">
                      <a:off x="5804520" y="4306408"/>
                      <a:ext cx="0" cy="13110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79" name="Straight Arrow Connector 1078"/>
                    <p:cNvCxnSpPr/>
                    <p:nvPr/>
                  </p:nvCxnSpPr>
                  <p:spPr>
                    <a:xfrm flipV="1">
                      <a:off x="5057770" y="4231491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0" name="Straight Arrow Connector 1079"/>
                    <p:cNvCxnSpPr/>
                    <p:nvPr/>
                  </p:nvCxnSpPr>
                  <p:spPr>
                    <a:xfrm flipV="1">
                      <a:off x="5138400" y="4030601"/>
                      <a:ext cx="0" cy="39859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1" name="Straight Arrow Connector 1080"/>
                    <p:cNvCxnSpPr/>
                    <p:nvPr/>
                  </p:nvCxnSpPr>
                  <p:spPr>
                    <a:xfrm flipV="1">
                      <a:off x="5378427" y="4070461"/>
                      <a:ext cx="0" cy="35873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2" name="Straight Arrow Connector 1081"/>
                    <p:cNvCxnSpPr/>
                    <p:nvPr/>
                  </p:nvCxnSpPr>
                  <p:spPr>
                    <a:xfrm flipV="1">
                      <a:off x="5218409" y="3831304"/>
                      <a:ext cx="0" cy="59789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3" name="Straight Arrow Connector 1082"/>
                    <p:cNvCxnSpPr/>
                    <p:nvPr/>
                  </p:nvCxnSpPr>
                  <p:spPr>
                    <a:xfrm flipV="1">
                      <a:off x="5458436" y="4150179"/>
                      <a:ext cx="0" cy="279016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4" name="Straight Arrow Connector 1083"/>
                    <p:cNvCxnSpPr/>
                    <p:nvPr/>
                  </p:nvCxnSpPr>
                  <p:spPr>
                    <a:xfrm flipV="1">
                      <a:off x="5538444" y="4192018"/>
                      <a:ext cx="0" cy="243115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5" name="Straight Arrow Connector 1084"/>
                    <p:cNvCxnSpPr/>
                    <p:nvPr/>
                  </p:nvCxnSpPr>
                  <p:spPr>
                    <a:xfrm flipV="1">
                      <a:off x="5378427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6" name="Straight Arrow Connector 1085"/>
                    <p:cNvCxnSpPr/>
                    <p:nvPr/>
                  </p:nvCxnSpPr>
                  <p:spPr>
                    <a:xfrm flipV="1">
                      <a:off x="5778471" y="4216330"/>
                      <a:ext cx="0" cy="21880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7" name="Straight Arrow Connector 1086"/>
                    <p:cNvCxnSpPr/>
                    <p:nvPr/>
                  </p:nvCxnSpPr>
                  <p:spPr>
                    <a:xfrm flipV="1">
                      <a:off x="5218409" y="4094772"/>
                      <a:ext cx="0" cy="350724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8" name="Straight Arrow Connector 1087"/>
                    <p:cNvCxnSpPr/>
                    <p:nvPr/>
                  </p:nvCxnSpPr>
                  <p:spPr>
                    <a:xfrm flipV="1">
                      <a:off x="5618453" y="4070461"/>
                      <a:ext cx="0" cy="364673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89" name="Straight Arrow Connector 1088"/>
                    <p:cNvCxnSpPr/>
                    <p:nvPr/>
                  </p:nvCxnSpPr>
                  <p:spPr>
                    <a:xfrm flipV="1">
                      <a:off x="5458436" y="4119084"/>
                      <a:ext cx="0" cy="316050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90" name="Straight Arrow Connector 1089"/>
                    <p:cNvCxnSpPr/>
                    <p:nvPr/>
                  </p:nvCxnSpPr>
                  <p:spPr>
                    <a:xfrm flipV="1">
                      <a:off x="5858480" y="4264953"/>
                      <a:ext cx="0" cy="170181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91" name="Straight Arrow Connector 1090"/>
                    <p:cNvCxnSpPr/>
                    <p:nvPr/>
                  </p:nvCxnSpPr>
                  <p:spPr>
                    <a:xfrm flipV="1">
                      <a:off x="5298418" y="4167707"/>
                      <a:ext cx="0" cy="267427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  <p:cxnSp>
                  <p:nvCxnSpPr>
                    <p:cNvPr id="1092" name="Straight Arrow Connector 1091"/>
                    <p:cNvCxnSpPr/>
                    <p:nvPr/>
                  </p:nvCxnSpPr>
                  <p:spPr>
                    <a:xfrm flipV="1">
                      <a:off x="5390400" y="4229472"/>
                      <a:ext cx="0" cy="206022"/>
                    </a:xfrm>
                    <a:prstGeom prst="straightConnector1">
                      <a:avLst/>
                    </a:prstGeom>
                    <a:noFill/>
                    <a:ln w="12700" cap="sq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none" w="lg" len="lg"/>
                    </a:ln>
                    <a:effectLst/>
                  </p:spPr>
                </p:cxnSp>
              </p:grpSp>
            </p:grpSp>
            <p:grpSp>
              <p:nvGrpSpPr>
                <p:cNvPr id="697" name="Group 689"/>
                <p:cNvGrpSpPr/>
                <p:nvPr/>
              </p:nvGrpSpPr>
              <p:grpSpPr>
                <a:xfrm>
                  <a:off x="3059832" y="3356992"/>
                  <a:ext cx="3528392" cy="950416"/>
                  <a:chOff x="3059832" y="3159170"/>
                  <a:chExt cx="3528392" cy="1148238"/>
                </a:xfrm>
              </p:grpSpPr>
              <p:cxnSp>
                <p:nvCxnSpPr>
                  <p:cNvPr id="698" name="Straight Arrow Connector 697"/>
                  <p:cNvCxnSpPr/>
                  <p:nvPr/>
                </p:nvCxnSpPr>
                <p:spPr>
                  <a:xfrm flipV="1">
                    <a:off x="3546016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699" name="Straight Arrow Connector 698"/>
                  <p:cNvCxnSpPr/>
                  <p:nvPr/>
                </p:nvCxnSpPr>
                <p:spPr>
                  <a:xfrm flipV="1">
                    <a:off x="3177474" y="3477209"/>
                    <a:ext cx="0" cy="821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0" name="Straight Arrow Connector 699"/>
                  <p:cNvCxnSpPr/>
                  <p:nvPr/>
                </p:nvCxnSpPr>
                <p:spPr>
                  <a:xfrm flipV="1">
                    <a:off x="3730287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1" name="Straight Arrow Connector 700"/>
                  <p:cNvCxnSpPr/>
                  <p:nvPr/>
                </p:nvCxnSpPr>
                <p:spPr>
                  <a:xfrm flipV="1">
                    <a:off x="4098829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2" name="Straight Arrow Connector 701"/>
                  <p:cNvCxnSpPr/>
                  <p:nvPr/>
                </p:nvCxnSpPr>
                <p:spPr>
                  <a:xfrm flipV="1">
                    <a:off x="4559507" y="3848706"/>
                    <a:ext cx="0" cy="4324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3" name="Straight Arrow Connector 702"/>
                  <p:cNvCxnSpPr/>
                  <p:nvPr/>
                </p:nvCxnSpPr>
                <p:spPr>
                  <a:xfrm flipH="1" flipV="1">
                    <a:off x="3269609" y="3433967"/>
                    <a:ext cx="13972" cy="8648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4" name="Straight Arrow Connector 703"/>
                  <p:cNvCxnSpPr/>
                  <p:nvPr/>
                </p:nvCxnSpPr>
                <p:spPr>
                  <a:xfrm flipV="1">
                    <a:off x="3730287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5" name="Straight Arrow Connector 704"/>
                  <p:cNvCxnSpPr/>
                  <p:nvPr/>
                </p:nvCxnSpPr>
                <p:spPr>
                  <a:xfrm flipV="1">
                    <a:off x="3822423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6" name="Straight Arrow Connector 705"/>
                  <p:cNvCxnSpPr/>
                  <p:nvPr/>
                </p:nvCxnSpPr>
                <p:spPr>
                  <a:xfrm flipV="1">
                    <a:off x="3453881" y="3520452"/>
                    <a:ext cx="0" cy="7783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7" name="Straight Arrow Connector 706"/>
                  <p:cNvCxnSpPr/>
                  <p:nvPr/>
                </p:nvCxnSpPr>
                <p:spPr>
                  <a:xfrm flipV="1">
                    <a:off x="4006694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8" name="Straight Arrow Connector 707"/>
                  <p:cNvCxnSpPr/>
                  <p:nvPr/>
                </p:nvCxnSpPr>
                <p:spPr>
                  <a:xfrm flipV="1">
                    <a:off x="4375236" y="3909632"/>
                    <a:ext cx="0" cy="389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09" name="Straight Arrow Connector 708"/>
                  <p:cNvCxnSpPr/>
                  <p:nvPr/>
                </p:nvCxnSpPr>
                <p:spPr>
                  <a:xfrm flipV="1">
                    <a:off x="4835914" y="3891948"/>
                    <a:ext cx="0" cy="389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0" name="Straight Arrow Connector 709"/>
                  <p:cNvCxnSpPr/>
                  <p:nvPr/>
                </p:nvCxnSpPr>
                <p:spPr>
                  <a:xfrm flipV="1">
                    <a:off x="3177474" y="3477209"/>
                    <a:ext cx="0" cy="821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1" name="Straight Arrow Connector 710"/>
                  <p:cNvCxnSpPr/>
                  <p:nvPr/>
                </p:nvCxnSpPr>
                <p:spPr>
                  <a:xfrm flipV="1">
                    <a:off x="3573777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2" name="Straight Arrow Connector 711"/>
                  <p:cNvCxnSpPr/>
                  <p:nvPr/>
                </p:nvCxnSpPr>
                <p:spPr>
                  <a:xfrm flipV="1">
                    <a:off x="4006694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3" name="Straight Arrow Connector 712"/>
                  <p:cNvCxnSpPr/>
                  <p:nvPr/>
                </p:nvCxnSpPr>
                <p:spPr>
                  <a:xfrm flipV="1">
                    <a:off x="3638152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4" name="Straight Arrow Connector 713"/>
                  <p:cNvCxnSpPr/>
                  <p:nvPr/>
                </p:nvCxnSpPr>
                <p:spPr>
                  <a:xfrm flipV="1">
                    <a:off x="3822423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5" name="Straight Arrow Connector 714"/>
                  <p:cNvCxnSpPr/>
                  <p:nvPr/>
                </p:nvCxnSpPr>
                <p:spPr>
                  <a:xfrm flipV="1">
                    <a:off x="4190965" y="3693421"/>
                    <a:ext cx="0" cy="605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6" name="Straight Arrow Connector 715"/>
                  <p:cNvCxnSpPr/>
                  <p:nvPr/>
                </p:nvCxnSpPr>
                <p:spPr>
                  <a:xfrm flipV="1">
                    <a:off x="4651642" y="3823148"/>
                    <a:ext cx="0" cy="4579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7" name="Straight Arrow Connector 716"/>
                  <p:cNvCxnSpPr/>
                  <p:nvPr/>
                </p:nvCxnSpPr>
                <p:spPr>
                  <a:xfrm flipV="1">
                    <a:off x="3154606" y="3743211"/>
                    <a:ext cx="0" cy="55560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8" name="Straight Arrow Connector 717"/>
                  <p:cNvCxnSpPr/>
                  <p:nvPr/>
                </p:nvCxnSpPr>
                <p:spPr>
                  <a:xfrm flipV="1">
                    <a:off x="3946884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19" name="Straight Arrow Connector 718"/>
                  <p:cNvCxnSpPr/>
                  <p:nvPr/>
                </p:nvCxnSpPr>
                <p:spPr>
                  <a:xfrm flipV="1">
                    <a:off x="4098829" y="3693421"/>
                    <a:ext cx="0" cy="5966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0" name="Straight Arrow Connector 719"/>
                  <p:cNvCxnSpPr/>
                  <p:nvPr/>
                </p:nvCxnSpPr>
                <p:spPr>
                  <a:xfrm flipV="1">
                    <a:off x="4467371" y="3736663"/>
                    <a:ext cx="0" cy="5621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1" name="Straight Arrow Connector 720"/>
                  <p:cNvCxnSpPr/>
                  <p:nvPr/>
                </p:nvCxnSpPr>
                <p:spPr>
                  <a:xfrm flipV="1">
                    <a:off x="4928049" y="3978433"/>
                    <a:ext cx="0" cy="302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2" name="Straight Arrow Connector 721"/>
                  <p:cNvCxnSpPr/>
                  <p:nvPr/>
                </p:nvCxnSpPr>
                <p:spPr>
                  <a:xfrm flipV="1">
                    <a:off x="3638152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3" name="Straight Arrow Connector 722"/>
                  <p:cNvCxnSpPr/>
                  <p:nvPr/>
                </p:nvCxnSpPr>
                <p:spPr>
                  <a:xfrm flipV="1">
                    <a:off x="4098829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4" name="Straight Arrow Connector 723"/>
                  <p:cNvCxnSpPr/>
                  <p:nvPr/>
                </p:nvCxnSpPr>
                <p:spPr>
                  <a:xfrm flipV="1">
                    <a:off x="3085338" y="3563694"/>
                    <a:ext cx="0" cy="73511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5" name="Straight Arrow Connector 724"/>
                  <p:cNvCxnSpPr/>
                  <p:nvPr/>
                </p:nvCxnSpPr>
                <p:spPr>
                  <a:xfrm flipV="1">
                    <a:off x="3361745" y="3606936"/>
                    <a:ext cx="0" cy="6918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6" name="Straight Arrow Connector 725"/>
                  <p:cNvCxnSpPr/>
                  <p:nvPr/>
                </p:nvCxnSpPr>
                <p:spPr>
                  <a:xfrm flipV="1">
                    <a:off x="4283100" y="3823148"/>
                    <a:ext cx="0" cy="4842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7" name="Straight Arrow Connector 726"/>
                  <p:cNvCxnSpPr/>
                  <p:nvPr/>
                </p:nvCxnSpPr>
                <p:spPr>
                  <a:xfrm flipV="1">
                    <a:off x="5020185" y="4023823"/>
                    <a:ext cx="0" cy="26374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8" name="Straight Arrow Connector 727"/>
                  <p:cNvCxnSpPr/>
                  <p:nvPr/>
                </p:nvCxnSpPr>
                <p:spPr>
                  <a:xfrm flipV="1">
                    <a:off x="4835914" y="3944698"/>
                    <a:ext cx="0" cy="3428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29" name="Straight Arrow Connector 728"/>
                  <p:cNvCxnSpPr/>
                  <p:nvPr/>
                </p:nvCxnSpPr>
                <p:spPr>
                  <a:xfrm flipV="1">
                    <a:off x="5296591" y="4050198"/>
                    <a:ext cx="0" cy="2373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0" name="Straight Arrow Connector 729"/>
                  <p:cNvCxnSpPr/>
                  <p:nvPr/>
                </p:nvCxnSpPr>
                <p:spPr>
                  <a:xfrm flipV="1">
                    <a:off x="4651642" y="3918323"/>
                    <a:ext cx="0" cy="38049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1" name="Straight Arrow Connector 730"/>
                  <p:cNvCxnSpPr/>
                  <p:nvPr/>
                </p:nvCxnSpPr>
                <p:spPr>
                  <a:xfrm flipV="1">
                    <a:off x="5112320" y="3891948"/>
                    <a:ext cx="0" cy="395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2" name="Straight Arrow Connector 731"/>
                  <p:cNvCxnSpPr/>
                  <p:nvPr/>
                </p:nvCxnSpPr>
                <p:spPr>
                  <a:xfrm flipV="1">
                    <a:off x="4928049" y="3944698"/>
                    <a:ext cx="0" cy="3428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3" name="Straight Arrow Connector 732"/>
                  <p:cNvCxnSpPr/>
                  <p:nvPr/>
                </p:nvCxnSpPr>
                <p:spPr>
                  <a:xfrm flipV="1">
                    <a:off x="5388727" y="4102947"/>
                    <a:ext cx="0" cy="1846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4" name="Straight Arrow Connector 733"/>
                  <p:cNvCxnSpPr/>
                  <p:nvPr/>
                </p:nvCxnSpPr>
                <p:spPr>
                  <a:xfrm flipV="1">
                    <a:off x="4743778" y="3997448"/>
                    <a:ext cx="0" cy="2901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5" name="Straight Arrow Connector 734"/>
                  <p:cNvCxnSpPr/>
                  <p:nvPr/>
                </p:nvCxnSpPr>
                <p:spPr>
                  <a:xfrm flipV="1">
                    <a:off x="3303734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6" name="Straight Arrow Connector 735"/>
                  <p:cNvCxnSpPr/>
                  <p:nvPr/>
                </p:nvCxnSpPr>
                <p:spPr>
                  <a:xfrm flipV="1">
                    <a:off x="3576728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7" name="Straight Arrow Connector 736"/>
                  <p:cNvCxnSpPr/>
                  <p:nvPr/>
                </p:nvCxnSpPr>
                <p:spPr>
                  <a:xfrm flipV="1">
                    <a:off x="4122717" y="3959348"/>
                    <a:ext cx="0" cy="3319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8" name="Straight Arrow Connector 737"/>
                  <p:cNvCxnSpPr/>
                  <p:nvPr/>
                </p:nvCxnSpPr>
                <p:spPr>
                  <a:xfrm flipV="1">
                    <a:off x="4805201" y="4106869"/>
                    <a:ext cx="0" cy="1844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39" name="Straight Arrow Connector 738"/>
                  <p:cNvCxnSpPr/>
                  <p:nvPr/>
                </p:nvCxnSpPr>
                <p:spPr>
                  <a:xfrm flipV="1">
                    <a:off x="3576728" y="3885586"/>
                    <a:ext cx="0" cy="4056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0" name="Straight Arrow Connector 739"/>
                  <p:cNvCxnSpPr/>
                  <p:nvPr/>
                </p:nvCxnSpPr>
                <p:spPr>
                  <a:xfrm flipV="1">
                    <a:off x="3713225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1" name="Straight Arrow Connector 740"/>
                  <p:cNvCxnSpPr/>
                  <p:nvPr/>
                </p:nvCxnSpPr>
                <p:spPr>
                  <a:xfrm flipV="1">
                    <a:off x="3167237" y="3867146"/>
                    <a:ext cx="0" cy="42412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2" name="Straight Arrow Connector 741"/>
                  <p:cNvCxnSpPr/>
                  <p:nvPr/>
                </p:nvCxnSpPr>
                <p:spPr>
                  <a:xfrm flipV="1">
                    <a:off x="3986219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3" name="Straight Arrow Connector 742"/>
                  <p:cNvCxnSpPr/>
                  <p:nvPr/>
                </p:nvCxnSpPr>
                <p:spPr>
                  <a:xfrm flipV="1">
                    <a:off x="4532207" y="4051549"/>
                    <a:ext cx="0" cy="2397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4" name="Straight Arrow Connector 743"/>
                  <p:cNvCxnSpPr/>
                  <p:nvPr/>
                </p:nvCxnSpPr>
                <p:spPr>
                  <a:xfrm flipV="1">
                    <a:off x="5214693" y="4125310"/>
                    <a:ext cx="0" cy="1659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5" name="Straight Arrow Connector 744"/>
                  <p:cNvCxnSpPr/>
                  <p:nvPr/>
                </p:nvCxnSpPr>
                <p:spPr>
                  <a:xfrm flipV="1">
                    <a:off x="3344860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6" name="Straight Arrow Connector 745"/>
                  <p:cNvCxnSpPr/>
                  <p:nvPr/>
                </p:nvCxnSpPr>
                <p:spPr>
                  <a:xfrm flipV="1">
                    <a:off x="3986219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7" name="Straight Arrow Connector 746"/>
                  <p:cNvCxnSpPr/>
                  <p:nvPr/>
                </p:nvCxnSpPr>
                <p:spPr>
                  <a:xfrm flipV="1">
                    <a:off x="3440231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8" name="Straight Arrow Connector 747"/>
                  <p:cNvCxnSpPr/>
                  <p:nvPr/>
                </p:nvCxnSpPr>
                <p:spPr>
                  <a:xfrm flipV="1">
                    <a:off x="3713225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49" name="Straight Arrow Connector 748"/>
                  <p:cNvCxnSpPr/>
                  <p:nvPr/>
                </p:nvCxnSpPr>
                <p:spPr>
                  <a:xfrm flipV="1">
                    <a:off x="4259213" y="4033109"/>
                    <a:ext cx="0" cy="2581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0" name="Straight Arrow Connector 749"/>
                  <p:cNvCxnSpPr/>
                  <p:nvPr/>
                </p:nvCxnSpPr>
                <p:spPr>
                  <a:xfrm flipV="1">
                    <a:off x="4941699" y="4014668"/>
                    <a:ext cx="0" cy="276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1" name="Straight Arrow Connector 750"/>
                  <p:cNvCxnSpPr/>
                  <p:nvPr/>
                </p:nvCxnSpPr>
                <p:spPr>
                  <a:xfrm flipV="1">
                    <a:off x="3713225" y="3885586"/>
                    <a:ext cx="0" cy="4056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2" name="Straight Arrow Connector 751"/>
                  <p:cNvCxnSpPr/>
                  <p:nvPr/>
                </p:nvCxnSpPr>
                <p:spPr>
                  <a:xfrm flipV="1">
                    <a:off x="3897612" y="3922467"/>
                    <a:ext cx="0" cy="3688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3" name="Straight Arrow Connector 752"/>
                  <p:cNvCxnSpPr/>
                  <p:nvPr/>
                </p:nvCxnSpPr>
                <p:spPr>
                  <a:xfrm flipV="1">
                    <a:off x="4122717" y="3977788"/>
                    <a:ext cx="0" cy="3134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4" name="Straight Arrow Connector 753"/>
                  <p:cNvCxnSpPr/>
                  <p:nvPr/>
                </p:nvCxnSpPr>
                <p:spPr>
                  <a:xfrm flipV="1">
                    <a:off x="4668705" y="4051549"/>
                    <a:ext cx="0" cy="2397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5" name="Straight Arrow Connector 754"/>
                  <p:cNvCxnSpPr/>
                  <p:nvPr/>
                </p:nvCxnSpPr>
                <p:spPr>
                  <a:xfrm flipV="1">
                    <a:off x="5351190" y="4162191"/>
                    <a:ext cx="0" cy="1290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6" name="Straight Arrow Connector 755"/>
                  <p:cNvCxnSpPr/>
                  <p:nvPr/>
                </p:nvCxnSpPr>
                <p:spPr>
                  <a:xfrm flipV="1">
                    <a:off x="3440231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7" name="Straight Arrow Connector 756"/>
                  <p:cNvCxnSpPr/>
                  <p:nvPr/>
                </p:nvCxnSpPr>
                <p:spPr>
                  <a:xfrm flipV="1">
                    <a:off x="4122717" y="3996228"/>
                    <a:ext cx="0" cy="2950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8" name="Straight Arrow Connector 757"/>
                  <p:cNvCxnSpPr/>
                  <p:nvPr/>
                </p:nvCxnSpPr>
                <p:spPr>
                  <a:xfrm flipV="1">
                    <a:off x="4395711" y="4088429"/>
                    <a:ext cx="0" cy="2065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59" name="Straight Arrow Connector 758"/>
                  <p:cNvCxnSpPr/>
                  <p:nvPr/>
                </p:nvCxnSpPr>
                <p:spPr>
                  <a:xfrm flipV="1">
                    <a:off x="5487687" y="4181547"/>
                    <a:ext cx="0" cy="1124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0" name="Straight Arrow Connector 759"/>
                  <p:cNvCxnSpPr/>
                  <p:nvPr/>
                </p:nvCxnSpPr>
                <p:spPr>
                  <a:xfrm flipV="1">
                    <a:off x="5214693" y="4147805"/>
                    <a:ext cx="0" cy="1462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1" name="Straight Arrow Connector 760"/>
                  <p:cNvCxnSpPr/>
                  <p:nvPr/>
                </p:nvCxnSpPr>
                <p:spPr>
                  <a:xfrm flipV="1">
                    <a:off x="5897178" y="4192794"/>
                    <a:ext cx="0" cy="10122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2" name="Straight Arrow Connector 761"/>
                  <p:cNvCxnSpPr/>
                  <p:nvPr/>
                </p:nvCxnSpPr>
                <p:spPr>
                  <a:xfrm flipV="1">
                    <a:off x="4941699" y="4136557"/>
                    <a:ext cx="0" cy="1622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3" name="Straight Arrow Connector 762"/>
                  <p:cNvCxnSpPr/>
                  <p:nvPr/>
                </p:nvCxnSpPr>
                <p:spPr>
                  <a:xfrm flipV="1">
                    <a:off x="5624184" y="4125310"/>
                    <a:ext cx="0" cy="168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4" name="Straight Arrow Connector 763"/>
                  <p:cNvCxnSpPr/>
                  <p:nvPr/>
                </p:nvCxnSpPr>
                <p:spPr>
                  <a:xfrm flipV="1">
                    <a:off x="5351190" y="4147805"/>
                    <a:ext cx="0" cy="1462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5" name="Straight Arrow Connector 764"/>
                  <p:cNvCxnSpPr/>
                  <p:nvPr/>
                </p:nvCxnSpPr>
                <p:spPr>
                  <a:xfrm flipV="1">
                    <a:off x="6033676" y="4215288"/>
                    <a:ext cx="0" cy="7873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6" name="Straight Arrow Connector 765"/>
                  <p:cNvCxnSpPr/>
                  <p:nvPr/>
                </p:nvCxnSpPr>
                <p:spPr>
                  <a:xfrm flipV="1">
                    <a:off x="5078195" y="4170299"/>
                    <a:ext cx="0" cy="1237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7" name="Straight Arrow Connector 766"/>
                  <p:cNvCxnSpPr/>
                  <p:nvPr/>
                </p:nvCxnSpPr>
                <p:spPr>
                  <a:xfrm flipV="1">
                    <a:off x="5181363" y="4049660"/>
                    <a:ext cx="0" cy="239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8" name="Straight Arrow Connector 767"/>
                  <p:cNvCxnSpPr/>
                  <p:nvPr/>
                </p:nvCxnSpPr>
                <p:spPr>
                  <a:xfrm flipV="1">
                    <a:off x="5488482" y="4073597"/>
                    <a:ext cx="0" cy="2154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69" name="Straight Arrow Connector 768"/>
                  <p:cNvCxnSpPr/>
                  <p:nvPr/>
                </p:nvCxnSpPr>
                <p:spPr>
                  <a:xfrm flipV="1">
                    <a:off x="5283736" y="3929978"/>
                    <a:ext cx="0" cy="3590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0" name="Straight Arrow Connector 769"/>
                  <p:cNvCxnSpPr/>
                  <p:nvPr/>
                </p:nvCxnSpPr>
                <p:spPr>
                  <a:xfrm flipV="1">
                    <a:off x="5590855" y="4121469"/>
                    <a:ext cx="0" cy="16755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1" name="Straight Arrow Connector 770"/>
                  <p:cNvCxnSpPr/>
                  <p:nvPr/>
                </p:nvCxnSpPr>
                <p:spPr>
                  <a:xfrm flipV="1">
                    <a:off x="5693226" y="4146594"/>
                    <a:ext cx="0" cy="1459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2" name="Straight Arrow Connector 771"/>
                  <p:cNvCxnSpPr/>
                  <p:nvPr/>
                </p:nvCxnSpPr>
                <p:spPr>
                  <a:xfrm flipV="1">
                    <a:off x="5488482" y="4102796"/>
                    <a:ext cx="0" cy="1897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3" name="Straight Arrow Connector 772"/>
                  <p:cNvCxnSpPr/>
                  <p:nvPr/>
                </p:nvCxnSpPr>
                <p:spPr>
                  <a:xfrm flipV="1">
                    <a:off x="6000345" y="4161194"/>
                    <a:ext cx="0" cy="1313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4" name="Straight Arrow Connector 773"/>
                  <p:cNvCxnSpPr/>
                  <p:nvPr/>
                </p:nvCxnSpPr>
                <p:spPr>
                  <a:xfrm flipV="1">
                    <a:off x="5283736" y="4088196"/>
                    <a:ext cx="0" cy="2106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5" name="Straight Arrow Connector 774"/>
                  <p:cNvCxnSpPr/>
                  <p:nvPr/>
                </p:nvCxnSpPr>
                <p:spPr>
                  <a:xfrm flipV="1">
                    <a:off x="5795599" y="4073597"/>
                    <a:ext cx="0" cy="2189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6" name="Straight Arrow Connector 775"/>
                  <p:cNvCxnSpPr/>
                  <p:nvPr/>
                </p:nvCxnSpPr>
                <p:spPr>
                  <a:xfrm flipV="1">
                    <a:off x="5590855" y="4102796"/>
                    <a:ext cx="0" cy="1897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7" name="Straight Arrow Connector 776"/>
                  <p:cNvCxnSpPr/>
                  <p:nvPr/>
                </p:nvCxnSpPr>
                <p:spPr>
                  <a:xfrm flipV="1">
                    <a:off x="6102718" y="4190393"/>
                    <a:ext cx="0" cy="1021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8" name="Straight Arrow Connector 777"/>
                  <p:cNvCxnSpPr/>
                  <p:nvPr/>
                </p:nvCxnSpPr>
                <p:spPr>
                  <a:xfrm flipV="1">
                    <a:off x="5386109" y="4131995"/>
                    <a:ext cx="0" cy="1605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79" name="Straight Arrow Connector 778"/>
                  <p:cNvCxnSpPr/>
                  <p:nvPr/>
                </p:nvCxnSpPr>
                <p:spPr>
                  <a:xfrm flipV="1">
                    <a:off x="5503802" y="4169086"/>
                    <a:ext cx="0" cy="1237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0" name="Straight Arrow Connector 779"/>
                  <p:cNvCxnSpPr/>
                  <p:nvPr/>
                </p:nvCxnSpPr>
                <p:spPr>
                  <a:xfrm flipV="1">
                    <a:off x="4197629" y="4091980"/>
                    <a:ext cx="0" cy="20308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1" name="Straight Arrow Connector 780"/>
                  <p:cNvCxnSpPr/>
                  <p:nvPr/>
                </p:nvCxnSpPr>
                <p:spPr>
                  <a:xfrm flipV="1">
                    <a:off x="3967389" y="4120594"/>
                    <a:ext cx="0" cy="1827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2" name="Straight Arrow Connector 781"/>
                  <p:cNvCxnSpPr/>
                  <p:nvPr/>
                </p:nvCxnSpPr>
                <p:spPr>
                  <a:xfrm flipV="1">
                    <a:off x="4542988" y="4112288"/>
                    <a:ext cx="0" cy="1827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3" name="Straight Arrow Connector 782"/>
                  <p:cNvCxnSpPr/>
                  <p:nvPr/>
                </p:nvCxnSpPr>
                <p:spPr>
                  <a:xfrm flipV="1">
                    <a:off x="4312748" y="4079976"/>
                    <a:ext cx="0" cy="21509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4" name="Straight Arrow Connector 783"/>
                  <p:cNvCxnSpPr/>
                  <p:nvPr/>
                </p:nvCxnSpPr>
                <p:spPr>
                  <a:xfrm flipV="1">
                    <a:off x="4082509" y="4039359"/>
                    <a:ext cx="0" cy="26401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5" name="Straight Arrow Connector 784"/>
                  <p:cNvCxnSpPr/>
                  <p:nvPr/>
                </p:nvCxnSpPr>
                <p:spPr>
                  <a:xfrm flipV="1">
                    <a:off x="4658108" y="4152906"/>
                    <a:ext cx="0" cy="14216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6" name="Straight Arrow Connector 785"/>
                  <p:cNvCxnSpPr/>
                  <p:nvPr/>
                </p:nvCxnSpPr>
                <p:spPr>
                  <a:xfrm flipV="1">
                    <a:off x="3852269" y="4079976"/>
                    <a:ext cx="0" cy="22743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7" name="Straight Arrow Connector 786"/>
                  <p:cNvCxnSpPr/>
                  <p:nvPr/>
                </p:nvCxnSpPr>
                <p:spPr>
                  <a:xfrm flipV="1">
                    <a:off x="4773227" y="4174223"/>
                    <a:ext cx="0" cy="123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8" name="Straight Arrow Connector 787"/>
                  <p:cNvCxnSpPr/>
                  <p:nvPr/>
                </p:nvCxnSpPr>
                <p:spPr>
                  <a:xfrm flipV="1">
                    <a:off x="4542988" y="4137062"/>
                    <a:ext cx="0" cy="16103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89" name="Straight Arrow Connector 788"/>
                  <p:cNvCxnSpPr/>
                  <p:nvPr/>
                </p:nvCxnSpPr>
                <p:spPr>
                  <a:xfrm flipV="1">
                    <a:off x="5118587" y="4186610"/>
                    <a:ext cx="0" cy="1114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0" name="Straight Arrow Connector 789"/>
                  <p:cNvCxnSpPr/>
                  <p:nvPr/>
                </p:nvCxnSpPr>
                <p:spPr>
                  <a:xfrm flipV="1">
                    <a:off x="4312748" y="4124675"/>
                    <a:ext cx="0" cy="178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1" name="Straight Arrow Connector 790"/>
                  <p:cNvCxnSpPr/>
                  <p:nvPr/>
                </p:nvCxnSpPr>
                <p:spPr>
                  <a:xfrm flipV="1">
                    <a:off x="4888347" y="4112288"/>
                    <a:ext cx="0" cy="185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2" name="Straight Arrow Connector 791"/>
                  <p:cNvCxnSpPr/>
                  <p:nvPr/>
                </p:nvCxnSpPr>
                <p:spPr>
                  <a:xfrm flipV="1">
                    <a:off x="4658108" y="4137062"/>
                    <a:ext cx="0" cy="16103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3" name="Straight Arrow Connector 792"/>
                  <p:cNvCxnSpPr/>
                  <p:nvPr/>
                </p:nvCxnSpPr>
                <p:spPr>
                  <a:xfrm flipV="1">
                    <a:off x="5233706" y="4211384"/>
                    <a:ext cx="0" cy="867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4" name="Straight Arrow Connector 793"/>
                  <p:cNvCxnSpPr/>
                  <p:nvPr/>
                </p:nvCxnSpPr>
                <p:spPr>
                  <a:xfrm flipV="1">
                    <a:off x="4427868" y="4161836"/>
                    <a:ext cx="0" cy="1362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5" name="Straight Arrow Connector 794"/>
                  <p:cNvCxnSpPr/>
                  <p:nvPr/>
                </p:nvCxnSpPr>
                <p:spPr>
                  <a:xfrm flipV="1">
                    <a:off x="4504614" y="4213226"/>
                    <a:ext cx="0" cy="866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6" name="Straight Arrow Connector 795"/>
                  <p:cNvCxnSpPr/>
                  <p:nvPr/>
                </p:nvCxnSpPr>
                <p:spPr>
                  <a:xfrm flipV="1">
                    <a:off x="4163519" y="4187244"/>
                    <a:ext cx="0" cy="1125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7" name="Straight Arrow Connector 796"/>
                  <p:cNvCxnSpPr/>
                  <p:nvPr/>
                </p:nvCxnSpPr>
                <p:spPr>
                  <a:xfrm flipV="1">
                    <a:off x="5016258" y="4221886"/>
                    <a:ext cx="0" cy="779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8" name="Straight Arrow Connector 797"/>
                  <p:cNvCxnSpPr/>
                  <p:nvPr/>
                </p:nvCxnSpPr>
                <p:spPr>
                  <a:xfrm flipV="1">
                    <a:off x="3822423" y="4178584"/>
                    <a:ext cx="0" cy="121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799" name="Straight Arrow Connector 798"/>
                  <p:cNvCxnSpPr/>
                  <p:nvPr/>
                </p:nvCxnSpPr>
                <p:spPr>
                  <a:xfrm flipV="1">
                    <a:off x="4675163" y="4169924"/>
                    <a:ext cx="0" cy="1299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0" name="Straight Arrow Connector 799"/>
                  <p:cNvCxnSpPr/>
                  <p:nvPr/>
                </p:nvCxnSpPr>
                <p:spPr>
                  <a:xfrm flipV="1">
                    <a:off x="4334067" y="4187244"/>
                    <a:ext cx="0" cy="1125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1" name="Straight Arrow Connector 800"/>
                  <p:cNvCxnSpPr/>
                  <p:nvPr/>
                </p:nvCxnSpPr>
                <p:spPr>
                  <a:xfrm flipV="1">
                    <a:off x="5186805" y="4239207"/>
                    <a:ext cx="0" cy="60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2" name="Straight Arrow Connector 801"/>
                  <p:cNvCxnSpPr/>
                  <p:nvPr/>
                </p:nvCxnSpPr>
                <p:spPr>
                  <a:xfrm flipV="1">
                    <a:off x="3992972" y="4204565"/>
                    <a:ext cx="0" cy="969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3" name="Straight Arrow Connector 802"/>
                  <p:cNvCxnSpPr/>
                  <p:nvPr/>
                </p:nvCxnSpPr>
                <p:spPr>
                  <a:xfrm flipV="1">
                    <a:off x="5357354" y="4248297"/>
                    <a:ext cx="0" cy="528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4" name="Straight Arrow Connector 803"/>
                  <p:cNvCxnSpPr/>
                  <p:nvPr/>
                </p:nvCxnSpPr>
                <p:spPr>
                  <a:xfrm flipV="1">
                    <a:off x="5016258" y="4232451"/>
                    <a:ext cx="0" cy="686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5" name="Straight Arrow Connector 804"/>
                  <p:cNvCxnSpPr/>
                  <p:nvPr/>
                </p:nvCxnSpPr>
                <p:spPr>
                  <a:xfrm flipV="1">
                    <a:off x="5868996" y="4253580"/>
                    <a:ext cx="0" cy="475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6" name="Straight Arrow Connector 805"/>
                  <p:cNvCxnSpPr/>
                  <p:nvPr/>
                </p:nvCxnSpPr>
                <p:spPr>
                  <a:xfrm flipV="1">
                    <a:off x="4675163" y="4227168"/>
                    <a:ext cx="0" cy="762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7" name="Straight Arrow Connector 806"/>
                  <p:cNvCxnSpPr/>
                  <p:nvPr/>
                </p:nvCxnSpPr>
                <p:spPr>
                  <a:xfrm flipV="1">
                    <a:off x="5527901" y="4221886"/>
                    <a:ext cx="0" cy="7923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8" name="Straight Arrow Connector 807"/>
                  <p:cNvCxnSpPr/>
                  <p:nvPr/>
                </p:nvCxnSpPr>
                <p:spPr>
                  <a:xfrm flipV="1">
                    <a:off x="5186805" y="4232451"/>
                    <a:ext cx="0" cy="686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09" name="Straight Arrow Connector 808"/>
                  <p:cNvCxnSpPr/>
                  <p:nvPr/>
                </p:nvCxnSpPr>
                <p:spPr>
                  <a:xfrm flipV="1">
                    <a:off x="6039545" y="4264144"/>
                    <a:ext cx="0" cy="3697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0" name="Straight Arrow Connector 809"/>
                  <p:cNvCxnSpPr/>
                  <p:nvPr/>
                </p:nvCxnSpPr>
                <p:spPr>
                  <a:xfrm flipV="1">
                    <a:off x="4845710" y="4243015"/>
                    <a:ext cx="0" cy="58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1" name="Straight Arrow Connector 810"/>
                  <p:cNvCxnSpPr/>
                  <p:nvPr/>
                </p:nvCxnSpPr>
                <p:spPr>
                  <a:xfrm flipV="1">
                    <a:off x="4974613" y="4186357"/>
                    <a:ext cx="0" cy="1124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2" name="Straight Arrow Connector 811"/>
                  <p:cNvCxnSpPr/>
                  <p:nvPr/>
                </p:nvCxnSpPr>
                <p:spPr>
                  <a:xfrm flipV="1">
                    <a:off x="5358346" y="4197599"/>
                    <a:ext cx="0" cy="10117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3" name="Straight Arrow Connector 812"/>
                  <p:cNvCxnSpPr/>
                  <p:nvPr/>
                </p:nvCxnSpPr>
                <p:spPr>
                  <a:xfrm flipV="1">
                    <a:off x="5102524" y="4130149"/>
                    <a:ext cx="0" cy="1686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4" name="Straight Arrow Connector 813"/>
                  <p:cNvCxnSpPr/>
                  <p:nvPr/>
                </p:nvCxnSpPr>
                <p:spPr>
                  <a:xfrm flipV="1">
                    <a:off x="5486257" y="4220082"/>
                    <a:ext cx="0" cy="78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5" name="Straight Arrow Connector 814"/>
                  <p:cNvCxnSpPr/>
                  <p:nvPr/>
                </p:nvCxnSpPr>
                <p:spPr>
                  <a:xfrm flipV="1">
                    <a:off x="5614167" y="4231882"/>
                    <a:ext cx="0" cy="6856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6" name="Straight Arrow Connector 815"/>
                  <p:cNvCxnSpPr/>
                  <p:nvPr/>
                </p:nvCxnSpPr>
                <p:spPr>
                  <a:xfrm flipV="1">
                    <a:off x="5358346" y="4211312"/>
                    <a:ext cx="0" cy="891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7" name="Straight Arrow Connector 816"/>
                  <p:cNvCxnSpPr/>
                  <p:nvPr/>
                </p:nvCxnSpPr>
                <p:spPr>
                  <a:xfrm flipV="1">
                    <a:off x="5997900" y="4238739"/>
                    <a:ext cx="0" cy="61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8" name="Straight Arrow Connector 817"/>
                  <p:cNvCxnSpPr/>
                  <p:nvPr/>
                </p:nvCxnSpPr>
                <p:spPr>
                  <a:xfrm flipV="1">
                    <a:off x="5102524" y="4204456"/>
                    <a:ext cx="0" cy="989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19" name="Straight Arrow Connector 818"/>
                  <p:cNvCxnSpPr/>
                  <p:nvPr/>
                </p:nvCxnSpPr>
                <p:spPr>
                  <a:xfrm flipV="1">
                    <a:off x="5742078" y="4197599"/>
                    <a:ext cx="0" cy="1028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0" name="Straight Arrow Connector 819"/>
                  <p:cNvCxnSpPr/>
                  <p:nvPr/>
                </p:nvCxnSpPr>
                <p:spPr>
                  <a:xfrm flipV="1">
                    <a:off x="5486257" y="4211312"/>
                    <a:ext cx="0" cy="891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1" name="Straight Arrow Connector 820"/>
                  <p:cNvCxnSpPr/>
                  <p:nvPr/>
                </p:nvCxnSpPr>
                <p:spPr>
                  <a:xfrm flipV="1">
                    <a:off x="6125811" y="4252452"/>
                    <a:ext cx="0" cy="479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2" name="Straight Arrow Connector 821"/>
                  <p:cNvCxnSpPr/>
                  <p:nvPr/>
                </p:nvCxnSpPr>
                <p:spPr>
                  <a:xfrm flipV="1">
                    <a:off x="5230435" y="4225026"/>
                    <a:ext cx="0" cy="754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3" name="Straight Arrow Connector 822"/>
                  <p:cNvCxnSpPr/>
                  <p:nvPr/>
                </p:nvCxnSpPr>
                <p:spPr>
                  <a:xfrm flipV="1">
                    <a:off x="5377488" y="4242446"/>
                    <a:ext cx="0" cy="58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4" name="Straight Arrow Connector 823"/>
                  <p:cNvCxnSpPr/>
                  <p:nvPr/>
                </p:nvCxnSpPr>
                <p:spPr>
                  <a:xfrm flipV="1">
                    <a:off x="3707904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5" name="Straight Arrow Connector 824"/>
                  <p:cNvCxnSpPr/>
                  <p:nvPr/>
                </p:nvCxnSpPr>
                <p:spPr>
                  <a:xfrm flipV="1">
                    <a:off x="3419872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6" name="Straight Arrow Connector 825"/>
                  <p:cNvCxnSpPr/>
                  <p:nvPr/>
                </p:nvCxnSpPr>
                <p:spPr>
                  <a:xfrm flipV="1">
                    <a:off x="3851920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7" name="Straight Arrow Connector 826"/>
                  <p:cNvCxnSpPr/>
                  <p:nvPr/>
                </p:nvCxnSpPr>
                <p:spPr>
                  <a:xfrm flipV="1">
                    <a:off x="4139952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8" name="Straight Arrow Connector 827"/>
                  <p:cNvCxnSpPr/>
                  <p:nvPr/>
                </p:nvCxnSpPr>
                <p:spPr>
                  <a:xfrm flipV="1">
                    <a:off x="4499992" y="3704392"/>
                    <a:ext cx="0" cy="56847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29" name="Straight Arrow Connector 828"/>
                  <p:cNvCxnSpPr/>
                  <p:nvPr/>
                </p:nvCxnSpPr>
                <p:spPr>
                  <a:xfrm flipV="1">
                    <a:off x="3059832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0" name="Straight Arrow Connector 829"/>
                  <p:cNvCxnSpPr/>
                  <p:nvPr/>
                </p:nvCxnSpPr>
                <p:spPr>
                  <a:xfrm flipV="1">
                    <a:off x="320384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1" name="Straight Arrow Connector 830"/>
                  <p:cNvCxnSpPr/>
                  <p:nvPr/>
                </p:nvCxnSpPr>
                <p:spPr>
                  <a:xfrm flipH="1" flipV="1">
                    <a:off x="3491880" y="3443405"/>
                    <a:ext cx="10920" cy="8527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2" name="Straight Arrow Connector 831"/>
                  <p:cNvCxnSpPr/>
                  <p:nvPr/>
                </p:nvCxnSpPr>
                <p:spPr>
                  <a:xfrm flipV="1">
                    <a:off x="385192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3" name="Straight Arrow Connector 832"/>
                  <p:cNvCxnSpPr/>
                  <p:nvPr/>
                </p:nvCxnSpPr>
                <p:spPr>
                  <a:xfrm flipV="1">
                    <a:off x="3923928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4" name="Straight Arrow Connector 833"/>
                  <p:cNvCxnSpPr/>
                  <p:nvPr/>
                </p:nvCxnSpPr>
                <p:spPr>
                  <a:xfrm flipV="1">
                    <a:off x="3275856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5" name="Straight Arrow Connector 55"/>
                  <p:cNvCxnSpPr/>
                  <p:nvPr/>
                </p:nvCxnSpPr>
                <p:spPr>
                  <a:xfrm flipV="1">
                    <a:off x="3635896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6" name="Straight Arrow Connector 835"/>
                  <p:cNvCxnSpPr/>
                  <p:nvPr/>
                </p:nvCxnSpPr>
                <p:spPr>
                  <a:xfrm flipV="1">
                    <a:off x="4067944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7" name="Straight Arrow Connector 836"/>
                  <p:cNvCxnSpPr/>
                  <p:nvPr/>
                </p:nvCxnSpPr>
                <p:spPr>
                  <a:xfrm flipV="1">
                    <a:off x="4355976" y="3784487"/>
                    <a:ext cx="0" cy="511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8" name="Straight Arrow Connector 837"/>
                  <p:cNvCxnSpPr/>
                  <p:nvPr/>
                </p:nvCxnSpPr>
                <p:spPr>
                  <a:xfrm flipV="1">
                    <a:off x="4716016" y="3761239"/>
                    <a:ext cx="0" cy="51162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39" name="Straight Arrow Connector 838"/>
                  <p:cNvCxnSpPr/>
                  <p:nvPr/>
                </p:nvCxnSpPr>
                <p:spPr>
                  <a:xfrm flipV="1">
                    <a:off x="3275856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0" name="Straight Arrow Connector 839"/>
                  <p:cNvCxnSpPr/>
                  <p:nvPr/>
                </p:nvCxnSpPr>
                <p:spPr>
                  <a:xfrm flipV="1">
                    <a:off x="3419872" y="3216017"/>
                    <a:ext cx="0" cy="10800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1" name="Straight Arrow Connector 840"/>
                  <p:cNvCxnSpPr/>
                  <p:nvPr/>
                </p:nvCxnSpPr>
                <p:spPr>
                  <a:xfrm flipV="1">
                    <a:off x="372960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2" name="Straight Arrow Connector 841"/>
                  <p:cNvCxnSpPr/>
                  <p:nvPr/>
                </p:nvCxnSpPr>
                <p:spPr>
                  <a:xfrm flipV="1">
                    <a:off x="4067944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3" name="Straight Arrow Connector 842"/>
                  <p:cNvCxnSpPr/>
                  <p:nvPr/>
                </p:nvCxnSpPr>
                <p:spPr>
                  <a:xfrm flipV="1">
                    <a:off x="3779912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4" name="Straight Arrow Connector 843"/>
                  <p:cNvCxnSpPr/>
                  <p:nvPr/>
                </p:nvCxnSpPr>
                <p:spPr>
                  <a:xfrm flipV="1">
                    <a:off x="3923928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5" name="Straight Arrow Connector 844"/>
                  <p:cNvCxnSpPr/>
                  <p:nvPr/>
                </p:nvCxnSpPr>
                <p:spPr>
                  <a:xfrm flipV="1">
                    <a:off x="4211960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6" name="Straight Arrow Connector 845"/>
                  <p:cNvCxnSpPr/>
                  <p:nvPr/>
                </p:nvCxnSpPr>
                <p:spPr>
                  <a:xfrm flipV="1">
                    <a:off x="4572000" y="3670793"/>
                    <a:ext cx="0" cy="6020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7" name="Straight Arrow Connector 846"/>
                  <p:cNvCxnSpPr/>
                  <p:nvPr/>
                </p:nvCxnSpPr>
                <p:spPr>
                  <a:xfrm flipV="1">
                    <a:off x="3402000" y="3565707"/>
                    <a:ext cx="0" cy="73040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8" name="Straight Arrow Connector 847"/>
                  <p:cNvCxnSpPr/>
                  <p:nvPr/>
                </p:nvCxnSpPr>
                <p:spPr>
                  <a:xfrm flipV="1">
                    <a:off x="4021200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49" name="Straight Arrow Connector 848"/>
                  <p:cNvCxnSpPr/>
                  <p:nvPr/>
                </p:nvCxnSpPr>
                <p:spPr>
                  <a:xfrm flipV="1">
                    <a:off x="4139952" y="3500252"/>
                    <a:ext cx="0" cy="7844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0" name="Straight Arrow Connector 849"/>
                  <p:cNvCxnSpPr/>
                  <p:nvPr/>
                </p:nvCxnSpPr>
                <p:spPr>
                  <a:xfrm flipV="1">
                    <a:off x="4427984" y="3557099"/>
                    <a:ext cx="0" cy="7390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1" name="Straight Arrow Connector 79"/>
                  <p:cNvCxnSpPr/>
                  <p:nvPr/>
                </p:nvCxnSpPr>
                <p:spPr>
                  <a:xfrm flipV="1">
                    <a:off x="4788024" y="3874933"/>
                    <a:ext cx="0" cy="39792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2" name="Straight Arrow Connector 80"/>
                  <p:cNvCxnSpPr/>
                  <p:nvPr/>
                </p:nvCxnSpPr>
                <p:spPr>
                  <a:xfrm flipV="1">
                    <a:off x="3779912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3" name="Straight Arrow Connector 852"/>
                  <p:cNvCxnSpPr/>
                  <p:nvPr/>
                </p:nvCxnSpPr>
                <p:spPr>
                  <a:xfrm flipV="1">
                    <a:off x="4139952" y="3500252"/>
                    <a:ext cx="0" cy="795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4" name="Straight Arrow Connector 853"/>
                  <p:cNvCxnSpPr/>
                  <p:nvPr/>
                </p:nvCxnSpPr>
                <p:spPr>
                  <a:xfrm flipV="1">
                    <a:off x="3211200" y="3159170"/>
                    <a:ext cx="0" cy="11369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5" name="Straight Arrow Connector 854"/>
                  <p:cNvCxnSpPr/>
                  <p:nvPr/>
                </p:nvCxnSpPr>
                <p:spPr>
                  <a:xfrm flipV="1">
                    <a:off x="3347864" y="3329711"/>
                    <a:ext cx="0" cy="9663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6" name="Straight Arrow Connector 855"/>
                  <p:cNvCxnSpPr/>
                  <p:nvPr/>
                </p:nvCxnSpPr>
                <p:spPr>
                  <a:xfrm flipV="1">
                    <a:off x="3131840" y="3272864"/>
                    <a:ext cx="0" cy="10232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7" name="Straight Arrow Connector 856"/>
                  <p:cNvCxnSpPr/>
                  <p:nvPr/>
                </p:nvCxnSpPr>
                <p:spPr>
                  <a:xfrm flipV="1">
                    <a:off x="320384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8" name="Straight Arrow Connector 857"/>
                  <p:cNvCxnSpPr/>
                  <p:nvPr/>
                </p:nvCxnSpPr>
                <p:spPr>
                  <a:xfrm flipV="1">
                    <a:off x="3275856" y="3159170"/>
                    <a:ext cx="0" cy="11369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59" name="Straight Arrow Connector 858"/>
                  <p:cNvCxnSpPr/>
                  <p:nvPr/>
                </p:nvCxnSpPr>
                <p:spPr>
                  <a:xfrm flipV="1">
                    <a:off x="3275856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0" name="Straight Arrow Connector 859"/>
                  <p:cNvCxnSpPr/>
                  <p:nvPr/>
                </p:nvCxnSpPr>
                <p:spPr>
                  <a:xfrm flipV="1">
                    <a:off x="3563888" y="3386558"/>
                    <a:ext cx="0" cy="90955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1" name="Straight Arrow Connector 860"/>
                  <p:cNvCxnSpPr/>
                  <p:nvPr/>
                </p:nvCxnSpPr>
                <p:spPr>
                  <a:xfrm flipV="1">
                    <a:off x="4283968" y="3670793"/>
                    <a:ext cx="0" cy="6366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2" name="Straight Arrow Connector 861"/>
                  <p:cNvCxnSpPr/>
                  <p:nvPr/>
                </p:nvCxnSpPr>
                <p:spPr>
                  <a:xfrm flipV="1">
                    <a:off x="4860032" y="3934603"/>
                    <a:ext cx="0" cy="3467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3" name="Straight Arrow Connector 862"/>
                  <p:cNvCxnSpPr/>
                  <p:nvPr/>
                </p:nvCxnSpPr>
                <p:spPr>
                  <a:xfrm flipV="1">
                    <a:off x="4716016" y="3830584"/>
                    <a:ext cx="0" cy="4507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4" name="Straight Arrow Connector 863"/>
                  <p:cNvCxnSpPr/>
                  <p:nvPr/>
                </p:nvCxnSpPr>
                <p:spPr>
                  <a:xfrm flipV="1">
                    <a:off x="5076056" y="3969276"/>
                    <a:ext cx="0" cy="31205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5" name="Straight Arrow Connector 864"/>
                  <p:cNvCxnSpPr/>
                  <p:nvPr/>
                </p:nvCxnSpPr>
                <p:spPr>
                  <a:xfrm flipV="1">
                    <a:off x="4572000" y="3795912"/>
                    <a:ext cx="0" cy="50019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6" name="Straight Arrow Connector 865"/>
                  <p:cNvCxnSpPr/>
                  <p:nvPr/>
                </p:nvCxnSpPr>
                <p:spPr>
                  <a:xfrm flipV="1">
                    <a:off x="4932040" y="3761239"/>
                    <a:ext cx="0" cy="5200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7" name="Straight Arrow Connector 866"/>
                  <p:cNvCxnSpPr/>
                  <p:nvPr/>
                </p:nvCxnSpPr>
                <p:spPr>
                  <a:xfrm flipV="1">
                    <a:off x="4788024" y="3830584"/>
                    <a:ext cx="0" cy="45074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8" name="Straight Arrow Connector 867"/>
                  <p:cNvCxnSpPr/>
                  <p:nvPr/>
                </p:nvCxnSpPr>
                <p:spPr>
                  <a:xfrm flipV="1">
                    <a:off x="5148064" y="4038621"/>
                    <a:ext cx="0" cy="24271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69" name="Straight Arrow Connector 868"/>
                  <p:cNvCxnSpPr/>
                  <p:nvPr/>
                </p:nvCxnSpPr>
                <p:spPr>
                  <a:xfrm flipV="1">
                    <a:off x="4644008" y="3899930"/>
                    <a:ext cx="0" cy="3814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0" name="Straight Arrow Connector 869"/>
                  <p:cNvCxnSpPr/>
                  <p:nvPr/>
                </p:nvCxnSpPr>
                <p:spPr>
                  <a:xfrm flipV="1">
                    <a:off x="3518550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1" name="Straight Arrow Connector 870"/>
                  <p:cNvCxnSpPr/>
                  <p:nvPr/>
                </p:nvCxnSpPr>
                <p:spPr>
                  <a:xfrm flipV="1">
                    <a:off x="3091836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2" name="Straight Arrow Connector 871"/>
                  <p:cNvCxnSpPr/>
                  <p:nvPr/>
                </p:nvCxnSpPr>
                <p:spPr>
                  <a:xfrm flipV="1">
                    <a:off x="3731907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3" name="Straight Arrow Connector 872"/>
                  <p:cNvCxnSpPr/>
                  <p:nvPr/>
                </p:nvCxnSpPr>
                <p:spPr>
                  <a:xfrm flipV="1">
                    <a:off x="4158621" y="3849843"/>
                    <a:ext cx="0" cy="43635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4" name="Straight Arrow Connector 873"/>
                  <p:cNvCxnSpPr/>
                  <p:nvPr/>
                </p:nvCxnSpPr>
                <p:spPr>
                  <a:xfrm flipV="1">
                    <a:off x="4692013" y="4043777"/>
                    <a:ext cx="0" cy="24241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5" name="Straight Arrow Connector 874"/>
                  <p:cNvCxnSpPr/>
                  <p:nvPr/>
                </p:nvCxnSpPr>
                <p:spPr>
                  <a:xfrm flipV="1">
                    <a:off x="3214692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6" name="Straight Arrow Connector 875"/>
                  <p:cNvCxnSpPr/>
                  <p:nvPr/>
                </p:nvCxnSpPr>
                <p:spPr>
                  <a:xfrm flipV="1">
                    <a:off x="3731907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7" name="Straight Arrow Connector 876"/>
                  <p:cNvCxnSpPr/>
                  <p:nvPr/>
                </p:nvCxnSpPr>
                <p:spPr>
                  <a:xfrm flipV="1">
                    <a:off x="3838585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8" name="Straight Arrow Connector 877"/>
                  <p:cNvCxnSpPr/>
                  <p:nvPr/>
                </p:nvCxnSpPr>
                <p:spPr>
                  <a:xfrm flipV="1">
                    <a:off x="3411871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79" name="Straight Arrow Connector 878"/>
                  <p:cNvCxnSpPr/>
                  <p:nvPr/>
                </p:nvCxnSpPr>
                <p:spPr>
                  <a:xfrm flipV="1">
                    <a:off x="4051942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0" name="Straight Arrow Connector 879"/>
                  <p:cNvCxnSpPr/>
                  <p:nvPr/>
                </p:nvCxnSpPr>
                <p:spPr>
                  <a:xfrm flipV="1">
                    <a:off x="4478656" y="3971052"/>
                    <a:ext cx="0" cy="315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1" name="Straight Arrow Connector 880"/>
                  <p:cNvCxnSpPr/>
                  <p:nvPr/>
                </p:nvCxnSpPr>
                <p:spPr>
                  <a:xfrm flipV="1">
                    <a:off x="5012049" y="4068019"/>
                    <a:ext cx="0" cy="2181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2" name="Straight Arrow Connector 881"/>
                  <p:cNvCxnSpPr/>
                  <p:nvPr/>
                </p:nvCxnSpPr>
                <p:spPr>
                  <a:xfrm flipV="1">
                    <a:off x="3091836" y="3825601"/>
                    <a:ext cx="0" cy="46059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3" name="Straight Arrow Connector 882"/>
                  <p:cNvCxnSpPr/>
                  <p:nvPr/>
                </p:nvCxnSpPr>
                <p:spPr>
                  <a:xfrm flipV="1">
                    <a:off x="3550692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4" name="Straight Arrow Connector 883"/>
                  <p:cNvCxnSpPr/>
                  <p:nvPr/>
                </p:nvCxnSpPr>
                <p:spPr>
                  <a:xfrm flipV="1">
                    <a:off x="4051942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5" name="Straight Arrow Connector 884"/>
                  <p:cNvCxnSpPr/>
                  <p:nvPr/>
                </p:nvCxnSpPr>
                <p:spPr>
                  <a:xfrm flipV="1">
                    <a:off x="3625228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6" name="Straight Arrow Connector 885"/>
                  <p:cNvCxnSpPr/>
                  <p:nvPr/>
                </p:nvCxnSpPr>
                <p:spPr>
                  <a:xfrm flipV="1">
                    <a:off x="3838585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7" name="Straight Arrow Connector 886"/>
                  <p:cNvCxnSpPr/>
                  <p:nvPr/>
                </p:nvCxnSpPr>
                <p:spPr>
                  <a:xfrm flipV="1">
                    <a:off x="4265299" y="3946810"/>
                    <a:ext cx="0" cy="3393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8" name="Straight Arrow Connector 887"/>
                  <p:cNvCxnSpPr/>
                  <p:nvPr/>
                </p:nvCxnSpPr>
                <p:spPr>
                  <a:xfrm flipV="1">
                    <a:off x="4798692" y="3922568"/>
                    <a:ext cx="0" cy="3636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89" name="Straight Arrow Connector 888"/>
                  <p:cNvCxnSpPr/>
                  <p:nvPr/>
                </p:nvCxnSpPr>
                <p:spPr>
                  <a:xfrm flipV="1">
                    <a:off x="3838585" y="3752875"/>
                    <a:ext cx="0" cy="5333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0" name="Straight Arrow Connector 889"/>
                  <p:cNvCxnSpPr/>
                  <p:nvPr/>
                </p:nvCxnSpPr>
                <p:spPr>
                  <a:xfrm flipV="1">
                    <a:off x="3982692" y="3801359"/>
                    <a:ext cx="0" cy="48483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1" name="Straight Arrow Connector 890"/>
                  <p:cNvCxnSpPr/>
                  <p:nvPr/>
                </p:nvCxnSpPr>
                <p:spPr>
                  <a:xfrm flipV="1">
                    <a:off x="4158621" y="3874085"/>
                    <a:ext cx="0" cy="41211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2" name="Straight Arrow Connector 891"/>
                  <p:cNvCxnSpPr/>
                  <p:nvPr/>
                </p:nvCxnSpPr>
                <p:spPr>
                  <a:xfrm flipV="1">
                    <a:off x="4585335" y="3971052"/>
                    <a:ext cx="0" cy="31514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3" name="Straight Arrow Connector 892"/>
                  <p:cNvCxnSpPr/>
                  <p:nvPr/>
                </p:nvCxnSpPr>
                <p:spPr>
                  <a:xfrm flipV="1">
                    <a:off x="5118727" y="4116503"/>
                    <a:ext cx="0" cy="16969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4" name="Straight Arrow Connector 893"/>
                  <p:cNvCxnSpPr/>
                  <p:nvPr/>
                </p:nvCxnSpPr>
                <p:spPr>
                  <a:xfrm flipV="1">
                    <a:off x="3625228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5" name="Straight Arrow Connector 894"/>
                  <p:cNvCxnSpPr/>
                  <p:nvPr/>
                </p:nvCxnSpPr>
                <p:spPr>
                  <a:xfrm flipV="1">
                    <a:off x="4158621" y="3898327"/>
                    <a:ext cx="0" cy="38786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6" name="Straight Arrow Connector 895"/>
                  <p:cNvCxnSpPr/>
                  <p:nvPr/>
                </p:nvCxnSpPr>
                <p:spPr>
                  <a:xfrm flipV="1">
                    <a:off x="3305193" y="3728633"/>
                    <a:ext cx="0" cy="5575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7" name="Straight Arrow Connector 896"/>
                  <p:cNvCxnSpPr/>
                  <p:nvPr/>
                </p:nvCxnSpPr>
                <p:spPr>
                  <a:xfrm flipV="1">
                    <a:off x="4371978" y="4019535"/>
                    <a:ext cx="0" cy="2714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8" name="Straight Arrow Connector 897"/>
                  <p:cNvCxnSpPr/>
                  <p:nvPr/>
                </p:nvCxnSpPr>
                <p:spPr>
                  <a:xfrm flipV="1">
                    <a:off x="5225406" y="4141949"/>
                    <a:ext cx="0" cy="14785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899" name="Straight Arrow Connector 898"/>
                  <p:cNvCxnSpPr/>
                  <p:nvPr/>
                </p:nvCxnSpPr>
                <p:spPr>
                  <a:xfrm flipV="1">
                    <a:off x="5012049" y="4097591"/>
                    <a:ext cx="0" cy="1922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0" name="Straight Arrow Connector 899"/>
                  <p:cNvCxnSpPr/>
                  <p:nvPr/>
                </p:nvCxnSpPr>
                <p:spPr>
                  <a:xfrm flipV="1">
                    <a:off x="5545441" y="4156734"/>
                    <a:ext cx="0" cy="1330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1" name="Straight Arrow Connector 900"/>
                  <p:cNvCxnSpPr/>
                  <p:nvPr/>
                </p:nvCxnSpPr>
                <p:spPr>
                  <a:xfrm flipV="1">
                    <a:off x="4798692" y="4082805"/>
                    <a:ext cx="0" cy="2133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2" name="Straight Arrow Connector 901"/>
                  <p:cNvCxnSpPr/>
                  <p:nvPr/>
                </p:nvCxnSpPr>
                <p:spPr>
                  <a:xfrm flipV="1">
                    <a:off x="5332084" y="4068019"/>
                    <a:ext cx="0" cy="22178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3" name="Straight Arrow Connector 902"/>
                  <p:cNvCxnSpPr/>
                  <p:nvPr/>
                </p:nvCxnSpPr>
                <p:spPr>
                  <a:xfrm flipV="1">
                    <a:off x="5118727" y="4097591"/>
                    <a:ext cx="0" cy="1922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4" name="Straight Arrow Connector 903"/>
                  <p:cNvCxnSpPr/>
                  <p:nvPr/>
                </p:nvCxnSpPr>
                <p:spPr>
                  <a:xfrm flipV="1">
                    <a:off x="5652120" y="4186306"/>
                    <a:ext cx="0" cy="10350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5" name="Straight Arrow Connector 904"/>
                  <p:cNvCxnSpPr/>
                  <p:nvPr/>
                </p:nvCxnSpPr>
                <p:spPr>
                  <a:xfrm flipV="1">
                    <a:off x="4905370" y="4127162"/>
                    <a:ext cx="0" cy="16264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6" name="Straight Arrow Connector 905"/>
                  <p:cNvCxnSpPr/>
                  <p:nvPr/>
                </p:nvCxnSpPr>
                <p:spPr>
                  <a:xfrm flipV="1">
                    <a:off x="4986000" y="3968569"/>
                    <a:ext cx="0" cy="3146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7" name="Straight Arrow Connector 906"/>
                  <p:cNvCxnSpPr/>
                  <p:nvPr/>
                </p:nvCxnSpPr>
                <p:spPr>
                  <a:xfrm flipV="1">
                    <a:off x="5226027" y="4000037"/>
                    <a:ext cx="0" cy="2832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8" name="Straight Arrow Connector 907"/>
                  <p:cNvCxnSpPr/>
                  <p:nvPr/>
                </p:nvCxnSpPr>
                <p:spPr>
                  <a:xfrm flipV="1">
                    <a:off x="5066009" y="3811233"/>
                    <a:ext cx="0" cy="4720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09" name="Straight Arrow Connector 908"/>
                  <p:cNvCxnSpPr/>
                  <p:nvPr/>
                </p:nvCxnSpPr>
                <p:spPr>
                  <a:xfrm flipV="1">
                    <a:off x="5306036" y="4062970"/>
                    <a:ext cx="0" cy="22027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0" name="Straight Arrow Connector 909"/>
                  <p:cNvCxnSpPr/>
                  <p:nvPr/>
                </p:nvCxnSpPr>
                <p:spPr>
                  <a:xfrm flipV="1">
                    <a:off x="5386044" y="4096000"/>
                    <a:ext cx="0" cy="19192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1" name="Straight Arrow Connector 910"/>
                  <p:cNvCxnSpPr/>
                  <p:nvPr/>
                </p:nvCxnSpPr>
                <p:spPr>
                  <a:xfrm flipV="1">
                    <a:off x="5226027" y="4038422"/>
                    <a:ext cx="0" cy="2495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2" name="Straight Arrow Connector 911"/>
                  <p:cNvCxnSpPr/>
                  <p:nvPr/>
                </p:nvCxnSpPr>
                <p:spPr>
                  <a:xfrm flipV="1">
                    <a:off x="5626071" y="4115193"/>
                    <a:ext cx="0" cy="1727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3" name="Straight Arrow Connector 912"/>
                  <p:cNvCxnSpPr/>
                  <p:nvPr/>
                </p:nvCxnSpPr>
                <p:spPr>
                  <a:xfrm flipV="1">
                    <a:off x="5066009" y="4019229"/>
                    <a:ext cx="0" cy="2768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4" name="Straight Arrow Connector 913"/>
                  <p:cNvCxnSpPr/>
                  <p:nvPr/>
                </p:nvCxnSpPr>
                <p:spPr>
                  <a:xfrm flipV="1">
                    <a:off x="5466053" y="4000037"/>
                    <a:ext cx="0" cy="2878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5" name="Straight Arrow Connector 914"/>
                  <p:cNvCxnSpPr/>
                  <p:nvPr/>
                </p:nvCxnSpPr>
                <p:spPr>
                  <a:xfrm flipV="1">
                    <a:off x="5306036" y="4038422"/>
                    <a:ext cx="0" cy="24950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6" name="Straight Arrow Connector 915"/>
                  <p:cNvCxnSpPr/>
                  <p:nvPr/>
                </p:nvCxnSpPr>
                <p:spPr>
                  <a:xfrm flipV="1">
                    <a:off x="5706080" y="4153579"/>
                    <a:ext cx="0" cy="1343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7" name="Straight Arrow Connector 916"/>
                  <p:cNvCxnSpPr/>
                  <p:nvPr/>
                </p:nvCxnSpPr>
                <p:spPr>
                  <a:xfrm flipV="1">
                    <a:off x="5146018" y="4076808"/>
                    <a:ext cx="0" cy="21112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8" name="Straight Arrow Connector 917"/>
                  <p:cNvCxnSpPr/>
                  <p:nvPr/>
                </p:nvCxnSpPr>
                <p:spPr>
                  <a:xfrm flipV="1">
                    <a:off x="5238000" y="4125568"/>
                    <a:ext cx="0" cy="16264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19" name="Straight Arrow Connector 918"/>
                  <p:cNvCxnSpPr/>
                  <p:nvPr/>
                </p:nvCxnSpPr>
                <p:spPr>
                  <a:xfrm flipV="1">
                    <a:off x="4217168" y="4024203"/>
                    <a:ext cx="0" cy="2669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0" name="Straight Arrow Connector 919"/>
                  <p:cNvCxnSpPr/>
                  <p:nvPr/>
                </p:nvCxnSpPr>
                <p:spPr>
                  <a:xfrm flipV="1">
                    <a:off x="4037225" y="4061819"/>
                    <a:ext cx="0" cy="2402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1" name="Straight Arrow Connector 920"/>
                  <p:cNvCxnSpPr/>
                  <p:nvPr/>
                </p:nvCxnSpPr>
                <p:spPr>
                  <a:xfrm flipV="1">
                    <a:off x="4487081" y="4050901"/>
                    <a:ext cx="0" cy="24028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2" name="Straight Arrow Connector 921"/>
                  <p:cNvCxnSpPr/>
                  <p:nvPr/>
                </p:nvCxnSpPr>
                <p:spPr>
                  <a:xfrm flipV="1">
                    <a:off x="4307139" y="4008423"/>
                    <a:ext cx="0" cy="2827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3" name="Straight Arrow Connector 922"/>
                  <p:cNvCxnSpPr/>
                  <p:nvPr/>
                </p:nvCxnSpPr>
                <p:spPr>
                  <a:xfrm flipV="1">
                    <a:off x="4127197" y="3955027"/>
                    <a:ext cx="0" cy="34707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4" name="Straight Arrow Connector 923"/>
                  <p:cNvCxnSpPr/>
                  <p:nvPr/>
                </p:nvCxnSpPr>
                <p:spPr>
                  <a:xfrm flipV="1">
                    <a:off x="4577053" y="4104297"/>
                    <a:ext cx="0" cy="1868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5" name="Straight Arrow Connector 924"/>
                  <p:cNvCxnSpPr/>
                  <p:nvPr/>
                </p:nvCxnSpPr>
                <p:spPr>
                  <a:xfrm flipV="1">
                    <a:off x="3947254" y="4008423"/>
                    <a:ext cx="0" cy="2989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6" name="Straight Arrow Connector 925"/>
                  <p:cNvCxnSpPr/>
                  <p:nvPr/>
                </p:nvCxnSpPr>
                <p:spPr>
                  <a:xfrm flipV="1">
                    <a:off x="4667024" y="4132321"/>
                    <a:ext cx="0" cy="1628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7" name="Straight Arrow Connector 926"/>
                  <p:cNvCxnSpPr/>
                  <p:nvPr/>
                </p:nvCxnSpPr>
                <p:spPr>
                  <a:xfrm flipV="1">
                    <a:off x="4487081" y="4083469"/>
                    <a:ext cx="0" cy="211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8" name="Straight Arrow Connector 927"/>
                  <p:cNvCxnSpPr/>
                  <p:nvPr/>
                </p:nvCxnSpPr>
                <p:spPr>
                  <a:xfrm flipV="1">
                    <a:off x="4936937" y="4148605"/>
                    <a:ext cx="0" cy="1465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29" name="Straight Arrow Connector 928"/>
                  <p:cNvCxnSpPr/>
                  <p:nvPr/>
                </p:nvCxnSpPr>
                <p:spPr>
                  <a:xfrm flipV="1">
                    <a:off x="4307139" y="4067185"/>
                    <a:ext cx="0" cy="23491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0" name="Straight Arrow Connector 929"/>
                  <p:cNvCxnSpPr/>
                  <p:nvPr/>
                </p:nvCxnSpPr>
                <p:spPr>
                  <a:xfrm flipV="1">
                    <a:off x="4756995" y="4050901"/>
                    <a:ext cx="0" cy="2442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1" name="Straight Arrow Connector 930"/>
                  <p:cNvCxnSpPr/>
                  <p:nvPr/>
                </p:nvCxnSpPr>
                <p:spPr>
                  <a:xfrm flipV="1">
                    <a:off x="4577053" y="4083469"/>
                    <a:ext cx="0" cy="2116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2" name="Straight Arrow Connector 931"/>
                  <p:cNvCxnSpPr/>
                  <p:nvPr/>
                </p:nvCxnSpPr>
                <p:spPr>
                  <a:xfrm flipV="1">
                    <a:off x="5026909" y="4181173"/>
                    <a:ext cx="0" cy="11398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3" name="Straight Arrow Connector 932"/>
                  <p:cNvCxnSpPr/>
                  <p:nvPr/>
                </p:nvCxnSpPr>
                <p:spPr>
                  <a:xfrm flipV="1">
                    <a:off x="4397110" y="4116037"/>
                    <a:ext cx="0" cy="1791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4" name="Straight Arrow Connector 933"/>
                  <p:cNvCxnSpPr/>
                  <p:nvPr/>
                </p:nvCxnSpPr>
                <p:spPr>
                  <a:xfrm flipV="1">
                    <a:off x="4457091" y="4183594"/>
                    <a:ext cx="0" cy="11385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5" name="Straight Arrow Connector 934"/>
                  <p:cNvCxnSpPr/>
                  <p:nvPr/>
                </p:nvCxnSpPr>
                <p:spPr>
                  <a:xfrm flipV="1">
                    <a:off x="4190509" y="4149439"/>
                    <a:ext cx="0" cy="148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6" name="Straight Arrow Connector 935"/>
                  <p:cNvCxnSpPr/>
                  <p:nvPr/>
                </p:nvCxnSpPr>
                <p:spPr>
                  <a:xfrm flipV="1">
                    <a:off x="4856963" y="4194979"/>
                    <a:ext cx="0" cy="10246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7" name="Straight Arrow Connector 936"/>
                  <p:cNvCxnSpPr/>
                  <p:nvPr/>
                </p:nvCxnSpPr>
                <p:spPr>
                  <a:xfrm flipV="1">
                    <a:off x="3923928" y="4138054"/>
                    <a:ext cx="0" cy="1593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8" name="Straight Arrow Connector 937"/>
                  <p:cNvCxnSpPr/>
                  <p:nvPr/>
                </p:nvCxnSpPr>
                <p:spPr>
                  <a:xfrm flipV="1">
                    <a:off x="4590382" y="4126669"/>
                    <a:ext cx="0" cy="1707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39" name="Straight Arrow Connector 938"/>
                  <p:cNvCxnSpPr/>
                  <p:nvPr/>
                </p:nvCxnSpPr>
                <p:spPr>
                  <a:xfrm flipV="1">
                    <a:off x="4323801" y="4149439"/>
                    <a:ext cx="0" cy="148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0" name="Straight Arrow Connector 939"/>
                  <p:cNvCxnSpPr/>
                  <p:nvPr/>
                </p:nvCxnSpPr>
                <p:spPr>
                  <a:xfrm flipV="1">
                    <a:off x="4990253" y="4217750"/>
                    <a:ext cx="0" cy="7969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1" name="Straight Arrow Connector 940"/>
                  <p:cNvCxnSpPr/>
                  <p:nvPr/>
                </p:nvCxnSpPr>
                <p:spPr>
                  <a:xfrm flipV="1">
                    <a:off x="4057219" y="4172209"/>
                    <a:ext cx="0" cy="1274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2" name="Straight Arrow Connector 941"/>
                  <p:cNvCxnSpPr/>
                  <p:nvPr/>
                </p:nvCxnSpPr>
                <p:spPr>
                  <a:xfrm flipV="1">
                    <a:off x="5123544" y="4229700"/>
                    <a:ext cx="0" cy="6944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3" name="Straight Arrow Connector 942"/>
                  <p:cNvCxnSpPr/>
                  <p:nvPr/>
                </p:nvCxnSpPr>
                <p:spPr>
                  <a:xfrm flipV="1">
                    <a:off x="4856963" y="4208868"/>
                    <a:ext cx="0" cy="902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4" name="Straight Arrow Connector 943"/>
                  <p:cNvCxnSpPr/>
                  <p:nvPr/>
                </p:nvCxnSpPr>
                <p:spPr>
                  <a:xfrm flipV="1">
                    <a:off x="5523416" y="4236645"/>
                    <a:ext cx="0" cy="624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5" name="Straight Arrow Connector 944"/>
                  <p:cNvCxnSpPr/>
                  <p:nvPr/>
                </p:nvCxnSpPr>
                <p:spPr>
                  <a:xfrm flipV="1">
                    <a:off x="4590382" y="4201924"/>
                    <a:ext cx="0" cy="10017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6" name="Straight Arrow Connector 945"/>
                  <p:cNvCxnSpPr/>
                  <p:nvPr/>
                </p:nvCxnSpPr>
                <p:spPr>
                  <a:xfrm flipV="1">
                    <a:off x="5256834" y="4194979"/>
                    <a:ext cx="0" cy="10416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7" name="Straight Arrow Connector 946"/>
                  <p:cNvCxnSpPr/>
                  <p:nvPr/>
                </p:nvCxnSpPr>
                <p:spPr>
                  <a:xfrm flipV="1">
                    <a:off x="4990253" y="4208868"/>
                    <a:ext cx="0" cy="9027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8" name="Straight Arrow Connector 947"/>
                  <p:cNvCxnSpPr/>
                  <p:nvPr/>
                </p:nvCxnSpPr>
                <p:spPr>
                  <a:xfrm flipV="1">
                    <a:off x="5656707" y="4250533"/>
                    <a:ext cx="0" cy="4860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49" name="Straight Arrow Connector 948"/>
                  <p:cNvCxnSpPr/>
                  <p:nvPr/>
                </p:nvCxnSpPr>
                <p:spPr>
                  <a:xfrm flipV="1">
                    <a:off x="4723672" y="4222756"/>
                    <a:ext cx="0" cy="763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0" name="Straight Arrow Connector 949"/>
                  <p:cNvCxnSpPr/>
                  <p:nvPr/>
                </p:nvCxnSpPr>
                <p:spPr>
                  <a:xfrm flipV="1">
                    <a:off x="4824416" y="4148273"/>
                    <a:ext cx="0" cy="14778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1" name="Straight Arrow Connector 950"/>
                  <p:cNvCxnSpPr/>
                  <p:nvPr/>
                </p:nvCxnSpPr>
                <p:spPr>
                  <a:xfrm flipV="1">
                    <a:off x="5124320" y="4163052"/>
                    <a:ext cx="0" cy="1330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2" name="Straight Arrow Connector 951"/>
                  <p:cNvCxnSpPr/>
                  <p:nvPr/>
                </p:nvCxnSpPr>
                <p:spPr>
                  <a:xfrm flipV="1">
                    <a:off x="4924384" y="4074381"/>
                    <a:ext cx="0" cy="22167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3" name="Straight Arrow Connector 952"/>
                  <p:cNvCxnSpPr/>
                  <p:nvPr/>
                </p:nvCxnSpPr>
                <p:spPr>
                  <a:xfrm flipV="1">
                    <a:off x="5224289" y="4192608"/>
                    <a:ext cx="0" cy="10344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4" name="Straight Arrow Connector 953"/>
                  <p:cNvCxnSpPr/>
                  <p:nvPr/>
                </p:nvCxnSpPr>
                <p:spPr>
                  <a:xfrm flipV="1">
                    <a:off x="5324255" y="4208121"/>
                    <a:ext cx="0" cy="901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5" name="Straight Arrow Connector 954"/>
                  <p:cNvCxnSpPr/>
                  <p:nvPr/>
                </p:nvCxnSpPr>
                <p:spPr>
                  <a:xfrm flipV="1">
                    <a:off x="5124320" y="4181079"/>
                    <a:ext cx="0" cy="1171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6" name="Straight Arrow Connector 955"/>
                  <p:cNvCxnSpPr/>
                  <p:nvPr/>
                </p:nvCxnSpPr>
                <p:spPr>
                  <a:xfrm flipV="1">
                    <a:off x="5624160" y="4217135"/>
                    <a:ext cx="0" cy="8112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7" name="Straight Arrow Connector 956"/>
                  <p:cNvCxnSpPr/>
                  <p:nvPr/>
                </p:nvCxnSpPr>
                <p:spPr>
                  <a:xfrm flipV="1">
                    <a:off x="4924384" y="4172065"/>
                    <a:ext cx="0" cy="13003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8" name="Straight Arrow Connector 957"/>
                  <p:cNvCxnSpPr/>
                  <p:nvPr/>
                </p:nvCxnSpPr>
                <p:spPr>
                  <a:xfrm flipV="1">
                    <a:off x="5424224" y="4163052"/>
                    <a:ext cx="0" cy="135208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59" name="Straight Arrow Connector 958"/>
                  <p:cNvCxnSpPr/>
                  <p:nvPr/>
                </p:nvCxnSpPr>
                <p:spPr>
                  <a:xfrm flipV="1">
                    <a:off x="5224289" y="4181079"/>
                    <a:ext cx="0" cy="1171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0" name="Straight Arrow Connector 959"/>
                  <p:cNvCxnSpPr/>
                  <p:nvPr/>
                </p:nvCxnSpPr>
                <p:spPr>
                  <a:xfrm flipV="1">
                    <a:off x="5724128" y="4235163"/>
                    <a:ext cx="0" cy="6309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1" name="Straight Arrow Connector 960"/>
                  <p:cNvCxnSpPr/>
                  <p:nvPr/>
                </p:nvCxnSpPr>
                <p:spPr>
                  <a:xfrm flipV="1">
                    <a:off x="5024352" y="4199107"/>
                    <a:ext cx="0" cy="9915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2" name="Straight Arrow Connector 961"/>
                  <p:cNvCxnSpPr/>
                  <p:nvPr/>
                </p:nvCxnSpPr>
                <p:spPr>
                  <a:xfrm flipV="1">
                    <a:off x="5139280" y="4222007"/>
                    <a:ext cx="0" cy="7638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963" name="Straight Connector 962"/>
                  <p:cNvCxnSpPr/>
                  <p:nvPr/>
                </p:nvCxnSpPr>
                <p:spPr>
                  <a:xfrm flipH="1">
                    <a:off x="6588224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4" name="Straight Connector 963"/>
                  <p:cNvCxnSpPr/>
                  <p:nvPr/>
                </p:nvCxnSpPr>
                <p:spPr>
                  <a:xfrm flipH="1">
                    <a:off x="6444208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5" name="Straight Connector 964"/>
                  <p:cNvCxnSpPr/>
                  <p:nvPr/>
                </p:nvCxnSpPr>
                <p:spPr>
                  <a:xfrm flipH="1">
                    <a:off x="6516216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6" name="Straight Connector 965"/>
                  <p:cNvCxnSpPr/>
                  <p:nvPr/>
                </p:nvCxnSpPr>
                <p:spPr>
                  <a:xfrm flipH="1">
                    <a:off x="6498000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7" name="Straight Connector 966"/>
                  <p:cNvCxnSpPr/>
                  <p:nvPr/>
                </p:nvCxnSpPr>
                <p:spPr>
                  <a:xfrm flipH="1">
                    <a:off x="6300192" y="4239262"/>
                    <a:ext cx="0" cy="31262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</p:grpSp>
          </p:grpSp>
        </p:grpSp>
        <p:sp>
          <p:nvSpPr>
            <p:cNvPr id="620" name="Rectangle 619"/>
            <p:cNvSpPr/>
            <p:nvPr/>
          </p:nvSpPr>
          <p:spPr>
            <a:xfrm flipH="1">
              <a:off x="611560" y="4355812"/>
              <a:ext cx="3023992" cy="13681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642849"/>
              <a:endParaRPr lang="en-GB" sz="1266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621" name="Group 661"/>
            <p:cNvGrpSpPr/>
            <p:nvPr/>
          </p:nvGrpSpPr>
          <p:grpSpPr>
            <a:xfrm>
              <a:off x="3635552" y="2123564"/>
              <a:ext cx="5256928" cy="4080771"/>
              <a:chOff x="3635552" y="2123564"/>
              <a:chExt cx="5256928" cy="4080771"/>
            </a:xfrm>
          </p:grpSpPr>
          <p:cxnSp>
            <p:nvCxnSpPr>
              <p:cNvPr id="622" name="Straight Arrow Connector 621"/>
              <p:cNvCxnSpPr/>
              <p:nvPr/>
            </p:nvCxnSpPr>
            <p:spPr>
              <a:xfrm flipH="1">
                <a:off x="3635552" y="2123564"/>
                <a:ext cx="3240704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504D"/>
                </a:solidFill>
                <a:prstDash val="solid"/>
                <a:headEnd type="arrow"/>
                <a:tailEnd type="arrow"/>
              </a:ln>
              <a:effectLst/>
            </p:spPr>
          </p:cxnSp>
          <p:sp>
            <p:nvSpPr>
              <p:cNvPr id="623" name="TextBox 622"/>
              <p:cNvSpPr txBox="1"/>
              <p:nvPr/>
            </p:nvSpPr>
            <p:spPr>
              <a:xfrm flipH="1">
                <a:off x="4484749" y="2195573"/>
                <a:ext cx="1698927" cy="408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42849"/>
                <a:r>
                  <a:rPr lang="en-GB" sz="1266" kern="0" dirty="0">
                    <a:solidFill>
                      <a:sysClr val="windowText" lastClr="000000"/>
                    </a:solidFill>
                  </a:rPr>
                  <a:t>Reverse Time</a:t>
                </a:r>
                <a:endParaRPr lang="en-US" sz="1266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4" name="TextBox 623"/>
              <p:cNvSpPr txBox="1"/>
              <p:nvPr/>
            </p:nvSpPr>
            <p:spPr>
              <a:xfrm flipH="1">
                <a:off x="7644263" y="5795972"/>
                <a:ext cx="775597" cy="408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42849"/>
                <a:r>
                  <a:rPr lang="en-GB" sz="1266" kern="0" dirty="0">
                    <a:solidFill>
                      <a:sysClr val="windowText" lastClr="000000"/>
                    </a:solidFill>
                  </a:rPr>
                  <a:t>Time</a:t>
                </a:r>
                <a:endParaRPr lang="en-US" sz="1266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25" name="Straight Arrow Connector 624"/>
              <p:cNvCxnSpPr/>
              <p:nvPr/>
            </p:nvCxnSpPr>
            <p:spPr>
              <a:xfrm flipH="1" flipV="1">
                <a:off x="3636480" y="5651956"/>
                <a:ext cx="5256000" cy="8384"/>
              </a:xfrm>
              <a:prstGeom prst="straightConnector1">
                <a:avLst/>
              </a:prstGeom>
              <a:noFill/>
              <a:ln w="381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 w="lg" len="lg"/>
                <a:tailEnd type="none" w="lg" len="lg"/>
              </a:ln>
              <a:effectLst/>
            </p:spPr>
          </p:cxnSp>
          <p:cxnSp>
            <p:nvCxnSpPr>
              <p:cNvPr id="626" name="Straight Arrow Connector 4"/>
              <p:cNvCxnSpPr/>
              <p:nvPr/>
            </p:nvCxnSpPr>
            <p:spPr>
              <a:xfrm flipH="1" flipV="1">
                <a:off x="3635896" y="2339588"/>
                <a:ext cx="0" cy="3312368"/>
              </a:xfrm>
              <a:prstGeom prst="straightConnector1">
                <a:avLst/>
              </a:prstGeom>
              <a:noFill/>
              <a:ln w="381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62499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7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348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Software I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5721"/>
            <a:ext cx="9144000" cy="5903640"/>
          </a:xfrm>
        </p:spPr>
        <p:txBody>
          <a:bodyPr anchor="t"/>
          <a:lstStyle/>
          <a:p>
            <a:pPr eaLnBrk="1" hangingPunct="1"/>
            <a:r>
              <a:rPr lang="en-GB"/>
              <a:t>CoolEdit Pro</a:t>
            </a:r>
          </a:p>
          <a:p>
            <a:pPr lvl="1" eaLnBrk="1" hangingPunct="1"/>
            <a:r>
              <a:rPr lang="en-GB"/>
              <a:t>Standard Reverb settings</a:t>
            </a:r>
            <a:endParaRPr lang="en-US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</p:txBody>
      </p:sp>
      <p:pic>
        <p:nvPicPr>
          <p:cNvPr id="41988" name="Picture 5" descr="fullre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76" y="2053828"/>
            <a:ext cx="7848079" cy="48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67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Software II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784" y="765724"/>
            <a:ext cx="9926216" cy="3599781"/>
          </a:xfrm>
        </p:spPr>
        <p:txBody>
          <a:bodyPr anchor="t"/>
          <a:lstStyle/>
          <a:p>
            <a:pPr eaLnBrk="1" hangingPunct="1"/>
            <a:r>
              <a:rPr lang="en-US" sz="1969" dirty="0"/>
              <a:t>Renaissance </a:t>
            </a:r>
            <a:r>
              <a:rPr lang="en-US" sz="1969" dirty="0" err="1"/>
              <a:t>Reverberator</a:t>
            </a:r>
            <a:r>
              <a:rPr lang="en-US" sz="1969" dirty="0"/>
              <a:t> by Waves</a:t>
            </a:r>
          </a:p>
          <a:p>
            <a:pPr lvl="1" eaLnBrk="1" hangingPunct="1"/>
            <a:r>
              <a:rPr lang="en-US" sz="1828" dirty="0" err="1"/>
              <a:t>Highshelf</a:t>
            </a:r>
            <a:r>
              <a:rPr lang="en-US" sz="1828" dirty="0"/>
              <a:t> and </a:t>
            </a:r>
            <a:r>
              <a:rPr lang="en-US" sz="1828" dirty="0" err="1"/>
              <a:t>Lowshelf</a:t>
            </a:r>
            <a:r>
              <a:rPr lang="en-US" sz="1828" dirty="0"/>
              <a:t> EQs for </a:t>
            </a:r>
          </a:p>
          <a:p>
            <a:pPr lvl="2" eaLnBrk="1" hangingPunct="1"/>
            <a:r>
              <a:rPr lang="en-US" sz="1617" dirty="0"/>
              <a:t>Damping(left) </a:t>
            </a:r>
          </a:p>
          <a:p>
            <a:pPr lvl="2" eaLnBrk="1" hangingPunct="1"/>
            <a:r>
              <a:rPr lang="en-US" sz="1617" dirty="0"/>
              <a:t>final output(right)</a:t>
            </a:r>
          </a:p>
          <a:p>
            <a:pPr lvl="1" eaLnBrk="1" hangingPunct="1"/>
            <a:r>
              <a:rPr lang="en-US" sz="1828" dirty="0"/>
              <a:t>upper middle display depicts </a:t>
            </a:r>
          </a:p>
          <a:p>
            <a:pPr lvl="2" eaLnBrk="1" hangingPunct="1"/>
            <a:r>
              <a:rPr lang="en-US" sz="1617" dirty="0"/>
              <a:t>Early Reflections placement and level</a:t>
            </a:r>
          </a:p>
          <a:p>
            <a:pPr lvl="2" eaLnBrk="1" hangingPunct="1"/>
            <a:r>
              <a:rPr lang="en-US" sz="1617" dirty="0"/>
              <a:t>Reverb portion start and fading</a:t>
            </a:r>
          </a:p>
          <a:p>
            <a:pPr lvl="1" eaLnBrk="1" hangingPunct="1"/>
            <a:r>
              <a:rPr lang="en-US" sz="1828" dirty="0"/>
              <a:t>Above this display is </a:t>
            </a:r>
            <a:r>
              <a:rPr lang="en-US" sz="1828" i="1" dirty="0"/>
              <a:t>Reverb Type</a:t>
            </a:r>
            <a:r>
              <a:rPr lang="en-US" sz="1828" dirty="0"/>
              <a:t> selector</a:t>
            </a:r>
          </a:p>
          <a:p>
            <a:pPr lvl="2" eaLnBrk="1" hangingPunct="1"/>
            <a:r>
              <a:rPr lang="en-US" sz="1617" dirty="0"/>
              <a:t>changes placement &amp; level of Early Reflections</a:t>
            </a:r>
          </a:p>
          <a:p>
            <a:pPr lvl="2" eaLnBrk="1" hangingPunct="1"/>
            <a:r>
              <a:rPr lang="en-US" sz="1617" dirty="0"/>
              <a:t> </a:t>
            </a:r>
            <a:r>
              <a:rPr lang="en-US" sz="1617" i="1" dirty="0"/>
              <a:t>Size</a:t>
            </a:r>
            <a:r>
              <a:rPr lang="en-US" sz="1617" dirty="0"/>
              <a:t> slider has influence on Early Reflections as well</a:t>
            </a:r>
          </a:p>
        </p:txBody>
      </p:sp>
      <p:pic>
        <p:nvPicPr>
          <p:cNvPr id="43012" name="Picture 5" descr="reverb_rver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685" y="3929062"/>
            <a:ext cx="7558980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7250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7AED-CCB7-B614-7691-39F35AA6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4" y="35719"/>
            <a:ext cx="11275656" cy="651867"/>
          </a:xfrm>
        </p:spPr>
        <p:txBody>
          <a:bodyPr/>
          <a:lstStyle/>
          <a:p>
            <a:r>
              <a:rPr lang="en-GB" dirty="0"/>
              <a:t>The Reverb Class in JUCE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A438-539E-B25F-89BE-22359D07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0" y="855391"/>
            <a:ext cx="11728580" cy="5475429"/>
          </a:xfrm>
        </p:spPr>
        <p:txBody>
          <a:bodyPr/>
          <a:lstStyle/>
          <a:p>
            <a:r>
              <a:rPr lang="en-GB" dirty="0"/>
              <a:t>Audio development environments often have classes, nodes… that</a:t>
            </a:r>
          </a:p>
          <a:p>
            <a:pPr lvl="1"/>
            <a:r>
              <a:rPr lang="en-GB" dirty="0"/>
              <a:t>Are trivial to use with default settings</a:t>
            </a:r>
          </a:p>
          <a:p>
            <a:pPr lvl="1"/>
            <a:r>
              <a:rPr lang="en-GB" dirty="0"/>
              <a:t>Lots of optional parameters</a:t>
            </a:r>
          </a:p>
          <a:p>
            <a:pPr lvl="1"/>
            <a:r>
              <a:rPr lang="en-GB" dirty="0"/>
              <a:t>Lots going on under the hood</a:t>
            </a:r>
          </a:p>
          <a:p>
            <a:r>
              <a:rPr lang="en-GB" dirty="0"/>
              <a:t>The Reverb class</a:t>
            </a:r>
          </a:p>
          <a:p>
            <a:pPr lvl="1"/>
            <a:r>
              <a:rPr lang="en-GB" dirty="0"/>
              <a:t>Performs reverb effect on a stream of audio data.</a:t>
            </a:r>
          </a:p>
          <a:p>
            <a:pPr lvl="1"/>
            <a:r>
              <a:rPr lang="en-GB" dirty="0"/>
              <a:t>Simple stereo or mono reverb</a:t>
            </a:r>
          </a:p>
          <a:p>
            <a:pPr lvl="1"/>
            <a:r>
              <a:rPr lang="en-GB" dirty="0"/>
              <a:t>Based on </a:t>
            </a:r>
            <a:r>
              <a:rPr lang="en-GB" dirty="0" err="1"/>
              <a:t>Freeverb</a:t>
            </a:r>
            <a:endParaRPr lang="en-GB" dirty="0"/>
          </a:p>
          <a:p>
            <a:pPr lvl="1"/>
            <a:r>
              <a:rPr lang="en-GB" dirty="0"/>
              <a:t>Similar to Moorer's reverberator</a:t>
            </a:r>
          </a:p>
          <a:p>
            <a:r>
              <a:rPr lang="en-GB" dirty="0">
                <a:solidFill>
                  <a:prstClr val="black"/>
                </a:solidFill>
              </a:rPr>
              <a:t>Start with basic HelloWorld plugin </a:t>
            </a:r>
            <a:r>
              <a:rPr lang="en-GB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518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704577"/>
            <a:ext cx="11924953" cy="53929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private parameters to </a:t>
            </a:r>
            <a:r>
              <a:rPr lang="en-GB" sz="2800" dirty="0" err="1">
                <a:solidFill>
                  <a:prstClr val="black"/>
                </a:solidFill>
              </a:rPr>
              <a:t>pluginProcessor.h</a:t>
            </a: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audio parameters &amp; adjust their ranges in pluginProcessor.cpp</a:t>
            </a: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prstClr val="black"/>
                </a:solidFill>
              </a:rPr>
              <a:t>Set sample rate for reverb in </a:t>
            </a:r>
            <a:r>
              <a:rPr lang="en-GB" sz="2400" dirty="0" err="1">
                <a:solidFill>
                  <a:prstClr val="black"/>
                </a:solidFill>
              </a:rPr>
              <a:t>PrepareToPlay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2400" dirty="0">
                <a:solidFill>
                  <a:prstClr val="black"/>
                </a:solidFill>
              </a:rPr>
              <a:t>The only initialisation this reverb needs</a:t>
            </a:r>
          </a:p>
          <a:p>
            <a:pPr marL="14287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05673" y="1318498"/>
            <a:ext cx="988802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roomSize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,* damping,*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wetLevel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,* width;</a:t>
            </a:r>
          </a:p>
          <a:p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freezeMode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Reverb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reverb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193695" y="1051758"/>
            <a:ext cx="465137" cy="72840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297461" y="591139"/>
            <a:ext cx="272274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Additional parameters on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3FDB1-1058-87D0-1135-B5905A2D315D}"/>
              </a:ext>
            </a:extLst>
          </p:cNvPr>
          <p:cNvSpPr txBox="1"/>
          <p:nvPr/>
        </p:nvSpPr>
        <p:spPr>
          <a:xfrm>
            <a:off x="127571" y="2798639"/>
            <a:ext cx="11924952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roomSize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roomSize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"Room size"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,0.0f,1.0f,0.5f));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(damping=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"damping"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"Damping"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,0.0f,1.0f,0.5f));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wetLevel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wetLevel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"Wet level"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,0.0f,1.0f,0.33f));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dryLevel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"Dry level"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,0.0f,1.0f,0.4f));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(width=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"width"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"Width"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,0.0f,1.0f,1.0f));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freezeMode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freezeMode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"Freeze mode"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,0));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83A8E-DFD5-F3F1-7A4F-F040A1C5D643}"/>
              </a:ext>
            </a:extLst>
          </p:cNvPr>
          <p:cNvSpPr txBox="1"/>
          <p:nvPr/>
        </p:nvSpPr>
        <p:spPr>
          <a:xfrm>
            <a:off x="305673" y="5534611"/>
            <a:ext cx="1129969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erbAudioProcessor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reverb.setSampleRate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7" grpId="1" animBg="1"/>
      <p:bldP spid="1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27" y="-32657"/>
            <a:ext cx="10736345" cy="1060515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Prepare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sample rate for the reverb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endParaRPr lang="en-GB" sz="28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It is the only initialisation this reverb needs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Set reverb parameters from UI in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E122D-37F6-0DF8-FC1A-0DE2482C8C0F}"/>
              </a:ext>
            </a:extLst>
          </p:cNvPr>
          <p:cNvSpPr txBox="1"/>
          <p:nvPr/>
        </p:nvSpPr>
        <p:spPr>
          <a:xfrm>
            <a:off x="305673" y="1934325"/>
            <a:ext cx="11299692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erbAudioProcessor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reverb.setSampleRate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9326E-A227-A82E-1172-E07BED1AD634}"/>
              </a:ext>
            </a:extLst>
          </p:cNvPr>
          <p:cNvSpPr txBox="1"/>
          <p:nvPr/>
        </p:nvSpPr>
        <p:spPr>
          <a:xfrm>
            <a:off x="397765" y="4175829"/>
            <a:ext cx="1111550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Reverb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Parameters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params = reverb.getParameters();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params.roomSize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roomSize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params.damping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damping-&gt;get();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params.wetLevel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wetLevel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params.dryLevel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dryLevel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params.width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width-&gt;get();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params.freezeMode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freezeMode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reverb.setParameters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(params);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890319-7B9B-6F5A-B0E4-5ACE58F412A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075853" y="3384420"/>
            <a:ext cx="465137" cy="86690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4C732-F112-46DE-4354-9731FB5D110B}"/>
              </a:ext>
            </a:extLst>
          </p:cNvPr>
          <p:cNvSpPr txBox="1"/>
          <p:nvPr/>
        </p:nvSpPr>
        <p:spPr>
          <a:xfrm>
            <a:off x="4179619" y="2676534"/>
            <a:ext cx="272274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Holds parameters for reverb object</a:t>
            </a:r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Early &amp; late reflections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9939" y="794742"/>
            <a:ext cx="8607490" cy="6063258"/>
          </a:xfrm>
        </p:spPr>
        <p:txBody>
          <a:bodyPr anchor="t"/>
          <a:lstStyle/>
          <a:p>
            <a:pPr marL="446401"/>
            <a:r>
              <a:rPr lang="en-US" dirty="0"/>
              <a:t>Early reflections</a:t>
            </a:r>
          </a:p>
          <a:p>
            <a:pPr marL="803520" lvl="1"/>
            <a:r>
              <a:rPr lang="en-US" dirty="0"/>
              <a:t>Short period after direct sound</a:t>
            </a:r>
          </a:p>
          <a:p>
            <a:pPr marL="803520" lvl="1"/>
            <a:r>
              <a:rPr lang="en-US" dirty="0"/>
              <a:t>Well-defined and directional reflections</a:t>
            </a:r>
          </a:p>
          <a:p>
            <a:pPr marL="803520" lvl="1"/>
            <a:r>
              <a:rPr lang="en-US" dirty="0"/>
              <a:t>Directly related to;</a:t>
            </a:r>
          </a:p>
          <a:p>
            <a:pPr marL="1071361" lvl="2"/>
            <a:r>
              <a:rPr lang="en-US" dirty="0"/>
              <a:t>size and shape of room </a:t>
            </a:r>
          </a:p>
          <a:p>
            <a:pPr marL="1071361" lvl="2"/>
            <a:r>
              <a:rPr lang="en-US" dirty="0"/>
              <a:t>position of source and listener</a:t>
            </a:r>
          </a:p>
          <a:p>
            <a:pPr marL="446400"/>
            <a:r>
              <a:rPr lang="en-GB" dirty="0"/>
              <a:t>Late reflections</a:t>
            </a:r>
          </a:p>
          <a:p>
            <a:pPr marL="803520" lvl="1"/>
            <a:r>
              <a:rPr lang="en-US" dirty="0">
                <a:solidFill>
                  <a:srgbClr val="0000FF"/>
                </a:solidFill>
              </a:rPr>
              <a:t>Diffuse reverberation</a:t>
            </a:r>
            <a:endParaRPr lang="en-US" dirty="0"/>
          </a:p>
          <a:p>
            <a:pPr marL="1071361" lvl="2"/>
            <a:r>
              <a:rPr lang="en-US" dirty="0"/>
              <a:t>Density greatly increases</a:t>
            </a:r>
          </a:p>
          <a:p>
            <a:pPr marL="1071361" lvl="2"/>
            <a:r>
              <a:rPr lang="en-US" dirty="0"/>
              <a:t>More randomly spaced</a:t>
            </a:r>
          </a:p>
          <a:p>
            <a:pPr marL="803520" lvl="1"/>
            <a:r>
              <a:rPr lang="en-US" dirty="0"/>
              <a:t>Follows early reflections</a:t>
            </a:r>
          </a:p>
          <a:p>
            <a:pPr marL="803520" lvl="1"/>
            <a:r>
              <a:rPr lang="en-US" dirty="0"/>
              <a:t>Difficult to relate to physical characteristics of room</a:t>
            </a:r>
          </a:p>
          <a:p>
            <a:pPr marL="803520" lvl="1"/>
            <a:r>
              <a:rPr lang="en-US" dirty="0"/>
              <a:t>Major factor establishing room size</a:t>
            </a:r>
          </a:p>
          <a:p>
            <a:pPr marL="1071361" lvl="2"/>
            <a:r>
              <a:rPr lang="en-US" dirty="0"/>
              <a:t>decays exponentially in good concert halls</a:t>
            </a:r>
          </a:p>
          <a:p>
            <a:pPr marL="1383841" lvl="3"/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B82DC78-26EB-7004-1ED7-182F08AA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6021" y="3676261"/>
            <a:ext cx="2920729" cy="3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6E41E67-9317-7EAA-2C05-87C97AEE8B29}"/>
              </a:ext>
            </a:extLst>
          </p:cNvPr>
          <p:cNvGrpSpPr/>
          <p:nvPr/>
        </p:nvGrpSpPr>
        <p:grpSpPr>
          <a:xfrm>
            <a:off x="6974633" y="856760"/>
            <a:ext cx="5217367" cy="2650326"/>
            <a:chOff x="1331640" y="3068960"/>
            <a:chExt cx="5811882" cy="2952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3EA034-84D8-A5FE-C1C3-D2793F29D376}"/>
                </a:ext>
              </a:extLst>
            </p:cNvPr>
            <p:cNvSpPr/>
            <p:nvPr/>
          </p:nvSpPr>
          <p:spPr>
            <a:xfrm>
              <a:off x="1331640" y="3068960"/>
              <a:ext cx="5688632" cy="295232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42816"/>
              <a:endParaRPr lang="en-GB" sz="1266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C2A41B-5394-3CDE-3E6E-1BD894FD34D8}"/>
                </a:ext>
              </a:extLst>
            </p:cNvPr>
            <p:cNvCxnSpPr/>
            <p:nvPr/>
          </p:nvCxnSpPr>
          <p:spPr>
            <a:xfrm flipV="1">
              <a:off x="2771800" y="4041064"/>
              <a:ext cx="3384376" cy="7560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5317F2-1F73-CFD2-8438-90ADA54C6F06}"/>
                </a:ext>
              </a:extLst>
            </p:cNvPr>
            <p:cNvCxnSpPr/>
            <p:nvPr/>
          </p:nvCxnSpPr>
          <p:spPr>
            <a:xfrm>
              <a:off x="2771800" y="4833152"/>
              <a:ext cx="1512168" cy="118813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75090D-21AC-A2A9-D749-20078A4A02D8}"/>
                </a:ext>
              </a:extLst>
            </p:cNvPr>
            <p:cNvCxnSpPr/>
            <p:nvPr/>
          </p:nvCxnSpPr>
          <p:spPr>
            <a:xfrm flipV="1">
              <a:off x="4283968" y="4005064"/>
              <a:ext cx="2016224" cy="201622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867613B-F60E-9985-F085-970EFDF5806C}"/>
                </a:ext>
              </a:extLst>
            </p:cNvPr>
            <p:cNvCxnSpPr/>
            <p:nvPr/>
          </p:nvCxnSpPr>
          <p:spPr>
            <a:xfrm flipV="1">
              <a:off x="2735796" y="3068960"/>
              <a:ext cx="2196244" cy="172819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B0A87DC-CF41-963A-1239-240FAF09EF95}"/>
                </a:ext>
              </a:extLst>
            </p:cNvPr>
            <p:cNvCxnSpPr/>
            <p:nvPr/>
          </p:nvCxnSpPr>
          <p:spPr>
            <a:xfrm>
              <a:off x="4932040" y="3068960"/>
              <a:ext cx="1368152" cy="93610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25727F-F775-4FEB-43B5-CA473F35AD20}"/>
                </a:ext>
              </a:extLst>
            </p:cNvPr>
            <p:cNvCxnSpPr/>
            <p:nvPr/>
          </p:nvCxnSpPr>
          <p:spPr>
            <a:xfrm flipH="1" flipV="1">
              <a:off x="1357101" y="3933056"/>
              <a:ext cx="1353236" cy="87464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B0F8D8-4B47-E44A-878E-2DEB8EFCB935}"/>
                </a:ext>
              </a:extLst>
            </p:cNvPr>
            <p:cNvCxnSpPr/>
            <p:nvPr/>
          </p:nvCxnSpPr>
          <p:spPr>
            <a:xfrm flipV="1">
              <a:off x="1331640" y="3068960"/>
              <a:ext cx="1944216" cy="86409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655506-72F8-A094-6EC4-2BBDE8FA56F3}"/>
                </a:ext>
              </a:extLst>
            </p:cNvPr>
            <p:cNvCxnSpPr/>
            <p:nvPr/>
          </p:nvCxnSpPr>
          <p:spPr>
            <a:xfrm>
              <a:off x="3275856" y="3068960"/>
              <a:ext cx="3024336" cy="972104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DCBDF1-A648-D6F5-4E99-302814535973}"/>
                </a:ext>
              </a:extLst>
            </p:cNvPr>
            <p:cNvSpPr txBox="1"/>
            <p:nvPr/>
          </p:nvSpPr>
          <p:spPr>
            <a:xfrm>
              <a:off x="1717908" y="4868874"/>
              <a:ext cx="994461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16"/>
              <a:r>
                <a:rPr lang="en-GB" sz="1266" kern="0" dirty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5E260-AA3B-733D-774E-31CE222AF87F}"/>
                </a:ext>
              </a:extLst>
            </p:cNvPr>
            <p:cNvSpPr txBox="1"/>
            <p:nvPr/>
          </p:nvSpPr>
          <p:spPr>
            <a:xfrm>
              <a:off x="5677138" y="4216441"/>
              <a:ext cx="1466384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16"/>
              <a:r>
                <a:rPr lang="en-GB" sz="1266" kern="0" dirty="0">
                  <a:solidFill>
                    <a:sysClr val="windowText" lastClr="000000"/>
                  </a:solidFill>
                </a:rPr>
                <a:t>Microphone</a:t>
              </a:r>
            </a:p>
          </p:txBody>
        </p:sp>
        <p:pic>
          <p:nvPicPr>
            <p:cNvPr id="15" name="Picture 2" descr="C:\Users\josh\AppData\Local\Microsoft\Windows\Temporary Internet Files\Content.IE5\7GTD6W37\MC900433836[1].png">
              <a:extLst>
                <a:ext uri="{FF2B5EF4-FFF2-40B4-BE49-F238E27FC236}">
                  <a16:creationId xmlns:a16="http://schemas.microsoft.com/office/drawing/2014/main" id="{A99B0519-B181-E1CA-9504-4356DA33B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16" name="Picture 3" descr="C:\Users\josh\AppData\Local\Microsoft\Windows\Temporary Internet Files\Content.IE5\65EWUJ18\MC900390668[1].wmf">
              <a:extLst>
                <a:ext uri="{FF2B5EF4-FFF2-40B4-BE49-F238E27FC236}">
                  <a16:creationId xmlns:a16="http://schemas.microsoft.com/office/drawing/2014/main" id="{6282F9F2-D80F-B17E-FB7C-719365D5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123728" y="4221088"/>
              <a:ext cx="792843" cy="113636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Impulse response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4289602"/>
            <a:ext cx="9144000" cy="2568401"/>
          </a:xfrm>
        </p:spPr>
        <p:txBody>
          <a:bodyPr anchor="t"/>
          <a:lstStyle/>
          <a:p>
            <a:pPr marL="446401"/>
            <a:r>
              <a:rPr lang="en-US" sz="2531" dirty="0"/>
              <a:t>Series of scaled </a:t>
            </a:r>
            <a:r>
              <a:rPr lang="en-US" sz="2531" dirty="0">
                <a:solidFill>
                  <a:srgbClr val="0000FF"/>
                </a:solidFill>
              </a:rPr>
              <a:t>delta functions</a:t>
            </a:r>
            <a:endParaRPr lang="en-US" sz="2531" dirty="0"/>
          </a:p>
          <a:p>
            <a:pPr marL="446401"/>
            <a:r>
              <a:rPr lang="en-US" sz="2531" dirty="0"/>
              <a:t>Each vertical line marks when sound heard again</a:t>
            </a:r>
          </a:p>
          <a:p>
            <a:pPr marL="803520" lvl="1"/>
            <a:r>
              <a:rPr lang="en-US" sz="1969" dirty="0"/>
              <a:t>represents delayed, attenuated copy of sound</a:t>
            </a:r>
          </a:p>
          <a:p>
            <a:pPr marL="446401"/>
            <a:r>
              <a:rPr lang="en-US" sz="2531" dirty="0"/>
              <a:t>Height of lines represents how loud sound is at that time</a:t>
            </a:r>
          </a:p>
          <a:p>
            <a:pPr marL="446401"/>
            <a:endParaRPr lang="en-US" sz="773" dirty="0"/>
          </a:p>
          <a:p>
            <a:pPr marL="446401"/>
            <a:r>
              <a:rPr lang="en-US" sz="2531" dirty="0"/>
              <a:t>What would simple feedback delay look like?</a:t>
            </a:r>
          </a:p>
        </p:txBody>
      </p:sp>
      <p:grpSp>
        <p:nvGrpSpPr>
          <p:cNvPr id="1202" name="Group 1201"/>
          <p:cNvGrpSpPr>
            <a:grpSpLocks noChangeAspect="1"/>
          </p:cNvGrpSpPr>
          <p:nvPr/>
        </p:nvGrpSpPr>
        <p:grpSpPr>
          <a:xfrm>
            <a:off x="2341620" y="897471"/>
            <a:ext cx="6186560" cy="3531035"/>
            <a:chOff x="899592" y="1979548"/>
            <a:chExt cx="6912768" cy="3945525"/>
          </a:xfrm>
        </p:grpSpPr>
        <p:cxnSp>
          <p:nvCxnSpPr>
            <p:cNvPr id="1203" name="Straight Arrow Connector 1202"/>
            <p:cNvCxnSpPr/>
            <p:nvPr/>
          </p:nvCxnSpPr>
          <p:spPr>
            <a:xfrm flipV="1">
              <a:off x="899592" y="2195572"/>
              <a:ext cx="0" cy="3312368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204" name="Straight Arrow Connector 1203"/>
            <p:cNvCxnSpPr/>
            <p:nvPr/>
          </p:nvCxnSpPr>
          <p:spPr>
            <a:xfrm flipV="1">
              <a:off x="899592" y="5507940"/>
              <a:ext cx="6912768" cy="8384"/>
            </a:xfrm>
            <a:prstGeom prst="straightConnector1">
              <a:avLst/>
            </a:prstGeom>
            <a:noFill/>
            <a:ln w="381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205" name="Straight Arrow Connector 1204"/>
            <p:cNvCxnSpPr/>
            <p:nvPr/>
          </p:nvCxnSpPr>
          <p:spPr>
            <a:xfrm flipV="1">
              <a:off x="1691680" y="2843644"/>
              <a:ext cx="0" cy="2664296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1206" name="Straight Arrow Connector 1205"/>
            <p:cNvCxnSpPr/>
            <p:nvPr/>
          </p:nvCxnSpPr>
          <p:spPr>
            <a:xfrm flipV="1">
              <a:off x="1907704" y="2699628"/>
              <a:ext cx="0" cy="2808312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1207" name="Straight Arrow Connector 1206"/>
            <p:cNvCxnSpPr/>
            <p:nvPr/>
          </p:nvCxnSpPr>
          <p:spPr>
            <a:xfrm flipV="1">
              <a:off x="1331640" y="2195572"/>
              <a:ext cx="0" cy="3312368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1208" name="Straight Arrow Connector 1207"/>
            <p:cNvCxnSpPr/>
            <p:nvPr/>
          </p:nvCxnSpPr>
          <p:spPr>
            <a:xfrm flipV="1">
              <a:off x="2123728" y="3203684"/>
              <a:ext cx="0" cy="2305476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1209" name="Straight Arrow Connector 1208"/>
            <p:cNvCxnSpPr/>
            <p:nvPr/>
          </p:nvCxnSpPr>
          <p:spPr>
            <a:xfrm flipV="1">
              <a:off x="2267744" y="3796521"/>
              <a:ext cx="0" cy="1712639"/>
            </a:xfrm>
            <a:prstGeom prst="straightConnector1">
              <a:avLst/>
            </a:prstGeom>
            <a:noFill/>
            <a:ln w="12700" cap="sq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 w="lg" len="lg"/>
            </a:ln>
            <a:effectLst/>
          </p:spPr>
        </p:cxnSp>
        <p:cxnSp>
          <p:nvCxnSpPr>
            <p:cNvPr id="1210" name="Straight Connector 1209"/>
            <p:cNvCxnSpPr/>
            <p:nvPr/>
          </p:nvCxnSpPr>
          <p:spPr>
            <a:xfrm>
              <a:off x="6408064" y="5492404"/>
              <a:ext cx="1080120" cy="0"/>
            </a:xfrm>
            <a:prstGeom prst="line">
              <a:avLst/>
            </a:prstGeom>
            <a:noFill/>
            <a:ln w="222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1211" name="Group 690"/>
            <p:cNvGrpSpPr/>
            <p:nvPr/>
          </p:nvGrpSpPr>
          <p:grpSpPr>
            <a:xfrm>
              <a:off x="2483768" y="3563724"/>
              <a:ext cx="4680520" cy="1958528"/>
              <a:chOff x="1907704" y="2054711"/>
              <a:chExt cx="4680520" cy="2252697"/>
            </a:xfrm>
          </p:grpSpPr>
          <p:cxnSp>
            <p:nvCxnSpPr>
              <p:cNvPr id="1217" name="Straight Arrow Connector 1216"/>
              <p:cNvCxnSpPr/>
              <p:nvPr/>
            </p:nvCxnSpPr>
            <p:spPr>
              <a:xfrm flipV="1">
                <a:off x="1907704" y="2054711"/>
                <a:ext cx="0" cy="22396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18" name="Straight Arrow Connector 1217"/>
              <p:cNvCxnSpPr/>
              <p:nvPr/>
            </p:nvCxnSpPr>
            <p:spPr>
              <a:xfrm flipV="1">
                <a:off x="2195736" y="2515806"/>
                <a:ext cx="0" cy="177851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19" name="Straight Arrow Connector 1218"/>
              <p:cNvCxnSpPr/>
              <p:nvPr/>
            </p:nvCxnSpPr>
            <p:spPr>
              <a:xfrm flipV="1">
                <a:off x="2051720" y="2120581"/>
                <a:ext cx="0" cy="217373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0" name="Straight Arrow Connector 1219"/>
              <p:cNvCxnSpPr/>
              <p:nvPr/>
            </p:nvCxnSpPr>
            <p:spPr>
              <a:xfrm flipV="1">
                <a:off x="2123728" y="2581677"/>
                <a:ext cx="0" cy="171263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1" name="Straight Arrow Connector 1220"/>
              <p:cNvCxnSpPr/>
              <p:nvPr/>
            </p:nvCxnSpPr>
            <p:spPr>
              <a:xfrm flipV="1">
                <a:off x="2195736" y="2384064"/>
                <a:ext cx="0" cy="191025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2" name="Straight Arrow Connector 1221"/>
              <p:cNvCxnSpPr/>
              <p:nvPr/>
            </p:nvCxnSpPr>
            <p:spPr>
              <a:xfrm flipV="1">
                <a:off x="1979712" y="2252323"/>
                <a:ext cx="0" cy="20419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3" name="Straight Arrow Connector 1222"/>
              <p:cNvCxnSpPr/>
              <p:nvPr/>
            </p:nvCxnSpPr>
            <p:spPr>
              <a:xfrm flipH="1" flipV="1">
                <a:off x="2256119" y="3477209"/>
                <a:ext cx="0" cy="82151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4" name="Straight Arrow Connector 1223"/>
              <p:cNvCxnSpPr/>
              <p:nvPr/>
            </p:nvCxnSpPr>
            <p:spPr>
              <a:xfrm flipV="1">
                <a:off x="2716796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5" name="Straight Arrow Connector 1224"/>
              <p:cNvCxnSpPr/>
              <p:nvPr/>
            </p:nvCxnSpPr>
            <p:spPr>
              <a:xfrm flipV="1">
                <a:off x="2716796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6" name="Straight Arrow Connector 1225"/>
              <p:cNvCxnSpPr/>
              <p:nvPr/>
            </p:nvCxnSpPr>
            <p:spPr>
              <a:xfrm flipV="1">
                <a:off x="2071848" y="3174513"/>
                <a:ext cx="0" cy="112430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7" name="Straight Arrow Connector 1226"/>
              <p:cNvCxnSpPr/>
              <p:nvPr/>
            </p:nvCxnSpPr>
            <p:spPr>
              <a:xfrm flipV="1">
                <a:off x="2901067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8" name="Straight Arrow Connector 1227"/>
              <p:cNvCxnSpPr/>
              <p:nvPr/>
            </p:nvCxnSpPr>
            <p:spPr>
              <a:xfrm flipV="1">
                <a:off x="2440390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29" name="Straight Arrow Connector 1228"/>
              <p:cNvCxnSpPr/>
              <p:nvPr/>
            </p:nvCxnSpPr>
            <p:spPr>
              <a:xfrm flipV="1">
                <a:off x="2993203" y="3520452"/>
                <a:ext cx="0" cy="7783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0" name="Straight Arrow Connector 1229"/>
              <p:cNvCxnSpPr/>
              <p:nvPr/>
            </p:nvCxnSpPr>
            <p:spPr>
              <a:xfrm flipV="1">
                <a:off x="2993203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1" name="Straight Arrow Connector 1230"/>
              <p:cNvCxnSpPr/>
              <p:nvPr/>
            </p:nvCxnSpPr>
            <p:spPr>
              <a:xfrm flipV="1">
                <a:off x="2163983" y="3304240"/>
                <a:ext cx="0" cy="9945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2" name="Straight Arrow Connector 1231"/>
              <p:cNvCxnSpPr/>
              <p:nvPr/>
            </p:nvCxnSpPr>
            <p:spPr>
              <a:xfrm flipV="1">
                <a:off x="2592642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3" name="Straight Arrow Connector 1232"/>
              <p:cNvCxnSpPr/>
              <p:nvPr/>
            </p:nvCxnSpPr>
            <p:spPr>
              <a:xfrm flipV="1">
                <a:off x="2910474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4" name="Straight Arrow Connector 1233"/>
              <p:cNvCxnSpPr/>
              <p:nvPr/>
            </p:nvCxnSpPr>
            <p:spPr>
              <a:xfrm flipV="1">
                <a:off x="2537367" y="3304240"/>
                <a:ext cx="0" cy="9945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5" name="Straight Arrow Connector 1234"/>
              <p:cNvCxnSpPr/>
              <p:nvPr/>
            </p:nvCxnSpPr>
            <p:spPr>
              <a:xfrm flipV="1">
                <a:off x="2624661" y="3347482"/>
                <a:ext cx="0" cy="95133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6" name="Straight Arrow Connector 1235"/>
              <p:cNvCxnSpPr/>
              <p:nvPr/>
            </p:nvCxnSpPr>
            <p:spPr>
              <a:xfrm flipV="1">
                <a:off x="1979712" y="3693421"/>
                <a:ext cx="0" cy="60532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7" name="Straight Arrow Connector 1236"/>
              <p:cNvCxnSpPr/>
              <p:nvPr/>
            </p:nvCxnSpPr>
            <p:spPr>
              <a:xfrm flipV="1">
                <a:off x="2808932" y="3520452"/>
                <a:ext cx="0" cy="7783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8" name="Straight Arrow Connector 1237"/>
              <p:cNvCxnSpPr/>
              <p:nvPr/>
            </p:nvCxnSpPr>
            <p:spPr>
              <a:xfrm flipV="1">
                <a:off x="2532525" y="3477209"/>
                <a:ext cx="0" cy="8216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39" name="Straight Arrow Connector 1238"/>
              <p:cNvCxnSpPr/>
              <p:nvPr/>
            </p:nvCxnSpPr>
            <p:spPr>
              <a:xfrm flipV="1">
                <a:off x="2901067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0" name="Straight Arrow Connector 1239"/>
              <p:cNvCxnSpPr/>
              <p:nvPr/>
            </p:nvCxnSpPr>
            <p:spPr>
              <a:xfrm flipV="1">
                <a:off x="2993203" y="3433967"/>
                <a:ext cx="0" cy="86484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1" name="Straight Arrow Connector 1240"/>
              <p:cNvCxnSpPr/>
              <p:nvPr/>
            </p:nvCxnSpPr>
            <p:spPr>
              <a:xfrm flipV="1">
                <a:off x="2993203" y="3606936"/>
                <a:ext cx="0" cy="69187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2" name="Straight Arrow Connector 1241"/>
              <p:cNvCxnSpPr/>
              <p:nvPr/>
            </p:nvCxnSpPr>
            <p:spPr>
              <a:xfrm flipV="1">
                <a:off x="2757746" y="3867146"/>
                <a:ext cx="0" cy="42412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3" name="Straight Arrow Connector 1242"/>
              <p:cNvCxnSpPr/>
              <p:nvPr/>
            </p:nvCxnSpPr>
            <p:spPr>
              <a:xfrm flipV="1">
                <a:off x="2348254" y="3848706"/>
                <a:ext cx="0" cy="44256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4" name="Straight Arrow Connector 1243"/>
              <p:cNvCxnSpPr/>
              <p:nvPr/>
            </p:nvCxnSpPr>
            <p:spPr>
              <a:xfrm flipV="1">
                <a:off x="291494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5" name="Straight Arrow Connector 1244"/>
              <p:cNvCxnSpPr/>
              <p:nvPr/>
            </p:nvCxnSpPr>
            <p:spPr>
              <a:xfrm flipV="1">
                <a:off x="248475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6" name="Straight Arrow Connector 1245"/>
              <p:cNvCxnSpPr/>
              <p:nvPr/>
            </p:nvCxnSpPr>
            <p:spPr>
              <a:xfrm flipV="1">
                <a:off x="2484752" y="3885586"/>
                <a:ext cx="0" cy="40568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7" name="Straight Arrow Connector 1246"/>
              <p:cNvCxnSpPr/>
              <p:nvPr/>
            </p:nvCxnSpPr>
            <p:spPr>
              <a:xfrm flipV="1">
                <a:off x="2757746" y="3940907"/>
                <a:ext cx="0" cy="35036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8" name="Straight Arrow Connector 1247"/>
              <p:cNvCxnSpPr/>
              <p:nvPr/>
            </p:nvCxnSpPr>
            <p:spPr>
              <a:xfrm flipV="1">
                <a:off x="2362191" y="3922467"/>
                <a:ext cx="0" cy="3688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49" name="Straight Arrow Connector 1248"/>
              <p:cNvCxnSpPr/>
              <p:nvPr/>
            </p:nvCxnSpPr>
            <p:spPr>
              <a:xfrm flipV="1">
                <a:off x="2621248" y="3977788"/>
                <a:ext cx="0" cy="31348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0" name="Straight Arrow Connector 1249"/>
              <p:cNvCxnSpPr/>
              <p:nvPr/>
            </p:nvCxnSpPr>
            <p:spPr>
              <a:xfrm flipV="1">
                <a:off x="2621248" y="3848706"/>
                <a:ext cx="0" cy="44256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1" name="Straight Arrow Connector 1250"/>
              <p:cNvCxnSpPr/>
              <p:nvPr/>
            </p:nvCxnSpPr>
            <p:spPr>
              <a:xfrm flipV="1">
                <a:off x="2348254" y="3996228"/>
                <a:ext cx="0" cy="29504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2" name="Straight Arrow Connector 1251"/>
              <p:cNvCxnSpPr/>
              <p:nvPr/>
            </p:nvCxnSpPr>
            <p:spPr>
              <a:xfrm flipV="1">
                <a:off x="2484752" y="3922467"/>
                <a:ext cx="0" cy="368805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3" name="Straight Arrow Connector 1252"/>
              <p:cNvCxnSpPr/>
              <p:nvPr/>
            </p:nvCxnSpPr>
            <p:spPr>
              <a:xfrm flipV="1">
                <a:off x="2484752" y="3996228"/>
                <a:ext cx="0" cy="29504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4" name="Straight Arrow Connector 1253"/>
              <p:cNvCxnSpPr/>
              <p:nvPr/>
            </p:nvCxnSpPr>
            <p:spPr>
              <a:xfrm flipV="1">
                <a:off x="3030740" y="3867146"/>
                <a:ext cx="0" cy="424126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grpSp>
            <p:nvGrpSpPr>
              <p:cNvPr id="1255" name="Group 534"/>
              <p:cNvGrpSpPr/>
              <p:nvPr/>
            </p:nvGrpSpPr>
            <p:grpSpPr>
              <a:xfrm>
                <a:off x="2532525" y="4039359"/>
                <a:ext cx="3695659" cy="268049"/>
                <a:chOff x="3555887" y="4005064"/>
                <a:chExt cx="2312257" cy="1454472"/>
              </a:xfrm>
            </p:grpSpPr>
            <p:cxnSp>
              <p:nvCxnSpPr>
                <p:cNvPr id="1676" name="Straight Arrow Connector 1675"/>
                <p:cNvCxnSpPr/>
                <p:nvPr/>
              </p:nvCxnSpPr>
              <p:spPr>
                <a:xfrm flipV="1">
                  <a:off x="3851920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77" name="Straight Arrow Connector 1676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78" name="Straight Arrow Connector 1677"/>
                <p:cNvCxnSpPr/>
                <p:nvPr/>
              </p:nvCxnSpPr>
              <p:spPr>
                <a:xfrm flipV="1">
                  <a:off x="3995936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79" name="Straight Arrow Connector 1678"/>
                <p:cNvCxnSpPr/>
                <p:nvPr/>
              </p:nvCxnSpPr>
              <p:spPr>
                <a:xfrm flipV="1">
                  <a:off x="4283968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0" name="Straight Arrow Connector 1679"/>
                <p:cNvCxnSpPr/>
                <p:nvPr/>
              </p:nvCxnSpPr>
              <p:spPr>
                <a:xfrm flipV="1">
                  <a:off x="4644008" y="4695696"/>
                  <a:ext cx="0" cy="7200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1" name="Straight Arrow Connector 1680"/>
                <p:cNvCxnSpPr/>
                <p:nvPr/>
              </p:nvCxnSpPr>
              <p:spPr>
                <a:xfrm flipH="1" flipV="1">
                  <a:off x="3635896" y="4005064"/>
                  <a:ext cx="10920" cy="14401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2" name="Straight Arrow Connector 1681"/>
                <p:cNvCxnSpPr/>
                <p:nvPr/>
              </p:nvCxnSpPr>
              <p:spPr>
                <a:xfrm flipV="1">
                  <a:off x="399593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3" name="Straight Arrow Connector 1682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4" name="Straight Arrow Connector 1683"/>
                <p:cNvCxnSpPr/>
                <p:nvPr/>
              </p:nvCxnSpPr>
              <p:spPr>
                <a:xfrm flipV="1">
                  <a:off x="3779912" y="4149080"/>
                  <a:ext cx="0" cy="1296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5" name="Straight Arrow Connector 1684"/>
                <p:cNvCxnSpPr/>
                <p:nvPr/>
              </p:nvCxnSpPr>
              <p:spPr>
                <a:xfrm flipV="1">
                  <a:off x="4211960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6" name="Straight Arrow Connector 1685"/>
                <p:cNvCxnSpPr/>
                <p:nvPr/>
              </p:nvCxnSpPr>
              <p:spPr>
                <a:xfrm flipV="1">
                  <a:off x="4499992" y="4797152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7" name="Straight Arrow Connector 1686"/>
                <p:cNvCxnSpPr/>
                <p:nvPr/>
              </p:nvCxnSpPr>
              <p:spPr>
                <a:xfrm flipV="1">
                  <a:off x="4860032" y="4767704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8" name="Straight Arrow Connector 1687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89" name="Straight Arrow Connector 1688"/>
                <p:cNvCxnSpPr/>
                <p:nvPr/>
              </p:nvCxnSpPr>
              <p:spPr>
                <a:xfrm flipV="1">
                  <a:off x="38736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0" name="Straight Arrow Connector 1689"/>
                <p:cNvCxnSpPr/>
                <p:nvPr/>
              </p:nvCxnSpPr>
              <p:spPr>
                <a:xfrm flipV="1">
                  <a:off x="4211960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1" name="Straight Arrow Connector 1690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2" name="Straight Arrow Connector 1691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3" name="Straight Arrow Connector 1692"/>
                <p:cNvCxnSpPr/>
                <p:nvPr/>
              </p:nvCxnSpPr>
              <p:spPr>
                <a:xfrm flipV="1">
                  <a:off x="4355976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4" name="Straight Arrow Connector 1693"/>
                <p:cNvCxnSpPr/>
                <p:nvPr/>
              </p:nvCxnSpPr>
              <p:spPr>
                <a:xfrm flipV="1">
                  <a:off x="4716016" y="4653136"/>
                  <a:ext cx="0" cy="7626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5" name="Straight Arrow Connector 1694"/>
                <p:cNvCxnSpPr/>
                <p:nvPr/>
              </p:nvCxnSpPr>
              <p:spPr>
                <a:xfrm flipV="1">
                  <a:off x="41652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6" name="Straight Arrow Connector 1695"/>
                <p:cNvCxnSpPr/>
                <p:nvPr/>
              </p:nvCxnSpPr>
              <p:spPr>
                <a:xfrm flipV="1">
                  <a:off x="4283968" y="4437112"/>
                  <a:ext cx="0" cy="99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7" name="Straight Arrow Connector 1696"/>
                <p:cNvCxnSpPr/>
                <p:nvPr/>
              </p:nvCxnSpPr>
              <p:spPr>
                <a:xfrm flipV="1">
                  <a:off x="4572000" y="4509120"/>
                  <a:ext cx="0" cy="9361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8" name="Straight Arrow Connector 1697"/>
                <p:cNvCxnSpPr/>
                <p:nvPr/>
              </p:nvCxnSpPr>
              <p:spPr>
                <a:xfrm flipV="1">
                  <a:off x="4932040" y="4911720"/>
                  <a:ext cx="0" cy="5040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99" name="Straight Arrow Connector 1698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0" name="Straight Arrow Connector 1699"/>
                <p:cNvCxnSpPr/>
                <p:nvPr/>
              </p:nvCxnSpPr>
              <p:spPr>
                <a:xfrm flipV="1">
                  <a:off x="428396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1" name="Straight Arrow Connector 1700"/>
                <p:cNvCxnSpPr/>
                <p:nvPr/>
              </p:nvCxnSpPr>
              <p:spPr>
                <a:xfrm flipV="1">
                  <a:off x="3707904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2" name="Straight Arrow Connector 1701"/>
                <p:cNvCxnSpPr/>
                <p:nvPr/>
              </p:nvCxnSpPr>
              <p:spPr>
                <a:xfrm flipV="1">
                  <a:off x="4427984" y="4653136"/>
                  <a:ext cx="0" cy="8064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3" name="Straight Arrow Connector 1702"/>
                <p:cNvCxnSpPr/>
                <p:nvPr/>
              </p:nvCxnSpPr>
              <p:spPr>
                <a:xfrm flipV="1">
                  <a:off x="5004048" y="4987304"/>
                  <a:ext cx="0" cy="4392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4" name="Straight Arrow Connector 1703"/>
                <p:cNvCxnSpPr/>
                <p:nvPr/>
              </p:nvCxnSpPr>
              <p:spPr>
                <a:xfrm flipV="1">
                  <a:off x="4860032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5" name="Straight Arrow Connector 1704"/>
                <p:cNvCxnSpPr/>
                <p:nvPr/>
              </p:nvCxnSpPr>
              <p:spPr>
                <a:xfrm flipV="1">
                  <a:off x="5220072" y="5031224"/>
                  <a:ext cx="0" cy="3952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6" name="Straight Arrow Connector 1705"/>
                <p:cNvCxnSpPr/>
                <p:nvPr/>
              </p:nvCxnSpPr>
              <p:spPr>
                <a:xfrm flipV="1">
                  <a:off x="4716016" y="4811624"/>
                  <a:ext cx="0" cy="63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7" name="Straight Arrow Connector 1706"/>
                <p:cNvCxnSpPr/>
                <p:nvPr/>
              </p:nvCxnSpPr>
              <p:spPr>
                <a:xfrm flipV="1">
                  <a:off x="5076056" y="4767704"/>
                  <a:ext cx="0" cy="6588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8" name="Straight Arrow Connector 1707"/>
                <p:cNvCxnSpPr/>
                <p:nvPr/>
              </p:nvCxnSpPr>
              <p:spPr>
                <a:xfrm flipV="1">
                  <a:off x="4932040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09" name="Straight Arrow Connector 1708"/>
                <p:cNvCxnSpPr/>
                <p:nvPr/>
              </p:nvCxnSpPr>
              <p:spPr>
                <a:xfrm flipV="1">
                  <a:off x="5292080" y="5119064"/>
                  <a:ext cx="0" cy="3074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0" name="Straight Arrow Connector 1709"/>
                <p:cNvCxnSpPr/>
                <p:nvPr/>
              </p:nvCxnSpPr>
              <p:spPr>
                <a:xfrm flipV="1">
                  <a:off x="4788024" y="4943384"/>
                  <a:ext cx="0" cy="4831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1" name="Straight Arrow Connector 1710"/>
                <p:cNvCxnSpPr/>
                <p:nvPr/>
              </p:nvCxnSpPr>
              <p:spPr>
                <a:xfrm flipV="1">
                  <a:off x="3662566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2" name="Straight Arrow Connector 1711"/>
                <p:cNvCxnSpPr/>
                <p:nvPr/>
              </p:nvCxnSpPr>
              <p:spPr>
                <a:xfrm flipV="1">
                  <a:off x="3875923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3" name="Straight Arrow Connector 1712"/>
                <p:cNvCxnSpPr/>
                <p:nvPr/>
              </p:nvCxnSpPr>
              <p:spPr>
                <a:xfrm flipV="1">
                  <a:off x="4302637" y="4879939"/>
                  <a:ext cx="0" cy="552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4" name="Straight Arrow Connector 1713"/>
                <p:cNvCxnSpPr/>
                <p:nvPr/>
              </p:nvCxnSpPr>
              <p:spPr>
                <a:xfrm flipV="1">
                  <a:off x="4836029" y="5125595"/>
                  <a:ext cx="0" cy="3070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5" name="Straight Arrow Connector 1714"/>
                <p:cNvCxnSpPr/>
                <p:nvPr/>
              </p:nvCxnSpPr>
              <p:spPr>
                <a:xfrm flipV="1">
                  <a:off x="3875923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6" name="Straight Arrow Connector 1715"/>
                <p:cNvCxnSpPr/>
                <p:nvPr/>
              </p:nvCxnSpPr>
              <p:spPr>
                <a:xfrm flipV="1">
                  <a:off x="3982601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7" name="Straight Arrow Connector 1716"/>
                <p:cNvCxnSpPr/>
                <p:nvPr/>
              </p:nvCxnSpPr>
              <p:spPr>
                <a:xfrm flipV="1">
                  <a:off x="3555887" y="4726403"/>
                  <a:ext cx="0" cy="7062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8" name="Straight Arrow Connector 1717"/>
                <p:cNvCxnSpPr/>
                <p:nvPr/>
              </p:nvCxnSpPr>
              <p:spPr>
                <a:xfrm flipV="1">
                  <a:off x="4195958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19" name="Straight Arrow Connector 1718"/>
                <p:cNvCxnSpPr/>
                <p:nvPr/>
              </p:nvCxnSpPr>
              <p:spPr>
                <a:xfrm flipV="1">
                  <a:off x="4622672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0" name="Straight Arrow Connector 1719"/>
                <p:cNvCxnSpPr/>
                <p:nvPr/>
              </p:nvCxnSpPr>
              <p:spPr>
                <a:xfrm flipV="1">
                  <a:off x="5156065" y="5156302"/>
                  <a:ext cx="0" cy="276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1" name="Straight Arrow Connector 1720"/>
                <p:cNvCxnSpPr/>
                <p:nvPr/>
              </p:nvCxnSpPr>
              <p:spPr>
                <a:xfrm flipV="1">
                  <a:off x="369470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2" name="Straight Arrow Connector 1721"/>
                <p:cNvCxnSpPr/>
                <p:nvPr/>
              </p:nvCxnSpPr>
              <p:spPr>
                <a:xfrm flipV="1">
                  <a:off x="419595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3" name="Straight Arrow Connector 1722"/>
                <p:cNvCxnSpPr/>
                <p:nvPr/>
              </p:nvCxnSpPr>
              <p:spPr>
                <a:xfrm flipV="1">
                  <a:off x="3769244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4" name="Straight Arrow Connector 1723"/>
                <p:cNvCxnSpPr/>
                <p:nvPr/>
              </p:nvCxnSpPr>
              <p:spPr>
                <a:xfrm flipV="1">
                  <a:off x="3982601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5" name="Straight Arrow Connector 1724"/>
                <p:cNvCxnSpPr/>
                <p:nvPr/>
              </p:nvCxnSpPr>
              <p:spPr>
                <a:xfrm flipV="1">
                  <a:off x="4409315" y="5002767"/>
                  <a:ext cx="0" cy="4298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6" name="Straight Arrow Connector 1725"/>
                <p:cNvCxnSpPr/>
                <p:nvPr/>
              </p:nvCxnSpPr>
              <p:spPr>
                <a:xfrm flipV="1">
                  <a:off x="4942708" y="4972060"/>
                  <a:ext cx="0" cy="4606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7" name="Straight Arrow Connector 1726"/>
                <p:cNvCxnSpPr/>
                <p:nvPr/>
              </p:nvCxnSpPr>
              <p:spPr>
                <a:xfrm flipV="1">
                  <a:off x="3982601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8" name="Straight Arrow Connector 1727"/>
                <p:cNvCxnSpPr/>
                <p:nvPr/>
              </p:nvCxnSpPr>
              <p:spPr>
                <a:xfrm flipV="1">
                  <a:off x="4126708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29" name="Straight Arrow Connector 1728"/>
                <p:cNvCxnSpPr/>
                <p:nvPr/>
              </p:nvCxnSpPr>
              <p:spPr>
                <a:xfrm flipV="1">
                  <a:off x="4302637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0" name="Straight Arrow Connector 1729"/>
                <p:cNvCxnSpPr/>
                <p:nvPr/>
              </p:nvCxnSpPr>
              <p:spPr>
                <a:xfrm flipV="1">
                  <a:off x="4729351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1" name="Straight Arrow Connector 1730"/>
                <p:cNvCxnSpPr/>
                <p:nvPr/>
              </p:nvCxnSpPr>
              <p:spPr>
                <a:xfrm flipV="1">
                  <a:off x="5262743" y="5217717"/>
                  <a:ext cx="0" cy="2149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2" name="Straight Arrow Connector 1731"/>
                <p:cNvCxnSpPr/>
                <p:nvPr/>
              </p:nvCxnSpPr>
              <p:spPr>
                <a:xfrm flipV="1">
                  <a:off x="3769244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3" name="Straight Arrow Connector 1732"/>
                <p:cNvCxnSpPr/>
                <p:nvPr/>
              </p:nvCxnSpPr>
              <p:spPr>
                <a:xfrm flipV="1">
                  <a:off x="4302637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4" name="Straight Arrow Connector 1733"/>
                <p:cNvCxnSpPr/>
                <p:nvPr/>
              </p:nvCxnSpPr>
              <p:spPr>
                <a:xfrm flipV="1">
                  <a:off x="4515994" y="5094888"/>
                  <a:ext cx="0" cy="3438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5" name="Straight Arrow Connector 1734"/>
                <p:cNvCxnSpPr/>
                <p:nvPr/>
              </p:nvCxnSpPr>
              <p:spPr>
                <a:xfrm flipV="1">
                  <a:off x="5369422" y="5249949"/>
                  <a:ext cx="0" cy="1872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6" name="Straight Arrow Connector 1735"/>
                <p:cNvCxnSpPr/>
                <p:nvPr/>
              </p:nvCxnSpPr>
              <p:spPr>
                <a:xfrm flipV="1">
                  <a:off x="5156065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7" name="Straight Arrow Connector 1736"/>
                <p:cNvCxnSpPr/>
                <p:nvPr/>
              </p:nvCxnSpPr>
              <p:spPr>
                <a:xfrm flipV="1">
                  <a:off x="5689457" y="5268678"/>
                  <a:ext cx="0" cy="1685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8" name="Straight Arrow Connector 1737"/>
                <p:cNvCxnSpPr/>
                <p:nvPr/>
              </p:nvCxnSpPr>
              <p:spPr>
                <a:xfrm flipV="1">
                  <a:off x="4942708" y="5175032"/>
                  <a:ext cx="0" cy="270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39" name="Straight Arrow Connector 1738"/>
                <p:cNvCxnSpPr/>
                <p:nvPr/>
              </p:nvCxnSpPr>
              <p:spPr>
                <a:xfrm flipV="1">
                  <a:off x="5476100" y="5156302"/>
                  <a:ext cx="0" cy="2809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0" name="Straight Arrow Connector 1739"/>
                <p:cNvCxnSpPr/>
                <p:nvPr/>
              </p:nvCxnSpPr>
              <p:spPr>
                <a:xfrm flipV="1">
                  <a:off x="5262743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1" name="Straight Arrow Connector 1740"/>
                <p:cNvCxnSpPr/>
                <p:nvPr/>
              </p:nvCxnSpPr>
              <p:spPr>
                <a:xfrm flipV="1">
                  <a:off x="5796136" y="5306136"/>
                  <a:ext cx="0" cy="131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2" name="Straight Arrow Connector 1741"/>
                <p:cNvCxnSpPr/>
                <p:nvPr/>
              </p:nvCxnSpPr>
              <p:spPr>
                <a:xfrm flipV="1">
                  <a:off x="5049386" y="5231219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3" name="Straight Arrow Connector 1742"/>
                <p:cNvCxnSpPr/>
                <p:nvPr/>
              </p:nvCxnSpPr>
              <p:spPr>
                <a:xfrm flipV="1">
                  <a:off x="5130016" y="5030329"/>
                  <a:ext cx="0" cy="3985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4" name="Straight Arrow Connector 1743"/>
                <p:cNvCxnSpPr/>
                <p:nvPr/>
              </p:nvCxnSpPr>
              <p:spPr>
                <a:xfrm flipV="1">
                  <a:off x="5370043" y="5070189"/>
                  <a:ext cx="0" cy="35873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5" name="Straight Arrow Connector 1744"/>
                <p:cNvCxnSpPr/>
                <p:nvPr/>
              </p:nvCxnSpPr>
              <p:spPr>
                <a:xfrm flipV="1">
                  <a:off x="5210025" y="4831032"/>
                  <a:ext cx="0" cy="59789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6" name="Straight Arrow Connector 1745"/>
                <p:cNvCxnSpPr/>
                <p:nvPr/>
              </p:nvCxnSpPr>
              <p:spPr>
                <a:xfrm flipV="1">
                  <a:off x="5450052" y="5149907"/>
                  <a:ext cx="0" cy="2790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7" name="Straight Arrow Connector 1746"/>
                <p:cNvCxnSpPr/>
                <p:nvPr/>
              </p:nvCxnSpPr>
              <p:spPr>
                <a:xfrm flipV="1">
                  <a:off x="5530060" y="5191746"/>
                  <a:ext cx="0" cy="2431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8" name="Straight Arrow Connector 1747"/>
                <p:cNvCxnSpPr/>
                <p:nvPr/>
              </p:nvCxnSpPr>
              <p:spPr>
                <a:xfrm flipV="1">
                  <a:off x="5370043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49" name="Straight Arrow Connector 1748"/>
                <p:cNvCxnSpPr/>
                <p:nvPr/>
              </p:nvCxnSpPr>
              <p:spPr>
                <a:xfrm flipV="1">
                  <a:off x="5770087" y="5216058"/>
                  <a:ext cx="0" cy="218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0" name="Straight Arrow Connector 1749"/>
                <p:cNvCxnSpPr/>
                <p:nvPr/>
              </p:nvCxnSpPr>
              <p:spPr>
                <a:xfrm flipV="1">
                  <a:off x="5210025" y="5094500"/>
                  <a:ext cx="0" cy="3507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1" name="Straight Arrow Connector 1750"/>
                <p:cNvCxnSpPr/>
                <p:nvPr/>
              </p:nvCxnSpPr>
              <p:spPr>
                <a:xfrm flipV="1">
                  <a:off x="5610069" y="5070189"/>
                  <a:ext cx="0" cy="3646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2" name="Straight Arrow Connector 1751"/>
                <p:cNvCxnSpPr/>
                <p:nvPr/>
              </p:nvCxnSpPr>
              <p:spPr>
                <a:xfrm flipV="1">
                  <a:off x="5450052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3" name="Straight Arrow Connector 1752"/>
                <p:cNvCxnSpPr/>
                <p:nvPr/>
              </p:nvCxnSpPr>
              <p:spPr>
                <a:xfrm flipV="1">
                  <a:off x="5850096" y="5264681"/>
                  <a:ext cx="0" cy="170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4" name="Straight Arrow Connector 1753"/>
                <p:cNvCxnSpPr/>
                <p:nvPr/>
              </p:nvCxnSpPr>
              <p:spPr>
                <a:xfrm flipV="1">
                  <a:off x="5290034" y="5167435"/>
                  <a:ext cx="0" cy="2674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755" name="Straight Arrow Connector 1754"/>
                <p:cNvCxnSpPr/>
                <p:nvPr/>
              </p:nvCxnSpPr>
              <p:spPr>
                <a:xfrm flipV="1">
                  <a:off x="5382016" y="5229200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1756" name="Group 327"/>
                <p:cNvGrpSpPr/>
                <p:nvPr/>
              </p:nvGrpSpPr>
              <p:grpSpPr>
                <a:xfrm>
                  <a:off x="4067944" y="5013176"/>
                  <a:ext cx="1800200" cy="446360"/>
                  <a:chOff x="4417699" y="3509392"/>
                  <a:chExt cx="1440781" cy="950416"/>
                </a:xfrm>
              </p:grpSpPr>
              <p:cxnSp>
                <p:nvCxnSpPr>
                  <p:cNvPr id="1757" name="Straight Arrow Connector 1756"/>
                  <p:cNvCxnSpPr/>
                  <p:nvPr/>
                </p:nvCxnSpPr>
                <p:spPr>
                  <a:xfrm flipV="1">
                    <a:off x="4652392" y="3695968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58" name="Straight Arrow Connector 1757"/>
                  <p:cNvCxnSpPr/>
                  <p:nvPr/>
                </p:nvCxnSpPr>
                <p:spPr>
                  <a:xfrm flipV="1">
                    <a:off x="4508376" y="379742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59" name="Straight Arrow Connector 1758"/>
                  <p:cNvCxnSpPr/>
                  <p:nvPr/>
                </p:nvCxnSpPr>
                <p:spPr>
                  <a:xfrm flipV="1">
                    <a:off x="4868416" y="3767976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0" name="Straight Arrow Connector 1759"/>
                  <p:cNvCxnSpPr/>
                  <p:nvPr/>
                </p:nvCxnSpPr>
                <p:spPr>
                  <a:xfrm flipV="1">
                    <a:off x="4724400" y="3653408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1" name="Straight Arrow Connector 1760"/>
                  <p:cNvCxnSpPr/>
                  <p:nvPr/>
                </p:nvCxnSpPr>
                <p:spPr>
                  <a:xfrm flipV="1">
                    <a:off x="4580384" y="3509392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2" name="Straight Arrow Connector 1761"/>
                  <p:cNvCxnSpPr/>
                  <p:nvPr/>
                </p:nvCxnSpPr>
                <p:spPr>
                  <a:xfrm flipV="1">
                    <a:off x="4940424" y="3911992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3" name="Straight Arrow Connector 1762"/>
                  <p:cNvCxnSpPr/>
                  <p:nvPr/>
                </p:nvCxnSpPr>
                <p:spPr>
                  <a:xfrm flipV="1">
                    <a:off x="4436368" y="3653408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4" name="Straight Arrow Connector 1763"/>
                  <p:cNvCxnSpPr/>
                  <p:nvPr/>
                </p:nvCxnSpPr>
                <p:spPr>
                  <a:xfrm flipV="1">
                    <a:off x="5012432" y="3987576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5" name="Straight Arrow Connector 1764"/>
                  <p:cNvCxnSpPr/>
                  <p:nvPr/>
                </p:nvCxnSpPr>
                <p:spPr>
                  <a:xfrm flipV="1">
                    <a:off x="4868416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6" name="Straight Arrow Connector 1765"/>
                  <p:cNvCxnSpPr/>
                  <p:nvPr/>
                </p:nvCxnSpPr>
                <p:spPr>
                  <a:xfrm flipV="1">
                    <a:off x="5228456" y="4031496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7" name="Straight Arrow Connector 1766"/>
                  <p:cNvCxnSpPr/>
                  <p:nvPr/>
                </p:nvCxnSpPr>
                <p:spPr>
                  <a:xfrm flipV="1">
                    <a:off x="4724400" y="3811896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8" name="Straight Arrow Connector 1767"/>
                  <p:cNvCxnSpPr/>
                  <p:nvPr/>
                </p:nvCxnSpPr>
                <p:spPr>
                  <a:xfrm flipV="1">
                    <a:off x="5084440" y="3767976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69" name="Straight Arrow Connector 1768"/>
                  <p:cNvCxnSpPr/>
                  <p:nvPr/>
                </p:nvCxnSpPr>
                <p:spPr>
                  <a:xfrm flipV="1">
                    <a:off x="4940424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0" name="Straight Arrow Connector 1769"/>
                  <p:cNvCxnSpPr/>
                  <p:nvPr/>
                </p:nvCxnSpPr>
                <p:spPr>
                  <a:xfrm flipV="1">
                    <a:off x="5300464" y="4119336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1" name="Straight Arrow Connector 1770"/>
                  <p:cNvCxnSpPr/>
                  <p:nvPr/>
                </p:nvCxnSpPr>
                <p:spPr>
                  <a:xfrm flipV="1">
                    <a:off x="4796408" y="3943656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2" name="Straight Arrow Connector 1771"/>
                  <p:cNvCxnSpPr/>
                  <p:nvPr/>
                </p:nvCxnSpPr>
                <p:spPr>
                  <a:xfrm flipV="1">
                    <a:off x="4844413" y="4125867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3" name="Straight Arrow Connector 1772"/>
                  <p:cNvCxnSpPr/>
                  <p:nvPr/>
                </p:nvCxnSpPr>
                <p:spPr>
                  <a:xfrm flipV="1">
                    <a:off x="4631056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4" name="Straight Arrow Connector 1773"/>
                  <p:cNvCxnSpPr/>
                  <p:nvPr/>
                </p:nvCxnSpPr>
                <p:spPr>
                  <a:xfrm flipV="1">
                    <a:off x="5164449" y="4156574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5" name="Straight Arrow Connector 1774"/>
                  <p:cNvCxnSpPr/>
                  <p:nvPr/>
                </p:nvCxnSpPr>
                <p:spPr>
                  <a:xfrm flipV="1">
                    <a:off x="4417699" y="4003039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6" name="Straight Arrow Connector 1775"/>
                  <p:cNvCxnSpPr/>
                  <p:nvPr/>
                </p:nvCxnSpPr>
                <p:spPr>
                  <a:xfrm flipV="1">
                    <a:off x="4951092" y="3972332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7" name="Straight Arrow Connector 1776"/>
                  <p:cNvCxnSpPr/>
                  <p:nvPr/>
                </p:nvCxnSpPr>
                <p:spPr>
                  <a:xfrm flipV="1">
                    <a:off x="4737735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8" name="Straight Arrow Connector 1777"/>
                  <p:cNvCxnSpPr/>
                  <p:nvPr/>
                </p:nvCxnSpPr>
                <p:spPr>
                  <a:xfrm flipV="1">
                    <a:off x="5271127" y="4217989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79" name="Straight Arrow Connector 1778"/>
                  <p:cNvCxnSpPr/>
                  <p:nvPr/>
                </p:nvCxnSpPr>
                <p:spPr>
                  <a:xfrm flipV="1">
                    <a:off x="4524378" y="4095160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0" name="Straight Arrow Connector 1779"/>
                  <p:cNvCxnSpPr/>
                  <p:nvPr/>
                </p:nvCxnSpPr>
                <p:spPr>
                  <a:xfrm flipV="1">
                    <a:off x="5377806" y="4250221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1" name="Straight Arrow Connector 1780"/>
                  <p:cNvCxnSpPr/>
                  <p:nvPr/>
                </p:nvCxnSpPr>
                <p:spPr>
                  <a:xfrm flipV="1">
                    <a:off x="5164449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2" name="Straight Arrow Connector 1781"/>
                  <p:cNvCxnSpPr/>
                  <p:nvPr/>
                </p:nvCxnSpPr>
                <p:spPr>
                  <a:xfrm flipV="1">
                    <a:off x="5697841" y="4268950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3" name="Straight Arrow Connector 1782"/>
                  <p:cNvCxnSpPr/>
                  <p:nvPr/>
                </p:nvCxnSpPr>
                <p:spPr>
                  <a:xfrm flipV="1">
                    <a:off x="4951092" y="4175304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4" name="Straight Arrow Connector 1783"/>
                  <p:cNvCxnSpPr/>
                  <p:nvPr/>
                </p:nvCxnSpPr>
                <p:spPr>
                  <a:xfrm flipV="1">
                    <a:off x="5484484" y="4156574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5" name="Straight Arrow Connector 1784"/>
                  <p:cNvCxnSpPr/>
                  <p:nvPr/>
                </p:nvCxnSpPr>
                <p:spPr>
                  <a:xfrm flipV="1">
                    <a:off x="5271127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6" name="Straight Arrow Connector 1785"/>
                  <p:cNvCxnSpPr/>
                  <p:nvPr/>
                </p:nvCxnSpPr>
                <p:spPr>
                  <a:xfrm flipV="1">
                    <a:off x="5804520" y="4306408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7" name="Straight Arrow Connector 1786"/>
                  <p:cNvCxnSpPr/>
                  <p:nvPr/>
                </p:nvCxnSpPr>
                <p:spPr>
                  <a:xfrm flipV="1">
                    <a:off x="5057770" y="4231491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8" name="Straight Arrow Connector 1787"/>
                  <p:cNvCxnSpPr/>
                  <p:nvPr/>
                </p:nvCxnSpPr>
                <p:spPr>
                  <a:xfrm flipV="1">
                    <a:off x="5138400" y="4030601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89" name="Straight Arrow Connector 1788"/>
                  <p:cNvCxnSpPr/>
                  <p:nvPr/>
                </p:nvCxnSpPr>
                <p:spPr>
                  <a:xfrm flipV="1">
                    <a:off x="5378427" y="4070461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0" name="Straight Arrow Connector 1789"/>
                  <p:cNvCxnSpPr/>
                  <p:nvPr/>
                </p:nvCxnSpPr>
                <p:spPr>
                  <a:xfrm flipV="1">
                    <a:off x="5218409" y="3831304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1" name="Straight Arrow Connector 1790"/>
                  <p:cNvCxnSpPr/>
                  <p:nvPr/>
                </p:nvCxnSpPr>
                <p:spPr>
                  <a:xfrm flipV="1">
                    <a:off x="5458436" y="4150179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2" name="Straight Arrow Connector 1791"/>
                  <p:cNvCxnSpPr/>
                  <p:nvPr/>
                </p:nvCxnSpPr>
                <p:spPr>
                  <a:xfrm flipV="1">
                    <a:off x="5538444" y="4192018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3" name="Straight Arrow Connector 1792"/>
                  <p:cNvCxnSpPr/>
                  <p:nvPr/>
                </p:nvCxnSpPr>
                <p:spPr>
                  <a:xfrm flipV="1">
                    <a:off x="5378427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4" name="Straight Arrow Connector 1793"/>
                  <p:cNvCxnSpPr/>
                  <p:nvPr/>
                </p:nvCxnSpPr>
                <p:spPr>
                  <a:xfrm flipV="1">
                    <a:off x="5778471" y="4216330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5" name="Straight Arrow Connector 1794"/>
                  <p:cNvCxnSpPr/>
                  <p:nvPr/>
                </p:nvCxnSpPr>
                <p:spPr>
                  <a:xfrm flipV="1">
                    <a:off x="5218409" y="4094772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6" name="Straight Arrow Connector 1795"/>
                  <p:cNvCxnSpPr/>
                  <p:nvPr/>
                </p:nvCxnSpPr>
                <p:spPr>
                  <a:xfrm flipV="1">
                    <a:off x="5618453" y="4070461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7" name="Straight Arrow Connector 1796"/>
                  <p:cNvCxnSpPr/>
                  <p:nvPr/>
                </p:nvCxnSpPr>
                <p:spPr>
                  <a:xfrm flipV="1">
                    <a:off x="5458436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8" name="Straight Arrow Connector 1797"/>
                  <p:cNvCxnSpPr/>
                  <p:nvPr/>
                </p:nvCxnSpPr>
                <p:spPr>
                  <a:xfrm flipV="1">
                    <a:off x="5858480" y="4264953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799" name="Straight Arrow Connector 1798"/>
                  <p:cNvCxnSpPr/>
                  <p:nvPr/>
                </p:nvCxnSpPr>
                <p:spPr>
                  <a:xfrm flipV="1">
                    <a:off x="5298418" y="4167707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800" name="Straight Arrow Connector 1799"/>
                  <p:cNvCxnSpPr/>
                  <p:nvPr/>
                </p:nvCxnSpPr>
                <p:spPr>
                  <a:xfrm flipV="1">
                    <a:off x="5390400" y="4229472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</p:grpSp>
          </p:grpSp>
          <p:cxnSp>
            <p:nvCxnSpPr>
              <p:cNvPr id="1256" name="Straight Arrow Connector 1255"/>
              <p:cNvCxnSpPr/>
              <p:nvPr/>
            </p:nvCxnSpPr>
            <p:spPr>
              <a:xfrm flipH="1" flipV="1">
                <a:off x="2699792" y="3216017"/>
                <a:ext cx="0" cy="107997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7" name="Straight Arrow Connector 1256"/>
              <p:cNvCxnSpPr/>
              <p:nvPr/>
            </p:nvCxnSpPr>
            <p:spPr>
              <a:xfrm flipV="1">
                <a:off x="2411760" y="2761241"/>
                <a:ext cx="0" cy="1534868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8" name="Straight Arrow Connector 1257"/>
              <p:cNvCxnSpPr/>
              <p:nvPr/>
            </p:nvCxnSpPr>
            <p:spPr>
              <a:xfrm flipV="1">
                <a:off x="2555776" y="3102323"/>
                <a:ext cx="0" cy="119378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59" name="Straight Arrow Connector 1258"/>
              <p:cNvCxnSpPr/>
              <p:nvPr/>
            </p:nvCxnSpPr>
            <p:spPr>
              <a:xfrm flipV="1">
                <a:off x="2411760" y="2818088"/>
                <a:ext cx="0" cy="147802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0" name="Straight Arrow Connector 1259"/>
              <p:cNvCxnSpPr/>
              <p:nvPr/>
            </p:nvCxnSpPr>
            <p:spPr>
              <a:xfrm flipV="1">
                <a:off x="2843808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1" name="Straight Arrow Connector 1260"/>
              <p:cNvCxnSpPr/>
              <p:nvPr/>
            </p:nvCxnSpPr>
            <p:spPr>
              <a:xfrm flipV="1">
                <a:off x="2267744" y="2647547"/>
                <a:ext cx="0" cy="1648562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2" name="Straight Arrow Connector 1261"/>
              <p:cNvCxnSpPr/>
              <p:nvPr/>
            </p:nvCxnSpPr>
            <p:spPr>
              <a:xfrm flipV="1">
                <a:off x="2627784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3" name="Straight Arrow Connector 1262"/>
              <p:cNvCxnSpPr/>
              <p:nvPr/>
            </p:nvCxnSpPr>
            <p:spPr>
              <a:xfrm flipV="1">
                <a:off x="2962800" y="3159170"/>
                <a:ext cx="0" cy="113694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4" name="Straight Arrow Connector 1263"/>
              <p:cNvCxnSpPr/>
              <p:nvPr/>
            </p:nvCxnSpPr>
            <p:spPr>
              <a:xfrm flipV="1">
                <a:off x="2919600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5" name="Straight Arrow Connector 1264"/>
              <p:cNvCxnSpPr/>
              <p:nvPr/>
            </p:nvCxnSpPr>
            <p:spPr>
              <a:xfrm flipV="1">
                <a:off x="2987824" y="3045476"/>
                <a:ext cx="0" cy="125063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6" name="Straight Arrow Connector 1265"/>
              <p:cNvCxnSpPr/>
              <p:nvPr/>
            </p:nvCxnSpPr>
            <p:spPr>
              <a:xfrm flipV="1">
                <a:off x="2483768" y="3500252"/>
                <a:ext cx="0" cy="7957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7" name="Straight Arrow Connector 1266"/>
              <p:cNvCxnSpPr/>
              <p:nvPr/>
            </p:nvCxnSpPr>
            <p:spPr>
              <a:xfrm flipV="1">
                <a:off x="2915816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8" name="Straight Arrow Connector 1267"/>
              <p:cNvCxnSpPr/>
              <p:nvPr/>
            </p:nvCxnSpPr>
            <p:spPr>
              <a:xfrm flipV="1">
                <a:off x="2271528" y="2988629"/>
                <a:ext cx="0" cy="130748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69" name="Straight Arrow Connector 1268"/>
              <p:cNvCxnSpPr/>
              <p:nvPr/>
            </p:nvCxnSpPr>
            <p:spPr>
              <a:xfrm flipV="1">
                <a:off x="2358000" y="3216017"/>
                <a:ext cx="0" cy="1080093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0" name="Straight Arrow Connector 1269"/>
              <p:cNvCxnSpPr/>
              <p:nvPr/>
            </p:nvCxnSpPr>
            <p:spPr>
              <a:xfrm flipV="1">
                <a:off x="2771800" y="3704392"/>
                <a:ext cx="0" cy="5818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1" name="Straight Arrow Connector 1270"/>
              <p:cNvCxnSpPr/>
              <p:nvPr/>
            </p:nvCxnSpPr>
            <p:spPr>
              <a:xfrm flipV="1">
                <a:off x="2878479" y="3752875"/>
                <a:ext cx="0" cy="53332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2" name="Straight Arrow Connector 1271"/>
              <p:cNvCxnSpPr/>
              <p:nvPr/>
            </p:nvCxnSpPr>
            <p:spPr>
              <a:xfrm flipV="1">
                <a:off x="2878479" y="3752875"/>
                <a:ext cx="0" cy="533320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3" name="Straight Arrow Connector 1272"/>
              <p:cNvCxnSpPr/>
              <p:nvPr/>
            </p:nvCxnSpPr>
            <p:spPr>
              <a:xfrm flipV="1">
                <a:off x="2782692" y="3801359"/>
                <a:ext cx="0" cy="48483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4" name="Straight Arrow Connector 1273"/>
              <p:cNvCxnSpPr/>
              <p:nvPr/>
            </p:nvCxnSpPr>
            <p:spPr>
              <a:xfrm flipV="1">
                <a:off x="2985157" y="3874085"/>
                <a:ext cx="0" cy="412111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5" name="Straight Arrow Connector 1274"/>
              <p:cNvCxnSpPr/>
              <p:nvPr/>
            </p:nvCxnSpPr>
            <p:spPr>
              <a:xfrm flipV="1">
                <a:off x="2985157" y="3704392"/>
                <a:ext cx="0" cy="581804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6" name="Straight Arrow Connector 1275"/>
              <p:cNvCxnSpPr/>
              <p:nvPr/>
            </p:nvCxnSpPr>
            <p:spPr>
              <a:xfrm flipV="1">
                <a:off x="2771800" y="3898327"/>
                <a:ext cx="0" cy="3878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7" name="Straight Arrow Connector 1276"/>
              <p:cNvCxnSpPr/>
              <p:nvPr/>
            </p:nvCxnSpPr>
            <p:spPr>
              <a:xfrm flipV="1">
                <a:off x="2878479" y="3801359"/>
                <a:ext cx="0" cy="484837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cxnSp>
            <p:nvCxnSpPr>
              <p:cNvPr id="1278" name="Straight Arrow Connector 1277"/>
              <p:cNvCxnSpPr/>
              <p:nvPr/>
            </p:nvCxnSpPr>
            <p:spPr>
              <a:xfrm flipV="1">
                <a:off x="2878479" y="3898327"/>
                <a:ext cx="0" cy="387869"/>
              </a:xfrm>
              <a:prstGeom prst="straightConnector1">
                <a:avLst/>
              </a:prstGeom>
              <a:noFill/>
              <a:ln w="12700" cap="sq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none" w="lg" len="lg"/>
              </a:ln>
              <a:effectLst/>
            </p:spPr>
          </p:cxnSp>
          <p:grpSp>
            <p:nvGrpSpPr>
              <p:cNvPr id="1279" name="Group 372"/>
              <p:cNvGrpSpPr/>
              <p:nvPr/>
            </p:nvGrpSpPr>
            <p:grpSpPr>
              <a:xfrm>
                <a:off x="2915816" y="3955027"/>
                <a:ext cx="2888321" cy="352381"/>
                <a:chOff x="3555887" y="4005064"/>
                <a:chExt cx="2312257" cy="1454472"/>
              </a:xfrm>
            </p:grpSpPr>
            <p:cxnSp>
              <p:nvCxnSpPr>
                <p:cNvPr id="1551" name="Straight Arrow Connector 1550"/>
                <p:cNvCxnSpPr/>
                <p:nvPr/>
              </p:nvCxnSpPr>
              <p:spPr>
                <a:xfrm flipV="1">
                  <a:off x="3851920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2" name="Straight Arrow Connector 1551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3" name="Straight Arrow Connector 1552"/>
                <p:cNvCxnSpPr/>
                <p:nvPr/>
              </p:nvCxnSpPr>
              <p:spPr>
                <a:xfrm flipV="1">
                  <a:off x="3995936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4" name="Straight Arrow Connector 1553"/>
                <p:cNvCxnSpPr/>
                <p:nvPr/>
              </p:nvCxnSpPr>
              <p:spPr>
                <a:xfrm flipV="1">
                  <a:off x="4283968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5" name="Straight Arrow Connector 1554"/>
                <p:cNvCxnSpPr/>
                <p:nvPr/>
              </p:nvCxnSpPr>
              <p:spPr>
                <a:xfrm flipV="1">
                  <a:off x="4644008" y="4695696"/>
                  <a:ext cx="0" cy="7200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6" name="Straight Arrow Connector 1555"/>
                <p:cNvCxnSpPr/>
                <p:nvPr/>
              </p:nvCxnSpPr>
              <p:spPr>
                <a:xfrm flipH="1" flipV="1">
                  <a:off x="3635896" y="4005064"/>
                  <a:ext cx="10920" cy="14401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7" name="Straight Arrow Connector 1556"/>
                <p:cNvCxnSpPr/>
                <p:nvPr/>
              </p:nvCxnSpPr>
              <p:spPr>
                <a:xfrm flipV="1">
                  <a:off x="399593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8" name="Straight Arrow Connector 1557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59" name="Straight Arrow Connector 1558"/>
                <p:cNvCxnSpPr/>
                <p:nvPr/>
              </p:nvCxnSpPr>
              <p:spPr>
                <a:xfrm flipV="1">
                  <a:off x="3779912" y="4149080"/>
                  <a:ext cx="0" cy="1296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0" name="Straight Arrow Connector 1559"/>
                <p:cNvCxnSpPr/>
                <p:nvPr/>
              </p:nvCxnSpPr>
              <p:spPr>
                <a:xfrm flipV="1">
                  <a:off x="4211960" y="4221088"/>
                  <a:ext cx="0" cy="12241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1" name="Straight Arrow Connector 1560"/>
                <p:cNvCxnSpPr/>
                <p:nvPr/>
              </p:nvCxnSpPr>
              <p:spPr>
                <a:xfrm flipV="1">
                  <a:off x="4499992" y="4797152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2" name="Straight Arrow Connector 1561"/>
                <p:cNvCxnSpPr/>
                <p:nvPr/>
              </p:nvCxnSpPr>
              <p:spPr>
                <a:xfrm flipV="1">
                  <a:off x="4860032" y="4767704"/>
                  <a:ext cx="0" cy="64807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3" name="Straight Arrow Connector 1562"/>
                <p:cNvCxnSpPr/>
                <p:nvPr/>
              </p:nvCxnSpPr>
              <p:spPr>
                <a:xfrm flipV="1">
                  <a:off x="3563888" y="4077072"/>
                  <a:ext cx="0" cy="13681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4" name="Straight Arrow Connector 1563"/>
                <p:cNvCxnSpPr/>
                <p:nvPr/>
              </p:nvCxnSpPr>
              <p:spPr>
                <a:xfrm flipV="1">
                  <a:off x="38736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5" name="Straight Arrow Connector 1564"/>
                <p:cNvCxnSpPr/>
                <p:nvPr/>
              </p:nvCxnSpPr>
              <p:spPr>
                <a:xfrm flipV="1">
                  <a:off x="4211960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6" name="Straight Arrow Connector 1565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7" name="Straight Arrow Connector 1566"/>
                <p:cNvCxnSpPr/>
                <p:nvPr/>
              </p:nvCxnSpPr>
              <p:spPr>
                <a:xfrm flipV="1">
                  <a:off x="4067944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8" name="Straight Arrow Connector 1567"/>
                <p:cNvCxnSpPr/>
                <p:nvPr/>
              </p:nvCxnSpPr>
              <p:spPr>
                <a:xfrm flipV="1">
                  <a:off x="4355976" y="4437112"/>
                  <a:ext cx="0" cy="100811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69" name="Straight Arrow Connector 1568"/>
                <p:cNvCxnSpPr/>
                <p:nvPr/>
              </p:nvCxnSpPr>
              <p:spPr>
                <a:xfrm flipV="1">
                  <a:off x="4716016" y="4653136"/>
                  <a:ext cx="0" cy="7626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0" name="Straight Arrow Connector 1569"/>
                <p:cNvCxnSpPr/>
                <p:nvPr/>
              </p:nvCxnSpPr>
              <p:spPr>
                <a:xfrm flipV="1">
                  <a:off x="4165216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1" name="Straight Arrow Connector 1570"/>
                <p:cNvCxnSpPr/>
                <p:nvPr/>
              </p:nvCxnSpPr>
              <p:spPr>
                <a:xfrm flipV="1">
                  <a:off x="4283968" y="4437112"/>
                  <a:ext cx="0" cy="99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2" name="Straight Arrow Connector 1571"/>
                <p:cNvCxnSpPr/>
                <p:nvPr/>
              </p:nvCxnSpPr>
              <p:spPr>
                <a:xfrm flipV="1">
                  <a:off x="4572000" y="4509120"/>
                  <a:ext cx="0" cy="9361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3" name="Straight Arrow Connector 1572"/>
                <p:cNvCxnSpPr/>
                <p:nvPr/>
              </p:nvCxnSpPr>
              <p:spPr>
                <a:xfrm flipV="1">
                  <a:off x="4932040" y="4911720"/>
                  <a:ext cx="0" cy="5040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4" name="Straight Arrow Connector 1573"/>
                <p:cNvCxnSpPr/>
                <p:nvPr/>
              </p:nvCxnSpPr>
              <p:spPr>
                <a:xfrm flipV="1">
                  <a:off x="392392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5" name="Straight Arrow Connector 1574"/>
                <p:cNvCxnSpPr/>
                <p:nvPr/>
              </p:nvCxnSpPr>
              <p:spPr>
                <a:xfrm flipV="1">
                  <a:off x="4283968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6" name="Straight Arrow Connector 1575"/>
                <p:cNvCxnSpPr/>
                <p:nvPr/>
              </p:nvCxnSpPr>
              <p:spPr>
                <a:xfrm flipV="1">
                  <a:off x="3707904" y="4293096"/>
                  <a:ext cx="0" cy="11521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7" name="Straight Arrow Connector 1576"/>
                <p:cNvCxnSpPr/>
                <p:nvPr/>
              </p:nvCxnSpPr>
              <p:spPr>
                <a:xfrm flipV="1">
                  <a:off x="4427984" y="4653136"/>
                  <a:ext cx="0" cy="8064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8" name="Straight Arrow Connector 1577"/>
                <p:cNvCxnSpPr/>
                <p:nvPr/>
              </p:nvCxnSpPr>
              <p:spPr>
                <a:xfrm flipV="1">
                  <a:off x="5004048" y="4987304"/>
                  <a:ext cx="0" cy="4392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79" name="Straight Arrow Connector 1578"/>
                <p:cNvCxnSpPr/>
                <p:nvPr/>
              </p:nvCxnSpPr>
              <p:spPr>
                <a:xfrm flipV="1">
                  <a:off x="4860032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0" name="Straight Arrow Connector 1579"/>
                <p:cNvCxnSpPr/>
                <p:nvPr/>
              </p:nvCxnSpPr>
              <p:spPr>
                <a:xfrm flipV="1">
                  <a:off x="5220072" y="5031224"/>
                  <a:ext cx="0" cy="3952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1" name="Straight Arrow Connector 1580"/>
                <p:cNvCxnSpPr/>
                <p:nvPr/>
              </p:nvCxnSpPr>
              <p:spPr>
                <a:xfrm flipV="1">
                  <a:off x="4716016" y="4811624"/>
                  <a:ext cx="0" cy="6336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2" name="Straight Arrow Connector 1581"/>
                <p:cNvCxnSpPr/>
                <p:nvPr/>
              </p:nvCxnSpPr>
              <p:spPr>
                <a:xfrm flipV="1">
                  <a:off x="5076056" y="4767704"/>
                  <a:ext cx="0" cy="65880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3" name="Straight Arrow Connector 1582"/>
                <p:cNvCxnSpPr/>
                <p:nvPr/>
              </p:nvCxnSpPr>
              <p:spPr>
                <a:xfrm flipV="1">
                  <a:off x="4932040" y="4855544"/>
                  <a:ext cx="0" cy="5709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4" name="Straight Arrow Connector 1583"/>
                <p:cNvCxnSpPr/>
                <p:nvPr/>
              </p:nvCxnSpPr>
              <p:spPr>
                <a:xfrm flipV="1">
                  <a:off x="5292080" y="5119064"/>
                  <a:ext cx="0" cy="3074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5" name="Straight Arrow Connector 1584"/>
                <p:cNvCxnSpPr/>
                <p:nvPr/>
              </p:nvCxnSpPr>
              <p:spPr>
                <a:xfrm flipV="1">
                  <a:off x="4788024" y="4943384"/>
                  <a:ext cx="0" cy="4831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6" name="Straight Arrow Connector 1585"/>
                <p:cNvCxnSpPr/>
                <p:nvPr/>
              </p:nvCxnSpPr>
              <p:spPr>
                <a:xfrm flipV="1">
                  <a:off x="3662566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7" name="Straight Arrow Connector 1586"/>
                <p:cNvCxnSpPr/>
                <p:nvPr/>
              </p:nvCxnSpPr>
              <p:spPr>
                <a:xfrm flipV="1">
                  <a:off x="3875923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8" name="Straight Arrow Connector 1587"/>
                <p:cNvCxnSpPr/>
                <p:nvPr/>
              </p:nvCxnSpPr>
              <p:spPr>
                <a:xfrm flipV="1">
                  <a:off x="4302637" y="4879939"/>
                  <a:ext cx="0" cy="552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89" name="Straight Arrow Connector 1588"/>
                <p:cNvCxnSpPr/>
                <p:nvPr/>
              </p:nvCxnSpPr>
              <p:spPr>
                <a:xfrm flipV="1">
                  <a:off x="4836029" y="5125595"/>
                  <a:ext cx="0" cy="3070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0" name="Straight Arrow Connector 1589"/>
                <p:cNvCxnSpPr/>
                <p:nvPr/>
              </p:nvCxnSpPr>
              <p:spPr>
                <a:xfrm flipV="1">
                  <a:off x="3875923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1" name="Straight Arrow Connector 1590"/>
                <p:cNvCxnSpPr/>
                <p:nvPr/>
              </p:nvCxnSpPr>
              <p:spPr>
                <a:xfrm flipV="1">
                  <a:off x="3982601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2" name="Straight Arrow Connector 1591"/>
                <p:cNvCxnSpPr/>
                <p:nvPr/>
              </p:nvCxnSpPr>
              <p:spPr>
                <a:xfrm flipV="1">
                  <a:off x="3555887" y="4726403"/>
                  <a:ext cx="0" cy="7062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3" name="Straight Arrow Connector 1592"/>
                <p:cNvCxnSpPr/>
                <p:nvPr/>
              </p:nvCxnSpPr>
              <p:spPr>
                <a:xfrm flipV="1">
                  <a:off x="4195958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4" name="Straight Arrow Connector 1593"/>
                <p:cNvCxnSpPr/>
                <p:nvPr/>
              </p:nvCxnSpPr>
              <p:spPr>
                <a:xfrm flipV="1">
                  <a:off x="4622672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5" name="Straight Arrow Connector 1594"/>
                <p:cNvCxnSpPr/>
                <p:nvPr/>
              </p:nvCxnSpPr>
              <p:spPr>
                <a:xfrm flipV="1">
                  <a:off x="5156065" y="5156302"/>
                  <a:ext cx="0" cy="276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6" name="Straight Arrow Connector 1595"/>
                <p:cNvCxnSpPr/>
                <p:nvPr/>
              </p:nvCxnSpPr>
              <p:spPr>
                <a:xfrm flipV="1">
                  <a:off x="369470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7" name="Straight Arrow Connector 1596"/>
                <p:cNvCxnSpPr/>
                <p:nvPr/>
              </p:nvCxnSpPr>
              <p:spPr>
                <a:xfrm flipV="1">
                  <a:off x="4195958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8" name="Straight Arrow Connector 1597"/>
                <p:cNvCxnSpPr/>
                <p:nvPr/>
              </p:nvCxnSpPr>
              <p:spPr>
                <a:xfrm flipV="1">
                  <a:off x="3769244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99" name="Straight Arrow Connector 1598"/>
                <p:cNvCxnSpPr/>
                <p:nvPr/>
              </p:nvCxnSpPr>
              <p:spPr>
                <a:xfrm flipV="1">
                  <a:off x="3982601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0" name="Straight Arrow Connector 1599"/>
                <p:cNvCxnSpPr/>
                <p:nvPr/>
              </p:nvCxnSpPr>
              <p:spPr>
                <a:xfrm flipV="1">
                  <a:off x="4409315" y="5002767"/>
                  <a:ext cx="0" cy="4298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1" name="Straight Arrow Connector 1600"/>
                <p:cNvCxnSpPr/>
                <p:nvPr/>
              </p:nvCxnSpPr>
              <p:spPr>
                <a:xfrm flipV="1">
                  <a:off x="4942708" y="4972060"/>
                  <a:ext cx="0" cy="4606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2" name="Straight Arrow Connector 1601"/>
                <p:cNvCxnSpPr/>
                <p:nvPr/>
              </p:nvCxnSpPr>
              <p:spPr>
                <a:xfrm flipV="1">
                  <a:off x="3982601" y="4757110"/>
                  <a:ext cx="0" cy="675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3" name="Straight Arrow Connector 1602"/>
                <p:cNvCxnSpPr/>
                <p:nvPr/>
              </p:nvCxnSpPr>
              <p:spPr>
                <a:xfrm flipV="1">
                  <a:off x="4126708" y="4818524"/>
                  <a:ext cx="0" cy="61414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4" name="Straight Arrow Connector 1603"/>
                <p:cNvCxnSpPr/>
                <p:nvPr/>
              </p:nvCxnSpPr>
              <p:spPr>
                <a:xfrm flipV="1">
                  <a:off x="4302637" y="4910646"/>
                  <a:ext cx="0" cy="5220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5" name="Straight Arrow Connector 1604"/>
                <p:cNvCxnSpPr/>
                <p:nvPr/>
              </p:nvCxnSpPr>
              <p:spPr>
                <a:xfrm flipV="1">
                  <a:off x="4729351" y="5033474"/>
                  <a:ext cx="0" cy="399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6" name="Straight Arrow Connector 1605"/>
                <p:cNvCxnSpPr/>
                <p:nvPr/>
              </p:nvCxnSpPr>
              <p:spPr>
                <a:xfrm flipV="1">
                  <a:off x="5262743" y="5217717"/>
                  <a:ext cx="0" cy="2149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7" name="Straight Arrow Connector 1606"/>
                <p:cNvCxnSpPr/>
                <p:nvPr/>
              </p:nvCxnSpPr>
              <p:spPr>
                <a:xfrm flipV="1">
                  <a:off x="3769244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8" name="Straight Arrow Connector 1607"/>
                <p:cNvCxnSpPr/>
                <p:nvPr/>
              </p:nvCxnSpPr>
              <p:spPr>
                <a:xfrm flipV="1">
                  <a:off x="4302637" y="4941353"/>
                  <a:ext cx="0" cy="4913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09" name="Straight Arrow Connector 1608"/>
                <p:cNvCxnSpPr/>
                <p:nvPr/>
              </p:nvCxnSpPr>
              <p:spPr>
                <a:xfrm flipV="1">
                  <a:off x="4515994" y="5094888"/>
                  <a:ext cx="0" cy="3438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0" name="Straight Arrow Connector 1609"/>
                <p:cNvCxnSpPr/>
                <p:nvPr/>
              </p:nvCxnSpPr>
              <p:spPr>
                <a:xfrm flipV="1">
                  <a:off x="5369422" y="5249949"/>
                  <a:ext cx="0" cy="1872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1" name="Straight Arrow Connector 1610"/>
                <p:cNvCxnSpPr/>
                <p:nvPr/>
              </p:nvCxnSpPr>
              <p:spPr>
                <a:xfrm flipV="1">
                  <a:off x="5156065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2" name="Straight Arrow Connector 1611"/>
                <p:cNvCxnSpPr/>
                <p:nvPr/>
              </p:nvCxnSpPr>
              <p:spPr>
                <a:xfrm flipV="1">
                  <a:off x="5689457" y="5268678"/>
                  <a:ext cx="0" cy="1685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3" name="Straight Arrow Connector 1612"/>
                <p:cNvCxnSpPr/>
                <p:nvPr/>
              </p:nvCxnSpPr>
              <p:spPr>
                <a:xfrm flipV="1">
                  <a:off x="4942708" y="5175032"/>
                  <a:ext cx="0" cy="2701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4" name="Straight Arrow Connector 1613"/>
                <p:cNvCxnSpPr/>
                <p:nvPr/>
              </p:nvCxnSpPr>
              <p:spPr>
                <a:xfrm flipV="1">
                  <a:off x="5476100" y="5156302"/>
                  <a:ext cx="0" cy="2809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5" name="Straight Arrow Connector 1614"/>
                <p:cNvCxnSpPr/>
                <p:nvPr/>
              </p:nvCxnSpPr>
              <p:spPr>
                <a:xfrm flipV="1">
                  <a:off x="5262743" y="5193761"/>
                  <a:ext cx="0" cy="2434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6" name="Straight Arrow Connector 1615"/>
                <p:cNvCxnSpPr/>
                <p:nvPr/>
              </p:nvCxnSpPr>
              <p:spPr>
                <a:xfrm flipV="1">
                  <a:off x="5796136" y="5306136"/>
                  <a:ext cx="0" cy="131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7" name="Straight Arrow Connector 1616"/>
                <p:cNvCxnSpPr/>
                <p:nvPr/>
              </p:nvCxnSpPr>
              <p:spPr>
                <a:xfrm flipV="1">
                  <a:off x="5049386" y="5231219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8" name="Straight Arrow Connector 1617"/>
                <p:cNvCxnSpPr/>
                <p:nvPr/>
              </p:nvCxnSpPr>
              <p:spPr>
                <a:xfrm flipV="1">
                  <a:off x="5130016" y="5030329"/>
                  <a:ext cx="0" cy="3985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19" name="Straight Arrow Connector 1618"/>
                <p:cNvCxnSpPr/>
                <p:nvPr/>
              </p:nvCxnSpPr>
              <p:spPr>
                <a:xfrm flipV="1">
                  <a:off x="5370043" y="5070189"/>
                  <a:ext cx="0" cy="35873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0" name="Straight Arrow Connector 1619"/>
                <p:cNvCxnSpPr/>
                <p:nvPr/>
              </p:nvCxnSpPr>
              <p:spPr>
                <a:xfrm flipV="1">
                  <a:off x="5210025" y="4831032"/>
                  <a:ext cx="0" cy="59789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1" name="Straight Arrow Connector 1620"/>
                <p:cNvCxnSpPr/>
                <p:nvPr/>
              </p:nvCxnSpPr>
              <p:spPr>
                <a:xfrm flipV="1">
                  <a:off x="5450052" y="5149907"/>
                  <a:ext cx="0" cy="2790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2" name="Straight Arrow Connector 1621"/>
                <p:cNvCxnSpPr/>
                <p:nvPr/>
              </p:nvCxnSpPr>
              <p:spPr>
                <a:xfrm flipV="1">
                  <a:off x="5530060" y="5191746"/>
                  <a:ext cx="0" cy="2431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3" name="Straight Arrow Connector 1622"/>
                <p:cNvCxnSpPr/>
                <p:nvPr/>
              </p:nvCxnSpPr>
              <p:spPr>
                <a:xfrm flipV="1">
                  <a:off x="5370043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4" name="Straight Arrow Connector 1623"/>
                <p:cNvCxnSpPr/>
                <p:nvPr/>
              </p:nvCxnSpPr>
              <p:spPr>
                <a:xfrm flipV="1">
                  <a:off x="5770087" y="5216058"/>
                  <a:ext cx="0" cy="218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5" name="Straight Arrow Connector 1624"/>
                <p:cNvCxnSpPr/>
                <p:nvPr/>
              </p:nvCxnSpPr>
              <p:spPr>
                <a:xfrm flipV="1">
                  <a:off x="5210025" y="5094500"/>
                  <a:ext cx="0" cy="3507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6" name="Straight Arrow Connector 1625"/>
                <p:cNvCxnSpPr/>
                <p:nvPr/>
              </p:nvCxnSpPr>
              <p:spPr>
                <a:xfrm flipV="1">
                  <a:off x="5610069" y="5070189"/>
                  <a:ext cx="0" cy="3646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7" name="Straight Arrow Connector 1626"/>
                <p:cNvCxnSpPr/>
                <p:nvPr/>
              </p:nvCxnSpPr>
              <p:spPr>
                <a:xfrm flipV="1">
                  <a:off x="5450052" y="5118812"/>
                  <a:ext cx="0" cy="3160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8" name="Straight Arrow Connector 1627"/>
                <p:cNvCxnSpPr/>
                <p:nvPr/>
              </p:nvCxnSpPr>
              <p:spPr>
                <a:xfrm flipV="1">
                  <a:off x="5850096" y="5264681"/>
                  <a:ext cx="0" cy="170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29" name="Straight Arrow Connector 1628"/>
                <p:cNvCxnSpPr/>
                <p:nvPr/>
              </p:nvCxnSpPr>
              <p:spPr>
                <a:xfrm flipV="1">
                  <a:off x="5290034" y="5167435"/>
                  <a:ext cx="0" cy="2674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630" name="Straight Arrow Connector 1629"/>
                <p:cNvCxnSpPr/>
                <p:nvPr/>
              </p:nvCxnSpPr>
              <p:spPr>
                <a:xfrm flipV="1">
                  <a:off x="5382016" y="5229200"/>
                  <a:ext cx="0" cy="20602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grpSp>
              <p:nvGrpSpPr>
                <p:cNvPr id="1631" name="Group 327"/>
                <p:cNvGrpSpPr/>
                <p:nvPr/>
              </p:nvGrpSpPr>
              <p:grpSpPr>
                <a:xfrm>
                  <a:off x="4067944" y="5013176"/>
                  <a:ext cx="1800200" cy="446360"/>
                  <a:chOff x="4417699" y="3509392"/>
                  <a:chExt cx="1440781" cy="950416"/>
                </a:xfrm>
              </p:grpSpPr>
              <p:cxnSp>
                <p:nvCxnSpPr>
                  <p:cNvPr id="1632" name="Straight Arrow Connector 1631"/>
                  <p:cNvCxnSpPr/>
                  <p:nvPr/>
                </p:nvCxnSpPr>
                <p:spPr>
                  <a:xfrm flipV="1">
                    <a:off x="4652392" y="3695968"/>
                    <a:ext cx="0" cy="7200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3" name="Straight Arrow Connector 1632"/>
                  <p:cNvCxnSpPr/>
                  <p:nvPr/>
                </p:nvCxnSpPr>
                <p:spPr>
                  <a:xfrm flipV="1">
                    <a:off x="4508376" y="3797424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4" name="Straight Arrow Connector 1633"/>
                  <p:cNvCxnSpPr/>
                  <p:nvPr/>
                </p:nvCxnSpPr>
                <p:spPr>
                  <a:xfrm flipV="1">
                    <a:off x="4868416" y="3767976"/>
                    <a:ext cx="0" cy="64807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5" name="Straight Arrow Connector 1634"/>
                  <p:cNvCxnSpPr/>
                  <p:nvPr/>
                </p:nvCxnSpPr>
                <p:spPr>
                  <a:xfrm flipV="1">
                    <a:off x="4724400" y="3653408"/>
                    <a:ext cx="0" cy="7626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6" name="Straight Arrow Connector 1635"/>
                  <p:cNvCxnSpPr/>
                  <p:nvPr/>
                </p:nvCxnSpPr>
                <p:spPr>
                  <a:xfrm flipV="1">
                    <a:off x="4580384" y="3509392"/>
                    <a:ext cx="0" cy="9361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7" name="Straight Arrow Connector 1636"/>
                  <p:cNvCxnSpPr/>
                  <p:nvPr/>
                </p:nvCxnSpPr>
                <p:spPr>
                  <a:xfrm flipV="1">
                    <a:off x="4940424" y="3911992"/>
                    <a:ext cx="0" cy="50405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8" name="Straight Arrow Connector 1637"/>
                  <p:cNvCxnSpPr/>
                  <p:nvPr/>
                </p:nvCxnSpPr>
                <p:spPr>
                  <a:xfrm flipV="1">
                    <a:off x="4436368" y="3653408"/>
                    <a:ext cx="0" cy="8064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39" name="Straight Arrow Connector 1638"/>
                  <p:cNvCxnSpPr/>
                  <p:nvPr/>
                </p:nvCxnSpPr>
                <p:spPr>
                  <a:xfrm flipV="1">
                    <a:off x="5012432" y="3987576"/>
                    <a:ext cx="0" cy="4392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0" name="Straight Arrow Connector 1639"/>
                  <p:cNvCxnSpPr/>
                  <p:nvPr/>
                </p:nvCxnSpPr>
                <p:spPr>
                  <a:xfrm flipV="1">
                    <a:off x="4868416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1" name="Straight Arrow Connector 1640"/>
                  <p:cNvCxnSpPr/>
                  <p:nvPr/>
                </p:nvCxnSpPr>
                <p:spPr>
                  <a:xfrm flipV="1">
                    <a:off x="5228456" y="4031496"/>
                    <a:ext cx="0" cy="3952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2" name="Straight Arrow Connector 1641"/>
                  <p:cNvCxnSpPr/>
                  <p:nvPr/>
                </p:nvCxnSpPr>
                <p:spPr>
                  <a:xfrm flipV="1">
                    <a:off x="4724400" y="3811896"/>
                    <a:ext cx="0" cy="6336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3" name="Straight Arrow Connector 1642"/>
                  <p:cNvCxnSpPr/>
                  <p:nvPr/>
                </p:nvCxnSpPr>
                <p:spPr>
                  <a:xfrm flipV="1">
                    <a:off x="5084440" y="3767976"/>
                    <a:ext cx="0" cy="65880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4" name="Straight Arrow Connector 1643"/>
                  <p:cNvCxnSpPr/>
                  <p:nvPr/>
                </p:nvCxnSpPr>
                <p:spPr>
                  <a:xfrm flipV="1">
                    <a:off x="4940424" y="3855816"/>
                    <a:ext cx="0" cy="57096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5" name="Straight Arrow Connector 1644"/>
                  <p:cNvCxnSpPr/>
                  <p:nvPr/>
                </p:nvCxnSpPr>
                <p:spPr>
                  <a:xfrm flipV="1">
                    <a:off x="5300464" y="4119336"/>
                    <a:ext cx="0" cy="30744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6" name="Straight Arrow Connector 1645"/>
                  <p:cNvCxnSpPr/>
                  <p:nvPr/>
                </p:nvCxnSpPr>
                <p:spPr>
                  <a:xfrm flipV="1">
                    <a:off x="4796408" y="3943656"/>
                    <a:ext cx="0" cy="48312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7" name="Straight Arrow Connector 1646"/>
                  <p:cNvCxnSpPr/>
                  <p:nvPr/>
                </p:nvCxnSpPr>
                <p:spPr>
                  <a:xfrm flipV="1">
                    <a:off x="4844413" y="4125867"/>
                    <a:ext cx="0" cy="30707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8" name="Straight Arrow Connector 1647"/>
                  <p:cNvCxnSpPr/>
                  <p:nvPr/>
                </p:nvCxnSpPr>
                <p:spPr>
                  <a:xfrm flipV="1">
                    <a:off x="4631056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49" name="Straight Arrow Connector 1648"/>
                  <p:cNvCxnSpPr/>
                  <p:nvPr/>
                </p:nvCxnSpPr>
                <p:spPr>
                  <a:xfrm flipV="1">
                    <a:off x="5164449" y="4156574"/>
                    <a:ext cx="0" cy="27636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0" name="Straight Arrow Connector 1649"/>
                  <p:cNvCxnSpPr/>
                  <p:nvPr/>
                </p:nvCxnSpPr>
                <p:spPr>
                  <a:xfrm flipV="1">
                    <a:off x="4417699" y="4003039"/>
                    <a:ext cx="0" cy="42989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1" name="Straight Arrow Connector 1650"/>
                  <p:cNvCxnSpPr/>
                  <p:nvPr/>
                </p:nvCxnSpPr>
                <p:spPr>
                  <a:xfrm flipV="1">
                    <a:off x="4951092" y="3972332"/>
                    <a:ext cx="0" cy="46060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2" name="Straight Arrow Connector 1651"/>
                  <p:cNvCxnSpPr/>
                  <p:nvPr/>
                </p:nvCxnSpPr>
                <p:spPr>
                  <a:xfrm flipV="1">
                    <a:off x="4737735" y="4033746"/>
                    <a:ext cx="0" cy="399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3" name="Straight Arrow Connector 1652"/>
                  <p:cNvCxnSpPr/>
                  <p:nvPr/>
                </p:nvCxnSpPr>
                <p:spPr>
                  <a:xfrm flipV="1">
                    <a:off x="5271127" y="4217989"/>
                    <a:ext cx="0" cy="2149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4" name="Straight Arrow Connector 1653"/>
                  <p:cNvCxnSpPr/>
                  <p:nvPr/>
                </p:nvCxnSpPr>
                <p:spPr>
                  <a:xfrm flipV="1">
                    <a:off x="4524378" y="4095160"/>
                    <a:ext cx="0" cy="3438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5" name="Straight Arrow Connector 1654"/>
                  <p:cNvCxnSpPr/>
                  <p:nvPr/>
                </p:nvCxnSpPr>
                <p:spPr>
                  <a:xfrm flipV="1">
                    <a:off x="5377806" y="4250221"/>
                    <a:ext cx="0" cy="1872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6" name="Straight Arrow Connector 1655"/>
                  <p:cNvCxnSpPr/>
                  <p:nvPr/>
                </p:nvCxnSpPr>
                <p:spPr>
                  <a:xfrm flipV="1">
                    <a:off x="5164449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7" name="Straight Arrow Connector 1656"/>
                  <p:cNvCxnSpPr/>
                  <p:nvPr/>
                </p:nvCxnSpPr>
                <p:spPr>
                  <a:xfrm flipV="1">
                    <a:off x="5697841" y="4268950"/>
                    <a:ext cx="0" cy="16856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8" name="Straight Arrow Connector 1657"/>
                  <p:cNvCxnSpPr/>
                  <p:nvPr/>
                </p:nvCxnSpPr>
                <p:spPr>
                  <a:xfrm flipV="1">
                    <a:off x="4951092" y="4175304"/>
                    <a:ext cx="0" cy="27019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59" name="Straight Arrow Connector 1658"/>
                  <p:cNvCxnSpPr/>
                  <p:nvPr/>
                </p:nvCxnSpPr>
                <p:spPr>
                  <a:xfrm flipV="1">
                    <a:off x="5484484" y="4156574"/>
                    <a:ext cx="0" cy="280939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0" name="Straight Arrow Connector 1659"/>
                  <p:cNvCxnSpPr/>
                  <p:nvPr/>
                </p:nvCxnSpPr>
                <p:spPr>
                  <a:xfrm flipV="1">
                    <a:off x="5271127" y="4194033"/>
                    <a:ext cx="0" cy="24348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1" name="Straight Arrow Connector 1660"/>
                  <p:cNvCxnSpPr/>
                  <p:nvPr/>
                </p:nvCxnSpPr>
                <p:spPr>
                  <a:xfrm flipV="1">
                    <a:off x="5804520" y="4306408"/>
                    <a:ext cx="0" cy="13110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2" name="Straight Arrow Connector 1661"/>
                  <p:cNvCxnSpPr/>
                  <p:nvPr/>
                </p:nvCxnSpPr>
                <p:spPr>
                  <a:xfrm flipV="1">
                    <a:off x="5057770" y="4231491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3" name="Straight Arrow Connector 1662"/>
                  <p:cNvCxnSpPr/>
                  <p:nvPr/>
                </p:nvCxnSpPr>
                <p:spPr>
                  <a:xfrm flipV="1">
                    <a:off x="5138400" y="4030601"/>
                    <a:ext cx="0" cy="39859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4" name="Straight Arrow Connector 1663"/>
                  <p:cNvCxnSpPr/>
                  <p:nvPr/>
                </p:nvCxnSpPr>
                <p:spPr>
                  <a:xfrm flipV="1">
                    <a:off x="5378427" y="4070461"/>
                    <a:ext cx="0" cy="35873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5" name="Straight Arrow Connector 1664"/>
                  <p:cNvCxnSpPr/>
                  <p:nvPr/>
                </p:nvCxnSpPr>
                <p:spPr>
                  <a:xfrm flipV="1">
                    <a:off x="5218409" y="3831304"/>
                    <a:ext cx="0" cy="59789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6" name="Straight Arrow Connector 1665"/>
                  <p:cNvCxnSpPr/>
                  <p:nvPr/>
                </p:nvCxnSpPr>
                <p:spPr>
                  <a:xfrm flipV="1">
                    <a:off x="5458436" y="4150179"/>
                    <a:ext cx="0" cy="279016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7" name="Straight Arrow Connector 1666"/>
                  <p:cNvCxnSpPr/>
                  <p:nvPr/>
                </p:nvCxnSpPr>
                <p:spPr>
                  <a:xfrm flipV="1">
                    <a:off x="5538444" y="4192018"/>
                    <a:ext cx="0" cy="243115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8" name="Straight Arrow Connector 1667"/>
                  <p:cNvCxnSpPr/>
                  <p:nvPr/>
                </p:nvCxnSpPr>
                <p:spPr>
                  <a:xfrm flipV="1">
                    <a:off x="5378427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69" name="Straight Arrow Connector 1668"/>
                  <p:cNvCxnSpPr/>
                  <p:nvPr/>
                </p:nvCxnSpPr>
                <p:spPr>
                  <a:xfrm flipV="1">
                    <a:off x="5778471" y="4216330"/>
                    <a:ext cx="0" cy="21880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0" name="Straight Arrow Connector 1669"/>
                  <p:cNvCxnSpPr/>
                  <p:nvPr/>
                </p:nvCxnSpPr>
                <p:spPr>
                  <a:xfrm flipV="1">
                    <a:off x="5218409" y="4094772"/>
                    <a:ext cx="0" cy="350724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1" name="Straight Arrow Connector 1670"/>
                  <p:cNvCxnSpPr/>
                  <p:nvPr/>
                </p:nvCxnSpPr>
                <p:spPr>
                  <a:xfrm flipV="1">
                    <a:off x="5618453" y="4070461"/>
                    <a:ext cx="0" cy="364673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2" name="Straight Arrow Connector 1671"/>
                  <p:cNvCxnSpPr/>
                  <p:nvPr/>
                </p:nvCxnSpPr>
                <p:spPr>
                  <a:xfrm flipV="1">
                    <a:off x="5458436" y="4119084"/>
                    <a:ext cx="0" cy="316050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3" name="Straight Arrow Connector 1672"/>
                  <p:cNvCxnSpPr/>
                  <p:nvPr/>
                </p:nvCxnSpPr>
                <p:spPr>
                  <a:xfrm flipV="1">
                    <a:off x="5858480" y="4264953"/>
                    <a:ext cx="0" cy="170181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4" name="Straight Arrow Connector 1673"/>
                  <p:cNvCxnSpPr/>
                  <p:nvPr/>
                </p:nvCxnSpPr>
                <p:spPr>
                  <a:xfrm flipV="1">
                    <a:off x="5298418" y="4167707"/>
                    <a:ext cx="0" cy="267427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  <p:cxnSp>
                <p:nvCxnSpPr>
                  <p:cNvPr id="1675" name="Straight Arrow Connector 1674"/>
                  <p:cNvCxnSpPr/>
                  <p:nvPr/>
                </p:nvCxnSpPr>
                <p:spPr>
                  <a:xfrm flipV="1">
                    <a:off x="5390400" y="4229472"/>
                    <a:ext cx="0" cy="206022"/>
                  </a:xfrm>
                  <a:prstGeom prst="straightConnector1">
                    <a:avLst/>
                  </a:prstGeom>
                  <a:noFill/>
                  <a:ln w="12700" cap="sq" cmpd="sng" algn="ctr">
                    <a:solidFill>
                      <a:srgbClr val="4F81BD">
                        <a:shade val="95000"/>
                        <a:satMod val="105000"/>
                      </a:srgbClr>
                    </a:solidFill>
                    <a:prstDash val="solid"/>
                    <a:tailEnd type="none" w="lg" len="lg"/>
                  </a:ln>
                  <a:effectLst/>
                </p:spPr>
              </p:cxnSp>
            </p:grpSp>
          </p:grpSp>
          <p:grpSp>
            <p:nvGrpSpPr>
              <p:cNvPr id="1280" name="Group 689"/>
              <p:cNvGrpSpPr/>
              <p:nvPr/>
            </p:nvGrpSpPr>
            <p:grpSpPr>
              <a:xfrm>
                <a:off x="3059832" y="3356992"/>
                <a:ext cx="3528392" cy="950416"/>
                <a:chOff x="3059832" y="3159170"/>
                <a:chExt cx="3528392" cy="1148238"/>
              </a:xfrm>
            </p:grpSpPr>
            <p:cxnSp>
              <p:nvCxnSpPr>
                <p:cNvPr id="1281" name="Straight Arrow Connector 1280"/>
                <p:cNvCxnSpPr/>
                <p:nvPr/>
              </p:nvCxnSpPr>
              <p:spPr>
                <a:xfrm flipV="1">
                  <a:off x="3546016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2" name="Straight Arrow Connector 1281"/>
                <p:cNvCxnSpPr/>
                <p:nvPr/>
              </p:nvCxnSpPr>
              <p:spPr>
                <a:xfrm flipV="1">
                  <a:off x="3177474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3" name="Straight Arrow Connector 1282"/>
                <p:cNvCxnSpPr/>
                <p:nvPr/>
              </p:nvCxnSpPr>
              <p:spPr>
                <a:xfrm flipV="1">
                  <a:off x="3730287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4" name="Straight Arrow Connector 1283"/>
                <p:cNvCxnSpPr/>
                <p:nvPr/>
              </p:nvCxnSpPr>
              <p:spPr>
                <a:xfrm flipV="1">
                  <a:off x="4098829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5" name="Straight Arrow Connector 1284"/>
                <p:cNvCxnSpPr/>
                <p:nvPr/>
              </p:nvCxnSpPr>
              <p:spPr>
                <a:xfrm flipV="1">
                  <a:off x="4559507" y="3848706"/>
                  <a:ext cx="0" cy="4324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6" name="Straight Arrow Connector 1285"/>
                <p:cNvCxnSpPr/>
                <p:nvPr/>
              </p:nvCxnSpPr>
              <p:spPr>
                <a:xfrm flipH="1" flipV="1">
                  <a:off x="3269609" y="3433967"/>
                  <a:ext cx="13972" cy="8648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7" name="Straight Arrow Connector 1286"/>
                <p:cNvCxnSpPr/>
                <p:nvPr/>
              </p:nvCxnSpPr>
              <p:spPr>
                <a:xfrm flipV="1">
                  <a:off x="373028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8" name="Straight Arrow Connector 1287"/>
                <p:cNvCxnSpPr/>
                <p:nvPr/>
              </p:nvCxnSpPr>
              <p:spPr>
                <a:xfrm flipV="1">
                  <a:off x="3822423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89" name="Straight Arrow Connector 1288"/>
                <p:cNvCxnSpPr/>
                <p:nvPr/>
              </p:nvCxnSpPr>
              <p:spPr>
                <a:xfrm flipV="1">
                  <a:off x="3453881" y="3520452"/>
                  <a:ext cx="0" cy="7783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0" name="Straight Arrow Connector 1289"/>
                <p:cNvCxnSpPr/>
                <p:nvPr/>
              </p:nvCxnSpPr>
              <p:spPr>
                <a:xfrm flipV="1">
                  <a:off x="4006694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1" name="Straight Arrow Connector 1290"/>
                <p:cNvCxnSpPr/>
                <p:nvPr/>
              </p:nvCxnSpPr>
              <p:spPr>
                <a:xfrm flipV="1">
                  <a:off x="4375236" y="3909632"/>
                  <a:ext cx="0" cy="389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2" name="Straight Arrow Connector 1291"/>
                <p:cNvCxnSpPr/>
                <p:nvPr/>
              </p:nvCxnSpPr>
              <p:spPr>
                <a:xfrm flipV="1">
                  <a:off x="4835914" y="3891948"/>
                  <a:ext cx="0" cy="3891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3" name="Straight Arrow Connector 1292"/>
                <p:cNvCxnSpPr/>
                <p:nvPr/>
              </p:nvCxnSpPr>
              <p:spPr>
                <a:xfrm flipV="1">
                  <a:off x="3177474" y="3477209"/>
                  <a:ext cx="0" cy="821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4" name="Straight Arrow Connector 1293"/>
                <p:cNvCxnSpPr/>
                <p:nvPr/>
              </p:nvCxnSpPr>
              <p:spPr>
                <a:xfrm flipV="1">
                  <a:off x="3573777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5" name="Straight Arrow Connector 1294"/>
                <p:cNvCxnSpPr/>
                <p:nvPr/>
              </p:nvCxnSpPr>
              <p:spPr>
                <a:xfrm flipV="1">
                  <a:off x="4006694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6" name="Straight Arrow Connector 1295"/>
                <p:cNvCxnSpPr/>
                <p:nvPr/>
              </p:nvCxnSpPr>
              <p:spPr>
                <a:xfrm flipV="1">
                  <a:off x="3638152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7" name="Straight Arrow Connector 1296"/>
                <p:cNvCxnSpPr/>
                <p:nvPr/>
              </p:nvCxnSpPr>
              <p:spPr>
                <a:xfrm flipV="1">
                  <a:off x="3822423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8" name="Straight Arrow Connector 1297"/>
                <p:cNvCxnSpPr/>
                <p:nvPr/>
              </p:nvCxnSpPr>
              <p:spPr>
                <a:xfrm flipV="1">
                  <a:off x="4190965" y="3693421"/>
                  <a:ext cx="0" cy="605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299" name="Straight Arrow Connector 1298"/>
                <p:cNvCxnSpPr/>
                <p:nvPr/>
              </p:nvCxnSpPr>
              <p:spPr>
                <a:xfrm flipV="1">
                  <a:off x="4651642" y="3823148"/>
                  <a:ext cx="0" cy="45798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0" name="Straight Arrow Connector 1299"/>
                <p:cNvCxnSpPr/>
                <p:nvPr/>
              </p:nvCxnSpPr>
              <p:spPr>
                <a:xfrm flipV="1">
                  <a:off x="3154606" y="3743211"/>
                  <a:ext cx="0" cy="55560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1" name="Straight Arrow Connector 1300"/>
                <p:cNvCxnSpPr/>
                <p:nvPr/>
              </p:nvCxnSpPr>
              <p:spPr>
                <a:xfrm flipV="1">
                  <a:off x="3946884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2" name="Straight Arrow Connector 1301"/>
                <p:cNvCxnSpPr/>
                <p:nvPr/>
              </p:nvCxnSpPr>
              <p:spPr>
                <a:xfrm flipV="1">
                  <a:off x="4098829" y="3693421"/>
                  <a:ext cx="0" cy="5966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3" name="Straight Arrow Connector 1302"/>
                <p:cNvCxnSpPr/>
                <p:nvPr/>
              </p:nvCxnSpPr>
              <p:spPr>
                <a:xfrm flipV="1">
                  <a:off x="4467371" y="3736663"/>
                  <a:ext cx="0" cy="5621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4" name="Straight Arrow Connector 1303"/>
                <p:cNvCxnSpPr/>
                <p:nvPr/>
              </p:nvCxnSpPr>
              <p:spPr>
                <a:xfrm flipV="1">
                  <a:off x="4928049" y="3978433"/>
                  <a:ext cx="0" cy="302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5" name="Straight Arrow Connector 1304"/>
                <p:cNvCxnSpPr/>
                <p:nvPr/>
              </p:nvCxnSpPr>
              <p:spPr>
                <a:xfrm flipV="1">
                  <a:off x="3638152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6" name="Straight Arrow Connector 1305"/>
                <p:cNvCxnSpPr/>
                <p:nvPr/>
              </p:nvCxnSpPr>
              <p:spPr>
                <a:xfrm flipV="1">
                  <a:off x="4098829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7" name="Straight Arrow Connector 1306"/>
                <p:cNvCxnSpPr/>
                <p:nvPr/>
              </p:nvCxnSpPr>
              <p:spPr>
                <a:xfrm flipV="1">
                  <a:off x="3085338" y="3563694"/>
                  <a:ext cx="0" cy="73511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8" name="Straight Arrow Connector 1307"/>
                <p:cNvCxnSpPr/>
                <p:nvPr/>
              </p:nvCxnSpPr>
              <p:spPr>
                <a:xfrm flipV="1">
                  <a:off x="3361745" y="3606936"/>
                  <a:ext cx="0" cy="6918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09" name="Straight Arrow Connector 1308"/>
                <p:cNvCxnSpPr/>
                <p:nvPr/>
              </p:nvCxnSpPr>
              <p:spPr>
                <a:xfrm flipV="1">
                  <a:off x="4283100" y="3823148"/>
                  <a:ext cx="0" cy="4842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0" name="Straight Arrow Connector 1309"/>
                <p:cNvCxnSpPr/>
                <p:nvPr/>
              </p:nvCxnSpPr>
              <p:spPr>
                <a:xfrm flipV="1">
                  <a:off x="5020185" y="4023823"/>
                  <a:ext cx="0" cy="26374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1" name="Straight Arrow Connector 1310"/>
                <p:cNvCxnSpPr/>
                <p:nvPr/>
              </p:nvCxnSpPr>
              <p:spPr>
                <a:xfrm flipV="1">
                  <a:off x="4835914" y="3944698"/>
                  <a:ext cx="0" cy="3428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2" name="Straight Arrow Connector 1311"/>
                <p:cNvCxnSpPr/>
                <p:nvPr/>
              </p:nvCxnSpPr>
              <p:spPr>
                <a:xfrm flipV="1">
                  <a:off x="5296591" y="4050198"/>
                  <a:ext cx="0" cy="2373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3" name="Straight Arrow Connector 1312"/>
                <p:cNvCxnSpPr/>
                <p:nvPr/>
              </p:nvCxnSpPr>
              <p:spPr>
                <a:xfrm flipV="1">
                  <a:off x="4651642" y="3918323"/>
                  <a:ext cx="0" cy="38049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4" name="Straight Arrow Connector 1313"/>
                <p:cNvCxnSpPr/>
                <p:nvPr/>
              </p:nvCxnSpPr>
              <p:spPr>
                <a:xfrm flipV="1">
                  <a:off x="5112320" y="3891948"/>
                  <a:ext cx="0" cy="395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5" name="Straight Arrow Connector 1314"/>
                <p:cNvCxnSpPr/>
                <p:nvPr/>
              </p:nvCxnSpPr>
              <p:spPr>
                <a:xfrm flipV="1">
                  <a:off x="4928049" y="3944698"/>
                  <a:ext cx="0" cy="3428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6" name="Straight Arrow Connector 1315"/>
                <p:cNvCxnSpPr/>
                <p:nvPr/>
              </p:nvCxnSpPr>
              <p:spPr>
                <a:xfrm flipV="1">
                  <a:off x="5388727" y="4102947"/>
                  <a:ext cx="0" cy="1846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7" name="Straight Arrow Connector 1316"/>
                <p:cNvCxnSpPr/>
                <p:nvPr/>
              </p:nvCxnSpPr>
              <p:spPr>
                <a:xfrm flipV="1">
                  <a:off x="4743778" y="3997448"/>
                  <a:ext cx="0" cy="2901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8" name="Straight Arrow Connector 1317"/>
                <p:cNvCxnSpPr/>
                <p:nvPr/>
              </p:nvCxnSpPr>
              <p:spPr>
                <a:xfrm flipV="1">
                  <a:off x="3303734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19" name="Straight Arrow Connector 1318"/>
                <p:cNvCxnSpPr/>
                <p:nvPr/>
              </p:nvCxnSpPr>
              <p:spPr>
                <a:xfrm flipV="1">
                  <a:off x="3576728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0" name="Straight Arrow Connector 1319"/>
                <p:cNvCxnSpPr/>
                <p:nvPr/>
              </p:nvCxnSpPr>
              <p:spPr>
                <a:xfrm flipV="1">
                  <a:off x="4122717" y="3959348"/>
                  <a:ext cx="0" cy="3319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1" name="Straight Arrow Connector 1320"/>
                <p:cNvCxnSpPr/>
                <p:nvPr/>
              </p:nvCxnSpPr>
              <p:spPr>
                <a:xfrm flipV="1">
                  <a:off x="4805201" y="4106869"/>
                  <a:ext cx="0" cy="1844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2" name="Straight Arrow Connector 1321"/>
                <p:cNvCxnSpPr/>
                <p:nvPr/>
              </p:nvCxnSpPr>
              <p:spPr>
                <a:xfrm flipV="1">
                  <a:off x="3576728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3" name="Straight Arrow Connector 1322"/>
                <p:cNvCxnSpPr/>
                <p:nvPr/>
              </p:nvCxnSpPr>
              <p:spPr>
                <a:xfrm flipV="1">
                  <a:off x="3713225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4" name="Straight Arrow Connector 1323"/>
                <p:cNvCxnSpPr/>
                <p:nvPr/>
              </p:nvCxnSpPr>
              <p:spPr>
                <a:xfrm flipV="1">
                  <a:off x="3167237" y="3867146"/>
                  <a:ext cx="0" cy="4241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5" name="Straight Arrow Connector 1324"/>
                <p:cNvCxnSpPr/>
                <p:nvPr/>
              </p:nvCxnSpPr>
              <p:spPr>
                <a:xfrm flipV="1">
                  <a:off x="3986219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6" name="Straight Arrow Connector 1325"/>
                <p:cNvCxnSpPr/>
                <p:nvPr/>
              </p:nvCxnSpPr>
              <p:spPr>
                <a:xfrm flipV="1">
                  <a:off x="4532207" y="4051549"/>
                  <a:ext cx="0" cy="2397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7" name="Straight Arrow Connector 1326"/>
                <p:cNvCxnSpPr/>
                <p:nvPr/>
              </p:nvCxnSpPr>
              <p:spPr>
                <a:xfrm flipV="1">
                  <a:off x="5214693" y="4125310"/>
                  <a:ext cx="0" cy="1659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8" name="Straight Arrow Connector 1327"/>
                <p:cNvCxnSpPr/>
                <p:nvPr/>
              </p:nvCxnSpPr>
              <p:spPr>
                <a:xfrm flipV="1">
                  <a:off x="3344860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29" name="Straight Arrow Connector 1328"/>
                <p:cNvCxnSpPr/>
                <p:nvPr/>
              </p:nvCxnSpPr>
              <p:spPr>
                <a:xfrm flipV="1">
                  <a:off x="3986219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0" name="Straight Arrow Connector 1329"/>
                <p:cNvCxnSpPr/>
                <p:nvPr/>
              </p:nvCxnSpPr>
              <p:spPr>
                <a:xfrm flipV="1">
                  <a:off x="3440231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1" name="Straight Arrow Connector 1330"/>
                <p:cNvCxnSpPr/>
                <p:nvPr/>
              </p:nvCxnSpPr>
              <p:spPr>
                <a:xfrm flipV="1">
                  <a:off x="3713225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2" name="Straight Arrow Connector 1331"/>
                <p:cNvCxnSpPr/>
                <p:nvPr/>
              </p:nvCxnSpPr>
              <p:spPr>
                <a:xfrm flipV="1">
                  <a:off x="4259213" y="4033109"/>
                  <a:ext cx="0" cy="25816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3" name="Straight Arrow Connector 1332"/>
                <p:cNvCxnSpPr/>
                <p:nvPr/>
              </p:nvCxnSpPr>
              <p:spPr>
                <a:xfrm flipV="1">
                  <a:off x="4941699" y="4014668"/>
                  <a:ext cx="0" cy="276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4" name="Straight Arrow Connector 1333"/>
                <p:cNvCxnSpPr/>
                <p:nvPr/>
              </p:nvCxnSpPr>
              <p:spPr>
                <a:xfrm flipV="1">
                  <a:off x="3713225" y="3885586"/>
                  <a:ext cx="0" cy="4056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5" name="Straight Arrow Connector 1334"/>
                <p:cNvCxnSpPr/>
                <p:nvPr/>
              </p:nvCxnSpPr>
              <p:spPr>
                <a:xfrm flipV="1">
                  <a:off x="3897612" y="3922467"/>
                  <a:ext cx="0" cy="3688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6" name="Straight Arrow Connector 1335"/>
                <p:cNvCxnSpPr/>
                <p:nvPr/>
              </p:nvCxnSpPr>
              <p:spPr>
                <a:xfrm flipV="1">
                  <a:off x="4122717" y="3977788"/>
                  <a:ext cx="0" cy="3134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7" name="Straight Arrow Connector 1336"/>
                <p:cNvCxnSpPr/>
                <p:nvPr/>
              </p:nvCxnSpPr>
              <p:spPr>
                <a:xfrm flipV="1">
                  <a:off x="4668705" y="4051549"/>
                  <a:ext cx="0" cy="2397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8" name="Straight Arrow Connector 1337"/>
                <p:cNvCxnSpPr/>
                <p:nvPr/>
              </p:nvCxnSpPr>
              <p:spPr>
                <a:xfrm flipV="1">
                  <a:off x="5351190" y="4162191"/>
                  <a:ext cx="0" cy="1290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39" name="Straight Arrow Connector 1338"/>
                <p:cNvCxnSpPr/>
                <p:nvPr/>
              </p:nvCxnSpPr>
              <p:spPr>
                <a:xfrm flipV="1">
                  <a:off x="3440231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0" name="Straight Arrow Connector 1339"/>
                <p:cNvCxnSpPr/>
                <p:nvPr/>
              </p:nvCxnSpPr>
              <p:spPr>
                <a:xfrm flipV="1">
                  <a:off x="4122717" y="3996228"/>
                  <a:ext cx="0" cy="2950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1" name="Straight Arrow Connector 1340"/>
                <p:cNvCxnSpPr/>
                <p:nvPr/>
              </p:nvCxnSpPr>
              <p:spPr>
                <a:xfrm flipV="1">
                  <a:off x="4395711" y="4088429"/>
                  <a:ext cx="0" cy="2065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2" name="Straight Arrow Connector 1341"/>
                <p:cNvCxnSpPr/>
                <p:nvPr/>
              </p:nvCxnSpPr>
              <p:spPr>
                <a:xfrm flipV="1">
                  <a:off x="5487687" y="4181547"/>
                  <a:ext cx="0" cy="1124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3" name="Straight Arrow Connector 1342"/>
                <p:cNvCxnSpPr/>
                <p:nvPr/>
              </p:nvCxnSpPr>
              <p:spPr>
                <a:xfrm flipV="1">
                  <a:off x="5214693" y="4147805"/>
                  <a:ext cx="0" cy="1462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4" name="Straight Arrow Connector 1343"/>
                <p:cNvCxnSpPr/>
                <p:nvPr/>
              </p:nvCxnSpPr>
              <p:spPr>
                <a:xfrm flipV="1">
                  <a:off x="5897178" y="4192794"/>
                  <a:ext cx="0" cy="10122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5" name="Straight Arrow Connector 1344"/>
                <p:cNvCxnSpPr/>
                <p:nvPr/>
              </p:nvCxnSpPr>
              <p:spPr>
                <a:xfrm flipV="1">
                  <a:off x="4941699" y="4136557"/>
                  <a:ext cx="0" cy="1622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6" name="Straight Arrow Connector 1345"/>
                <p:cNvCxnSpPr/>
                <p:nvPr/>
              </p:nvCxnSpPr>
              <p:spPr>
                <a:xfrm flipV="1">
                  <a:off x="5624184" y="4125310"/>
                  <a:ext cx="0" cy="168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7" name="Straight Arrow Connector 1346"/>
                <p:cNvCxnSpPr/>
                <p:nvPr/>
              </p:nvCxnSpPr>
              <p:spPr>
                <a:xfrm flipV="1">
                  <a:off x="5351190" y="4147805"/>
                  <a:ext cx="0" cy="1462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8" name="Straight Arrow Connector 1347"/>
                <p:cNvCxnSpPr/>
                <p:nvPr/>
              </p:nvCxnSpPr>
              <p:spPr>
                <a:xfrm flipV="1">
                  <a:off x="6033676" y="4215288"/>
                  <a:ext cx="0" cy="7873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49" name="Straight Arrow Connector 1348"/>
                <p:cNvCxnSpPr/>
                <p:nvPr/>
              </p:nvCxnSpPr>
              <p:spPr>
                <a:xfrm flipV="1">
                  <a:off x="5078195" y="4170299"/>
                  <a:ext cx="0" cy="1237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0" name="Straight Arrow Connector 1349"/>
                <p:cNvCxnSpPr/>
                <p:nvPr/>
              </p:nvCxnSpPr>
              <p:spPr>
                <a:xfrm flipV="1">
                  <a:off x="5181363" y="4049660"/>
                  <a:ext cx="0" cy="23936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1" name="Straight Arrow Connector 1350"/>
                <p:cNvCxnSpPr/>
                <p:nvPr/>
              </p:nvCxnSpPr>
              <p:spPr>
                <a:xfrm flipV="1">
                  <a:off x="5488482" y="4073597"/>
                  <a:ext cx="0" cy="2154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2" name="Straight Arrow Connector 1351"/>
                <p:cNvCxnSpPr/>
                <p:nvPr/>
              </p:nvCxnSpPr>
              <p:spPr>
                <a:xfrm flipV="1">
                  <a:off x="5283736" y="3929978"/>
                  <a:ext cx="0" cy="3590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3" name="Straight Arrow Connector 1352"/>
                <p:cNvCxnSpPr/>
                <p:nvPr/>
              </p:nvCxnSpPr>
              <p:spPr>
                <a:xfrm flipV="1">
                  <a:off x="5590855" y="4121469"/>
                  <a:ext cx="0" cy="16755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4" name="Straight Arrow Connector 1353"/>
                <p:cNvCxnSpPr/>
                <p:nvPr/>
              </p:nvCxnSpPr>
              <p:spPr>
                <a:xfrm flipV="1">
                  <a:off x="5693226" y="4146594"/>
                  <a:ext cx="0" cy="1459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5" name="Straight Arrow Connector 1354"/>
                <p:cNvCxnSpPr/>
                <p:nvPr/>
              </p:nvCxnSpPr>
              <p:spPr>
                <a:xfrm flipV="1">
                  <a:off x="5488482" y="4102796"/>
                  <a:ext cx="0" cy="1897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6" name="Straight Arrow Connector 1355"/>
                <p:cNvCxnSpPr/>
                <p:nvPr/>
              </p:nvCxnSpPr>
              <p:spPr>
                <a:xfrm flipV="1">
                  <a:off x="6000345" y="4161194"/>
                  <a:ext cx="0" cy="1313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7" name="Straight Arrow Connector 1356"/>
                <p:cNvCxnSpPr/>
                <p:nvPr/>
              </p:nvCxnSpPr>
              <p:spPr>
                <a:xfrm flipV="1">
                  <a:off x="5283736" y="4088196"/>
                  <a:ext cx="0" cy="2106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8" name="Straight Arrow Connector 1357"/>
                <p:cNvCxnSpPr/>
                <p:nvPr/>
              </p:nvCxnSpPr>
              <p:spPr>
                <a:xfrm flipV="1">
                  <a:off x="5795599" y="4073597"/>
                  <a:ext cx="0" cy="21899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59" name="Straight Arrow Connector 1358"/>
                <p:cNvCxnSpPr/>
                <p:nvPr/>
              </p:nvCxnSpPr>
              <p:spPr>
                <a:xfrm flipV="1">
                  <a:off x="5590855" y="4102796"/>
                  <a:ext cx="0" cy="1897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0" name="Straight Arrow Connector 1359"/>
                <p:cNvCxnSpPr/>
                <p:nvPr/>
              </p:nvCxnSpPr>
              <p:spPr>
                <a:xfrm flipV="1">
                  <a:off x="6102718" y="4190393"/>
                  <a:ext cx="0" cy="1021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1" name="Straight Arrow Connector 1360"/>
                <p:cNvCxnSpPr/>
                <p:nvPr/>
              </p:nvCxnSpPr>
              <p:spPr>
                <a:xfrm flipV="1">
                  <a:off x="5386109" y="4131995"/>
                  <a:ext cx="0" cy="1605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2" name="Straight Arrow Connector 1361"/>
                <p:cNvCxnSpPr/>
                <p:nvPr/>
              </p:nvCxnSpPr>
              <p:spPr>
                <a:xfrm flipV="1">
                  <a:off x="5503802" y="4169086"/>
                  <a:ext cx="0" cy="1237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3" name="Straight Arrow Connector 1362"/>
                <p:cNvCxnSpPr/>
                <p:nvPr/>
              </p:nvCxnSpPr>
              <p:spPr>
                <a:xfrm flipV="1">
                  <a:off x="4197629" y="4091980"/>
                  <a:ext cx="0" cy="20308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4" name="Straight Arrow Connector 1363"/>
                <p:cNvCxnSpPr/>
                <p:nvPr/>
              </p:nvCxnSpPr>
              <p:spPr>
                <a:xfrm flipV="1">
                  <a:off x="3967389" y="4120594"/>
                  <a:ext cx="0" cy="1827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5" name="Straight Arrow Connector 1364"/>
                <p:cNvCxnSpPr/>
                <p:nvPr/>
              </p:nvCxnSpPr>
              <p:spPr>
                <a:xfrm flipV="1">
                  <a:off x="4542988" y="4112288"/>
                  <a:ext cx="0" cy="1827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6" name="Straight Arrow Connector 1365"/>
                <p:cNvCxnSpPr/>
                <p:nvPr/>
              </p:nvCxnSpPr>
              <p:spPr>
                <a:xfrm flipV="1">
                  <a:off x="4312748" y="4079976"/>
                  <a:ext cx="0" cy="21509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7" name="Straight Arrow Connector 1366"/>
                <p:cNvCxnSpPr/>
                <p:nvPr/>
              </p:nvCxnSpPr>
              <p:spPr>
                <a:xfrm flipV="1">
                  <a:off x="4082509" y="4039359"/>
                  <a:ext cx="0" cy="26401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8" name="Straight Arrow Connector 1367"/>
                <p:cNvCxnSpPr/>
                <p:nvPr/>
              </p:nvCxnSpPr>
              <p:spPr>
                <a:xfrm flipV="1">
                  <a:off x="4658108" y="4152906"/>
                  <a:ext cx="0" cy="14216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69" name="Straight Arrow Connector 1368"/>
                <p:cNvCxnSpPr/>
                <p:nvPr/>
              </p:nvCxnSpPr>
              <p:spPr>
                <a:xfrm flipV="1">
                  <a:off x="3852269" y="4079976"/>
                  <a:ext cx="0" cy="22743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0" name="Straight Arrow Connector 1369"/>
                <p:cNvCxnSpPr/>
                <p:nvPr/>
              </p:nvCxnSpPr>
              <p:spPr>
                <a:xfrm flipV="1">
                  <a:off x="4773227" y="4174223"/>
                  <a:ext cx="0" cy="123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1" name="Straight Arrow Connector 1370"/>
                <p:cNvCxnSpPr/>
                <p:nvPr/>
              </p:nvCxnSpPr>
              <p:spPr>
                <a:xfrm flipV="1">
                  <a:off x="4542988" y="4137062"/>
                  <a:ext cx="0" cy="16103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2" name="Straight Arrow Connector 1371"/>
                <p:cNvCxnSpPr/>
                <p:nvPr/>
              </p:nvCxnSpPr>
              <p:spPr>
                <a:xfrm flipV="1">
                  <a:off x="5118587" y="4186610"/>
                  <a:ext cx="0" cy="1114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3" name="Straight Arrow Connector 1372"/>
                <p:cNvCxnSpPr/>
                <p:nvPr/>
              </p:nvCxnSpPr>
              <p:spPr>
                <a:xfrm flipV="1">
                  <a:off x="4312748" y="4124675"/>
                  <a:ext cx="0" cy="178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4" name="Straight Arrow Connector 1373"/>
                <p:cNvCxnSpPr/>
                <p:nvPr/>
              </p:nvCxnSpPr>
              <p:spPr>
                <a:xfrm flipV="1">
                  <a:off x="4888347" y="4112288"/>
                  <a:ext cx="0" cy="1858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5" name="Straight Arrow Connector 1374"/>
                <p:cNvCxnSpPr/>
                <p:nvPr/>
              </p:nvCxnSpPr>
              <p:spPr>
                <a:xfrm flipV="1">
                  <a:off x="4658108" y="4137062"/>
                  <a:ext cx="0" cy="16103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6" name="Straight Arrow Connector 1375"/>
                <p:cNvCxnSpPr/>
                <p:nvPr/>
              </p:nvCxnSpPr>
              <p:spPr>
                <a:xfrm flipV="1">
                  <a:off x="5233706" y="4211384"/>
                  <a:ext cx="0" cy="867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7" name="Straight Arrow Connector 1376"/>
                <p:cNvCxnSpPr/>
                <p:nvPr/>
              </p:nvCxnSpPr>
              <p:spPr>
                <a:xfrm flipV="1">
                  <a:off x="4427868" y="4161836"/>
                  <a:ext cx="0" cy="1362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8" name="Straight Arrow Connector 1377"/>
                <p:cNvCxnSpPr/>
                <p:nvPr/>
              </p:nvCxnSpPr>
              <p:spPr>
                <a:xfrm flipV="1">
                  <a:off x="4504614" y="4213226"/>
                  <a:ext cx="0" cy="866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79" name="Straight Arrow Connector 1378"/>
                <p:cNvCxnSpPr/>
                <p:nvPr/>
              </p:nvCxnSpPr>
              <p:spPr>
                <a:xfrm flipV="1">
                  <a:off x="4163519" y="4187244"/>
                  <a:ext cx="0" cy="1125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0" name="Straight Arrow Connector 1379"/>
                <p:cNvCxnSpPr/>
                <p:nvPr/>
              </p:nvCxnSpPr>
              <p:spPr>
                <a:xfrm flipV="1">
                  <a:off x="5016258" y="4221886"/>
                  <a:ext cx="0" cy="779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1" name="Straight Arrow Connector 1380"/>
                <p:cNvCxnSpPr/>
                <p:nvPr/>
              </p:nvCxnSpPr>
              <p:spPr>
                <a:xfrm flipV="1">
                  <a:off x="3822423" y="4178584"/>
                  <a:ext cx="0" cy="121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2" name="Straight Arrow Connector 1381"/>
                <p:cNvCxnSpPr/>
                <p:nvPr/>
              </p:nvCxnSpPr>
              <p:spPr>
                <a:xfrm flipV="1">
                  <a:off x="4675163" y="4169924"/>
                  <a:ext cx="0" cy="1299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3" name="Straight Arrow Connector 1382"/>
                <p:cNvCxnSpPr/>
                <p:nvPr/>
              </p:nvCxnSpPr>
              <p:spPr>
                <a:xfrm flipV="1">
                  <a:off x="4334067" y="4187244"/>
                  <a:ext cx="0" cy="1125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4" name="Straight Arrow Connector 1383"/>
                <p:cNvCxnSpPr/>
                <p:nvPr/>
              </p:nvCxnSpPr>
              <p:spPr>
                <a:xfrm flipV="1">
                  <a:off x="5186805" y="4239207"/>
                  <a:ext cx="0" cy="60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5" name="Straight Arrow Connector 1384"/>
                <p:cNvCxnSpPr/>
                <p:nvPr/>
              </p:nvCxnSpPr>
              <p:spPr>
                <a:xfrm flipV="1">
                  <a:off x="3992972" y="4204565"/>
                  <a:ext cx="0" cy="969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6" name="Straight Arrow Connector 1385"/>
                <p:cNvCxnSpPr/>
                <p:nvPr/>
              </p:nvCxnSpPr>
              <p:spPr>
                <a:xfrm flipV="1">
                  <a:off x="5357354" y="4248297"/>
                  <a:ext cx="0" cy="528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7" name="Straight Arrow Connector 1386"/>
                <p:cNvCxnSpPr/>
                <p:nvPr/>
              </p:nvCxnSpPr>
              <p:spPr>
                <a:xfrm flipV="1">
                  <a:off x="5016258" y="4232451"/>
                  <a:ext cx="0" cy="686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8" name="Straight Arrow Connector 1387"/>
                <p:cNvCxnSpPr/>
                <p:nvPr/>
              </p:nvCxnSpPr>
              <p:spPr>
                <a:xfrm flipV="1">
                  <a:off x="5868996" y="4253580"/>
                  <a:ext cx="0" cy="475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89" name="Straight Arrow Connector 1388"/>
                <p:cNvCxnSpPr/>
                <p:nvPr/>
              </p:nvCxnSpPr>
              <p:spPr>
                <a:xfrm flipV="1">
                  <a:off x="4675163" y="4227168"/>
                  <a:ext cx="0" cy="762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0" name="Straight Arrow Connector 1389"/>
                <p:cNvCxnSpPr/>
                <p:nvPr/>
              </p:nvCxnSpPr>
              <p:spPr>
                <a:xfrm flipV="1">
                  <a:off x="5527901" y="4221886"/>
                  <a:ext cx="0" cy="7923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1" name="Straight Arrow Connector 1390"/>
                <p:cNvCxnSpPr/>
                <p:nvPr/>
              </p:nvCxnSpPr>
              <p:spPr>
                <a:xfrm flipV="1">
                  <a:off x="5186805" y="4232451"/>
                  <a:ext cx="0" cy="686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2" name="Straight Arrow Connector 1391"/>
                <p:cNvCxnSpPr/>
                <p:nvPr/>
              </p:nvCxnSpPr>
              <p:spPr>
                <a:xfrm flipV="1">
                  <a:off x="6039545" y="4264144"/>
                  <a:ext cx="0" cy="3697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3" name="Straight Arrow Connector 1392"/>
                <p:cNvCxnSpPr/>
                <p:nvPr/>
              </p:nvCxnSpPr>
              <p:spPr>
                <a:xfrm flipV="1">
                  <a:off x="4845710" y="4243015"/>
                  <a:ext cx="0" cy="58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4" name="Straight Arrow Connector 1393"/>
                <p:cNvCxnSpPr/>
                <p:nvPr/>
              </p:nvCxnSpPr>
              <p:spPr>
                <a:xfrm flipV="1">
                  <a:off x="4974613" y="4186357"/>
                  <a:ext cx="0" cy="1124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5" name="Straight Arrow Connector 1394"/>
                <p:cNvCxnSpPr/>
                <p:nvPr/>
              </p:nvCxnSpPr>
              <p:spPr>
                <a:xfrm flipV="1">
                  <a:off x="5358346" y="4197599"/>
                  <a:ext cx="0" cy="10117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6" name="Straight Arrow Connector 1395"/>
                <p:cNvCxnSpPr/>
                <p:nvPr/>
              </p:nvCxnSpPr>
              <p:spPr>
                <a:xfrm flipV="1">
                  <a:off x="5102524" y="4130149"/>
                  <a:ext cx="0" cy="1686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7" name="Straight Arrow Connector 1396"/>
                <p:cNvCxnSpPr/>
                <p:nvPr/>
              </p:nvCxnSpPr>
              <p:spPr>
                <a:xfrm flipV="1">
                  <a:off x="5486257" y="4220082"/>
                  <a:ext cx="0" cy="78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8" name="Straight Arrow Connector 1397"/>
                <p:cNvCxnSpPr/>
                <p:nvPr/>
              </p:nvCxnSpPr>
              <p:spPr>
                <a:xfrm flipV="1">
                  <a:off x="5614167" y="4231882"/>
                  <a:ext cx="0" cy="6856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399" name="Straight Arrow Connector 1398"/>
                <p:cNvCxnSpPr/>
                <p:nvPr/>
              </p:nvCxnSpPr>
              <p:spPr>
                <a:xfrm flipV="1">
                  <a:off x="5358346" y="4211312"/>
                  <a:ext cx="0" cy="891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0" name="Straight Arrow Connector 1399"/>
                <p:cNvCxnSpPr/>
                <p:nvPr/>
              </p:nvCxnSpPr>
              <p:spPr>
                <a:xfrm flipV="1">
                  <a:off x="5997900" y="4238739"/>
                  <a:ext cx="0" cy="61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1" name="Straight Arrow Connector 1400"/>
                <p:cNvCxnSpPr/>
                <p:nvPr/>
              </p:nvCxnSpPr>
              <p:spPr>
                <a:xfrm flipV="1">
                  <a:off x="5102524" y="4204456"/>
                  <a:ext cx="0" cy="989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2" name="Straight Arrow Connector 1401"/>
                <p:cNvCxnSpPr/>
                <p:nvPr/>
              </p:nvCxnSpPr>
              <p:spPr>
                <a:xfrm flipV="1">
                  <a:off x="5742078" y="4197599"/>
                  <a:ext cx="0" cy="1028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3" name="Straight Arrow Connector 1402"/>
                <p:cNvCxnSpPr/>
                <p:nvPr/>
              </p:nvCxnSpPr>
              <p:spPr>
                <a:xfrm flipV="1">
                  <a:off x="5486257" y="4211312"/>
                  <a:ext cx="0" cy="891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4" name="Straight Arrow Connector 1403"/>
                <p:cNvCxnSpPr/>
                <p:nvPr/>
              </p:nvCxnSpPr>
              <p:spPr>
                <a:xfrm flipV="1">
                  <a:off x="6125811" y="4252452"/>
                  <a:ext cx="0" cy="479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5" name="Straight Arrow Connector 1404"/>
                <p:cNvCxnSpPr/>
                <p:nvPr/>
              </p:nvCxnSpPr>
              <p:spPr>
                <a:xfrm flipV="1">
                  <a:off x="5230435" y="4225026"/>
                  <a:ext cx="0" cy="754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6" name="Straight Arrow Connector 1405"/>
                <p:cNvCxnSpPr/>
                <p:nvPr/>
              </p:nvCxnSpPr>
              <p:spPr>
                <a:xfrm flipV="1">
                  <a:off x="5377488" y="4242446"/>
                  <a:ext cx="0" cy="581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7" name="Straight Arrow Connector 1406"/>
                <p:cNvCxnSpPr/>
                <p:nvPr/>
              </p:nvCxnSpPr>
              <p:spPr>
                <a:xfrm flipV="1">
                  <a:off x="3707904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8" name="Straight Arrow Connector 1407"/>
                <p:cNvCxnSpPr/>
                <p:nvPr/>
              </p:nvCxnSpPr>
              <p:spPr>
                <a:xfrm flipV="1">
                  <a:off x="3419872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09" name="Straight Arrow Connector 1408"/>
                <p:cNvCxnSpPr/>
                <p:nvPr/>
              </p:nvCxnSpPr>
              <p:spPr>
                <a:xfrm flipV="1">
                  <a:off x="3851920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0" name="Straight Arrow Connector 1409"/>
                <p:cNvCxnSpPr/>
                <p:nvPr/>
              </p:nvCxnSpPr>
              <p:spPr>
                <a:xfrm flipV="1">
                  <a:off x="4139952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1" name="Straight Arrow Connector 1410"/>
                <p:cNvCxnSpPr/>
                <p:nvPr/>
              </p:nvCxnSpPr>
              <p:spPr>
                <a:xfrm flipV="1">
                  <a:off x="4499992" y="3704392"/>
                  <a:ext cx="0" cy="56847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2" name="Straight Arrow Connector 1411"/>
                <p:cNvCxnSpPr/>
                <p:nvPr/>
              </p:nvCxnSpPr>
              <p:spPr>
                <a:xfrm flipV="1">
                  <a:off x="3059832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3" name="Straight Arrow Connector 1412"/>
                <p:cNvCxnSpPr/>
                <p:nvPr/>
              </p:nvCxnSpPr>
              <p:spPr>
                <a:xfrm flipV="1">
                  <a:off x="320384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4" name="Straight Arrow Connector 1413"/>
                <p:cNvCxnSpPr/>
                <p:nvPr/>
              </p:nvCxnSpPr>
              <p:spPr>
                <a:xfrm flipH="1" flipV="1">
                  <a:off x="3491880" y="3443405"/>
                  <a:ext cx="10920" cy="8527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5" name="Straight Arrow Connector 1414"/>
                <p:cNvCxnSpPr/>
                <p:nvPr/>
              </p:nvCxnSpPr>
              <p:spPr>
                <a:xfrm flipV="1">
                  <a:off x="385192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6" name="Straight Arrow Connector 1415"/>
                <p:cNvCxnSpPr/>
                <p:nvPr/>
              </p:nvCxnSpPr>
              <p:spPr>
                <a:xfrm flipV="1">
                  <a:off x="3923928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7" name="Straight Arrow Connector 54"/>
                <p:cNvCxnSpPr/>
                <p:nvPr/>
              </p:nvCxnSpPr>
              <p:spPr>
                <a:xfrm flipV="1">
                  <a:off x="3275856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8" name="Straight Arrow Connector 1417"/>
                <p:cNvCxnSpPr/>
                <p:nvPr/>
              </p:nvCxnSpPr>
              <p:spPr>
                <a:xfrm flipV="1">
                  <a:off x="3635896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19" name="Straight Arrow Connector 1418"/>
                <p:cNvCxnSpPr/>
                <p:nvPr/>
              </p:nvCxnSpPr>
              <p:spPr>
                <a:xfrm flipV="1">
                  <a:off x="4067944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0" name="Straight Arrow Connector 1419"/>
                <p:cNvCxnSpPr/>
                <p:nvPr/>
              </p:nvCxnSpPr>
              <p:spPr>
                <a:xfrm flipV="1">
                  <a:off x="4355976" y="3784487"/>
                  <a:ext cx="0" cy="511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1" name="Straight Arrow Connector 1420"/>
                <p:cNvCxnSpPr/>
                <p:nvPr/>
              </p:nvCxnSpPr>
              <p:spPr>
                <a:xfrm flipV="1">
                  <a:off x="4716016" y="3761239"/>
                  <a:ext cx="0" cy="51162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2" name="Straight Arrow Connector 1421"/>
                <p:cNvCxnSpPr/>
                <p:nvPr/>
              </p:nvCxnSpPr>
              <p:spPr>
                <a:xfrm flipV="1">
                  <a:off x="3275856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3" name="Straight Arrow Connector 1422"/>
                <p:cNvCxnSpPr/>
                <p:nvPr/>
              </p:nvCxnSpPr>
              <p:spPr>
                <a:xfrm flipV="1">
                  <a:off x="3419872" y="3216017"/>
                  <a:ext cx="0" cy="10800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4" name="Straight Arrow Connector 1423"/>
                <p:cNvCxnSpPr/>
                <p:nvPr/>
              </p:nvCxnSpPr>
              <p:spPr>
                <a:xfrm flipV="1">
                  <a:off x="372960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5" name="Straight Arrow Connector 1424"/>
                <p:cNvCxnSpPr/>
                <p:nvPr/>
              </p:nvCxnSpPr>
              <p:spPr>
                <a:xfrm flipV="1">
                  <a:off x="4067944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6" name="Straight Arrow Connector 1425"/>
                <p:cNvCxnSpPr/>
                <p:nvPr/>
              </p:nvCxnSpPr>
              <p:spPr>
                <a:xfrm flipV="1">
                  <a:off x="3779912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7" name="Straight Arrow Connector 1426"/>
                <p:cNvCxnSpPr/>
                <p:nvPr/>
              </p:nvCxnSpPr>
              <p:spPr>
                <a:xfrm flipV="1">
                  <a:off x="3923928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8" name="Straight Arrow Connector 1427"/>
                <p:cNvCxnSpPr/>
                <p:nvPr/>
              </p:nvCxnSpPr>
              <p:spPr>
                <a:xfrm flipV="1">
                  <a:off x="4211960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29" name="Straight Arrow Connector 1428"/>
                <p:cNvCxnSpPr/>
                <p:nvPr/>
              </p:nvCxnSpPr>
              <p:spPr>
                <a:xfrm flipV="1">
                  <a:off x="4572000" y="3670793"/>
                  <a:ext cx="0" cy="6020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0" name="Straight Arrow Connector 1429"/>
                <p:cNvCxnSpPr/>
                <p:nvPr/>
              </p:nvCxnSpPr>
              <p:spPr>
                <a:xfrm flipV="1">
                  <a:off x="3402000" y="3565707"/>
                  <a:ext cx="0" cy="73040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1" name="Straight Arrow Connector 1430"/>
                <p:cNvCxnSpPr/>
                <p:nvPr/>
              </p:nvCxnSpPr>
              <p:spPr>
                <a:xfrm flipV="1">
                  <a:off x="4021200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2" name="Straight Arrow Connector 1431"/>
                <p:cNvCxnSpPr/>
                <p:nvPr/>
              </p:nvCxnSpPr>
              <p:spPr>
                <a:xfrm flipV="1">
                  <a:off x="4139952" y="3500252"/>
                  <a:ext cx="0" cy="7844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3" name="Straight Arrow Connector 78"/>
                <p:cNvCxnSpPr/>
                <p:nvPr/>
              </p:nvCxnSpPr>
              <p:spPr>
                <a:xfrm flipV="1">
                  <a:off x="4427984" y="3557099"/>
                  <a:ext cx="0" cy="7390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4" name="Straight Arrow Connector 79"/>
                <p:cNvCxnSpPr/>
                <p:nvPr/>
              </p:nvCxnSpPr>
              <p:spPr>
                <a:xfrm flipV="1">
                  <a:off x="4788024" y="3874933"/>
                  <a:ext cx="0" cy="39792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5" name="Straight Arrow Connector 1434"/>
                <p:cNvCxnSpPr/>
                <p:nvPr/>
              </p:nvCxnSpPr>
              <p:spPr>
                <a:xfrm flipV="1">
                  <a:off x="3779912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6" name="Straight Arrow Connector 1435"/>
                <p:cNvCxnSpPr/>
                <p:nvPr/>
              </p:nvCxnSpPr>
              <p:spPr>
                <a:xfrm flipV="1">
                  <a:off x="4139952" y="3500252"/>
                  <a:ext cx="0" cy="795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7" name="Straight Arrow Connector 1436"/>
                <p:cNvCxnSpPr/>
                <p:nvPr/>
              </p:nvCxnSpPr>
              <p:spPr>
                <a:xfrm flipV="1">
                  <a:off x="3211200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8" name="Straight Arrow Connector 1437"/>
                <p:cNvCxnSpPr/>
                <p:nvPr/>
              </p:nvCxnSpPr>
              <p:spPr>
                <a:xfrm flipV="1">
                  <a:off x="3347864" y="3329711"/>
                  <a:ext cx="0" cy="9663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39" name="Straight Arrow Connector 1438"/>
                <p:cNvCxnSpPr/>
                <p:nvPr/>
              </p:nvCxnSpPr>
              <p:spPr>
                <a:xfrm flipV="1">
                  <a:off x="3131840" y="3272864"/>
                  <a:ext cx="0" cy="10232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0" name="Straight Arrow Connector 1439"/>
                <p:cNvCxnSpPr/>
                <p:nvPr/>
              </p:nvCxnSpPr>
              <p:spPr>
                <a:xfrm flipV="1">
                  <a:off x="320384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1" name="Straight Arrow Connector 1440"/>
                <p:cNvCxnSpPr/>
                <p:nvPr/>
              </p:nvCxnSpPr>
              <p:spPr>
                <a:xfrm flipV="1">
                  <a:off x="3275856" y="3159170"/>
                  <a:ext cx="0" cy="11369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2" name="Straight Arrow Connector 1441"/>
                <p:cNvCxnSpPr/>
                <p:nvPr/>
              </p:nvCxnSpPr>
              <p:spPr>
                <a:xfrm flipV="1">
                  <a:off x="3275856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3" name="Straight Arrow Connector 1442"/>
                <p:cNvCxnSpPr/>
                <p:nvPr/>
              </p:nvCxnSpPr>
              <p:spPr>
                <a:xfrm flipV="1">
                  <a:off x="3563888" y="3386558"/>
                  <a:ext cx="0" cy="90955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4" name="Straight Arrow Connector 1443"/>
                <p:cNvCxnSpPr/>
                <p:nvPr/>
              </p:nvCxnSpPr>
              <p:spPr>
                <a:xfrm flipV="1">
                  <a:off x="4283968" y="3670793"/>
                  <a:ext cx="0" cy="63661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5" name="Straight Arrow Connector 1444"/>
                <p:cNvCxnSpPr/>
                <p:nvPr/>
              </p:nvCxnSpPr>
              <p:spPr>
                <a:xfrm flipV="1">
                  <a:off x="4860032" y="3934603"/>
                  <a:ext cx="0" cy="3467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6" name="Straight Arrow Connector 1445"/>
                <p:cNvCxnSpPr/>
                <p:nvPr/>
              </p:nvCxnSpPr>
              <p:spPr>
                <a:xfrm flipV="1">
                  <a:off x="4716016" y="3830584"/>
                  <a:ext cx="0" cy="4507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7" name="Straight Arrow Connector 1446"/>
                <p:cNvCxnSpPr/>
                <p:nvPr/>
              </p:nvCxnSpPr>
              <p:spPr>
                <a:xfrm flipV="1">
                  <a:off x="5076056" y="3969276"/>
                  <a:ext cx="0" cy="31205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8" name="Straight Arrow Connector 1447"/>
                <p:cNvCxnSpPr/>
                <p:nvPr/>
              </p:nvCxnSpPr>
              <p:spPr>
                <a:xfrm flipV="1">
                  <a:off x="4572000" y="3795912"/>
                  <a:ext cx="0" cy="50019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49" name="Straight Arrow Connector 1448"/>
                <p:cNvCxnSpPr/>
                <p:nvPr/>
              </p:nvCxnSpPr>
              <p:spPr>
                <a:xfrm flipV="1">
                  <a:off x="4932040" y="3761239"/>
                  <a:ext cx="0" cy="5200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0" name="Straight Arrow Connector 1449"/>
                <p:cNvCxnSpPr/>
                <p:nvPr/>
              </p:nvCxnSpPr>
              <p:spPr>
                <a:xfrm flipV="1">
                  <a:off x="4788024" y="3830584"/>
                  <a:ext cx="0" cy="45074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1" name="Straight Arrow Connector 1450"/>
                <p:cNvCxnSpPr/>
                <p:nvPr/>
              </p:nvCxnSpPr>
              <p:spPr>
                <a:xfrm flipV="1">
                  <a:off x="5148064" y="4038621"/>
                  <a:ext cx="0" cy="24271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2" name="Straight Arrow Connector 1451"/>
                <p:cNvCxnSpPr/>
                <p:nvPr/>
              </p:nvCxnSpPr>
              <p:spPr>
                <a:xfrm flipV="1">
                  <a:off x="4644008" y="3899930"/>
                  <a:ext cx="0" cy="3814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3" name="Straight Arrow Connector 1452"/>
                <p:cNvCxnSpPr/>
                <p:nvPr/>
              </p:nvCxnSpPr>
              <p:spPr>
                <a:xfrm flipV="1">
                  <a:off x="3518550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4" name="Straight Arrow Connector 1453"/>
                <p:cNvCxnSpPr/>
                <p:nvPr/>
              </p:nvCxnSpPr>
              <p:spPr>
                <a:xfrm flipV="1">
                  <a:off x="3091836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5" name="Straight Arrow Connector 1454"/>
                <p:cNvCxnSpPr/>
                <p:nvPr/>
              </p:nvCxnSpPr>
              <p:spPr>
                <a:xfrm flipV="1">
                  <a:off x="3731907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6" name="Straight Arrow Connector 1455"/>
                <p:cNvCxnSpPr/>
                <p:nvPr/>
              </p:nvCxnSpPr>
              <p:spPr>
                <a:xfrm flipV="1">
                  <a:off x="4158621" y="3849843"/>
                  <a:ext cx="0" cy="43635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7" name="Straight Arrow Connector 1456"/>
                <p:cNvCxnSpPr/>
                <p:nvPr/>
              </p:nvCxnSpPr>
              <p:spPr>
                <a:xfrm flipV="1">
                  <a:off x="4692013" y="4043777"/>
                  <a:ext cx="0" cy="24241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8" name="Straight Arrow Connector 1457"/>
                <p:cNvCxnSpPr/>
                <p:nvPr/>
              </p:nvCxnSpPr>
              <p:spPr>
                <a:xfrm flipV="1">
                  <a:off x="3214692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59" name="Straight Arrow Connector 1458"/>
                <p:cNvCxnSpPr/>
                <p:nvPr/>
              </p:nvCxnSpPr>
              <p:spPr>
                <a:xfrm flipV="1">
                  <a:off x="3731907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0" name="Straight Arrow Connector 1459"/>
                <p:cNvCxnSpPr/>
                <p:nvPr/>
              </p:nvCxnSpPr>
              <p:spPr>
                <a:xfrm flipV="1">
                  <a:off x="3838585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1" name="Straight Arrow Connector 1460"/>
                <p:cNvCxnSpPr/>
                <p:nvPr/>
              </p:nvCxnSpPr>
              <p:spPr>
                <a:xfrm flipV="1">
                  <a:off x="3411871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2" name="Straight Arrow Connector 1461"/>
                <p:cNvCxnSpPr/>
                <p:nvPr/>
              </p:nvCxnSpPr>
              <p:spPr>
                <a:xfrm flipV="1">
                  <a:off x="4051942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3" name="Straight Arrow Connector 1462"/>
                <p:cNvCxnSpPr/>
                <p:nvPr/>
              </p:nvCxnSpPr>
              <p:spPr>
                <a:xfrm flipV="1">
                  <a:off x="4478656" y="3971052"/>
                  <a:ext cx="0" cy="315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4" name="Straight Arrow Connector 1463"/>
                <p:cNvCxnSpPr/>
                <p:nvPr/>
              </p:nvCxnSpPr>
              <p:spPr>
                <a:xfrm flipV="1">
                  <a:off x="5012049" y="4068019"/>
                  <a:ext cx="0" cy="2181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5" name="Straight Arrow Connector 1464"/>
                <p:cNvCxnSpPr/>
                <p:nvPr/>
              </p:nvCxnSpPr>
              <p:spPr>
                <a:xfrm flipV="1">
                  <a:off x="3091836" y="3825601"/>
                  <a:ext cx="0" cy="46059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6" name="Straight Arrow Connector 1465"/>
                <p:cNvCxnSpPr/>
                <p:nvPr/>
              </p:nvCxnSpPr>
              <p:spPr>
                <a:xfrm flipV="1">
                  <a:off x="3550692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7" name="Straight Arrow Connector 1466"/>
                <p:cNvCxnSpPr/>
                <p:nvPr/>
              </p:nvCxnSpPr>
              <p:spPr>
                <a:xfrm flipV="1">
                  <a:off x="4051942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8" name="Straight Arrow Connector 1467"/>
                <p:cNvCxnSpPr/>
                <p:nvPr/>
              </p:nvCxnSpPr>
              <p:spPr>
                <a:xfrm flipV="1">
                  <a:off x="3625228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69" name="Straight Arrow Connector 1468"/>
                <p:cNvCxnSpPr/>
                <p:nvPr/>
              </p:nvCxnSpPr>
              <p:spPr>
                <a:xfrm flipV="1">
                  <a:off x="3838585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0" name="Straight Arrow Connector 1469"/>
                <p:cNvCxnSpPr/>
                <p:nvPr/>
              </p:nvCxnSpPr>
              <p:spPr>
                <a:xfrm flipV="1">
                  <a:off x="4265299" y="3946810"/>
                  <a:ext cx="0" cy="3393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1" name="Straight Arrow Connector 1470"/>
                <p:cNvCxnSpPr/>
                <p:nvPr/>
              </p:nvCxnSpPr>
              <p:spPr>
                <a:xfrm flipV="1">
                  <a:off x="4798692" y="3922568"/>
                  <a:ext cx="0" cy="36362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2" name="Straight Arrow Connector 1471"/>
                <p:cNvCxnSpPr/>
                <p:nvPr/>
              </p:nvCxnSpPr>
              <p:spPr>
                <a:xfrm flipV="1">
                  <a:off x="3838585" y="3752875"/>
                  <a:ext cx="0" cy="53332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3" name="Straight Arrow Connector 1472"/>
                <p:cNvCxnSpPr/>
                <p:nvPr/>
              </p:nvCxnSpPr>
              <p:spPr>
                <a:xfrm flipV="1">
                  <a:off x="3982692" y="3801359"/>
                  <a:ext cx="0" cy="48483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4" name="Straight Arrow Connector 1473"/>
                <p:cNvCxnSpPr/>
                <p:nvPr/>
              </p:nvCxnSpPr>
              <p:spPr>
                <a:xfrm flipV="1">
                  <a:off x="4158621" y="3874085"/>
                  <a:ext cx="0" cy="41211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5" name="Straight Arrow Connector 1474"/>
                <p:cNvCxnSpPr/>
                <p:nvPr/>
              </p:nvCxnSpPr>
              <p:spPr>
                <a:xfrm flipV="1">
                  <a:off x="4585335" y="3971052"/>
                  <a:ext cx="0" cy="31514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6" name="Straight Arrow Connector 1475"/>
                <p:cNvCxnSpPr/>
                <p:nvPr/>
              </p:nvCxnSpPr>
              <p:spPr>
                <a:xfrm flipV="1">
                  <a:off x="5118727" y="4116503"/>
                  <a:ext cx="0" cy="16969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7" name="Straight Arrow Connector 1476"/>
                <p:cNvCxnSpPr/>
                <p:nvPr/>
              </p:nvCxnSpPr>
              <p:spPr>
                <a:xfrm flipV="1">
                  <a:off x="3625228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8" name="Straight Arrow Connector 1477"/>
                <p:cNvCxnSpPr/>
                <p:nvPr/>
              </p:nvCxnSpPr>
              <p:spPr>
                <a:xfrm flipV="1">
                  <a:off x="4158621" y="3898327"/>
                  <a:ext cx="0" cy="38786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79" name="Straight Arrow Connector 1478"/>
                <p:cNvCxnSpPr/>
                <p:nvPr/>
              </p:nvCxnSpPr>
              <p:spPr>
                <a:xfrm flipV="1">
                  <a:off x="3305193" y="3728633"/>
                  <a:ext cx="0" cy="5575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0" name="Straight Arrow Connector 1479"/>
                <p:cNvCxnSpPr/>
                <p:nvPr/>
              </p:nvCxnSpPr>
              <p:spPr>
                <a:xfrm flipV="1">
                  <a:off x="4371978" y="4019535"/>
                  <a:ext cx="0" cy="2714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1" name="Straight Arrow Connector 1480"/>
                <p:cNvCxnSpPr/>
                <p:nvPr/>
              </p:nvCxnSpPr>
              <p:spPr>
                <a:xfrm flipV="1">
                  <a:off x="5225406" y="4141949"/>
                  <a:ext cx="0" cy="14785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2" name="Straight Arrow Connector 1481"/>
                <p:cNvCxnSpPr/>
                <p:nvPr/>
              </p:nvCxnSpPr>
              <p:spPr>
                <a:xfrm flipV="1">
                  <a:off x="5012049" y="4097591"/>
                  <a:ext cx="0" cy="1922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3" name="Straight Arrow Connector 1482"/>
                <p:cNvCxnSpPr/>
                <p:nvPr/>
              </p:nvCxnSpPr>
              <p:spPr>
                <a:xfrm flipV="1">
                  <a:off x="5545441" y="4156734"/>
                  <a:ext cx="0" cy="13307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4" name="Straight Arrow Connector 1483"/>
                <p:cNvCxnSpPr/>
                <p:nvPr/>
              </p:nvCxnSpPr>
              <p:spPr>
                <a:xfrm flipV="1">
                  <a:off x="4798692" y="4082805"/>
                  <a:ext cx="0" cy="21330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5" name="Straight Arrow Connector 1484"/>
                <p:cNvCxnSpPr/>
                <p:nvPr/>
              </p:nvCxnSpPr>
              <p:spPr>
                <a:xfrm flipV="1">
                  <a:off x="5332084" y="4068019"/>
                  <a:ext cx="0" cy="22178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6" name="Straight Arrow Connector 1485"/>
                <p:cNvCxnSpPr/>
                <p:nvPr/>
              </p:nvCxnSpPr>
              <p:spPr>
                <a:xfrm flipV="1">
                  <a:off x="5118727" y="4097591"/>
                  <a:ext cx="0" cy="19221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7" name="Straight Arrow Connector 1486"/>
                <p:cNvCxnSpPr/>
                <p:nvPr/>
              </p:nvCxnSpPr>
              <p:spPr>
                <a:xfrm flipV="1">
                  <a:off x="5652120" y="4186306"/>
                  <a:ext cx="0" cy="10350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8" name="Straight Arrow Connector 1487"/>
                <p:cNvCxnSpPr/>
                <p:nvPr/>
              </p:nvCxnSpPr>
              <p:spPr>
                <a:xfrm flipV="1">
                  <a:off x="4905370" y="4127162"/>
                  <a:ext cx="0" cy="16264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89" name="Straight Arrow Connector 1488"/>
                <p:cNvCxnSpPr/>
                <p:nvPr/>
              </p:nvCxnSpPr>
              <p:spPr>
                <a:xfrm flipV="1">
                  <a:off x="4986000" y="3968569"/>
                  <a:ext cx="0" cy="31467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0" name="Straight Arrow Connector 1489"/>
                <p:cNvCxnSpPr/>
                <p:nvPr/>
              </p:nvCxnSpPr>
              <p:spPr>
                <a:xfrm flipV="1">
                  <a:off x="5226027" y="4000037"/>
                  <a:ext cx="0" cy="28320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1" name="Straight Arrow Connector 1490"/>
                <p:cNvCxnSpPr/>
                <p:nvPr/>
              </p:nvCxnSpPr>
              <p:spPr>
                <a:xfrm flipV="1">
                  <a:off x="5066009" y="3811233"/>
                  <a:ext cx="0" cy="4720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2" name="Straight Arrow Connector 1491"/>
                <p:cNvCxnSpPr/>
                <p:nvPr/>
              </p:nvCxnSpPr>
              <p:spPr>
                <a:xfrm flipV="1">
                  <a:off x="5306036" y="4062970"/>
                  <a:ext cx="0" cy="22027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3" name="Straight Arrow Connector 1492"/>
                <p:cNvCxnSpPr/>
                <p:nvPr/>
              </p:nvCxnSpPr>
              <p:spPr>
                <a:xfrm flipV="1">
                  <a:off x="5386044" y="4096000"/>
                  <a:ext cx="0" cy="19192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4" name="Straight Arrow Connector 1493"/>
                <p:cNvCxnSpPr/>
                <p:nvPr/>
              </p:nvCxnSpPr>
              <p:spPr>
                <a:xfrm flipV="1">
                  <a:off x="5226027" y="4038422"/>
                  <a:ext cx="0" cy="2495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5" name="Straight Arrow Connector 1494"/>
                <p:cNvCxnSpPr/>
                <p:nvPr/>
              </p:nvCxnSpPr>
              <p:spPr>
                <a:xfrm flipV="1">
                  <a:off x="5626071" y="4115193"/>
                  <a:ext cx="0" cy="1727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6" name="Straight Arrow Connector 1495"/>
                <p:cNvCxnSpPr/>
                <p:nvPr/>
              </p:nvCxnSpPr>
              <p:spPr>
                <a:xfrm flipV="1">
                  <a:off x="5066009" y="4019229"/>
                  <a:ext cx="0" cy="2768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7" name="Straight Arrow Connector 1496"/>
                <p:cNvCxnSpPr/>
                <p:nvPr/>
              </p:nvCxnSpPr>
              <p:spPr>
                <a:xfrm flipV="1">
                  <a:off x="5466053" y="4000037"/>
                  <a:ext cx="0" cy="2878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8" name="Straight Arrow Connector 1497"/>
                <p:cNvCxnSpPr/>
                <p:nvPr/>
              </p:nvCxnSpPr>
              <p:spPr>
                <a:xfrm flipV="1">
                  <a:off x="5306036" y="4038422"/>
                  <a:ext cx="0" cy="24950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499" name="Straight Arrow Connector 1498"/>
                <p:cNvCxnSpPr/>
                <p:nvPr/>
              </p:nvCxnSpPr>
              <p:spPr>
                <a:xfrm flipV="1">
                  <a:off x="5706080" y="4153579"/>
                  <a:ext cx="0" cy="13435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0" name="Straight Arrow Connector 1499"/>
                <p:cNvCxnSpPr/>
                <p:nvPr/>
              </p:nvCxnSpPr>
              <p:spPr>
                <a:xfrm flipV="1">
                  <a:off x="5146018" y="4076808"/>
                  <a:ext cx="0" cy="21112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1" name="Straight Arrow Connector 1500"/>
                <p:cNvCxnSpPr/>
                <p:nvPr/>
              </p:nvCxnSpPr>
              <p:spPr>
                <a:xfrm flipV="1">
                  <a:off x="5238000" y="4125568"/>
                  <a:ext cx="0" cy="16264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2" name="Straight Arrow Connector 1501"/>
                <p:cNvCxnSpPr/>
                <p:nvPr/>
              </p:nvCxnSpPr>
              <p:spPr>
                <a:xfrm flipV="1">
                  <a:off x="4217168" y="4024203"/>
                  <a:ext cx="0" cy="2669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3" name="Straight Arrow Connector 1502"/>
                <p:cNvCxnSpPr/>
                <p:nvPr/>
              </p:nvCxnSpPr>
              <p:spPr>
                <a:xfrm flipV="1">
                  <a:off x="4037225" y="4061819"/>
                  <a:ext cx="0" cy="2402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4" name="Straight Arrow Connector 1503"/>
                <p:cNvCxnSpPr/>
                <p:nvPr/>
              </p:nvCxnSpPr>
              <p:spPr>
                <a:xfrm flipV="1">
                  <a:off x="4487081" y="4050901"/>
                  <a:ext cx="0" cy="24028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5" name="Straight Arrow Connector 1504"/>
                <p:cNvCxnSpPr/>
                <p:nvPr/>
              </p:nvCxnSpPr>
              <p:spPr>
                <a:xfrm flipV="1">
                  <a:off x="4307139" y="4008423"/>
                  <a:ext cx="0" cy="2827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6" name="Straight Arrow Connector 1505"/>
                <p:cNvCxnSpPr/>
                <p:nvPr/>
              </p:nvCxnSpPr>
              <p:spPr>
                <a:xfrm flipV="1">
                  <a:off x="4127197" y="3955027"/>
                  <a:ext cx="0" cy="34707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7" name="Straight Arrow Connector 1506"/>
                <p:cNvCxnSpPr/>
                <p:nvPr/>
              </p:nvCxnSpPr>
              <p:spPr>
                <a:xfrm flipV="1">
                  <a:off x="4577053" y="4104297"/>
                  <a:ext cx="0" cy="1868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8" name="Straight Arrow Connector 1507"/>
                <p:cNvCxnSpPr/>
                <p:nvPr/>
              </p:nvCxnSpPr>
              <p:spPr>
                <a:xfrm flipV="1">
                  <a:off x="3947254" y="4008423"/>
                  <a:ext cx="0" cy="2989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09" name="Straight Arrow Connector 1508"/>
                <p:cNvCxnSpPr/>
                <p:nvPr/>
              </p:nvCxnSpPr>
              <p:spPr>
                <a:xfrm flipV="1">
                  <a:off x="4667024" y="4132321"/>
                  <a:ext cx="0" cy="16284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0" name="Straight Arrow Connector 1509"/>
                <p:cNvCxnSpPr/>
                <p:nvPr/>
              </p:nvCxnSpPr>
              <p:spPr>
                <a:xfrm flipV="1">
                  <a:off x="4487081" y="4083469"/>
                  <a:ext cx="0" cy="211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1" name="Straight Arrow Connector 1510"/>
                <p:cNvCxnSpPr/>
                <p:nvPr/>
              </p:nvCxnSpPr>
              <p:spPr>
                <a:xfrm flipV="1">
                  <a:off x="4936937" y="4148605"/>
                  <a:ext cx="0" cy="14655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2" name="Straight Arrow Connector 1511"/>
                <p:cNvCxnSpPr/>
                <p:nvPr/>
              </p:nvCxnSpPr>
              <p:spPr>
                <a:xfrm flipV="1">
                  <a:off x="4307139" y="4067185"/>
                  <a:ext cx="0" cy="23491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3" name="Straight Arrow Connector 1512"/>
                <p:cNvCxnSpPr/>
                <p:nvPr/>
              </p:nvCxnSpPr>
              <p:spPr>
                <a:xfrm flipV="1">
                  <a:off x="4756995" y="4050901"/>
                  <a:ext cx="0" cy="24426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4" name="Straight Arrow Connector 1513"/>
                <p:cNvCxnSpPr/>
                <p:nvPr/>
              </p:nvCxnSpPr>
              <p:spPr>
                <a:xfrm flipV="1">
                  <a:off x="4577053" y="4083469"/>
                  <a:ext cx="0" cy="2116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5" name="Straight Arrow Connector 1514"/>
                <p:cNvCxnSpPr/>
                <p:nvPr/>
              </p:nvCxnSpPr>
              <p:spPr>
                <a:xfrm flipV="1">
                  <a:off x="5026909" y="4181173"/>
                  <a:ext cx="0" cy="11398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6" name="Straight Arrow Connector 1515"/>
                <p:cNvCxnSpPr/>
                <p:nvPr/>
              </p:nvCxnSpPr>
              <p:spPr>
                <a:xfrm flipV="1">
                  <a:off x="4397110" y="4116037"/>
                  <a:ext cx="0" cy="17912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7" name="Straight Arrow Connector 1516"/>
                <p:cNvCxnSpPr/>
                <p:nvPr/>
              </p:nvCxnSpPr>
              <p:spPr>
                <a:xfrm flipV="1">
                  <a:off x="4457091" y="4183594"/>
                  <a:ext cx="0" cy="11385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8" name="Straight Arrow Connector 1517"/>
                <p:cNvCxnSpPr/>
                <p:nvPr/>
              </p:nvCxnSpPr>
              <p:spPr>
                <a:xfrm flipV="1">
                  <a:off x="4190509" y="4149439"/>
                  <a:ext cx="0" cy="148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19" name="Straight Arrow Connector 1518"/>
                <p:cNvCxnSpPr/>
                <p:nvPr/>
              </p:nvCxnSpPr>
              <p:spPr>
                <a:xfrm flipV="1">
                  <a:off x="4856963" y="4194979"/>
                  <a:ext cx="0" cy="10246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0" name="Straight Arrow Connector 1519"/>
                <p:cNvCxnSpPr/>
                <p:nvPr/>
              </p:nvCxnSpPr>
              <p:spPr>
                <a:xfrm flipV="1">
                  <a:off x="3923928" y="4138054"/>
                  <a:ext cx="0" cy="15939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1" name="Straight Arrow Connector 1520"/>
                <p:cNvCxnSpPr/>
                <p:nvPr/>
              </p:nvCxnSpPr>
              <p:spPr>
                <a:xfrm flipV="1">
                  <a:off x="4590382" y="4126669"/>
                  <a:ext cx="0" cy="1707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2" name="Straight Arrow Connector 1521"/>
                <p:cNvCxnSpPr/>
                <p:nvPr/>
              </p:nvCxnSpPr>
              <p:spPr>
                <a:xfrm flipV="1">
                  <a:off x="4323801" y="4149439"/>
                  <a:ext cx="0" cy="148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3" name="Straight Arrow Connector 1522"/>
                <p:cNvCxnSpPr/>
                <p:nvPr/>
              </p:nvCxnSpPr>
              <p:spPr>
                <a:xfrm flipV="1">
                  <a:off x="4990253" y="4217750"/>
                  <a:ext cx="0" cy="7969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4" name="Straight Arrow Connector 1523"/>
                <p:cNvCxnSpPr/>
                <p:nvPr/>
              </p:nvCxnSpPr>
              <p:spPr>
                <a:xfrm flipV="1">
                  <a:off x="4057219" y="4172209"/>
                  <a:ext cx="0" cy="12749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5" name="Straight Arrow Connector 1524"/>
                <p:cNvCxnSpPr/>
                <p:nvPr/>
              </p:nvCxnSpPr>
              <p:spPr>
                <a:xfrm flipV="1">
                  <a:off x="5123544" y="4229700"/>
                  <a:ext cx="0" cy="69441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6" name="Straight Arrow Connector 1525"/>
                <p:cNvCxnSpPr/>
                <p:nvPr/>
              </p:nvCxnSpPr>
              <p:spPr>
                <a:xfrm flipV="1">
                  <a:off x="4856963" y="4208868"/>
                  <a:ext cx="0" cy="902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7" name="Straight Arrow Connector 1526"/>
                <p:cNvCxnSpPr/>
                <p:nvPr/>
              </p:nvCxnSpPr>
              <p:spPr>
                <a:xfrm flipV="1">
                  <a:off x="5523416" y="4236645"/>
                  <a:ext cx="0" cy="624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8" name="Straight Arrow Connector 1527"/>
                <p:cNvCxnSpPr/>
                <p:nvPr/>
              </p:nvCxnSpPr>
              <p:spPr>
                <a:xfrm flipV="1">
                  <a:off x="4590382" y="4201924"/>
                  <a:ext cx="0" cy="10017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29" name="Straight Arrow Connector 1528"/>
                <p:cNvCxnSpPr/>
                <p:nvPr/>
              </p:nvCxnSpPr>
              <p:spPr>
                <a:xfrm flipV="1">
                  <a:off x="5256834" y="4194979"/>
                  <a:ext cx="0" cy="104162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0" name="Straight Arrow Connector 1529"/>
                <p:cNvCxnSpPr/>
                <p:nvPr/>
              </p:nvCxnSpPr>
              <p:spPr>
                <a:xfrm flipV="1">
                  <a:off x="4990253" y="4208868"/>
                  <a:ext cx="0" cy="90274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1" name="Straight Arrow Connector 1530"/>
                <p:cNvCxnSpPr/>
                <p:nvPr/>
              </p:nvCxnSpPr>
              <p:spPr>
                <a:xfrm flipV="1">
                  <a:off x="5656707" y="4250533"/>
                  <a:ext cx="0" cy="4860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2" name="Straight Arrow Connector 1531"/>
                <p:cNvCxnSpPr/>
                <p:nvPr/>
              </p:nvCxnSpPr>
              <p:spPr>
                <a:xfrm flipV="1">
                  <a:off x="4723672" y="4222756"/>
                  <a:ext cx="0" cy="763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3" name="Straight Arrow Connector 1532"/>
                <p:cNvCxnSpPr/>
                <p:nvPr/>
              </p:nvCxnSpPr>
              <p:spPr>
                <a:xfrm flipV="1">
                  <a:off x="4824416" y="4148273"/>
                  <a:ext cx="0" cy="14778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4" name="Straight Arrow Connector 1533"/>
                <p:cNvCxnSpPr/>
                <p:nvPr/>
              </p:nvCxnSpPr>
              <p:spPr>
                <a:xfrm flipV="1">
                  <a:off x="5124320" y="4163052"/>
                  <a:ext cx="0" cy="13300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5" name="Straight Arrow Connector 1534"/>
                <p:cNvCxnSpPr/>
                <p:nvPr/>
              </p:nvCxnSpPr>
              <p:spPr>
                <a:xfrm flipV="1">
                  <a:off x="4924384" y="4074381"/>
                  <a:ext cx="0" cy="22167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6" name="Straight Arrow Connector 1535"/>
                <p:cNvCxnSpPr/>
                <p:nvPr/>
              </p:nvCxnSpPr>
              <p:spPr>
                <a:xfrm flipV="1">
                  <a:off x="5224289" y="4192608"/>
                  <a:ext cx="0" cy="10344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7" name="Straight Arrow Connector 1536"/>
                <p:cNvCxnSpPr/>
                <p:nvPr/>
              </p:nvCxnSpPr>
              <p:spPr>
                <a:xfrm flipV="1">
                  <a:off x="5324255" y="4208121"/>
                  <a:ext cx="0" cy="90139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8" name="Straight Arrow Connector 1537"/>
                <p:cNvCxnSpPr/>
                <p:nvPr/>
              </p:nvCxnSpPr>
              <p:spPr>
                <a:xfrm flipV="1">
                  <a:off x="5124320" y="4181079"/>
                  <a:ext cx="0" cy="1171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39" name="Straight Arrow Connector 1538"/>
                <p:cNvCxnSpPr/>
                <p:nvPr/>
              </p:nvCxnSpPr>
              <p:spPr>
                <a:xfrm flipV="1">
                  <a:off x="5624160" y="4217135"/>
                  <a:ext cx="0" cy="81125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0" name="Straight Arrow Connector 1539"/>
                <p:cNvCxnSpPr/>
                <p:nvPr/>
              </p:nvCxnSpPr>
              <p:spPr>
                <a:xfrm flipV="1">
                  <a:off x="4924384" y="4172065"/>
                  <a:ext cx="0" cy="13003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1" name="Straight Arrow Connector 1540"/>
                <p:cNvCxnSpPr/>
                <p:nvPr/>
              </p:nvCxnSpPr>
              <p:spPr>
                <a:xfrm flipV="1">
                  <a:off x="5424224" y="4163052"/>
                  <a:ext cx="0" cy="135208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2" name="Straight Arrow Connector 1541"/>
                <p:cNvCxnSpPr/>
                <p:nvPr/>
              </p:nvCxnSpPr>
              <p:spPr>
                <a:xfrm flipV="1">
                  <a:off x="5224289" y="4181079"/>
                  <a:ext cx="0" cy="117180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3" name="Straight Arrow Connector 1542"/>
                <p:cNvCxnSpPr/>
                <p:nvPr/>
              </p:nvCxnSpPr>
              <p:spPr>
                <a:xfrm flipV="1">
                  <a:off x="5724128" y="4235163"/>
                  <a:ext cx="0" cy="63097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4" name="Straight Arrow Connector 1543"/>
                <p:cNvCxnSpPr/>
                <p:nvPr/>
              </p:nvCxnSpPr>
              <p:spPr>
                <a:xfrm flipV="1">
                  <a:off x="5024352" y="4199107"/>
                  <a:ext cx="0" cy="99153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5" name="Straight Arrow Connector 1544"/>
                <p:cNvCxnSpPr/>
                <p:nvPr/>
              </p:nvCxnSpPr>
              <p:spPr>
                <a:xfrm flipV="1">
                  <a:off x="5139280" y="4222007"/>
                  <a:ext cx="0" cy="76386"/>
                </a:xfrm>
                <a:prstGeom prst="straightConnector1">
                  <a:avLst/>
                </a:prstGeom>
                <a:noFill/>
                <a:ln w="12700" cap="sq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none" w="lg" len="lg"/>
                </a:ln>
                <a:effectLst/>
              </p:spPr>
            </p:cxnSp>
            <p:cxnSp>
              <p:nvCxnSpPr>
                <p:cNvPr id="1546" name="Straight Connector 1545"/>
                <p:cNvCxnSpPr/>
                <p:nvPr/>
              </p:nvCxnSpPr>
              <p:spPr>
                <a:xfrm flipH="1">
                  <a:off x="6588224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H="1">
                  <a:off x="6444208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548" name="Straight Connector 1547"/>
                <p:cNvCxnSpPr/>
                <p:nvPr/>
              </p:nvCxnSpPr>
              <p:spPr>
                <a:xfrm flipH="1">
                  <a:off x="6516216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H="1">
                  <a:off x="6498000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550" name="Straight Connector 1549"/>
                <p:cNvCxnSpPr/>
                <p:nvPr/>
              </p:nvCxnSpPr>
              <p:spPr>
                <a:xfrm flipH="1">
                  <a:off x="6300192" y="4239262"/>
                  <a:ext cx="0" cy="3126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cxnSp>
          <p:nvCxnSpPr>
            <p:cNvPr id="1212" name="Straight Arrow Connector 1211"/>
            <p:cNvCxnSpPr/>
            <p:nvPr/>
          </p:nvCxnSpPr>
          <p:spPr>
            <a:xfrm>
              <a:off x="1331640" y="1979548"/>
              <a:ext cx="122413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213" name="Straight Arrow Connector 1212"/>
            <p:cNvCxnSpPr/>
            <p:nvPr/>
          </p:nvCxnSpPr>
          <p:spPr>
            <a:xfrm>
              <a:off x="2555776" y="1979548"/>
              <a:ext cx="482453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214" name="TextBox 1213"/>
            <p:cNvSpPr txBox="1"/>
            <p:nvPr/>
          </p:nvSpPr>
          <p:spPr>
            <a:xfrm>
              <a:off x="1300974" y="1979548"/>
              <a:ext cx="1482267" cy="724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16"/>
              <a:r>
                <a:rPr lang="en-GB" sz="1687" kern="0" dirty="0">
                  <a:solidFill>
                    <a:sysClr val="windowText" lastClr="000000"/>
                  </a:solidFill>
                </a:rPr>
                <a:t>Early</a:t>
              </a:r>
            </a:p>
            <a:p>
              <a:pPr defTabSz="642816"/>
              <a:r>
                <a:rPr lang="en-GB" sz="1687" kern="0" dirty="0">
                  <a:solidFill>
                    <a:sysClr val="windowText" lastClr="000000"/>
                  </a:solidFill>
                </a:rPr>
                <a:t>Reflections</a:t>
              </a:r>
              <a:endParaRPr lang="en-US" sz="168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5" name="TextBox 1214"/>
            <p:cNvSpPr txBox="1"/>
            <p:nvPr/>
          </p:nvSpPr>
          <p:spPr>
            <a:xfrm>
              <a:off x="4253305" y="1979548"/>
              <a:ext cx="1482267" cy="724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16"/>
              <a:r>
                <a:rPr lang="en-GB" sz="1687" kern="0" dirty="0">
                  <a:solidFill>
                    <a:sysClr val="windowText" lastClr="000000"/>
                  </a:solidFill>
                </a:rPr>
                <a:t>Late</a:t>
              </a:r>
            </a:p>
            <a:p>
              <a:pPr defTabSz="642816"/>
              <a:r>
                <a:rPr lang="en-GB" sz="1687" kern="0" dirty="0">
                  <a:solidFill>
                    <a:sysClr val="windowText" lastClr="000000"/>
                  </a:solidFill>
                </a:rPr>
                <a:t>Reflections</a:t>
              </a:r>
              <a:endParaRPr lang="en-US" sz="168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6" name="TextBox 1215"/>
            <p:cNvSpPr txBox="1"/>
            <p:nvPr/>
          </p:nvSpPr>
          <p:spPr>
            <a:xfrm>
              <a:off x="6334823" y="5507940"/>
              <a:ext cx="786920" cy="417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42816"/>
              <a:r>
                <a:rPr lang="en-GB" sz="1687" kern="0" dirty="0">
                  <a:solidFill>
                    <a:sysClr val="windowText" lastClr="000000"/>
                  </a:solidFill>
                </a:rPr>
                <a:t>Time</a:t>
              </a:r>
              <a:endParaRPr lang="en-US" sz="1687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Correlation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44" y="795860"/>
            <a:ext cx="11920489" cy="6062141"/>
          </a:xfrm>
        </p:spPr>
        <p:txBody>
          <a:bodyPr/>
          <a:lstStyle/>
          <a:p>
            <a:pPr marL="446401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stereo reverb</a:t>
            </a:r>
            <a:r>
              <a:rPr lang="en-US" dirty="0"/>
              <a:t>, correlation of signals reaching each ear gives sense of spaciousness</a:t>
            </a:r>
          </a:p>
          <a:p>
            <a:pPr marL="446401"/>
            <a:r>
              <a:rPr lang="en-US" dirty="0"/>
              <a:t>low ceiling</a:t>
            </a:r>
          </a:p>
          <a:p>
            <a:pPr marL="803520" lvl="1"/>
            <a:r>
              <a:rPr lang="en-US" dirty="0"/>
              <a:t>First reflections from ceiling (not walls)</a:t>
            </a:r>
          </a:p>
          <a:p>
            <a:pPr marL="803520" lvl="1"/>
            <a:r>
              <a:rPr lang="en-US" dirty="0"/>
              <a:t>reach both ears at the same time</a:t>
            </a:r>
          </a:p>
          <a:p>
            <a:pPr marL="803520" lvl="1"/>
            <a:r>
              <a:rPr lang="en-US" dirty="0">
                <a:solidFill>
                  <a:srgbClr val="0000FF"/>
                </a:solidFill>
              </a:rPr>
              <a:t>Coherent</a:t>
            </a:r>
            <a:r>
              <a:rPr lang="en-US" dirty="0"/>
              <a:t> reflections give sense of small space</a:t>
            </a:r>
          </a:p>
          <a:p>
            <a:pPr marL="446401"/>
            <a:r>
              <a:rPr lang="en-US" dirty="0"/>
              <a:t>high ceiling</a:t>
            </a:r>
          </a:p>
          <a:p>
            <a:pPr marL="803520" lvl="1"/>
            <a:r>
              <a:rPr lang="en-US" dirty="0"/>
              <a:t>First reflections from walls</a:t>
            </a:r>
          </a:p>
          <a:p>
            <a:pPr marL="803520" lvl="1"/>
            <a:r>
              <a:rPr lang="en-US" dirty="0"/>
              <a:t>Walls are different distances away</a:t>
            </a:r>
          </a:p>
          <a:p>
            <a:pPr marL="1071359" lvl="2"/>
            <a:r>
              <a:rPr lang="en-US" dirty="0"/>
              <a:t>path different for each ear</a:t>
            </a:r>
          </a:p>
          <a:p>
            <a:pPr marL="803520" lvl="1"/>
            <a:r>
              <a:rPr lang="en-US" dirty="0"/>
              <a:t>Sound arriving at each ear is different (</a:t>
            </a:r>
            <a:r>
              <a:rPr lang="en-US" dirty="0">
                <a:solidFill>
                  <a:srgbClr val="0000FF"/>
                </a:solidFill>
              </a:rPr>
              <a:t>incoherent</a:t>
            </a:r>
            <a:r>
              <a:rPr lang="en-US" dirty="0"/>
              <a:t>)</a:t>
            </a:r>
          </a:p>
          <a:p>
            <a:pPr marL="1071359" lvl="2"/>
            <a:r>
              <a:rPr lang="en-GB" dirty="0"/>
              <a:t>Not strongly correlated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3025"/>
            <a:ext cx="8229600" cy="476250"/>
          </a:xfrm>
        </p:spPr>
        <p:txBody>
          <a:bodyPr/>
          <a:lstStyle/>
          <a:p>
            <a:pPr eaLnBrk="1" hangingPunct="1"/>
            <a:r>
              <a:rPr lang="en-US" sz="4008" dirty="0"/>
              <a:t>Reverberation time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462" y="981079"/>
            <a:ext cx="9639690" cy="5876925"/>
          </a:xfrm>
        </p:spPr>
        <p:txBody>
          <a:bodyPr/>
          <a:lstStyle/>
          <a:p>
            <a:pPr eaLnBrk="1" hangingPunct="1"/>
            <a:r>
              <a:rPr lang="en-US" dirty="0" err="1"/>
              <a:t>Characterises</a:t>
            </a:r>
            <a:r>
              <a:rPr lang="en-US" dirty="0"/>
              <a:t> reverberation in room </a:t>
            </a:r>
          </a:p>
          <a:p>
            <a:pPr lvl="1" eaLnBrk="1" hangingPunct="1"/>
            <a:r>
              <a:rPr lang="en-GB" dirty="0"/>
              <a:t>Important overall metric of reverb</a:t>
            </a:r>
            <a:endParaRPr lang="en-US" dirty="0"/>
          </a:p>
          <a:p>
            <a:pPr eaLnBrk="1" hangingPunct="1"/>
            <a:r>
              <a:rPr lang="en-US" dirty="0">
                <a:solidFill>
                  <a:srgbClr val="0000D0"/>
                </a:solidFill>
              </a:rPr>
              <a:t>Reverberation time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Time for sound pressure level to decay to 10</a:t>
            </a:r>
            <a:r>
              <a:rPr lang="en-US" baseline="30000" dirty="0"/>
              <a:t>-6</a:t>
            </a:r>
            <a:r>
              <a:rPr lang="en-US" dirty="0"/>
              <a:t> (60 dB) original value</a:t>
            </a:r>
          </a:p>
          <a:p>
            <a:pPr lvl="1" eaLnBrk="1" hangingPunct="1"/>
            <a:r>
              <a:rPr lang="en-US" dirty="0"/>
              <a:t>10</a:t>
            </a:r>
            <a:r>
              <a:rPr lang="en-US" baseline="30000" dirty="0"/>
              <a:t>-3 </a:t>
            </a:r>
            <a:r>
              <a:rPr lang="en-US" dirty="0"/>
              <a:t>original amplitude</a:t>
            </a:r>
          </a:p>
          <a:p>
            <a:pPr eaLnBrk="1" hangingPunct="1"/>
            <a:r>
              <a:rPr lang="en-US" dirty="0"/>
              <a:t>Long reverberation times </a:t>
            </a:r>
          </a:p>
          <a:p>
            <a:pPr lvl="1"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sound energy stays in room longer before being absorbed</a:t>
            </a:r>
          </a:p>
          <a:p>
            <a:pPr eaLnBrk="1" hangingPunct="1"/>
            <a:r>
              <a:rPr lang="en-US" dirty="0"/>
              <a:t>Associated with room size </a:t>
            </a:r>
          </a:p>
          <a:p>
            <a:pPr lvl="1" eaLnBrk="1" hangingPunct="1"/>
            <a:r>
              <a:rPr lang="en-US" dirty="0"/>
              <a:t>Concert hall reverberation time~ 1.5 - 2 seconds </a:t>
            </a:r>
            <a:endParaRPr lang="en-US" sz="196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Reverberation time: factors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2494" y="745630"/>
            <a:ext cx="10075506" cy="6112371"/>
          </a:xfrm>
        </p:spPr>
        <p:txBody>
          <a:bodyPr/>
          <a:lstStyle/>
          <a:p>
            <a:pPr marL="446401"/>
            <a:r>
              <a:rPr lang="en-US" sz="2812" dirty="0"/>
              <a:t>Room </a:t>
            </a:r>
            <a:r>
              <a:rPr lang="en-US" sz="2812" dirty="0">
                <a:solidFill>
                  <a:srgbClr val="0000FF"/>
                </a:solidFill>
              </a:rPr>
              <a:t>surfaces</a:t>
            </a:r>
            <a:endParaRPr lang="en-US" sz="2812" dirty="0"/>
          </a:p>
          <a:p>
            <a:pPr marL="803520" lvl="1"/>
            <a:r>
              <a:rPr lang="en-US" sz="2180" dirty="0"/>
              <a:t>How much energy lost on each reflection</a:t>
            </a:r>
          </a:p>
          <a:p>
            <a:pPr marL="803520" lvl="1"/>
            <a:r>
              <a:rPr lang="en-US" sz="2180" dirty="0"/>
              <a:t>Reflective materials increase reverberation time</a:t>
            </a:r>
          </a:p>
          <a:p>
            <a:pPr marL="1071359" lvl="2"/>
            <a:r>
              <a:rPr lang="en-US" sz="1969" dirty="0"/>
              <a:t>concrete, tiles, ...</a:t>
            </a:r>
          </a:p>
          <a:p>
            <a:pPr marL="803520" lvl="1"/>
            <a:r>
              <a:rPr lang="en-US" sz="2180" dirty="0"/>
              <a:t>Absorptive materials reduce reverberation time </a:t>
            </a:r>
          </a:p>
          <a:p>
            <a:pPr marL="1071359" lvl="2"/>
            <a:r>
              <a:rPr lang="en-US" sz="1969" dirty="0"/>
              <a:t>curtains, carpet, people, ...</a:t>
            </a:r>
          </a:p>
          <a:p>
            <a:pPr marL="803520" lvl="1"/>
            <a:r>
              <a:rPr lang="en-US" sz="2180" dirty="0" err="1"/>
              <a:t>Absorptivity</a:t>
            </a:r>
            <a:r>
              <a:rPr lang="en-US" sz="2180" dirty="0"/>
              <a:t> varies with frequency</a:t>
            </a:r>
          </a:p>
          <a:p>
            <a:pPr marL="446401"/>
            <a:r>
              <a:rPr lang="en-US" sz="2812" dirty="0"/>
              <a:t>Room </a:t>
            </a:r>
            <a:r>
              <a:rPr lang="en-US" sz="2812" dirty="0">
                <a:solidFill>
                  <a:srgbClr val="0000FF"/>
                </a:solidFill>
              </a:rPr>
              <a:t>size</a:t>
            </a:r>
            <a:endParaRPr lang="en-US" sz="2812" dirty="0"/>
          </a:p>
          <a:p>
            <a:pPr marL="803520" lvl="1"/>
            <a:r>
              <a:rPr lang="en-US" sz="2180" dirty="0"/>
              <a:t>Larger rooms have longer reverberation times</a:t>
            </a:r>
          </a:p>
          <a:p>
            <a:pPr marL="1071359" lvl="2"/>
            <a:r>
              <a:rPr lang="en-US" sz="1969" dirty="0"/>
              <a:t>Longer distance for waves to travel between reflections</a:t>
            </a:r>
          </a:p>
          <a:p>
            <a:pPr marL="446401"/>
            <a:r>
              <a:rPr lang="en-US" sz="2812" dirty="0">
                <a:solidFill>
                  <a:srgbClr val="0000FF"/>
                </a:solidFill>
              </a:rPr>
              <a:t>Air</a:t>
            </a:r>
            <a:r>
              <a:rPr lang="en-US" sz="2812" dirty="0"/>
              <a:t> in the room</a:t>
            </a:r>
          </a:p>
          <a:p>
            <a:pPr marL="803520" lvl="1"/>
            <a:r>
              <a:rPr lang="en-US" sz="2180" dirty="0"/>
              <a:t>Air attenuates travelling sound waves, reducing reverb time</a:t>
            </a:r>
          </a:p>
          <a:p>
            <a:pPr marL="803520" lvl="1"/>
            <a:r>
              <a:rPr lang="en-US" sz="2180" dirty="0"/>
              <a:t>Attenuation varies with humidity and temperature</a:t>
            </a:r>
          </a:p>
          <a:p>
            <a:pPr marL="1071359" lvl="2"/>
            <a:r>
              <a:rPr lang="en-US" sz="1969" dirty="0"/>
              <a:t>High frequencies affected most</a:t>
            </a:r>
          </a:p>
          <a:p>
            <a:pPr marL="1071359" lvl="2"/>
            <a:r>
              <a:rPr lang="en-US" sz="1969" dirty="0"/>
              <a:t>Many reverb units thus include </a:t>
            </a:r>
            <a:r>
              <a:rPr lang="en-US" sz="1969" dirty="0" err="1"/>
              <a:t>lowpass</a:t>
            </a:r>
            <a:r>
              <a:rPr lang="en-US" sz="1969" dirty="0"/>
              <a:t> filters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Sabine equation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01"/>
            <a:r>
              <a:rPr lang="en-US" dirty="0">
                <a:solidFill>
                  <a:srgbClr val="0000FF"/>
                </a:solidFill>
              </a:rPr>
              <a:t>Sabine equation</a:t>
            </a:r>
            <a:r>
              <a:rPr lang="en-US" dirty="0"/>
              <a:t> can estimate reverberation time in a room:</a:t>
            </a:r>
          </a:p>
          <a:p>
            <a:pPr marL="446401"/>
            <a:endParaRPr lang="en-US" dirty="0"/>
          </a:p>
          <a:p>
            <a:pPr marL="446401"/>
            <a:endParaRPr lang="en-US" dirty="0"/>
          </a:p>
          <a:p>
            <a:pPr marL="803520" lvl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V </a:t>
            </a:r>
            <a:r>
              <a:rPr lang="en-US" dirty="0"/>
              <a:t>= volume of room (m</a:t>
            </a:r>
            <a:r>
              <a:rPr lang="en-US" baseline="32000" dirty="0"/>
              <a:t>3</a:t>
            </a:r>
            <a:r>
              <a:rPr lang="en-US" dirty="0"/>
              <a:t>)</a:t>
            </a:r>
          </a:p>
          <a:p>
            <a:pPr marL="803520" lvl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c </a:t>
            </a:r>
            <a:r>
              <a:rPr lang="en-US" dirty="0"/>
              <a:t>= speed of sound in air (343 m/s)</a:t>
            </a:r>
          </a:p>
          <a:p>
            <a:pPr marL="803520" lvl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S </a:t>
            </a:r>
            <a:r>
              <a:rPr lang="en-US" dirty="0"/>
              <a:t>= total surface area of room (m</a:t>
            </a:r>
            <a:r>
              <a:rPr lang="en-US" baseline="32000" dirty="0"/>
              <a:t>2</a:t>
            </a:r>
            <a:r>
              <a:rPr lang="en-US" dirty="0"/>
              <a:t>)</a:t>
            </a:r>
          </a:p>
          <a:p>
            <a:pPr marL="803520" lvl="1"/>
            <a:r>
              <a:rPr lang="en-US" dirty="0"/>
              <a:t>   = average absorption coefficient for room</a:t>
            </a:r>
          </a:p>
          <a:p>
            <a:pPr marL="803520" lvl="1"/>
            <a:endParaRPr lang="en-US" dirty="0"/>
          </a:p>
          <a:p>
            <a:pPr marL="803520" lvl="1"/>
            <a:endParaRPr lang="en-US" dirty="0"/>
          </a:p>
          <a:p>
            <a:pPr marL="1071359" lvl="2"/>
            <a:endParaRPr lang="en-US" dirty="0"/>
          </a:p>
          <a:p>
            <a:pPr marL="803520" lvl="1"/>
            <a:r>
              <a:rPr lang="en-US" dirty="0"/>
              <a:t>Where  </a:t>
            </a:r>
            <a:r>
              <a:rPr lang="en-US" i="1" dirty="0" err="1">
                <a:latin typeface="Symbol" pitchFamily="18" charset="2"/>
              </a:rPr>
              <a:t>a</a:t>
            </a:r>
            <a:r>
              <a:rPr lang="en-US" i="1" baseline="-25000" dirty="0" err="1"/>
              <a:t>i</a:t>
            </a:r>
            <a:r>
              <a:rPr lang="en-US" dirty="0"/>
              <a:t>  are individual absorption coefficients for each surface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S</a:t>
            </a:r>
            <a:r>
              <a:rPr lang="en-US" baseline="-6000" dirty="0">
                <a:latin typeface="Arial Italic" charset="0"/>
                <a:cs typeface="Arial Italic" charset="0"/>
                <a:sym typeface="Arial Italic" charset="0"/>
              </a:rPr>
              <a:t>i</a:t>
            </a:r>
            <a:endParaRPr lang="en-US" baseline="-6000" dirty="0">
              <a:latin typeface="Arial Italic" charset="0"/>
              <a:sym typeface="Arial Italic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1139"/>
              </p:ext>
            </p:extLst>
          </p:nvPr>
        </p:nvGraphicFramePr>
        <p:xfrm>
          <a:off x="4706900" y="1458527"/>
          <a:ext cx="3669843" cy="95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368280" progId="Equation.DSMT4">
                  <p:embed/>
                </p:oleObj>
              </mc:Choice>
              <mc:Fallback>
                <p:oleObj name="Equation" r:id="rId2" imgW="1409400" imgH="368280" progId="Equation.DSMT4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00" y="1458527"/>
                        <a:ext cx="3669843" cy="958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400227" y="4137794"/>
          <a:ext cx="293563" cy="3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227" y="4137794"/>
                        <a:ext cx="293563" cy="32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4071193" y="4441404"/>
          <a:ext cx="3821906" cy="10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342720" progId="Equation.DSMT4">
                  <p:embed/>
                </p:oleObj>
              </mc:Choice>
              <mc:Fallback>
                <p:oleObj name="Equation" r:id="rId6" imgW="1295280" imgH="342720" progId="Equation.DSMT4">
                  <p:embed/>
                  <p:pic>
                    <p:nvPicPr>
                      <p:cNvPr id="10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193" y="4441404"/>
                        <a:ext cx="3821906" cy="1012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Microsoft Office PowerPoint</Application>
  <PresentationFormat>Widescreen</PresentationFormat>
  <Paragraphs>519</Paragraphs>
  <Slides>36</Slides>
  <Notes>21</Notes>
  <HiddenSlides>0</HiddenSlides>
  <MMClips>6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Arial Italic</vt:lpstr>
      <vt:lpstr>Calibri</vt:lpstr>
      <vt:lpstr>Calibri Light</vt:lpstr>
      <vt:lpstr>Cascadia Mono</vt:lpstr>
      <vt:lpstr>Helvetica</vt:lpstr>
      <vt:lpstr>Lucida Grande</vt:lpstr>
      <vt:lpstr>Symbol</vt:lpstr>
      <vt:lpstr>Times New Roman</vt:lpstr>
      <vt:lpstr>Times New Roman Bold</vt:lpstr>
      <vt:lpstr>Wingdings</vt:lpstr>
      <vt:lpstr>Title &amp; Bullets</vt:lpstr>
      <vt:lpstr>1_Office Theme</vt:lpstr>
      <vt:lpstr>Equation</vt:lpstr>
      <vt:lpstr>SmartDraw</vt:lpstr>
      <vt:lpstr>Package</vt:lpstr>
      <vt:lpstr>PowerPoint Presentation</vt:lpstr>
      <vt:lpstr>What is reverberation?</vt:lpstr>
      <vt:lpstr>Reverb, echo and delay</vt:lpstr>
      <vt:lpstr>Early &amp; late reflections</vt:lpstr>
      <vt:lpstr>Impulse response</vt:lpstr>
      <vt:lpstr>Correlation</vt:lpstr>
      <vt:lpstr>Reverberation time</vt:lpstr>
      <vt:lpstr>Reverberation time: factors</vt:lpstr>
      <vt:lpstr>Sabine equation</vt:lpstr>
      <vt:lpstr>Absorption and reverberation time</vt:lpstr>
      <vt:lpstr>Absorption and reverberation time</vt:lpstr>
      <vt:lpstr>Measured reverberation time</vt:lpstr>
      <vt:lpstr>Direct and reverberant sound fields</vt:lpstr>
      <vt:lpstr>Reverberant fields in music</vt:lpstr>
      <vt:lpstr>Why use reverb?</vt:lpstr>
      <vt:lpstr>Signal processing methods</vt:lpstr>
      <vt:lpstr>Schroeder’s reverberator</vt:lpstr>
      <vt:lpstr>Schroeder’s reverberator</vt:lpstr>
      <vt:lpstr>Moorer’s reverberator</vt:lpstr>
      <vt:lpstr>Moorer’s reverberator</vt:lpstr>
      <vt:lpstr>Moorer’s reverberator</vt:lpstr>
      <vt:lpstr>Flutter Echoes</vt:lpstr>
      <vt:lpstr>Examples</vt:lpstr>
      <vt:lpstr>Modelling room reverberation</vt:lpstr>
      <vt:lpstr>Convolution Reverb</vt:lpstr>
      <vt:lpstr>Convolution reverb</vt:lpstr>
      <vt:lpstr>One block convolution</vt:lpstr>
      <vt:lpstr>Partitioned convolution for real-time artificial reverberation.</vt:lpstr>
      <vt:lpstr>Common parameters</vt:lpstr>
      <vt:lpstr>Gated reverb</vt:lpstr>
      <vt:lpstr>Reverse reverb</vt:lpstr>
      <vt:lpstr>Software I</vt:lpstr>
      <vt:lpstr>Software II</vt:lpstr>
      <vt:lpstr>The Reverb Class in JUCE</vt:lpstr>
      <vt:lpstr>Define and initialise</vt:lpstr>
      <vt:lpstr>Prepare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21</cp:revision>
  <dcterms:created xsi:type="dcterms:W3CDTF">2023-10-15T11:43:45Z</dcterms:created>
  <dcterms:modified xsi:type="dcterms:W3CDTF">2023-12-16T05:15:01Z</dcterms:modified>
</cp:coreProperties>
</file>