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5" r:id="rId2"/>
    <p:sldMasterId id="2147483656" r:id="rId3"/>
    <p:sldMasterId id="2147483657" r:id="rId4"/>
    <p:sldMasterId id="2147483658" r:id="rId5"/>
    <p:sldMasterId id="2147483659" r:id="rId6"/>
    <p:sldMasterId id="2147483828" r:id="rId7"/>
  </p:sldMasterIdLst>
  <p:notesMasterIdLst>
    <p:notesMasterId r:id="rId23"/>
  </p:notesMasterIdLst>
  <p:sldIdLst>
    <p:sldId id="369" r:id="rId8"/>
    <p:sldId id="290" r:id="rId9"/>
    <p:sldId id="370" r:id="rId10"/>
    <p:sldId id="380" r:id="rId11"/>
    <p:sldId id="366" r:id="rId12"/>
    <p:sldId id="374" r:id="rId13"/>
    <p:sldId id="383" r:id="rId14"/>
    <p:sldId id="379" r:id="rId15"/>
    <p:sldId id="382" r:id="rId16"/>
    <p:sldId id="381" r:id="rId17"/>
    <p:sldId id="375" r:id="rId18"/>
    <p:sldId id="367" r:id="rId19"/>
    <p:sldId id="296" r:id="rId20"/>
    <p:sldId id="331" r:id="rId21"/>
    <p:sldId id="384" r:id="rId22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05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11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177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23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300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357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41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647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4" autoAdjust="0"/>
    <p:restoredTop sz="86421" autoAdjust="0"/>
  </p:normalViewPr>
  <p:slideViewPr>
    <p:cSldViewPr>
      <p:cViewPr varScale="1">
        <p:scale>
          <a:sx n="44" d="100"/>
          <a:sy n="44" d="100"/>
        </p:scale>
        <p:origin x="64" y="421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3140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" d="25"/>
        <a:sy n="19" d="25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05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119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177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23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300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41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498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498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1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418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2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37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50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31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46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35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78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01/12/2023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05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11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17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23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727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09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454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1818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18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242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299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360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4424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>
                <a:spcBef>
                  <a:spcPts val="0"/>
                </a:spcBef>
                <a:spcAft>
                  <a:spcPts val="0"/>
                </a:spcAft>
              </a:pPr>
              <a:t>01/12/2023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>
              <a:spcBef>
                <a:spcPts val="0"/>
              </a:spcBef>
              <a:spcAft>
                <a:spcPts val="0"/>
              </a:spcAft>
            </a:pPr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8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753864" y="1132384"/>
            <a:ext cx="11497088" cy="2463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73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Spatial Audio Part 1: Stereo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909" y="4125917"/>
            <a:ext cx="3682999" cy="4573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268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But there’s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30" y="2830943"/>
            <a:ext cx="12002473" cy="679838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</a:t>
            </a:r>
            <a:r>
              <a:rPr lang="en-GB" i="1" dirty="0">
                <a:latin typeface="Symbol" panose="05050102010706020507" pitchFamily="18" charset="2"/>
              </a:rPr>
              <a:t>f</a:t>
            </a:r>
            <a:r>
              <a:rPr lang="en-GB" dirty="0"/>
              <a:t> = </a:t>
            </a:r>
            <a:r>
              <a:rPr lang="en-GB" i="1" dirty="0">
                <a:latin typeface="Symbol" panose="05050102010706020507" pitchFamily="18" charset="2"/>
              </a:rPr>
              <a:t>q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</a:t>
            </a:r>
            <a:r>
              <a:rPr lang="en-GB" i="1" dirty="0">
                <a:latin typeface="Symbol" panose="05050102010706020507" pitchFamily="18" charset="2"/>
              </a:rPr>
              <a:t>f</a:t>
            </a:r>
            <a:r>
              <a:rPr lang="en-GB" dirty="0"/>
              <a:t> = </a:t>
            </a:r>
            <a:r>
              <a:rPr lang="en-GB" dirty="0">
                <a:latin typeface="Symbol" panose="05050102010706020507" pitchFamily="18" charset="2"/>
              </a:rPr>
              <a:t>0</a:t>
            </a:r>
          </a:p>
          <a:p>
            <a:endParaRPr lang="en-GB" dirty="0">
              <a:latin typeface="Symbol" panose="05050102010706020507" pitchFamily="18" charset="2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 loudness changes as function of panning position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 geometry only gives us the ratio of gains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to normalise it for constant power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14036"/>
              </p:ext>
            </p:extLst>
          </p:nvPr>
        </p:nvGraphicFramePr>
        <p:xfrm>
          <a:off x="4688557" y="4300736"/>
          <a:ext cx="39020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736560" progId="Equation.DSMT4">
                  <p:embed/>
                </p:oleObj>
              </mc:Choice>
              <mc:Fallback>
                <p:oleObj name="Equation" r:id="rId2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557" y="4300736"/>
                        <a:ext cx="3902075" cy="1841500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11753"/>
              </p:ext>
            </p:extLst>
          </p:nvPr>
        </p:nvGraphicFramePr>
        <p:xfrm>
          <a:off x="8589963" y="174625"/>
          <a:ext cx="39004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36560" progId="Equation.DSMT4">
                  <p:embed/>
                </p:oleObj>
              </mc:Choice>
              <mc:Fallback>
                <p:oleObj name="Equation" r:id="rId4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963" y="174625"/>
                        <a:ext cx="3900487" cy="18415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702"/>
              </p:ext>
            </p:extLst>
          </p:nvPr>
        </p:nvGraphicFramePr>
        <p:xfrm>
          <a:off x="4670422" y="2284769"/>
          <a:ext cx="29162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431640" progId="Equation.DSMT4">
                  <p:embed/>
                </p:oleObj>
              </mc:Choice>
              <mc:Fallback>
                <p:oleObj name="Equation" r:id="rId6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2" y="2284769"/>
                        <a:ext cx="2916238" cy="1079500"/>
                      </a:xfrm>
                      <a:prstGeom prst="rect">
                        <a:avLst/>
                      </a:prstGeom>
                      <a:noFill/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67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6516" y="2813769"/>
            <a:ext cx="545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Gains scaled so that power is constant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8195" y="6009764"/>
            <a:ext cx="126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Also gives simple relation for perceived azimuth in terms of gains, </a:t>
            </a:r>
            <a:r>
              <a:rPr lang="en-US" sz="2800" i="1" dirty="0"/>
              <a:t>tangent law</a:t>
            </a:r>
            <a:endParaRPr lang="en-GB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582814"/>
              </p:ext>
            </p:extLst>
          </p:nvPr>
        </p:nvGraphicFramePr>
        <p:xfrm>
          <a:off x="8556625" y="3333750"/>
          <a:ext cx="3124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876240" progId="Equation.DSMT4">
                  <p:embed/>
                </p:oleObj>
              </mc:Choice>
              <mc:Fallback>
                <p:oleObj name="Equation" r:id="rId2" imgW="104112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5" y="3333750"/>
                        <a:ext cx="3124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82590"/>
              </p:ext>
            </p:extLst>
          </p:nvPr>
        </p:nvGraphicFramePr>
        <p:xfrm>
          <a:off x="7942263" y="361950"/>
          <a:ext cx="4686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36560" progId="Equation.DSMT4">
                  <p:embed/>
                </p:oleObj>
              </mc:Choice>
              <mc:Fallback>
                <p:oleObj name="Equation" r:id="rId4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361950"/>
                        <a:ext cx="4686300" cy="220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53813"/>
              </p:ext>
            </p:extLst>
          </p:nvPr>
        </p:nvGraphicFramePr>
        <p:xfrm>
          <a:off x="3684588" y="6615113"/>
          <a:ext cx="5562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200" imgH="812800" progId="Equation.DSMT4">
                  <p:embed/>
                </p:oleObj>
              </mc:Choice>
              <mc:Fallback>
                <p:oleObj name="Equation" r:id="rId6" imgW="18542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6615113"/>
                        <a:ext cx="55626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8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060376"/>
          </a:xfrm>
        </p:spPr>
        <p:txBody>
          <a:bodyPr>
            <a:normAutofit/>
          </a:bodyPr>
          <a:lstStyle/>
          <a:p>
            <a:r>
              <a:rPr lang="en-US" sz="4400" dirty="0"/>
              <a:t>Constant power panning for two channels</a:t>
            </a: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>
          <a:xfrm>
            <a:off x="152895" y="2828573"/>
            <a:ext cx="12608878" cy="5181601"/>
            <a:chOff x="1763688" y="2924944"/>
            <a:chExt cx="5910411" cy="2428875"/>
          </a:xfrm>
        </p:grpSpPr>
        <p:pic>
          <p:nvPicPr>
            <p:cNvPr id="5122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 l="3172" r="7019"/>
            <a:stretch>
              <a:fillRect/>
            </a:stretch>
          </p:blipFill>
          <p:spPr bwMode="auto">
            <a:xfrm>
              <a:off x="1763688" y="2924944"/>
              <a:ext cx="2867025" cy="2400300"/>
            </a:xfrm>
            <a:prstGeom prst="rect">
              <a:avLst/>
            </a:prstGeom>
            <a:noFill/>
          </p:spPr>
        </p:pic>
        <p:pic>
          <p:nvPicPr>
            <p:cNvPr id="512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 l="3105" r="7423"/>
            <a:stretch>
              <a:fillRect/>
            </a:stretch>
          </p:blipFill>
          <p:spPr bwMode="auto">
            <a:xfrm>
              <a:off x="4788024" y="2924944"/>
              <a:ext cx="2886075" cy="2428875"/>
            </a:xfrm>
            <a:prstGeom prst="rect">
              <a:avLst/>
            </a:prstGeom>
            <a:noFill/>
          </p:spPr>
        </p:pic>
      </p:grp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371051" y="-71398"/>
            <a:ext cx="262697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7252687"/>
            <a:ext cx="26269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1300460"/>
            <a:endParaRPr lang="en-US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7984" y="799927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On the left is the gain for each channel, and on the right is the total power and total gain.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Panning as a rotation matrix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sz="4000" dirty="0"/>
              <a:t>When </a:t>
            </a:r>
            <a:r>
              <a:rPr lang="en-US" sz="4000" dirty="0">
                <a:latin typeface="Arial Italic" charset="0"/>
                <a:cs typeface="Arial Italic" charset="0"/>
                <a:sym typeface="Arial Italic" charset="0"/>
              </a:rPr>
              <a:t>θ</a:t>
            </a:r>
            <a:r>
              <a:rPr lang="en-US" sz="4000" dirty="0"/>
              <a:t> is 45°, </a:t>
            </a:r>
            <a:r>
              <a:rPr lang="en-GB" sz="4000" dirty="0"/>
              <a:t>gains applied to 2 channels in order to steer sound source to desired azimuth obtained by matrix vector multiplication </a:t>
            </a:r>
          </a:p>
          <a:p>
            <a:pPr marL="1142650" lvl="1" eaLnBrk="1" hangingPunct="1"/>
            <a:endParaRPr lang="en-US" dirty="0"/>
          </a:p>
          <a:p>
            <a:pPr marL="1142650" lvl="1" eaLnBrk="1" hangingPunct="1"/>
            <a:endParaRPr lang="en-US" dirty="0"/>
          </a:p>
          <a:p>
            <a:pPr marL="1142650" lvl="1" eaLnBrk="1" hangingPunct="1"/>
            <a:endParaRPr lang="en-US" dirty="0"/>
          </a:p>
          <a:p>
            <a:pPr marL="1142650" lvl="1" eaLnBrk="1" hangingPunct="1"/>
            <a:r>
              <a:rPr lang="en-US" dirty="0" err="1">
                <a:latin typeface="Arial Bold" charset="0"/>
                <a:cs typeface="Arial Bold" charset="0"/>
                <a:sym typeface="Arial Bold" charset="0"/>
              </a:rPr>
              <a:t>A</a:t>
            </a:r>
            <a:r>
              <a:rPr lang="en-US" baseline="-6000" dirty="0" err="1"/>
              <a:t>θ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rotation matrix</a:t>
            </a:r>
            <a:endParaRPr lang="en-US" dirty="0"/>
          </a:p>
          <a:p>
            <a:pPr marL="634808" eaLnBrk="1" hangingPunct="1"/>
            <a:r>
              <a:rPr lang="en-US" dirty="0"/>
              <a:t>no scaling is needed and we have:</a:t>
            </a: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92709"/>
              </p:ext>
            </p:extLst>
          </p:nvPr>
        </p:nvGraphicFramePr>
        <p:xfrm>
          <a:off x="3214688" y="3148013"/>
          <a:ext cx="26447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393480" progId="Equation.DSMT4">
                  <p:embed/>
                </p:oleObj>
              </mc:Choice>
              <mc:Fallback>
                <p:oleObj name="Equation" r:id="rId2" imgW="660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148013"/>
                        <a:ext cx="2644775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61900"/>
              </p:ext>
            </p:extLst>
          </p:nvPr>
        </p:nvGraphicFramePr>
        <p:xfrm>
          <a:off x="1363663" y="7007225"/>
          <a:ext cx="74009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444240" progId="Equation.DSMT4">
                  <p:embed/>
                </p:oleObj>
              </mc:Choice>
              <mc:Fallback>
                <p:oleObj name="Equation" r:id="rId4" imgW="18540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7007225"/>
                        <a:ext cx="7400925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12476"/>
            <a:ext cx="12814300" cy="927100"/>
          </a:xfrm>
        </p:spPr>
        <p:txBody>
          <a:bodyPr/>
          <a:lstStyle/>
          <a:p>
            <a:pPr marL="248275"/>
            <a:r>
              <a:rPr lang="en-US" sz="4000" dirty="0"/>
              <a:t>Perceived </a:t>
            </a:r>
            <a:r>
              <a:rPr lang="en-US" sz="4000" dirty="0">
                <a:solidFill>
                  <a:srgbClr val="0000FF"/>
                </a:solidFill>
              </a:rPr>
              <a:t>azimuth</a:t>
            </a:r>
            <a:r>
              <a:rPr lang="en-US" sz="4000" dirty="0"/>
              <a:t> as function of </a:t>
            </a:r>
            <a:r>
              <a:rPr lang="en-US" sz="4000" dirty="0">
                <a:solidFill>
                  <a:srgbClr val="0000FF"/>
                </a:solidFill>
              </a:rPr>
              <a:t>stereo level </a:t>
            </a:r>
            <a:r>
              <a:rPr lang="en-US" sz="4000" dirty="0"/>
              <a:t>difference </a:t>
            </a:r>
            <a:endParaRPr lang="en-US" sz="4000" dirty="0">
              <a:solidFill>
                <a:srgbClr val="0000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333"/>
          <a:stretch>
            <a:fillRect/>
          </a:stretch>
        </p:blipFill>
        <p:spPr bwMode="auto">
          <a:xfrm>
            <a:off x="1605856" y="1279653"/>
            <a:ext cx="10894888" cy="844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Variations: </a:t>
            </a:r>
            <a:r>
              <a:rPr lang="en-US" dirty="0" err="1"/>
              <a:t>Blumlein</a:t>
            </a:r>
            <a:r>
              <a:rPr lang="en-US" dirty="0"/>
              <a:t> law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" y="1348408"/>
            <a:ext cx="12479053" cy="8136517"/>
          </a:xfrm>
        </p:spPr>
        <p:txBody>
          <a:bodyPr anchor="t"/>
          <a:lstStyle/>
          <a:p>
            <a:pPr marL="573812" eaLnBrk="1" hangingPunct="1"/>
            <a:r>
              <a:rPr lang="en-US" sz="3400" dirty="0"/>
              <a:t>We derived the tangent law</a:t>
            </a:r>
          </a:p>
          <a:p>
            <a:pPr marL="573812" eaLnBrk="1" hangingPunct="1"/>
            <a:endParaRPr lang="en-US" sz="3400" dirty="0"/>
          </a:p>
          <a:p>
            <a:pPr marL="573812" eaLnBrk="1" hangingPunct="1"/>
            <a:endParaRPr lang="en-US" sz="3400" dirty="0"/>
          </a:p>
          <a:p>
            <a:pPr marL="573812" eaLnBrk="1" hangingPunct="1"/>
            <a:endParaRPr lang="en-US" sz="3400" dirty="0"/>
          </a:p>
          <a:p>
            <a:pPr marL="573812" eaLnBrk="1" hangingPunct="1"/>
            <a:r>
              <a:rPr lang="en-US" sz="3400" dirty="0"/>
              <a:t>But for </a:t>
            </a:r>
            <a:r>
              <a:rPr lang="en-US" sz="3400" dirty="0">
                <a:solidFill>
                  <a:srgbClr val="0000FF"/>
                </a:solidFill>
              </a:rPr>
              <a:t>broadband</a:t>
            </a:r>
            <a:r>
              <a:rPr lang="en-US" sz="3400" dirty="0"/>
              <a:t> signals (approximately):</a:t>
            </a:r>
          </a:p>
          <a:p>
            <a:pPr marL="573812" eaLnBrk="1" hangingPunct="1"/>
            <a:endParaRPr lang="en-US" sz="3400" dirty="0"/>
          </a:p>
          <a:p>
            <a:pPr marL="573812" eaLnBrk="1" hangingPunct="1"/>
            <a:endParaRPr lang="en-US" sz="3400" dirty="0"/>
          </a:p>
          <a:p>
            <a:pPr marL="573812" eaLnBrk="1" hangingPunct="1"/>
            <a:endParaRPr lang="en-US" sz="3400" dirty="0">
              <a:latin typeface="Arial Italic" charset="0"/>
              <a:cs typeface="Arial Italic" charset="0"/>
              <a:sym typeface="Arial Italic" charset="0"/>
            </a:endParaRPr>
          </a:p>
          <a:p>
            <a:pPr marL="573812" eaLnBrk="1" hangingPunct="1"/>
            <a:r>
              <a:rPr lang="en-GB" sz="3400" dirty="0">
                <a:cs typeface="Arial Italic" charset="0"/>
                <a:sym typeface="Arial Italic" charset="0"/>
              </a:rPr>
              <a:t>Known as </a:t>
            </a:r>
            <a:r>
              <a:rPr lang="en-GB" sz="3400" dirty="0">
                <a:solidFill>
                  <a:srgbClr val="0014BE"/>
                </a:solidFill>
                <a:cs typeface="Arial Italic" charset="0"/>
                <a:sym typeface="Arial Italic" charset="0"/>
              </a:rPr>
              <a:t>sine law </a:t>
            </a:r>
            <a:r>
              <a:rPr lang="en-GB" sz="3400" dirty="0">
                <a:cs typeface="Arial Italic" charset="0"/>
                <a:sym typeface="Arial Italic" charset="0"/>
              </a:rPr>
              <a:t>or </a:t>
            </a:r>
            <a:r>
              <a:rPr lang="en-GB" sz="3400" dirty="0" err="1">
                <a:solidFill>
                  <a:srgbClr val="0014BE"/>
                </a:solidFill>
                <a:cs typeface="Arial Italic" charset="0"/>
                <a:sym typeface="Arial Italic" charset="0"/>
              </a:rPr>
              <a:t>Blumlein</a:t>
            </a:r>
            <a:r>
              <a:rPr lang="en-GB" sz="3400" dirty="0">
                <a:solidFill>
                  <a:srgbClr val="0014BE"/>
                </a:solidFill>
                <a:cs typeface="Arial Italic" charset="0"/>
                <a:sym typeface="Arial Italic" charset="0"/>
              </a:rPr>
              <a:t> law</a:t>
            </a:r>
            <a:endParaRPr lang="en-US" sz="3400" dirty="0">
              <a:solidFill>
                <a:srgbClr val="0014BE"/>
              </a:solidFill>
              <a:cs typeface="Arial Italic" charset="0"/>
              <a:sym typeface="Arial Italic" charset="0"/>
            </a:endParaRPr>
          </a:p>
          <a:p>
            <a:pPr marL="573812" eaLnBrk="1" hangingPunct="1"/>
            <a:r>
              <a:rPr lang="en-US" sz="3400" dirty="0">
                <a:latin typeface="+mj-lt"/>
                <a:cs typeface="Arial Italic" charset="0"/>
                <a:sym typeface="Arial Italic" charset="0"/>
              </a:rPr>
              <a:t>And </a:t>
            </a:r>
            <a:r>
              <a:rPr lang="en-US" sz="3400" dirty="0" err="1">
                <a:latin typeface="+mj-lt"/>
                <a:cs typeface="Arial Italic" charset="0"/>
                <a:sym typeface="Arial Italic" charset="0"/>
              </a:rPr>
              <a:t>Blumlein’s</a:t>
            </a:r>
            <a:r>
              <a:rPr lang="en-US" sz="3400" dirty="0">
                <a:latin typeface="+mj-lt"/>
                <a:cs typeface="Arial Italic" charset="0"/>
                <a:sym typeface="Arial Italic" charset="0"/>
              </a:rPr>
              <a:t> original patent used the small angle approximation </a:t>
            </a:r>
            <a:r>
              <a:rPr lang="en-US" sz="3400" dirty="0">
                <a:latin typeface="Arial Italic" charset="0"/>
                <a:cs typeface="Arial Italic" charset="0"/>
                <a:sym typeface="Arial Italic" charset="0"/>
              </a:rPr>
              <a:t>sin X ~ tan X ~ X</a:t>
            </a:r>
          </a:p>
          <a:p>
            <a:pPr marL="573812" eaLnBrk="1" hangingPunct="1"/>
            <a:r>
              <a:rPr lang="en-US" sz="3400" dirty="0">
                <a:latin typeface="Arial Italic" charset="0"/>
                <a:cs typeface="Arial Italic" charset="0"/>
                <a:sym typeface="Arial Italic" charset="0"/>
              </a:rPr>
              <a:t>In production, all the panning laws assume you know the speaker angle for playback</a:t>
            </a:r>
            <a:endParaRPr lang="en-US" sz="3400" dirty="0"/>
          </a:p>
        </p:txBody>
      </p:sp>
      <p:graphicFrame>
        <p:nvGraphicFramePr>
          <p:cNvPr id="788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1620"/>
              </p:ext>
            </p:extLst>
          </p:nvPr>
        </p:nvGraphicFramePr>
        <p:xfrm>
          <a:off x="3694088" y="4385295"/>
          <a:ext cx="45481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680" imgH="368280" progId="Equation.DSMT4">
                  <p:embed/>
                </p:oleObj>
              </mc:Choice>
              <mc:Fallback>
                <p:oleObj name="Equation" r:id="rId3" imgW="1066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088" y="4385295"/>
                        <a:ext cx="4548188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40767"/>
              </p:ext>
            </p:extLst>
          </p:nvPr>
        </p:nvGraphicFramePr>
        <p:xfrm>
          <a:off x="3649663" y="1924050"/>
          <a:ext cx="46561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368280" progId="Equation.DSMT4">
                  <p:embed/>
                </p:oleObj>
              </mc:Choice>
              <mc:Fallback>
                <p:oleObj name="Equation" r:id="rId5" imgW="1091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924050"/>
                        <a:ext cx="4656137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152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dirty="0">
                <a:solidFill>
                  <a:srgbClr val="0000FF"/>
                </a:solidFill>
              </a:rPr>
              <a:t>Spatial audio</a:t>
            </a:r>
            <a:r>
              <a:rPr lang="en-US" dirty="0"/>
              <a:t> is the virtual positioning of sounds in space</a:t>
            </a:r>
          </a:p>
          <a:p>
            <a:pPr marL="634808" eaLnBrk="1" hangingPunct="1"/>
            <a:r>
              <a:rPr lang="en-US" dirty="0"/>
              <a:t>Simplest case of spatial audio is </a:t>
            </a:r>
            <a:r>
              <a:rPr lang="en-US" dirty="0">
                <a:solidFill>
                  <a:srgbClr val="0000FF"/>
                </a:solidFill>
              </a:rPr>
              <a:t>stereo panning</a:t>
            </a:r>
            <a:endParaRPr lang="en-US" dirty="0"/>
          </a:p>
          <a:p>
            <a:pPr lvl="1" eaLnBrk="1" hangingPunct="1"/>
            <a:r>
              <a:rPr lang="en-US" sz="4000" dirty="0"/>
              <a:t>feed channels same signal </a:t>
            </a:r>
          </a:p>
          <a:p>
            <a:pPr lvl="1" eaLnBrk="1" hangingPunct="1"/>
            <a:r>
              <a:rPr lang="en-US" sz="4000" dirty="0"/>
              <a:t>Adjust relative amplitude of channels</a:t>
            </a:r>
          </a:p>
          <a:p>
            <a:pPr eaLnBrk="1" hangingPunct="1"/>
            <a:r>
              <a:rPr lang="en-US" sz="4400" dirty="0"/>
              <a:t>usually accomplished by sound engineer for each sound source</a:t>
            </a:r>
          </a:p>
          <a:p>
            <a:pPr lvl="1" eaLnBrk="1" hangingPunct="1"/>
            <a:r>
              <a:rPr lang="en-US" sz="4000" dirty="0"/>
              <a:t>composing </a:t>
            </a:r>
            <a:r>
              <a:rPr lang="en-US" sz="4000" dirty="0">
                <a:solidFill>
                  <a:srgbClr val="0014BE"/>
                </a:solidFill>
              </a:rPr>
              <a:t>panorama</a:t>
            </a:r>
            <a:r>
              <a:rPr lang="en-US" sz="4000" dirty="0"/>
              <a:t> of acoustic events in space spanned by loudspeakers</a:t>
            </a:r>
          </a:p>
          <a:p>
            <a:pPr marL="634807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Historical aside: origin of stereo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0460126" cy="8547100"/>
          </a:xfrm>
        </p:spPr>
        <p:txBody>
          <a:bodyPr anchor="t"/>
          <a:lstStyle/>
          <a:p>
            <a:pPr marL="442913" indent="-360363" eaLnBrk="1" hangingPunct="1"/>
            <a:r>
              <a:rPr lang="en-US" dirty="0"/>
              <a:t>Early sound systems in theatres</a:t>
            </a:r>
          </a:p>
          <a:p>
            <a:pPr marL="442913" indent="-360363" eaLnBrk="1" hangingPunct="1">
              <a:buNone/>
            </a:pPr>
            <a:r>
              <a:rPr lang="en-US" dirty="0"/>
              <a:t>   had only one channel</a:t>
            </a:r>
          </a:p>
          <a:p>
            <a:pPr marL="803275" lvl="1" indent="-360363" eaLnBrk="1" hangingPunct="1"/>
            <a:r>
              <a:rPr lang="en-US" dirty="0"/>
              <a:t>Separation between location of actor </a:t>
            </a:r>
            <a:br>
              <a:rPr lang="en-US" dirty="0"/>
            </a:br>
            <a:r>
              <a:rPr lang="en-US" dirty="0"/>
              <a:t>on screen and location of voice</a:t>
            </a:r>
          </a:p>
          <a:p>
            <a:pPr marL="442913" indent="-360363" eaLnBrk="1" hangingPunct="1"/>
            <a:r>
              <a:rPr lang="en-US" dirty="0"/>
              <a:t>Alan </a:t>
            </a:r>
            <a:r>
              <a:rPr lang="en-US" dirty="0" err="1"/>
              <a:t>Blumlein</a:t>
            </a:r>
            <a:r>
              <a:rPr lang="en-US" dirty="0"/>
              <a:t> (1903-1942)</a:t>
            </a:r>
          </a:p>
          <a:p>
            <a:pPr marL="803275" lvl="1" indent="-360363" eaLnBrk="1" hangingPunct="1"/>
            <a:r>
              <a:rPr lang="en-US" dirty="0"/>
              <a:t>Researcher at EMI</a:t>
            </a:r>
          </a:p>
          <a:p>
            <a:pPr marL="803275" lvl="1" indent="-360363" eaLnBrk="1" hangingPunct="1"/>
            <a:r>
              <a:rPr lang="en-US" dirty="0"/>
              <a:t>1931, </a:t>
            </a:r>
            <a:r>
              <a:rPr lang="en-US" dirty="0" err="1"/>
              <a:t>Blumlein</a:t>
            </a:r>
            <a:r>
              <a:rPr lang="en-US" dirty="0"/>
              <a:t> takes wife to the cinema</a:t>
            </a:r>
          </a:p>
          <a:p>
            <a:pPr marL="984250" lvl="2" indent="-263525" eaLnBrk="1" hangingPunct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‘Do you 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realise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 the sound only comes from one person?’</a:t>
            </a:r>
            <a:endParaRPr lang="en-US" dirty="0">
              <a:latin typeface="Arial Italic" charset="0"/>
              <a:sym typeface="Arial Italic" charset="0"/>
            </a:endParaRPr>
          </a:p>
          <a:p>
            <a:pPr marL="984250" lvl="2" indent="-263525" eaLnBrk="1" hangingPunct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‘Oh does it?’</a:t>
            </a:r>
            <a:endParaRPr lang="en-US" dirty="0">
              <a:latin typeface="Arial Italic" charset="0"/>
              <a:sym typeface="Arial Italic" charset="0"/>
            </a:endParaRPr>
          </a:p>
          <a:p>
            <a:pPr marL="984250" lvl="2" indent="-263525" eaLnBrk="1" hangingPunct="1"/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‘Yes. And I’ve got a way to make it follow the person.’</a:t>
            </a:r>
            <a:endParaRPr lang="en-US" dirty="0">
              <a:latin typeface="Arial Italic" charset="0"/>
              <a:sym typeface="Arial Italic" charset="0"/>
            </a:endParaRPr>
          </a:p>
          <a:p>
            <a:pPr marL="803275" lvl="1" indent="-360363" eaLnBrk="1" hangingPunct="1"/>
            <a:r>
              <a:rPr lang="en-US" dirty="0"/>
              <a:t>Resulting patent</a:t>
            </a:r>
          </a:p>
          <a:p>
            <a:pPr marL="984250" lvl="2" indent="-263525" eaLnBrk="1" hangingPunct="1"/>
            <a:r>
              <a:rPr lang="en-US" sz="2400" dirty="0"/>
              <a:t>"Improvements in and relating to Sound transmission, Sound-recording and Sound-reproducing systems". Dec. 14, 1931, British patent 394325.</a:t>
            </a:r>
          </a:p>
        </p:txBody>
      </p:sp>
      <p:pic>
        <p:nvPicPr>
          <p:cNvPr id="14340" name="Picture 3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60126" y="1130300"/>
            <a:ext cx="2269986" cy="309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250" y="4516760"/>
            <a:ext cx="2645467" cy="3528392"/>
          </a:xfrm>
          <a:prstGeom prst="rect">
            <a:avLst/>
          </a:prstGeom>
        </p:spPr>
      </p:pic>
      <p:pic>
        <p:nvPicPr>
          <p:cNvPr id="3" name="doreen2">
            <a:hlinkClick r:id="" action="ppaction://media"/>
            <a:extLst>
              <a:ext uri="{FF2B5EF4-FFF2-40B4-BE49-F238E27FC236}">
                <a16:creationId xmlns:a16="http://schemas.microsoft.com/office/drawing/2014/main" id="{7C73F96D-0A3D-E31F-C3BA-2BE9F0403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18624" y="3868688"/>
            <a:ext cx="1144637" cy="11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9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7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76" y="1130300"/>
            <a:ext cx="12042826" cy="8547100"/>
          </a:xfrm>
        </p:spPr>
        <p:txBody>
          <a:bodyPr/>
          <a:lstStyle/>
          <a:p>
            <a:pPr marL="203139" indent="0">
              <a:buNone/>
            </a:pPr>
            <a:r>
              <a:rPr lang="en-GB" dirty="0"/>
              <a:t>What gains should be applied to left and right channels in order to pan a sound source to a virtual position between two loudspeakers?</a:t>
            </a:r>
          </a:p>
        </p:txBody>
      </p:sp>
    </p:spTree>
    <p:extLst>
      <p:ext uri="{BB962C8B-B14F-4D97-AF65-F5344CB8AC3E}">
        <p14:creationId xmlns:p14="http://schemas.microsoft.com/office/powerpoint/2010/main" val="3986574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309712" y="1293255"/>
            <a:ext cx="8724389" cy="8396880"/>
            <a:chOff x="1115616" y="476672"/>
            <a:chExt cx="6134336" cy="5904056"/>
          </a:xfrm>
        </p:grpSpPr>
        <p:sp>
          <p:nvSpPr>
            <p:cNvPr id="661" name="Oval 660"/>
            <p:cNvSpPr/>
            <p:nvPr/>
          </p:nvSpPr>
          <p:spPr>
            <a:xfrm>
              <a:off x="1849952" y="980728"/>
              <a:ext cx="5400000" cy="54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Group 666"/>
            <p:cNvGrpSpPr/>
            <p:nvPr/>
          </p:nvGrpSpPr>
          <p:grpSpPr>
            <a:xfrm rot="2417558">
              <a:off x="2200339" y="913091"/>
              <a:ext cx="725130" cy="725653"/>
              <a:chOff x="2123728" y="692696"/>
              <a:chExt cx="725130" cy="725653"/>
            </a:xfrm>
          </p:grpSpPr>
          <p:sp>
            <p:nvSpPr>
              <p:cNvPr id="662" name="Rectangle 661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3" name="Isosceles Triangle 662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5" name="Arc 664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6" name="Arc 665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667"/>
            <p:cNvGrpSpPr/>
            <p:nvPr/>
          </p:nvGrpSpPr>
          <p:grpSpPr>
            <a:xfrm rot="7995696">
              <a:off x="6234301" y="914565"/>
              <a:ext cx="725130" cy="725653"/>
              <a:chOff x="2123728" y="692696"/>
              <a:chExt cx="725130" cy="725653"/>
            </a:xfrm>
          </p:grpSpPr>
          <p:sp>
            <p:nvSpPr>
              <p:cNvPr id="669" name="Rectangle 668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1" name="Isosceles Triangle 670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3" name="Arc 672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8" name="Arc 677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694"/>
            <p:cNvGrpSpPr/>
            <p:nvPr/>
          </p:nvGrpSpPr>
          <p:grpSpPr>
            <a:xfrm>
              <a:off x="4211960" y="3140968"/>
              <a:ext cx="648072" cy="864096"/>
              <a:chOff x="323528" y="620688"/>
              <a:chExt cx="1080120" cy="1152128"/>
            </a:xfrm>
          </p:grpSpPr>
          <p:sp>
            <p:nvSpPr>
              <p:cNvPr id="689" name="Oval 688"/>
              <p:cNvSpPr/>
              <p:nvPr/>
            </p:nvSpPr>
            <p:spPr>
              <a:xfrm>
                <a:off x="395536" y="836712"/>
                <a:ext cx="936104" cy="9361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1259632" y="1196752"/>
                <a:ext cx="144016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323528" y="1196752"/>
                <a:ext cx="144016" cy="2880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4" name="Isosceles Triangle 693"/>
              <p:cNvSpPr/>
              <p:nvPr/>
            </p:nvSpPr>
            <p:spPr>
              <a:xfrm>
                <a:off x="755576" y="620688"/>
                <a:ext cx="216024" cy="28803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Group 706"/>
            <p:cNvGrpSpPr/>
            <p:nvPr/>
          </p:nvGrpSpPr>
          <p:grpSpPr>
            <a:xfrm>
              <a:off x="4139952" y="3248980"/>
              <a:ext cx="792088" cy="468052"/>
              <a:chOff x="4355976" y="2420888"/>
              <a:chExt cx="720080" cy="360040"/>
            </a:xfrm>
          </p:grpSpPr>
          <p:sp>
            <p:nvSpPr>
              <p:cNvPr id="696" name="Oval 695"/>
              <p:cNvSpPr/>
              <p:nvPr/>
            </p:nvSpPr>
            <p:spPr>
              <a:xfrm>
                <a:off x="4499992" y="2420888"/>
                <a:ext cx="144016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7" name="Oval 696"/>
              <p:cNvSpPr/>
              <p:nvPr/>
            </p:nvSpPr>
            <p:spPr>
              <a:xfrm>
                <a:off x="4788024" y="2420888"/>
                <a:ext cx="144016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99" name="Straight Connector 698"/>
              <p:cNvCxnSpPr>
                <a:stCxn id="696" idx="7"/>
                <a:endCxn id="697" idx="1"/>
              </p:cNvCxnSpPr>
              <p:nvPr/>
            </p:nvCxnSpPr>
            <p:spPr>
              <a:xfrm>
                <a:off x="4622917" y="2431433"/>
                <a:ext cx="18619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>
                <a:stCxn id="696" idx="1"/>
              </p:cNvCxnSpPr>
              <p:nvPr/>
            </p:nvCxnSpPr>
            <p:spPr>
              <a:xfrm flipH="1">
                <a:off x="4499992" y="2431433"/>
                <a:ext cx="21091" cy="277487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>
                <a:stCxn id="697" idx="5"/>
              </p:cNvCxnSpPr>
              <p:nvPr/>
            </p:nvCxnSpPr>
            <p:spPr>
              <a:xfrm>
                <a:off x="4910949" y="2482351"/>
                <a:ext cx="21091" cy="22656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4" name="Arc 703"/>
              <p:cNvSpPr/>
              <p:nvPr/>
            </p:nvSpPr>
            <p:spPr>
              <a:xfrm flipH="1" flipV="1">
                <a:off x="4932040" y="2564904"/>
                <a:ext cx="144016" cy="21602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5" name="Arc 704"/>
              <p:cNvSpPr/>
              <p:nvPr/>
            </p:nvSpPr>
            <p:spPr>
              <a:xfrm flipV="1">
                <a:off x="4355976" y="2564904"/>
                <a:ext cx="144016" cy="21602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39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709" name="Straight Connector 708"/>
            <p:cNvCxnSpPr>
              <a:endCxn id="694" idx="0"/>
            </p:cNvCxnSpPr>
            <p:nvPr/>
          </p:nvCxnSpPr>
          <p:spPr>
            <a:xfrm flipH="1">
              <a:off x="4535996" y="548680"/>
              <a:ext cx="0" cy="2592288"/>
            </a:xfrm>
            <a:prstGeom prst="line">
              <a:avLst/>
            </a:prstGeom>
            <a:ln w="31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>
              <a:off x="2915816" y="1556792"/>
              <a:ext cx="1584176" cy="2088232"/>
            </a:xfrm>
            <a:prstGeom prst="line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V="1">
              <a:off x="4499992" y="1556792"/>
              <a:ext cx="1728192" cy="2170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/>
            <p:cNvSpPr txBox="1"/>
            <p:nvPr/>
          </p:nvSpPr>
          <p:spPr>
            <a:xfrm>
              <a:off x="3995936" y="1268760"/>
              <a:ext cx="289893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i="1" dirty="0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4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1800" y="1772816"/>
              <a:ext cx="319198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400" b="1" baseline="-250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-5400000">
              <a:off x="3131840" y="2204864"/>
              <a:ext cx="2880000" cy="2880000"/>
            </a:xfrm>
            <a:prstGeom prst="arc">
              <a:avLst>
                <a:gd name="adj1" fmla="val 20241389"/>
                <a:gd name="adj2" fmla="val 21444332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-5400000">
              <a:off x="2555776" y="1628800"/>
              <a:ext cx="3960000" cy="3960000"/>
            </a:xfrm>
            <a:prstGeom prst="arc">
              <a:avLst>
                <a:gd name="adj1" fmla="val 19300838"/>
                <a:gd name="adj2" fmla="val 59141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393" fontAlgn="auto">
                <a:spcBef>
                  <a:spcPts val="0"/>
                </a:spcBef>
                <a:spcAft>
                  <a:spcPts val="0"/>
                </a:spcAft>
              </a:pPr>
              <a:endParaRPr lang="en-US" sz="34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63888" y="1196752"/>
              <a:ext cx="1008112" cy="244827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39952" y="1815207"/>
              <a:ext cx="289893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i="1" dirty="0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f</a:t>
              </a:r>
              <a:endParaRPr lang="en-US" sz="34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52120" y="2204864"/>
              <a:ext cx="319198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400" b="1" baseline="-250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47864" y="1196752"/>
              <a:ext cx="300037" cy="43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400" b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p</a:t>
              </a:r>
              <a:endParaRPr lang="en-US" sz="34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259632" y="3645024"/>
              <a:ext cx="3312368" cy="0"/>
            </a:xfrm>
            <a:prstGeom prst="line">
              <a:avLst/>
            </a:prstGeom>
            <a:ln w="3175">
              <a:solidFill>
                <a:schemeClr val="tx1"/>
              </a:solidFill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644008" y="476672"/>
              <a:ext cx="6697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600" i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x </a:t>
              </a:r>
              <a:r>
                <a:rPr lang="en-GB" sz="2600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axis</a:t>
              </a:r>
              <a:endParaRPr lang="en-US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5616" y="3717032"/>
              <a:ext cx="6697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300393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600" i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y </a:t>
              </a:r>
              <a:r>
                <a:rPr lang="en-GB" sz="2600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axis</a:t>
              </a:r>
              <a:endParaRPr lang="en-US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0" y="-25964"/>
            <a:ext cx="13004800" cy="1215954"/>
          </a:xfrm>
        </p:spPr>
        <p:txBody>
          <a:bodyPr>
            <a:normAutofit/>
          </a:bodyPr>
          <a:lstStyle/>
          <a:p>
            <a:r>
              <a:rPr lang="en-GB" sz="3400" b="1" dirty="0">
                <a:latin typeface="Times New Roman"/>
                <a:ea typeface="Times New Roman"/>
              </a:rPr>
              <a:t>Listener and loudspeakers configuration for placing a sound source using level difference.</a:t>
            </a:r>
            <a:endParaRPr lang="en-US" sz="3400" b="1" dirty="0">
              <a:latin typeface="Times New Roman"/>
              <a:ea typeface="Times New Roman"/>
            </a:endParaRPr>
          </a:p>
        </p:txBody>
      </p:sp>
      <p:sp>
        <p:nvSpPr>
          <p:cNvPr id="44" name="Rectangle 4"/>
          <p:cNvSpPr>
            <a:spLocks/>
          </p:cNvSpPr>
          <p:nvPr/>
        </p:nvSpPr>
        <p:spPr bwMode="auto">
          <a:xfrm>
            <a:off x="9200925" y="1539476"/>
            <a:ext cx="3761704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Central listener and two speakers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5" name="Rectangle 5"/>
          <p:cNvSpPr>
            <a:spLocks/>
          </p:cNvSpPr>
          <p:nvPr/>
        </p:nvSpPr>
        <p:spPr bwMode="auto">
          <a:xfrm>
            <a:off x="9020242" y="2812847"/>
            <a:ext cx="4060175" cy="22964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100" dirty="0">
                <a:solidFill>
                  <a:schemeClr val="tx1"/>
                </a:solidFill>
                <a:latin typeface="Symbol" pitchFamily="18" charset="2"/>
                <a:cs typeface="Arial" pitchFamily="34" charset="0"/>
                <a:sym typeface="Arial" pitchFamily="34" charset="0"/>
              </a:rPr>
              <a:t>f </a:t>
            </a: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= angle of apparent source</a:t>
            </a:r>
          </a:p>
          <a:p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θ = angle of each speaker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52616"/>
              </p:ext>
            </p:extLst>
          </p:nvPr>
        </p:nvGraphicFramePr>
        <p:xfrm>
          <a:off x="9107835" y="5255590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634725" progId="Equation.DSMT4">
                  <p:embed/>
                </p:oleObj>
              </mc:Choice>
              <mc:Fallback>
                <p:oleObj name="Equation" r:id="rId2" imgW="1256755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835" y="5255590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46316"/>
              </p:ext>
            </p:extLst>
          </p:nvPr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634725" progId="Equation.DSMT4">
                  <p:embed/>
                </p:oleObj>
              </mc:Choice>
              <mc:Fallback>
                <p:oleObj name="Equation" r:id="rId2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Unit vectors in loudspeaker directions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9618"/>
              </p:ext>
            </p:extLst>
          </p:nvPr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31800" progId="Equation.DSMT4">
                  <p:embed/>
                </p:oleObj>
              </mc:Choice>
              <mc:Fallback>
                <p:oleObj name="Equation" r:id="rId4" imgW="1536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source constructed by applying gains</a:t>
            </a:r>
            <a:r>
              <a:rPr lang="en-US" sz="2800" baseline="-25000" dirty="0"/>
              <a:t> </a:t>
            </a:r>
            <a:r>
              <a:rPr lang="en-US" sz="2800" dirty="0"/>
              <a:t>to vectors pointing to 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1610"/>
              </p:ext>
            </p:extLst>
          </p:nvPr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431640" progId="Equation.DSMT4">
                  <p:embed/>
                </p:oleObj>
              </mc:Choice>
              <mc:Fallback>
                <p:oleObj name="Equation" r:id="rId6" imgW="25779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634725" progId="Equation.DSMT4">
                  <p:embed/>
                </p:oleObj>
              </mc:Choice>
              <mc:Fallback>
                <p:oleObj name="Equation" r:id="rId2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Unit vectors in loudspeaker directions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31800" progId="Equation.DSMT4">
                  <p:embed/>
                </p:oleObj>
              </mc:Choice>
              <mc:Fallback>
                <p:oleObj name="Equation" r:id="rId4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source constructed by applying gains</a:t>
            </a:r>
            <a:r>
              <a:rPr lang="en-US" sz="2800" baseline="-25000" dirty="0"/>
              <a:t> </a:t>
            </a:r>
            <a:r>
              <a:rPr lang="en-US" sz="2800" dirty="0"/>
              <a:t>to vectors pointing to 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431640" progId="Equation.DSMT4">
                  <p:embed/>
                </p:oleObj>
              </mc:Choice>
              <mc:Fallback>
                <p:oleObj name="Equation" r:id="rId6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3166916" y="7690109"/>
            <a:ext cx="5141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Now solve this to find the gains</a:t>
            </a:r>
            <a:endParaRPr lang="en-GB" sz="280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2853389" y="135784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9133" y="1569544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904595" y="1569544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85304" y="1159898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4311" y="1876778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860151" y="2491246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40859" y="1671955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470836" y="1057487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290127" y="1937067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40766" y="2491246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63602" y="1057487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93482" y="4539474"/>
            <a:ext cx="281111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007007" y="33373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550" y="4569877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-9806" y="5660104"/>
            <a:ext cx="4450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Problem: Find gains in terms of </a:t>
            </a:r>
            <a:r>
              <a:rPr lang="en-US" sz="2800" i="1" dirty="0">
                <a:latin typeface="Symbol" panose="05050102010706020507" pitchFamily="18" charset="2"/>
              </a:rPr>
              <a:t>q</a:t>
            </a:r>
            <a:r>
              <a:rPr lang="en-US" sz="2800" dirty="0"/>
              <a:t> and </a:t>
            </a:r>
            <a:r>
              <a:rPr lang="en-US" sz="2800" i="1" dirty="0">
                <a:latin typeface="Symbol" panose="05050102010706020507" pitchFamily="18" charset="2"/>
              </a:rPr>
              <a:t>f</a:t>
            </a:r>
            <a:endParaRPr lang="en-GB" sz="2800" i="1" dirty="0">
              <a:latin typeface="Symbol" panose="05050102010706020507" pitchFamily="18" charset="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21365"/>
              </p:ext>
            </p:extLst>
          </p:nvPr>
        </p:nvGraphicFramePr>
        <p:xfrm>
          <a:off x="103674" y="6838829"/>
          <a:ext cx="51435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431640" progId="Equation.DSMT4">
                  <p:embed/>
                </p:oleObj>
              </mc:Choice>
              <mc:Fallback>
                <p:oleObj name="Equation" r:id="rId2" imgW="2057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74" y="6838829"/>
                        <a:ext cx="5143500" cy="107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993631" y="523022"/>
            <a:ext cx="389314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Expand the matrices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Move terms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and subtract equations to separate gain terms</a:t>
            </a: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800" dirty="0"/>
              <a:t>Reduce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6048"/>
              </p:ext>
            </p:extLst>
          </p:nvPr>
        </p:nvGraphicFramePr>
        <p:xfrm>
          <a:off x="9805172" y="170928"/>
          <a:ext cx="27297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419040" progId="Equation.DSMT4">
                  <p:embed/>
                </p:oleObj>
              </mc:Choice>
              <mc:Fallback>
                <p:oleObj name="Equation" r:id="rId4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5172" y="170928"/>
                        <a:ext cx="2729700" cy="104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535"/>
              </p:ext>
            </p:extLst>
          </p:nvPr>
        </p:nvGraphicFramePr>
        <p:xfrm>
          <a:off x="1617115" y="8076185"/>
          <a:ext cx="29205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203040" progId="Equation.DSMT4">
                  <p:embed/>
                </p:oleObj>
              </mc:Choice>
              <mc:Fallback>
                <p:oleObj name="Equation" r:id="rId6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115" y="8076185"/>
                        <a:ext cx="2920500" cy="50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38157"/>
              </p:ext>
            </p:extLst>
          </p:nvPr>
        </p:nvGraphicFramePr>
        <p:xfrm>
          <a:off x="9836672" y="2045101"/>
          <a:ext cx="26667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419040" progId="Equation.DSMT4">
                  <p:embed/>
                </p:oleObj>
              </mc:Choice>
              <mc:Fallback>
                <p:oleObj name="Equation" r:id="rId8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672" y="2045101"/>
                        <a:ext cx="2666700" cy="104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52222"/>
              </p:ext>
            </p:extLst>
          </p:nvPr>
        </p:nvGraphicFramePr>
        <p:xfrm>
          <a:off x="9788972" y="3919274"/>
          <a:ext cx="2762100" cy="18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840" imgH="736560" progId="Equation.DSMT4">
                  <p:embed/>
                </p:oleObj>
              </mc:Choice>
              <mc:Fallback>
                <p:oleObj name="Equation" r:id="rId10" imgW="1104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8972" y="3919274"/>
                        <a:ext cx="2762100" cy="18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78702"/>
              </p:ext>
            </p:extLst>
          </p:nvPr>
        </p:nvGraphicFramePr>
        <p:xfrm>
          <a:off x="8819635" y="6587246"/>
          <a:ext cx="390048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736560" progId="Equation.DSMT4">
                  <p:embed/>
                </p:oleObj>
              </mc:Choice>
              <mc:Fallback>
                <p:oleObj name="Equation" r:id="rId12" imgW="1562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9635" y="6587246"/>
                        <a:ext cx="3900487" cy="18415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672860" y="135784"/>
            <a:ext cx="0" cy="9205512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08068" y="365685"/>
          <a:ext cx="3770265" cy="190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634725" progId="Equation.DSMT4">
                  <p:embed/>
                </p:oleObj>
              </mc:Choice>
              <mc:Fallback>
                <p:oleObj name="Equation" r:id="rId2" imgW="1256755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68" y="365685"/>
                        <a:ext cx="3770265" cy="190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4877912" y="136030"/>
            <a:ext cx="51206" cy="440369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73656" y="1569790"/>
            <a:ext cx="2355462" cy="296993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29118" y="1569790"/>
            <a:ext cx="2213046" cy="296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09827" y="1160144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q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68834" y="1877024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Arc 98"/>
          <p:cNvSpPr/>
          <p:nvPr/>
        </p:nvSpPr>
        <p:spPr>
          <a:xfrm rot="16200000">
            <a:off x="2880891" y="2491492"/>
            <a:ext cx="4096000" cy="4096000"/>
          </a:xfrm>
          <a:prstGeom prst="arc">
            <a:avLst>
              <a:gd name="adj1" fmla="val 20241389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100" name="Arc 99"/>
          <p:cNvSpPr/>
          <p:nvPr/>
        </p:nvSpPr>
        <p:spPr>
          <a:xfrm rot="16200000">
            <a:off x="2061599" y="1672201"/>
            <a:ext cx="5632000" cy="5632000"/>
          </a:xfrm>
          <a:prstGeom prst="arc">
            <a:avLst>
              <a:gd name="adj1" fmla="val 19300838"/>
              <a:gd name="adj2" fmla="val 5914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393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95359" y="1057733"/>
            <a:ext cx="1433759" cy="3481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14650" y="1937313"/>
            <a:ext cx="4122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5289" y="2491492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34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88125" y="1057733"/>
            <a:ext cx="4267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3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endParaRPr lang="en-US" sz="34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8195" y="4539720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031530" y="3361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372" y="4642131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393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26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8422" y="2583824"/>
            <a:ext cx="494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Unit vectors in loudspeaker directions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954509" y="409204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063713" y="3592952"/>
          <a:ext cx="4610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31800" progId="Equation.DSMT4">
                  <p:embed/>
                </p:oleObj>
              </mc:Choice>
              <mc:Fallback>
                <p:oleObj name="Equation" r:id="rId4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713" y="3592952"/>
                        <a:ext cx="46101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683" y="5168192"/>
            <a:ext cx="5238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vector pointing towards source constructed by applying gains</a:t>
            </a:r>
            <a:r>
              <a:rPr lang="en-US" sz="2800" baseline="-25000" dirty="0"/>
              <a:t> </a:t>
            </a:r>
            <a:r>
              <a:rPr lang="en-US" sz="2800" dirty="0"/>
              <a:t>to vectors pointing to speakers</a:t>
            </a:r>
            <a:endParaRPr lang="en-GB" sz="28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02800" y="588567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241285" y="5274260"/>
          <a:ext cx="7734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431640" progId="Equation.DSMT4">
                  <p:embed/>
                </p:oleObj>
              </mc:Choice>
              <mc:Fallback>
                <p:oleObj name="Equation" r:id="rId6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285" y="5274260"/>
                        <a:ext cx="77343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100163" y="7804552"/>
            <a:ext cx="3922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invert this to find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</a:t>
            </a:r>
            <a:r>
              <a:rPr lang="en-US" sz="28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GB" sz="280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893721" y="6757997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279900" y="6896016"/>
          <a:ext cx="8724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080" imgH="850680" progId="Equation.DSMT4">
                  <p:embed/>
                </p:oleObj>
              </mc:Choice>
              <mc:Fallback>
                <p:oleObj name="Equation" r:id="rId8" imgW="2908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6896016"/>
                        <a:ext cx="87249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549</Words>
  <Characters>0</Characters>
  <Application>Microsoft Office PowerPoint</Application>
  <PresentationFormat>Custom</PresentationFormat>
  <Lines>0</Lines>
  <Paragraphs>126</Paragraphs>
  <Slides>15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Bold</vt:lpstr>
      <vt:lpstr>Arial Italic</vt:lpstr>
      <vt:lpstr>Calibri</vt:lpstr>
      <vt:lpstr>Gill Sans</vt:lpstr>
      <vt:lpstr>Lucida Grande</vt:lpstr>
      <vt:lpstr>Symbol</vt:lpstr>
      <vt:lpstr>Times New Roman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3_Office Theme</vt:lpstr>
      <vt:lpstr>Equation</vt:lpstr>
      <vt:lpstr>PowerPoint Presentation</vt:lpstr>
      <vt:lpstr>Basics</vt:lpstr>
      <vt:lpstr>Historical aside: origin of stereo</vt:lpstr>
      <vt:lpstr>The problem</vt:lpstr>
      <vt:lpstr>Listener and loudspeakers configuration for placing a sound source using level difference.</vt:lpstr>
      <vt:lpstr>PowerPoint Presentation</vt:lpstr>
      <vt:lpstr>PowerPoint Presentation</vt:lpstr>
      <vt:lpstr>PowerPoint Presentation</vt:lpstr>
      <vt:lpstr>PowerPoint Presentation</vt:lpstr>
      <vt:lpstr>But there’s a problem</vt:lpstr>
      <vt:lpstr>PowerPoint Presentation</vt:lpstr>
      <vt:lpstr>Constant power panning for two channels</vt:lpstr>
      <vt:lpstr>Panning as a rotation matrix</vt:lpstr>
      <vt:lpstr>Perceived azimuth as function of stereo level difference </vt:lpstr>
      <vt:lpstr>Variations: Blumlein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Joshua Reiss</cp:lastModifiedBy>
  <cp:revision>53</cp:revision>
  <dcterms:modified xsi:type="dcterms:W3CDTF">2023-12-01T19:21:55Z</dcterms:modified>
</cp:coreProperties>
</file>