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4" r:id="rId5"/>
    <p:sldId id="265" r:id="rId6"/>
    <p:sldId id="266" r:id="rId7"/>
    <p:sldId id="267" r:id="rId8"/>
    <p:sldId id="28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6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8147" autoAdjust="0"/>
  </p:normalViewPr>
  <p:slideViewPr>
    <p:cSldViewPr snapToGrid="0">
      <p:cViewPr varScale="1">
        <p:scale>
          <a:sx n="37" d="100"/>
          <a:sy n="37" d="100"/>
        </p:scale>
        <p:origin x="1099" y="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527276"/>
          </a:xfrm>
          <a:prstGeom prst="rect">
            <a:avLst/>
          </a:prstGeom>
        </p:spPr>
        <p:txBody>
          <a:bodyPr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37268" cy="10527276"/>
          </a:xfrm>
          <a:prstGeom prst="rect">
            <a:avLst/>
          </a:prstGeom>
        </p:spPr>
        <p:txBody>
          <a:bodyPr numCol="2" spcCol="1176863" anchor="t"/>
          <a:lstStyle>
            <a:lvl1pPr marL="507999" indent="-507999">
              <a:spcBef>
                <a:spcPts val="1000"/>
              </a:spcBef>
              <a:defRPr sz="5200"/>
            </a:lvl1pPr>
            <a:lvl2pPr marL="1190625" indent="-555625">
              <a:spcBef>
                <a:spcPts val="1000"/>
              </a:spcBef>
              <a:buChar char="‣"/>
              <a:defRPr sz="4400"/>
            </a:lvl2pPr>
            <a:lvl3pPr marL="1746250" indent="-476250">
              <a:spcBef>
                <a:spcPts val="1000"/>
              </a:spcBef>
              <a:buSzPct val="100000"/>
              <a:buChar char="-"/>
              <a:defRPr sz="3600"/>
            </a:lvl3pPr>
            <a:lvl4pPr marL="2381250" indent="-476250">
              <a:spcBef>
                <a:spcPts val="1000"/>
              </a:spcBef>
              <a:buChar char="-"/>
              <a:defRPr sz="3600"/>
            </a:lvl4pPr>
            <a:lvl5pPr marL="3016250" indent="-476250">
              <a:spcBef>
                <a:spcPts val="1000"/>
              </a:spcBef>
              <a:buChar char="-"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Rectangle"/>
          <p:cNvSpPr/>
          <p:nvPr/>
        </p:nvSpPr>
        <p:spPr>
          <a:xfrm>
            <a:off x="0" y="-18571"/>
            <a:ext cx="24384001" cy="1547417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292100" y="-18571"/>
            <a:ext cx="23799800" cy="1547417"/>
          </a:xfrm>
          <a:prstGeom prst="rect">
            <a:avLst/>
          </a:prstGeom>
        </p:spPr>
        <p:txBody>
          <a:bodyPr/>
          <a:lstStyle>
            <a:lvl1pPr algn="l">
              <a:defRPr sz="8400"/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Week 10a: Phase vocoder, part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Phase vocoder, part 1</a:t>
            </a:r>
          </a:p>
        </p:txBody>
      </p:sp>
      <p:sp>
        <p:nvSpPr>
          <p:cNvPr id="101" name="What you’ll learn today:"/>
          <p:cNvSpPr txBox="1"/>
          <p:nvPr/>
        </p:nvSpPr>
        <p:spPr>
          <a:xfrm>
            <a:off x="8275062" y="2123779"/>
            <a:ext cx="7833876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learn:</a:t>
            </a:r>
          </a:p>
        </p:txBody>
      </p:sp>
      <p:sp>
        <p:nvSpPr>
          <p:cNvPr id="102" name="Segmenting a real-time signal into windows…"/>
          <p:cNvSpPr txBox="1"/>
          <p:nvPr/>
        </p:nvSpPr>
        <p:spPr>
          <a:xfrm>
            <a:off x="3852671" y="3489166"/>
            <a:ext cx="16678657" cy="282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b="0"/>
            </a:pPr>
            <a:r>
              <a:rPr dirty="0"/>
              <a:t>Segmenting a real-time signal into windows</a:t>
            </a:r>
          </a:p>
          <a:p>
            <a:pPr>
              <a:defRPr sz="6000" b="0"/>
            </a:pPr>
            <a:r>
              <a:rPr dirty="0"/>
              <a:t>Working with overlapping windows (overlap-add)</a:t>
            </a:r>
          </a:p>
          <a:p>
            <a:pPr>
              <a:defRPr sz="6000" b="0"/>
            </a:pPr>
            <a:r>
              <a:rPr dirty="0"/>
              <a:t>Multi-threaded audio processing</a:t>
            </a:r>
          </a:p>
        </p:txBody>
      </p:sp>
      <p:sp>
        <p:nvSpPr>
          <p:cNvPr id="105" name="What you’ll make today:"/>
          <p:cNvSpPr txBox="1"/>
          <p:nvPr/>
        </p:nvSpPr>
        <p:spPr>
          <a:xfrm>
            <a:off x="8200522" y="6498207"/>
            <a:ext cx="7982955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3D46A6"/>
                </a:solidFill>
              </a:defRPr>
            </a:lvl1pPr>
          </a:lstStyle>
          <a:p>
            <a:r>
              <a:rPr dirty="0"/>
              <a:t>What you’ll make:</a:t>
            </a:r>
          </a:p>
        </p:txBody>
      </p:sp>
      <p:sp>
        <p:nvSpPr>
          <p:cNvPr id="106" name="A phase vocoder framework with simple effects"/>
          <p:cNvSpPr txBox="1"/>
          <p:nvPr/>
        </p:nvSpPr>
        <p:spPr>
          <a:xfrm>
            <a:off x="4054601" y="7734556"/>
            <a:ext cx="16274797" cy="99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 b="0"/>
            </a:lvl1pPr>
          </a:lstStyle>
          <a:p>
            <a:r>
              <a:t>A phase vocoder framework with simple effects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We use a circular buffer to keep track of the inpu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5237353" cy="10527276"/>
          </a:xfrm>
          <a:prstGeom prst="rect">
            <a:avLst/>
          </a:prstGeom>
        </p:spPr>
        <p:txBody>
          <a:bodyPr/>
          <a:lstStyle/>
          <a:p>
            <a:r>
              <a:rPr dirty="0"/>
              <a:t>We use a </a:t>
            </a:r>
            <a:r>
              <a:rPr dirty="0">
                <a:solidFill>
                  <a:srgbClr val="3D46A6"/>
                </a:solidFill>
              </a:rPr>
              <a:t>circular buffer</a:t>
            </a:r>
            <a:r>
              <a:rPr dirty="0"/>
              <a:t> to keep track of the input</a:t>
            </a:r>
          </a:p>
          <a:p>
            <a:r>
              <a:rPr dirty="0"/>
              <a:t>Necessary characteristics:</a:t>
            </a:r>
          </a:p>
          <a:p>
            <a:pPr lvl="1"/>
            <a:r>
              <a:rPr dirty="0"/>
              <a:t>The buffer always holds (at least) the</a:t>
            </a:r>
            <a:r>
              <a:rPr dirty="0">
                <a:solidFill>
                  <a:srgbClr val="3D46A6"/>
                </a:solidFill>
              </a:rPr>
              <a:t> last M input samples</a:t>
            </a:r>
            <a:r>
              <a:rPr dirty="0"/>
              <a:t> (where M is the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</a:t>
            </a:r>
          </a:p>
          <a:p>
            <a:pPr lvl="1"/>
            <a:r>
              <a:rPr dirty="0"/>
              <a:t>If using multiple channels, one buffer per channel </a:t>
            </a:r>
          </a:p>
          <a:p>
            <a:r>
              <a:rPr dirty="0"/>
              <a:t>Using the circular buffer:</a:t>
            </a:r>
          </a:p>
          <a:p>
            <a:pPr lvl="1"/>
            <a:r>
              <a:rPr dirty="0"/>
              <a:t>Each iteration of the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for()</a:t>
            </a:r>
            <a:r>
              <a:rPr dirty="0"/>
              <a:t> loop:</a:t>
            </a:r>
          </a:p>
          <a:p>
            <a:pPr lvl="2"/>
            <a:r>
              <a:rPr dirty="0"/>
              <a:t>store input in buffer</a:t>
            </a:r>
          </a:p>
          <a:p>
            <a:pPr lvl="2"/>
            <a:r>
              <a:rPr dirty="0"/>
              <a:t>increment the </a:t>
            </a: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 (wrapping as necessary)</a:t>
            </a:r>
          </a:p>
          <a:p>
            <a:pPr lvl="2"/>
            <a:r>
              <a:rPr dirty="0"/>
              <a:t>increment the </a:t>
            </a:r>
            <a:r>
              <a:rPr dirty="0">
                <a:solidFill>
                  <a:srgbClr val="3D46A6"/>
                </a:solidFill>
              </a:rPr>
              <a:t>total count</a:t>
            </a:r>
            <a:r>
              <a:rPr dirty="0"/>
              <a:t> of samples stored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When the count reaches the hop size</a:t>
            </a:r>
            <a:r>
              <a:rPr dirty="0"/>
              <a:t>:</a:t>
            </a:r>
          </a:p>
          <a:p>
            <a:pPr lvl="2"/>
            <a:r>
              <a:rPr dirty="0"/>
              <a:t>take one window from buffer, </a:t>
            </a:r>
            <a:r>
              <a:rPr dirty="0">
                <a:solidFill>
                  <a:srgbClr val="9B1200"/>
                </a:solidFill>
              </a:rPr>
              <a:t>unwrap it</a:t>
            </a:r>
            <a:r>
              <a:rPr dirty="0"/>
              <a:t>, and pass it to FFT</a:t>
            </a:r>
          </a:p>
          <a:p>
            <a:pPr lvl="2"/>
            <a:r>
              <a:rPr dirty="0"/>
              <a:t>in other words: </a:t>
            </a:r>
            <a:r>
              <a:rPr dirty="0">
                <a:solidFill>
                  <a:srgbClr val="3D46A6"/>
                </a:solidFill>
              </a:rPr>
              <a:t>copy it to a new buffer</a:t>
            </a:r>
            <a:r>
              <a:rPr dirty="0"/>
              <a:t> such that the oldest sample appears at index 0 of the new buffer</a:t>
            </a:r>
          </a:p>
        </p:txBody>
      </p:sp>
      <p:sp>
        <p:nvSpPr>
          <p:cNvPr id="908" name="Review: overlap-add with a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overlap-add with a circular buffer</a:t>
            </a:r>
          </a:p>
        </p:txBody>
      </p:sp>
      <p:grpSp>
        <p:nvGrpSpPr>
          <p:cNvPr id="936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09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0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11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12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13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14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15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16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17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18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19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20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21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22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23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24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25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26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27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28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29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30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31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32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33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34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35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37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38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39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40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41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sp>
        <p:nvSpPr>
          <p:cNvPr id="942" name="Line"/>
          <p:cNvSpPr/>
          <p:nvPr/>
        </p:nvSpPr>
        <p:spPr>
          <a:xfrm flipH="1">
            <a:off x="19320902" y="3241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945" name="Group"/>
          <p:cNvGrpSpPr/>
          <p:nvPr/>
        </p:nvGrpSpPr>
        <p:grpSpPr>
          <a:xfrm>
            <a:off x="10878688" y="5841339"/>
            <a:ext cx="4095802" cy="4000965"/>
            <a:chOff x="0" y="0"/>
            <a:chExt cx="4095800" cy="4000963"/>
          </a:xfrm>
        </p:grpSpPr>
        <p:sp>
          <p:nvSpPr>
            <p:cNvPr id="943" name="Line"/>
            <p:cNvSpPr/>
            <p:nvPr/>
          </p:nvSpPr>
          <p:spPr>
            <a:xfrm flipH="1">
              <a:off x="441213" y="2170592"/>
              <a:ext cx="1331714" cy="1830372"/>
            </a:xfrm>
            <a:prstGeom prst="line">
              <a:avLst/>
            </a:prstGeom>
            <a:noFill/>
            <a:ln w="889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4" name="Important: this…"/>
            <p:cNvSpPr txBox="1"/>
            <p:nvPr/>
          </p:nvSpPr>
          <p:spPr>
            <a:xfrm>
              <a:off x="0" y="0"/>
              <a:ext cx="4095801" cy="2033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200" b="0"/>
              </a:pPr>
              <a:r>
                <a:rPr b="1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Important: </a:t>
              </a:r>
              <a:r>
                <a:t>this</a:t>
              </a:r>
            </a:p>
            <a:p>
              <a:pPr>
                <a:defRPr sz="3200" b="0"/>
              </a:pPr>
              <a:r>
                <a:t>is not the same as</a:t>
              </a:r>
            </a:p>
            <a:p>
              <a:pPr>
                <a:defRPr sz="3200" b="0"/>
              </a:pPr>
              <a:r>
                <a:t>when the write</a:t>
              </a:r>
            </a:p>
            <a:p>
              <a:pPr>
                <a:defRPr sz="3200" b="0"/>
              </a:pPr>
              <a:r>
                <a:t>pointer wraps around!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1" build="p" bldLvl="5" animBg="1" advAuto="0"/>
      <p:bldP spid="945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up"/>
          <p:cNvGrpSpPr/>
          <p:nvPr/>
        </p:nvGrpSpPr>
        <p:grpSpPr>
          <a:xfrm>
            <a:off x="15683582" y="4150709"/>
            <a:ext cx="7846416" cy="7846415"/>
            <a:chOff x="0" y="0"/>
            <a:chExt cx="7846414" cy="7846414"/>
          </a:xfrm>
        </p:grpSpPr>
        <p:sp>
          <p:nvSpPr>
            <p:cNvPr id="948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49" name="Circle"/>
            <p:cNvSpPr/>
            <p:nvPr/>
          </p:nvSpPr>
          <p:spPr>
            <a:xfrm>
              <a:off x="1541427" y="1505648"/>
              <a:ext cx="4763560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50" name="x[24]"/>
            <p:cNvSpPr txBox="1"/>
            <p:nvPr/>
          </p:nvSpPr>
          <p:spPr>
            <a:xfrm rot="16200000">
              <a:off x="3410223" y="38027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x[24]</a:t>
              </a:r>
            </a:p>
          </p:txBody>
        </p:sp>
        <p:sp>
          <p:nvSpPr>
            <p:cNvPr id="951" name="x[12]"/>
            <p:cNvSpPr txBox="1"/>
            <p:nvPr/>
          </p:nvSpPr>
          <p:spPr>
            <a:xfrm rot="16200000">
              <a:off x="3410223" y="6800448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x[12]</a:t>
              </a:r>
            </a:p>
          </p:txBody>
        </p:sp>
        <p:sp>
          <p:nvSpPr>
            <p:cNvPr id="952" name="x[18]"/>
            <p:cNvSpPr txBox="1"/>
            <p:nvPr/>
          </p:nvSpPr>
          <p:spPr>
            <a:xfrm>
              <a:off x="381139" y="362614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x[18]</a:t>
              </a:r>
            </a:p>
          </p:txBody>
        </p:sp>
        <p:sp>
          <p:nvSpPr>
            <p:cNvPr id="953" name="x[6]"/>
            <p:cNvSpPr txBox="1"/>
            <p:nvPr/>
          </p:nvSpPr>
          <p:spPr>
            <a:xfrm>
              <a:off x="6719176" y="3626141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x[6]</a:t>
              </a:r>
            </a:p>
          </p:txBody>
        </p:sp>
        <p:sp>
          <p:nvSpPr>
            <p:cNvPr id="954" name="x[3]"/>
            <p:cNvSpPr txBox="1"/>
            <p:nvPr/>
          </p:nvSpPr>
          <p:spPr>
            <a:xfrm rot="18900000">
              <a:off x="5712747" y="137439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x[3]</a:t>
              </a:r>
            </a:p>
          </p:txBody>
        </p:sp>
        <p:sp>
          <p:nvSpPr>
            <p:cNvPr id="955" name="x[25]"/>
            <p:cNvSpPr txBox="1"/>
            <p:nvPr/>
          </p:nvSpPr>
          <p:spPr>
            <a:xfrm rot="17100000">
              <a:off x="4277927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x[25]</a:t>
              </a:r>
            </a:p>
          </p:txBody>
        </p:sp>
        <p:sp>
          <p:nvSpPr>
            <p:cNvPr id="956" name="x[26]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x[26]</a:t>
              </a:r>
            </a:p>
          </p:txBody>
        </p:sp>
        <p:sp>
          <p:nvSpPr>
            <p:cNvPr id="957" name="x[4]"/>
            <p:cNvSpPr txBox="1"/>
            <p:nvPr/>
          </p:nvSpPr>
          <p:spPr>
            <a:xfrm rot="19800000">
              <a:off x="6207733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x[4]</a:t>
              </a:r>
            </a:p>
          </p:txBody>
        </p:sp>
        <p:sp>
          <p:nvSpPr>
            <p:cNvPr id="958" name="x[5]"/>
            <p:cNvSpPr txBox="1"/>
            <p:nvPr/>
          </p:nvSpPr>
          <p:spPr>
            <a:xfrm rot="20100000">
              <a:off x="6527933" y="275716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x[5]</a:t>
              </a:r>
            </a:p>
          </p:txBody>
        </p:sp>
        <p:sp>
          <p:nvSpPr>
            <p:cNvPr id="959" name="x[7]"/>
            <p:cNvSpPr txBox="1"/>
            <p:nvPr/>
          </p:nvSpPr>
          <p:spPr>
            <a:xfrm rot="900000">
              <a:off x="6649874" y="4482933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x[7]</a:t>
              </a:r>
            </a:p>
          </p:txBody>
        </p:sp>
        <p:sp>
          <p:nvSpPr>
            <p:cNvPr id="960" name="x[8]"/>
            <p:cNvSpPr txBox="1"/>
            <p:nvPr/>
          </p:nvSpPr>
          <p:spPr>
            <a:xfrm rot="1800000">
              <a:off x="6404656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x[8]</a:t>
              </a:r>
            </a:p>
          </p:txBody>
        </p:sp>
        <p:sp>
          <p:nvSpPr>
            <p:cNvPr id="961" name="x[9]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x[9]</a:t>
              </a:r>
            </a:p>
          </p:txBody>
        </p:sp>
        <p:sp>
          <p:nvSpPr>
            <p:cNvPr id="962" name="x[10]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x[10]</a:t>
              </a:r>
            </a:p>
          </p:txBody>
        </p:sp>
        <p:sp>
          <p:nvSpPr>
            <p:cNvPr id="963" name="x[11]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x[11]</a:t>
              </a:r>
            </a:p>
          </p:txBody>
        </p:sp>
        <p:sp>
          <p:nvSpPr>
            <p:cNvPr id="964" name="x[15]"/>
            <p:cNvSpPr txBox="1"/>
            <p:nvPr/>
          </p:nvSpPr>
          <p:spPr>
            <a:xfrm rot="18900000">
              <a:off x="1239486" y="5813176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x[15]</a:t>
              </a:r>
            </a:p>
          </p:txBody>
        </p:sp>
        <p:sp>
          <p:nvSpPr>
            <p:cNvPr id="965" name="x[14]"/>
            <p:cNvSpPr txBox="1"/>
            <p:nvPr/>
          </p:nvSpPr>
          <p:spPr>
            <a:xfrm rot="18000000">
              <a:off x="1847013" y="635608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x[14]</a:t>
              </a:r>
            </a:p>
          </p:txBody>
        </p:sp>
        <p:sp>
          <p:nvSpPr>
            <p:cNvPr id="966" name="x[13]"/>
            <p:cNvSpPr txBox="1"/>
            <p:nvPr/>
          </p:nvSpPr>
          <p:spPr>
            <a:xfrm rot="17100000">
              <a:off x="2598779" y="6679171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x[13]</a:t>
              </a:r>
            </a:p>
          </p:txBody>
        </p:sp>
        <p:sp>
          <p:nvSpPr>
            <p:cNvPr id="967" name="x[16]"/>
            <p:cNvSpPr txBox="1"/>
            <p:nvPr/>
          </p:nvSpPr>
          <p:spPr>
            <a:xfrm rot="19800000">
              <a:off x="784888" y="5159350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x[16]</a:t>
              </a:r>
            </a:p>
          </p:txBody>
        </p:sp>
        <p:sp>
          <p:nvSpPr>
            <p:cNvPr id="968" name="x[17]"/>
            <p:cNvSpPr txBox="1"/>
            <p:nvPr/>
          </p:nvSpPr>
          <p:spPr>
            <a:xfrm rot="20700000">
              <a:off x="485092" y="44309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x[17]</a:t>
              </a:r>
            </a:p>
          </p:txBody>
        </p:sp>
        <p:sp>
          <p:nvSpPr>
            <p:cNvPr id="969" name="x[19]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x[19]</a:t>
              </a:r>
            </a:p>
          </p:txBody>
        </p:sp>
        <p:sp>
          <p:nvSpPr>
            <p:cNvPr id="970" name="x[20]"/>
            <p:cNvSpPr txBox="1"/>
            <p:nvPr/>
          </p:nvSpPr>
          <p:spPr>
            <a:xfrm rot="1800000">
              <a:off x="767561" y="214595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x[20]</a:t>
              </a:r>
            </a:p>
          </p:txBody>
        </p:sp>
        <p:sp>
          <p:nvSpPr>
            <p:cNvPr id="971" name="x[21]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x[21]</a:t>
              </a:r>
            </a:p>
          </p:txBody>
        </p:sp>
        <p:sp>
          <p:nvSpPr>
            <p:cNvPr id="972" name="x[22]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x[22]</a:t>
              </a:r>
            </a:p>
          </p:txBody>
        </p:sp>
        <p:sp>
          <p:nvSpPr>
            <p:cNvPr id="973" name="x[23]"/>
            <p:cNvSpPr txBox="1"/>
            <p:nvPr/>
          </p:nvSpPr>
          <p:spPr>
            <a:xfrm rot="4500000">
              <a:off x="2564128" y="56475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x[23]</a:t>
              </a:r>
            </a:p>
          </p:txBody>
        </p:sp>
        <p:sp>
          <p:nvSpPr>
            <p:cNvPr id="974" name="Shape"/>
            <p:cNvSpPr/>
            <p:nvPr/>
          </p:nvSpPr>
          <p:spPr>
            <a:xfrm>
              <a:off x="70935" y="95993"/>
              <a:ext cx="6099654" cy="353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extrusionOk="0">
                  <a:moveTo>
                    <a:pt x="19016" y="10840"/>
                  </a:moveTo>
                  <a:cubicBezTo>
                    <a:pt x="17065" y="8318"/>
                    <a:pt x="14669" y="7387"/>
                    <a:pt x="12395" y="7962"/>
                  </a:cubicBezTo>
                  <a:cubicBezTo>
                    <a:pt x="10316" y="8487"/>
                    <a:pt x="8420" y="10259"/>
                    <a:pt x="7069" y="12966"/>
                  </a:cubicBezTo>
                  <a:cubicBezTo>
                    <a:pt x="5930" y="15249"/>
                    <a:pt x="5244" y="18076"/>
                    <a:pt x="5109" y="21048"/>
                  </a:cubicBezTo>
                  <a:lnTo>
                    <a:pt x="0" y="18992"/>
                  </a:lnTo>
                  <a:cubicBezTo>
                    <a:pt x="927" y="9115"/>
                    <a:pt x="5588" y="1548"/>
                    <a:pt x="11392" y="205"/>
                  </a:cubicBezTo>
                  <a:cubicBezTo>
                    <a:pt x="14660" y="-552"/>
                    <a:pt x="18021" y="827"/>
                    <a:pt x="21010" y="3762"/>
                  </a:cubicBezTo>
                  <a:cubicBezTo>
                    <a:pt x="21209" y="3957"/>
                    <a:pt x="21406" y="4160"/>
                    <a:pt x="21600" y="4368"/>
                  </a:cubicBezTo>
                  <a:lnTo>
                    <a:pt x="19016" y="10840"/>
                  </a:lnTo>
                  <a:close/>
                </a:path>
              </a:pathLst>
            </a:custGeom>
            <a:solidFill>
              <a:srgbClr val="942192">
                <a:alpha val="40258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976" name="Review: unwrapping the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unwrapping the circular buffer</a:t>
            </a:r>
          </a:p>
        </p:txBody>
      </p:sp>
      <p:sp>
        <p:nvSpPr>
          <p:cNvPr id="977" name="Line"/>
          <p:cNvSpPr/>
          <p:nvPr/>
        </p:nvSpPr>
        <p:spPr>
          <a:xfrm flipH="1">
            <a:off x="19193902" y="3114354"/>
            <a:ext cx="352326" cy="784350"/>
          </a:xfrm>
          <a:prstGeom prst="line">
            <a:avLst/>
          </a:prstGeom>
          <a:ln w="88900">
            <a:solidFill>
              <a:srgbClr val="94219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78" name="write pointer"/>
          <p:cNvSpPr txBox="1"/>
          <p:nvPr/>
        </p:nvSpPr>
        <p:spPr>
          <a:xfrm>
            <a:off x="18676861" y="7195553"/>
            <a:ext cx="3086939" cy="72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write pointer</a:t>
            </a:r>
          </a:p>
        </p:txBody>
      </p:sp>
      <p:sp>
        <p:nvSpPr>
          <p:cNvPr id="979" name="(next sample to…"/>
          <p:cNvSpPr txBox="1"/>
          <p:nvPr/>
        </p:nvSpPr>
        <p:spPr>
          <a:xfrm>
            <a:off x="18801105" y="7762134"/>
            <a:ext cx="283845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(next sample to </a:t>
            </a:r>
          </a:p>
          <a:p>
            <a:pPr>
              <a:defRPr b="0"/>
            </a:pPr>
            <a:r>
              <a:t>be replaced)</a:t>
            </a:r>
          </a:p>
        </p:txBody>
      </p:sp>
      <p:sp>
        <p:nvSpPr>
          <p:cNvPr id="980" name="Line"/>
          <p:cNvSpPr/>
          <p:nvPr/>
        </p:nvSpPr>
        <p:spPr>
          <a:xfrm flipV="1">
            <a:off x="20478786" y="6545299"/>
            <a:ext cx="725204" cy="72520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81" name="latest…"/>
          <p:cNvSpPr txBox="1"/>
          <p:nvPr/>
        </p:nvSpPr>
        <p:spPr>
          <a:xfrm>
            <a:off x="18626590" y="1778000"/>
            <a:ext cx="1960398" cy="1356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rgbClr val="942192"/>
                </a:solidFill>
              </a:defRPr>
            </a:pPr>
            <a:r>
              <a:t>latest</a:t>
            </a:r>
          </a:p>
          <a:p>
            <a:pPr>
              <a:defRPr sz="4200" b="0">
                <a:solidFill>
                  <a:srgbClr val="942192"/>
                </a:solidFill>
              </a:defRPr>
            </a:pPr>
            <a:r>
              <a:t>window</a:t>
            </a:r>
          </a:p>
        </p:txBody>
      </p:sp>
      <p:sp>
        <p:nvSpPr>
          <p:cNvPr id="982" name="(M = 8 in this…"/>
          <p:cNvSpPr txBox="1"/>
          <p:nvPr/>
        </p:nvSpPr>
        <p:spPr>
          <a:xfrm>
            <a:off x="20604147" y="1953666"/>
            <a:ext cx="2312290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(M = 8 in this</a:t>
            </a:r>
          </a:p>
          <a:p>
            <a:pPr>
              <a:defRPr b="0"/>
            </a:pPr>
            <a:r>
              <a:t>example)</a:t>
            </a:r>
          </a:p>
        </p:txBody>
      </p:sp>
      <p:grpSp>
        <p:nvGrpSpPr>
          <p:cNvPr id="1034" name="Group"/>
          <p:cNvGrpSpPr/>
          <p:nvPr/>
        </p:nvGrpSpPr>
        <p:grpSpPr>
          <a:xfrm>
            <a:off x="662256" y="1780850"/>
            <a:ext cx="15514668" cy="2535210"/>
            <a:chOff x="0" y="0"/>
            <a:chExt cx="15514666" cy="2535208"/>
          </a:xfrm>
        </p:grpSpPr>
        <p:grpSp>
          <p:nvGrpSpPr>
            <p:cNvPr id="1032" name="Group"/>
            <p:cNvGrpSpPr/>
            <p:nvPr/>
          </p:nvGrpSpPr>
          <p:grpSpPr>
            <a:xfrm>
              <a:off x="0" y="897933"/>
              <a:ext cx="15514667" cy="1637276"/>
              <a:chOff x="0" y="0"/>
              <a:chExt cx="15514666" cy="1637275"/>
            </a:xfrm>
          </p:grpSpPr>
          <p:sp>
            <p:nvSpPr>
              <p:cNvPr id="983" name="Rectangle"/>
              <p:cNvSpPr/>
              <p:nvPr/>
            </p:nvSpPr>
            <p:spPr>
              <a:xfrm>
                <a:off x="0" y="0"/>
                <a:ext cx="1551466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5" name="x[24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98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7" name="x[25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98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9" name="x[26]"/>
              <p:cNvSpPr txBox="1"/>
              <p:nvPr/>
            </p:nvSpPr>
            <p:spPr>
              <a:xfrm rot="16200000">
                <a:off x="1187630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  <p:sp>
            <p:nvSpPr>
              <p:cNvPr id="990" name="Rectangle"/>
              <p:cNvSpPr/>
              <p:nvPr/>
            </p:nvSpPr>
            <p:spPr>
              <a:xfrm>
                <a:off x="2034865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1" name="x[3]"/>
              <p:cNvSpPr txBox="1"/>
              <p:nvPr/>
            </p:nvSpPr>
            <p:spPr>
              <a:xfrm rot="16200000">
                <a:off x="1939127" y="530333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x[3]</a:t>
                </a:r>
              </a:p>
            </p:txBody>
          </p:sp>
          <p:sp>
            <p:nvSpPr>
              <p:cNvPr id="992" name="Rectangle"/>
              <p:cNvSpPr/>
              <p:nvPr/>
            </p:nvSpPr>
            <p:spPr>
              <a:xfrm>
                <a:off x="266883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3" name="x[4]"/>
              <p:cNvSpPr txBox="1"/>
              <p:nvPr/>
            </p:nvSpPr>
            <p:spPr>
              <a:xfrm rot="16200000">
                <a:off x="2573099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x[4]</a:t>
                </a:r>
              </a:p>
            </p:txBody>
          </p:sp>
          <p:sp>
            <p:nvSpPr>
              <p:cNvPr id="994" name="Rectangle"/>
              <p:cNvSpPr/>
              <p:nvPr/>
            </p:nvSpPr>
            <p:spPr>
              <a:xfrm>
                <a:off x="3303825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5" name="x[5]"/>
              <p:cNvSpPr txBox="1"/>
              <p:nvPr/>
            </p:nvSpPr>
            <p:spPr>
              <a:xfrm rot="16200000">
                <a:off x="3208087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x[5]</a:t>
                </a:r>
              </a:p>
            </p:txBody>
          </p:sp>
          <p:sp>
            <p:nvSpPr>
              <p:cNvPr id="996" name="Rectangle"/>
              <p:cNvSpPr/>
              <p:nvPr/>
            </p:nvSpPr>
            <p:spPr>
              <a:xfrm>
                <a:off x="3951512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7" name="x[6]"/>
              <p:cNvSpPr txBox="1"/>
              <p:nvPr/>
            </p:nvSpPr>
            <p:spPr>
              <a:xfrm rot="16200000">
                <a:off x="3855775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x[6]</a:t>
                </a:r>
              </a:p>
            </p:txBody>
          </p:sp>
          <p:sp>
            <p:nvSpPr>
              <p:cNvPr id="998" name="Rectangle"/>
              <p:cNvSpPr/>
              <p:nvPr/>
            </p:nvSpPr>
            <p:spPr>
              <a:xfrm>
                <a:off x="45865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99" name="x[7]"/>
              <p:cNvSpPr txBox="1"/>
              <p:nvPr/>
            </p:nvSpPr>
            <p:spPr>
              <a:xfrm rot="16200000">
                <a:off x="4490762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x[7]</a:t>
                </a:r>
              </a:p>
            </p:txBody>
          </p:sp>
          <p:sp>
            <p:nvSpPr>
              <p:cNvPr id="1000" name="Rectangle"/>
              <p:cNvSpPr/>
              <p:nvPr/>
            </p:nvSpPr>
            <p:spPr>
              <a:xfrm>
                <a:off x="5219700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1" name="x[8]"/>
              <p:cNvSpPr txBox="1"/>
              <p:nvPr/>
            </p:nvSpPr>
            <p:spPr>
              <a:xfrm rot="16200000">
                <a:off x="5123962" y="526055"/>
                <a:ext cx="781509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x[8]</a:t>
                </a:r>
              </a:p>
            </p:txBody>
          </p:sp>
          <p:sp>
            <p:nvSpPr>
              <p:cNvPr id="1002" name="Rectangle"/>
              <p:cNvSpPr/>
              <p:nvPr/>
            </p:nvSpPr>
            <p:spPr>
              <a:xfrm>
                <a:off x="58546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3" name="x[9]"/>
              <p:cNvSpPr txBox="1"/>
              <p:nvPr/>
            </p:nvSpPr>
            <p:spPr>
              <a:xfrm rot="16200000">
                <a:off x="5758950" y="526055"/>
                <a:ext cx="78150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x[9]</a:t>
                </a:r>
              </a:p>
            </p:txBody>
          </p:sp>
          <p:sp>
            <p:nvSpPr>
              <p:cNvPr id="1004" name="Rectangle"/>
              <p:cNvSpPr/>
              <p:nvPr/>
            </p:nvSpPr>
            <p:spPr>
              <a:xfrm>
                <a:off x="64925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5" name="x[10]"/>
              <p:cNvSpPr txBox="1"/>
              <p:nvPr/>
            </p:nvSpPr>
            <p:spPr>
              <a:xfrm rot="16200000">
                <a:off x="62803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x[10]</a:t>
                </a:r>
              </a:p>
            </p:txBody>
          </p:sp>
          <p:sp>
            <p:nvSpPr>
              <p:cNvPr id="1006" name="Rectangle"/>
              <p:cNvSpPr/>
              <p:nvPr/>
            </p:nvSpPr>
            <p:spPr>
              <a:xfrm>
                <a:off x="71275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7" name="x[11]"/>
              <p:cNvSpPr txBox="1"/>
              <p:nvPr/>
            </p:nvSpPr>
            <p:spPr>
              <a:xfrm rot="16200000">
                <a:off x="6915316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x[11]</a:t>
                </a:r>
              </a:p>
            </p:txBody>
          </p:sp>
          <p:sp>
            <p:nvSpPr>
              <p:cNvPr id="1008" name="Rectangle"/>
              <p:cNvSpPr/>
              <p:nvPr/>
            </p:nvSpPr>
            <p:spPr>
              <a:xfrm>
                <a:off x="776153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9" name="x[12]"/>
              <p:cNvSpPr txBox="1"/>
              <p:nvPr/>
            </p:nvSpPr>
            <p:spPr>
              <a:xfrm rot="16200000">
                <a:off x="7549289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x[12]</a:t>
                </a:r>
              </a:p>
            </p:txBody>
          </p:sp>
          <p:sp>
            <p:nvSpPr>
              <p:cNvPr id="1010" name="Rectangle"/>
              <p:cNvSpPr/>
              <p:nvPr/>
            </p:nvSpPr>
            <p:spPr>
              <a:xfrm>
                <a:off x="8396523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1" name="x[13]"/>
              <p:cNvSpPr txBox="1"/>
              <p:nvPr/>
            </p:nvSpPr>
            <p:spPr>
              <a:xfrm rot="16200000">
                <a:off x="8184276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x[13]</a:t>
                </a:r>
              </a:p>
            </p:txBody>
          </p:sp>
          <p:sp>
            <p:nvSpPr>
              <p:cNvPr id="1012" name="Rectangle"/>
              <p:cNvSpPr/>
              <p:nvPr/>
            </p:nvSpPr>
            <p:spPr>
              <a:xfrm>
                <a:off x="9044211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3" name="x[14]"/>
              <p:cNvSpPr txBox="1"/>
              <p:nvPr/>
            </p:nvSpPr>
            <p:spPr>
              <a:xfrm rot="16200000">
                <a:off x="8831964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x[14]</a:t>
                </a:r>
              </a:p>
            </p:txBody>
          </p:sp>
          <p:sp>
            <p:nvSpPr>
              <p:cNvPr id="1014" name="Rectangle"/>
              <p:cNvSpPr/>
              <p:nvPr/>
            </p:nvSpPr>
            <p:spPr>
              <a:xfrm>
                <a:off x="96791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5" name="x[15]"/>
              <p:cNvSpPr txBox="1"/>
              <p:nvPr/>
            </p:nvSpPr>
            <p:spPr>
              <a:xfrm rot="16200000">
                <a:off x="94669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x[15]</a:t>
                </a:r>
              </a:p>
            </p:txBody>
          </p:sp>
          <p:sp>
            <p:nvSpPr>
              <p:cNvPr id="1016" name="Rectangle"/>
              <p:cNvSpPr/>
              <p:nvPr/>
            </p:nvSpPr>
            <p:spPr>
              <a:xfrm>
                <a:off x="10325099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7" name="x[16]"/>
              <p:cNvSpPr txBox="1"/>
              <p:nvPr/>
            </p:nvSpPr>
            <p:spPr>
              <a:xfrm rot="16200000">
                <a:off x="10112851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x[16]</a:t>
                </a:r>
              </a:p>
            </p:txBody>
          </p:sp>
          <p:sp>
            <p:nvSpPr>
              <p:cNvPr id="1018" name="Rectangle"/>
              <p:cNvSpPr/>
              <p:nvPr/>
            </p:nvSpPr>
            <p:spPr>
              <a:xfrm>
                <a:off x="10960086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9" name="x[17]"/>
              <p:cNvSpPr txBox="1"/>
              <p:nvPr/>
            </p:nvSpPr>
            <p:spPr>
              <a:xfrm rot="16200000">
                <a:off x="1074783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x[17]</a:t>
                </a:r>
              </a:p>
            </p:txBody>
          </p:sp>
          <p:sp>
            <p:nvSpPr>
              <p:cNvPr id="1020" name="Rectangle"/>
              <p:cNvSpPr/>
              <p:nvPr/>
            </p:nvSpPr>
            <p:spPr>
              <a:xfrm>
                <a:off x="11597976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1" name="x[18]"/>
              <p:cNvSpPr txBox="1"/>
              <p:nvPr/>
            </p:nvSpPr>
            <p:spPr>
              <a:xfrm rot="16200000">
                <a:off x="11385729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x[18]</a:t>
                </a:r>
              </a:p>
            </p:txBody>
          </p:sp>
          <p:sp>
            <p:nvSpPr>
              <p:cNvPr id="1022" name="Rectangle"/>
              <p:cNvSpPr/>
              <p:nvPr/>
            </p:nvSpPr>
            <p:spPr>
              <a:xfrm>
                <a:off x="12232964" y="131278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3" name="x[19]"/>
              <p:cNvSpPr txBox="1"/>
              <p:nvPr/>
            </p:nvSpPr>
            <p:spPr>
              <a:xfrm rot="16200000">
                <a:off x="120207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24" name="Rectangle"/>
              <p:cNvSpPr/>
              <p:nvPr/>
            </p:nvSpPr>
            <p:spPr>
              <a:xfrm>
                <a:off x="128669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5" name="x[20]"/>
              <p:cNvSpPr txBox="1"/>
              <p:nvPr/>
            </p:nvSpPr>
            <p:spPr>
              <a:xfrm rot="16200000">
                <a:off x="126546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26" name="Rectangle"/>
              <p:cNvSpPr/>
              <p:nvPr/>
            </p:nvSpPr>
            <p:spPr>
              <a:xfrm>
                <a:off x="135019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7" name="x[21]"/>
              <p:cNvSpPr txBox="1"/>
              <p:nvPr/>
            </p:nvSpPr>
            <p:spPr>
              <a:xfrm rot="16200000">
                <a:off x="132896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28" name="Rectangle"/>
              <p:cNvSpPr/>
              <p:nvPr/>
            </p:nvSpPr>
            <p:spPr>
              <a:xfrm>
                <a:off x="141496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29" name="x[22]"/>
              <p:cNvSpPr txBox="1"/>
              <p:nvPr/>
            </p:nvSpPr>
            <p:spPr>
              <a:xfrm rot="16200000">
                <a:off x="139373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30" name="Rectangle"/>
              <p:cNvSpPr/>
              <p:nvPr/>
            </p:nvSpPr>
            <p:spPr>
              <a:xfrm>
                <a:off x="147845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1" name="x[23]"/>
              <p:cNvSpPr txBox="1"/>
              <p:nvPr/>
            </p:nvSpPr>
            <p:spPr>
              <a:xfrm rot="16200000">
                <a:off x="14593452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</p:grpSp>
        <p:sp>
          <p:nvSpPr>
            <p:cNvPr id="1033" name="How the circular buffer is actually stored in memory:"/>
            <p:cNvSpPr txBox="1"/>
            <p:nvPr/>
          </p:nvSpPr>
          <p:spPr>
            <a:xfrm>
              <a:off x="130354" y="0"/>
              <a:ext cx="13094666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3D46A6"/>
                  </a:solidFill>
                </a:defRPr>
              </a:lvl1pPr>
            </a:lstStyle>
            <a:p>
              <a:r>
                <a:t>How the circular buffer is actually stored in memory:</a:t>
              </a:r>
            </a:p>
          </p:txBody>
        </p:sp>
      </p:grpSp>
      <p:grpSp>
        <p:nvGrpSpPr>
          <p:cNvPr id="1054" name="Group"/>
          <p:cNvGrpSpPr/>
          <p:nvPr/>
        </p:nvGrpSpPr>
        <p:grpSpPr>
          <a:xfrm>
            <a:off x="720220" y="6024798"/>
            <a:ext cx="14407846" cy="2540840"/>
            <a:chOff x="0" y="0"/>
            <a:chExt cx="14407844" cy="2540838"/>
          </a:xfrm>
        </p:grpSpPr>
        <p:sp>
          <p:nvSpPr>
            <p:cNvPr id="1035" name="What we need to calculate the FFT (the latest 8 samples):"/>
            <p:cNvSpPr txBox="1"/>
            <p:nvPr/>
          </p:nvSpPr>
          <p:spPr>
            <a:xfrm>
              <a:off x="-1" y="0"/>
              <a:ext cx="14407846" cy="746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 b="0">
                  <a:solidFill>
                    <a:srgbClr val="9B1200"/>
                  </a:solidFill>
                </a:defRPr>
              </a:lvl1pPr>
            </a:lstStyle>
            <a:p>
              <a:r>
                <a:t>What we need to calculate the FFT (the latest 8 samples):</a:t>
              </a:r>
            </a:p>
          </p:txBody>
        </p:sp>
        <p:grpSp>
          <p:nvGrpSpPr>
            <p:cNvPr id="1053" name="Group"/>
            <p:cNvGrpSpPr/>
            <p:nvPr/>
          </p:nvGrpSpPr>
          <p:grpSpPr>
            <a:xfrm>
              <a:off x="55617" y="903563"/>
              <a:ext cx="5354238" cy="1637276"/>
              <a:chOff x="0" y="0"/>
              <a:chExt cx="5354237" cy="1637275"/>
            </a:xfrm>
          </p:grpSpPr>
          <p:sp>
            <p:nvSpPr>
              <p:cNvPr id="103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38" name="x[19]"/>
              <p:cNvSpPr txBox="1"/>
              <p:nvPr/>
            </p:nvSpPr>
            <p:spPr>
              <a:xfrm rot="16200000">
                <a:off x="-85248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x[19]</a:t>
                </a:r>
              </a:p>
            </p:txBody>
          </p:sp>
          <p:sp>
            <p:nvSpPr>
              <p:cNvPr id="103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0" name="x[20]"/>
              <p:cNvSpPr txBox="1"/>
              <p:nvPr/>
            </p:nvSpPr>
            <p:spPr>
              <a:xfrm rot="16200000">
                <a:off x="549740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x[20]</a:t>
                </a:r>
              </a:p>
            </p:txBody>
          </p:sp>
          <p:sp>
            <p:nvSpPr>
              <p:cNvPr id="104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2" name="x[21]"/>
              <p:cNvSpPr txBox="1"/>
              <p:nvPr/>
            </p:nvSpPr>
            <p:spPr>
              <a:xfrm rot="16200000">
                <a:off x="1187630" y="530333"/>
                <a:ext cx="101452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x[21]</a:t>
                </a:r>
              </a:p>
            </p:txBody>
          </p:sp>
          <p:sp>
            <p:nvSpPr>
              <p:cNvPr id="104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4" name="x[22]"/>
              <p:cNvSpPr txBox="1"/>
              <p:nvPr/>
            </p:nvSpPr>
            <p:spPr>
              <a:xfrm rot="16200000">
                <a:off x="1822617" y="530333"/>
                <a:ext cx="101452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x[22]</a:t>
                </a:r>
              </a:p>
            </p:txBody>
          </p:sp>
          <p:sp>
            <p:nvSpPr>
              <p:cNvPr id="104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6" name="x[23]"/>
              <p:cNvSpPr txBox="1"/>
              <p:nvPr/>
            </p:nvSpPr>
            <p:spPr>
              <a:xfrm rot="16200000">
                <a:off x="2456589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x[23]</a:t>
                </a:r>
              </a:p>
            </p:txBody>
          </p:sp>
          <p:sp>
            <p:nvSpPr>
              <p:cNvPr id="104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48" name="x[24]"/>
              <p:cNvSpPr txBox="1"/>
              <p:nvPr/>
            </p:nvSpPr>
            <p:spPr>
              <a:xfrm rot="16200000">
                <a:off x="3091577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x[24]</a:t>
                </a:r>
              </a:p>
            </p:txBody>
          </p:sp>
          <p:sp>
            <p:nvSpPr>
              <p:cNvPr id="104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0" name="x[25]"/>
              <p:cNvSpPr txBox="1"/>
              <p:nvPr/>
            </p:nvSpPr>
            <p:spPr>
              <a:xfrm rot="16200000">
                <a:off x="3739265" y="526054"/>
                <a:ext cx="101452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x[25]</a:t>
                </a:r>
              </a:p>
            </p:txBody>
          </p:sp>
          <p:sp>
            <p:nvSpPr>
              <p:cNvPr id="105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2" name="x[26]"/>
              <p:cNvSpPr txBox="1"/>
              <p:nvPr/>
            </p:nvSpPr>
            <p:spPr>
              <a:xfrm rot="16200000">
                <a:off x="4374252" y="526054"/>
                <a:ext cx="1014528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x[26]</a:t>
                </a:r>
              </a:p>
            </p:txBody>
          </p:sp>
        </p:grpSp>
      </p:grpSp>
      <p:sp>
        <p:nvSpPr>
          <p:cNvPr id="1055" name="Shape"/>
          <p:cNvSpPr/>
          <p:nvPr/>
        </p:nvSpPr>
        <p:spPr>
          <a:xfrm>
            <a:off x="672873" y="2737991"/>
            <a:ext cx="5308144" cy="5741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943" y="21522"/>
                </a:lnTo>
                <a:lnTo>
                  <a:pt x="21600" y="21600"/>
                </a:lnTo>
                <a:lnTo>
                  <a:pt x="8532" y="288"/>
                </a:lnTo>
                <a:lnTo>
                  <a:pt x="0" y="0"/>
                </a:lnTo>
                <a:close/>
              </a:path>
            </a:pathLst>
          </a:custGeom>
          <a:solidFill>
            <a:srgbClr val="70BF41">
              <a:alpha val="4277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6" name="Shape"/>
          <p:cNvSpPr/>
          <p:nvPr/>
        </p:nvSpPr>
        <p:spPr>
          <a:xfrm>
            <a:off x="674368" y="2819908"/>
            <a:ext cx="15399842" cy="5628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07" y="126"/>
                </a:moveTo>
                <a:lnTo>
                  <a:pt x="0" y="21497"/>
                </a:lnTo>
                <a:lnTo>
                  <a:pt x="4732" y="21600"/>
                </a:lnTo>
                <a:lnTo>
                  <a:pt x="21600" y="0"/>
                </a:lnTo>
                <a:lnTo>
                  <a:pt x="17207" y="126"/>
                </a:lnTo>
                <a:close/>
              </a:path>
            </a:pathLst>
          </a:custGeom>
          <a:solidFill>
            <a:srgbClr val="F5D328">
              <a:alpha val="3728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057" name="In other words: having assembled the samples into a circular buffer, on each hop it is helpful to copy them into a linear (standard) buffer to pass to the FFT library"/>
          <p:cNvSpPr txBox="1"/>
          <p:nvPr/>
        </p:nvSpPr>
        <p:spPr>
          <a:xfrm>
            <a:off x="941632" y="9467689"/>
            <a:ext cx="14407847" cy="2067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400" b="0"/>
            </a:pPr>
            <a:r>
              <a:t>In other words: having assembled the samples into a circular buffer, </a:t>
            </a:r>
            <a:r>
              <a:rPr>
                <a:solidFill>
                  <a:srgbClr val="3D46A6"/>
                </a:solidFill>
              </a:rPr>
              <a:t>on each hop</a:t>
            </a:r>
            <a:r>
              <a:t> it is helpful to </a:t>
            </a:r>
            <a:r>
              <a:rPr>
                <a:solidFill>
                  <a:srgbClr val="3D46A6"/>
                </a:solidFill>
              </a:rPr>
              <a:t>copy</a:t>
            </a:r>
            <a:r>
              <a:t> them into a </a:t>
            </a:r>
            <a:r>
              <a:rPr>
                <a:solidFill>
                  <a:srgbClr val="3D46A6"/>
                </a:solidFill>
              </a:rPr>
              <a:t>linear</a:t>
            </a:r>
            <a:r>
              <a:t> (standard) </a:t>
            </a:r>
            <a:r>
              <a:rPr>
                <a:solidFill>
                  <a:srgbClr val="3D46A6"/>
                </a:solidFill>
              </a:rPr>
              <a:t>buffer</a:t>
            </a:r>
            <a:r>
              <a:t> to pass to the FFT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1" animBg="1" advAuto="0"/>
      <p:bldP spid="1054" grpId="2" animBg="1" advAuto="0"/>
      <p:bldP spid="1055" grpId="4" animBg="1" advAuto="0"/>
      <p:bldP spid="1056" grpId="3" animBg="1" advAuto="0"/>
      <p:bldP spid="1057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Group"/>
          <p:cNvGrpSpPr/>
          <p:nvPr/>
        </p:nvGrpSpPr>
        <p:grpSpPr>
          <a:xfrm>
            <a:off x="4966837" y="1605032"/>
            <a:ext cx="17050031" cy="2290618"/>
            <a:chOff x="0" y="0"/>
            <a:chExt cx="17050029" cy="2290617"/>
          </a:xfrm>
        </p:grpSpPr>
        <p:grpSp>
          <p:nvGrpSpPr>
            <p:cNvPr id="107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06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06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06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06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06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07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07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07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09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0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08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08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08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08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8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08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09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09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11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09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9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09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10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10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10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1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0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10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11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1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11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11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11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11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119" name="We need an intermediate output buffer (different from the system audio output) to hold the results of our block-based calculation…"/>
          <p:cNvSpPr txBox="1">
            <a:spLocks noGrp="1"/>
          </p:cNvSpPr>
          <p:nvPr>
            <p:ph type="body" sz="half" idx="1"/>
          </p:nvPr>
        </p:nvSpPr>
        <p:spPr>
          <a:xfrm>
            <a:off x="400099" y="7935397"/>
            <a:ext cx="23583802" cy="4639862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t>We need an intermediate </a:t>
            </a:r>
            <a:r>
              <a:rPr>
                <a:solidFill>
                  <a:srgbClr val="3D46A6"/>
                </a:solidFill>
              </a:rPr>
              <a:t>output buffer</a:t>
            </a:r>
            <a:r>
              <a:t> (different from the system audio output) to hold the results of our block-based calculation</a:t>
            </a:r>
          </a:p>
          <a:p>
            <a:pPr marL="1291647" lvl="1" indent="-656647">
              <a:defRPr sz="4700"/>
            </a:pPr>
            <a:r>
              <a:t>Each window, the new output should be </a:t>
            </a:r>
            <a:r>
              <a:rPr>
                <a:solidFill>
                  <a:srgbClr val="3D46A6"/>
                </a:solidFill>
              </a:rPr>
              <a:t>added</a:t>
            </a:r>
            <a:r>
              <a:t> into that buffer</a:t>
            </a:r>
          </a:p>
          <a:p>
            <a:pPr marL="1291647" lvl="1" indent="-656647">
              <a:defRPr sz="4700"/>
            </a:pPr>
            <a:r>
              <a:t>A sample can be sent from there to the system output as soon as </a:t>
            </a:r>
            <a:r>
              <a:rPr>
                <a:solidFill>
                  <a:srgbClr val="3D46A6"/>
                </a:solidFill>
              </a:rPr>
              <a:t>all</a:t>
            </a:r>
            <a:r>
              <a:t> the blocks it depends on have been calculated (this implies a </a:t>
            </a:r>
            <a:r>
              <a:rPr>
                <a:solidFill>
                  <a:srgbClr val="3D46A6"/>
                </a:solidFill>
              </a:rPr>
              <a:t>latency of at least 1 window</a:t>
            </a:r>
            <a:r>
              <a:t>)</a:t>
            </a:r>
          </a:p>
        </p:txBody>
      </p:sp>
      <p:sp>
        <p:nvSpPr>
          <p:cNvPr id="1120" name="Block-based output: overl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overlap</a:t>
            </a:r>
          </a:p>
        </p:txBody>
      </p:sp>
      <p:sp>
        <p:nvSpPr>
          <p:cNvPr id="1121" name="x[n]"/>
          <p:cNvSpPr txBox="1"/>
          <p:nvPr/>
        </p:nvSpPr>
        <p:spPr>
          <a:xfrm>
            <a:off x="40112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1122" name="Rectangle"/>
          <p:cNvSpPr/>
          <p:nvPr/>
        </p:nvSpPr>
        <p:spPr>
          <a:xfrm>
            <a:off x="5089619" y="2371637"/>
            <a:ext cx="3772192" cy="1402783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3" name="Rectangle"/>
          <p:cNvSpPr/>
          <p:nvPr/>
        </p:nvSpPr>
        <p:spPr>
          <a:xfrm>
            <a:off x="7623310" y="2390771"/>
            <a:ext cx="4132518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4" name="Rectangle"/>
          <p:cNvSpPr/>
          <p:nvPr/>
        </p:nvSpPr>
        <p:spPr>
          <a:xfrm>
            <a:off x="10569678" y="2390771"/>
            <a:ext cx="3772191" cy="1364515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5" name="Rectangle"/>
          <p:cNvSpPr/>
          <p:nvPr/>
        </p:nvSpPr>
        <p:spPr>
          <a:xfrm>
            <a:off x="13096603" y="2399788"/>
            <a:ext cx="4132518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26" name="Rectangle"/>
          <p:cNvSpPr/>
          <p:nvPr/>
        </p:nvSpPr>
        <p:spPr>
          <a:xfrm>
            <a:off x="16049736" y="2399788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52" name="Group"/>
          <p:cNvGrpSpPr/>
          <p:nvPr/>
        </p:nvGrpSpPr>
        <p:grpSpPr>
          <a:xfrm>
            <a:off x="5074118" y="6471081"/>
            <a:ext cx="15514668" cy="1637276"/>
            <a:chOff x="0" y="0"/>
            <a:chExt cx="15514666" cy="1637275"/>
          </a:xfrm>
        </p:grpSpPr>
        <p:sp>
          <p:nvSpPr>
            <p:cNvPr id="1127" name="Rectangle"/>
            <p:cNvSpPr/>
            <p:nvPr/>
          </p:nvSpPr>
          <p:spPr>
            <a:xfrm>
              <a:off x="0" y="0"/>
              <a:ext cx="15514667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8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29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0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1" name="Rectangle"/>
            <p:cNvSpPr/>
            <p:nvPr/>
          </p:nvSpPr>
          <p:spPr>
            <a:xfrm>
              <a:off x="2034865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2" name="Rectangle"/>
            <p:cNvSpPr/>
            <p:nvPr/>
          </p:nvSpPr>
          <p:spPr>
            <a:xfrm>
              <a:off x="266883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3" name="Rectangle"/>
            <p:cNvSpPr/>
            <p:nvPr/>
          </p:nvSpPr>
          <p:spPr>
            <a:xfrm>
              <a:off x="3303825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4" name="Rectangle"/>
            <p:cNvSpPr/>
            <p:nvPr/>
          </p:nvSpPr>
          <p:spPr>
            <a:xfrm>
              <a:off x="3951512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5" name="Rectangle"/>
            <p:cNvSpPr/>
            <p:nvPr/>
          </p:nvSpPr>
          <p:spPr>
            <a:xfrm>
              <a:off x="45865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6" name="Rectangle"/>
            <p:cNvSpPr/>
            <p:nvPr/>
          </p:nvSpPr>
          <p:spPr>
            <a:xfrm>
              <a:off x="5219700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7" name="Rectangle"/>
            <p:cNvSpPr/>
            <p:nvPr/>
          </p:nvSpPr>
          <p:spPr>
            <a:xfrm>
              <a:off x="58546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8" name="Rectangle"/>
            <p:cNvSpPr/>
            <p:nvPr/>
          </p:nvSpPr>
          <p:spPr>
            <a:xfrm>
              <a:off x="64925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9" name="Rectangle"/>
            <p:cNvSpPr/>
            <p:nvPr/>
          </p:nvSpPr>
          <p:spPr>
            <a:xfrm>
              <a:off x="71275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0" name="Rectangle"/>
            <p:cNvSpPr/>
            <p:nvPr/>
          </p:nvSpPr>
          <p:spPr>
            <a:xfrm>
              <a:off x="776153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1" name="Rectangle"/>
            <p:cNvSpPr/>
            <p:nvPr/>
          </p:nvSpPr>
          <p:spPr>
            <a:xfrm>
              <a:off x="8396523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2" name="Rectangle"/>
            <p:cNvSpPr/>
            <p:nvPr/>
          </p:nvSpPr>
          <p:spPr>
            <a:xfrm>
              <a:off x="9044211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3" name="Rectangle"/>
            <p:cNvSpPr/>
            <p:nvPr/>
          </p:nvSpPr>
          <p:spPr>
            <a:xfrm>
              <a:off x="96791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4" name="Rectangle"/>
            <p:cNvSpPr/>
            <p:nvPr/>
          </p:nvSpPr>
          <p:spPr>
            <a:xfrm>
              <a:off x="10325099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5" name="Rectangle"/>
            <p:cNvSpPr/>
            <p:nvPr/>
          </p:nvSpPr>
          <p:spPr>
            <a:xfrm>
              <a:off x="10960086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6" name="Rectangle"/>
            <p:cNvSpPr/>
            <p:nvPr/>
          </p:nvSpPr>
          <p:spPr>
            <a:xfrm>
              <a:off x="11597976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7" name="Rectangle"/>
            <p:cNvSpPr/>
            <p:nvPr/>
          </p:nvSpPr>
          <p:spPr>
            <a:xfrm>
              <a:off x="12232964" y="131278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8" name="Rectangle"/>
            <p:cNvSpPr/>
            <p:nvPr/>
          </p:nvSpPr>
          <p:spPr>
            <a:xfrm>
              <a:off x="12866937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49" name="Rectangle"/>
            <p:cNvSpPr/>
            <p:nvPr/>
          </p:nvSpPr>
          <p:spPr>
            <a:xfrm>
              <a:off x="13501924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0" name="Rectangle"/>
            <p:cNvSpPr/>
            <p:nvPr/>
          </p:nvSpPr>
          <p:spPr>
            <a:xfrm>
              <a:off x="14149612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51" name="Rectangle"/>
            <p:cNvSpPr/>
            <p:nvPr/>
          </p:nvSpPr>
          <p:spPr>
            <a:xfrm>
              <a:off x="14784599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153" name="Rectangle"/>
          <p:cNvSpPr/>
          <p:nvPr/>
        </p:nvSpPr>
        <p:spPr>
          <a:xfrm>
            <a:off x="5216619" y="6588036"/>
            <a:ext cx="3772192" cy="1402784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4" name="Rectangle"/>
          <p:cNvSpPr/>
          <p:nvPr/>
        </p:nvSpPr>
        <p:spPr>
          <a:xfrm>
            <a:off x="7750310" y="6607171"/>
            <a:ext cx="3772353" cy="1364515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5" name="Rectangle"/>
          <p:cNvSpPr/>
          <p:nvPr/>
        </p:nvSpPr>
        <p:spPr>
          <a:xfrm>
            <a:off x="10290278" y="6607461"/>
            <a:ext cx="3772191" cy="1364516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6" name="Rectangle"/>
          <p:cNvSpPr/>
          <p:nvPr/>
        </p:nvSpPr>
        <p:spPr>
          <a:xfrm>
            <a:off x="12842603" y="6616188"/>
            <a:ext cx="3772191" cy="1346481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57" name="Rectangle"/>
          <p:cNvSpPr/>
          <p:nvPr/>
        </p:nvSpPr>
        <p:spPr>
          <a:xfrm>
            <a:off x="15363936" y="6616479"/>
            <a:ext cx="3772191" cy="134648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5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162" name="Group"/>
          <p:cNvGrpSpPr/>
          <p:nvPr/>
        </p:nvGrpSpPr>
        <p:grpSpPr>
          <a:xfrm>
            <a:off x="5274376" y="3975898"/>
            <a:ext cx="2577584" cy="2524440"/>
            <a:chOff x="0" y="0"/>
            <a:chExt cx="2577582" cy="2524438"/>
          </a:xfrm>
        </p:grpSpPr>
        <p:sp>
          <p:nvSpPr>
            <p:cNvPr id="115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5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0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1" name="Line"/>
            <p:cNvSpPr/>
            <p:nvPr/>
          </p:nvSpPr>
          <p:spPr>
            <a:xfrm flipH="1">
              <a:off x="1288791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67" name="Group"/>
          <p:cNvGrpSpPr/>
          <p:nvPr/>
        </p:nvGrpSpPr>
        <p:grpSpPr>
          <a:xfrm>
            <a:off x="8220679" y="3974145"/>
            <a:ext cx="2577584" cy="2526193"/>
            <a:chOff x="0" y="0"/>
            <a:chExt cx="2577582" cy="2526191"/>
          </a:xfrm>
        </p:grpSpPr>
        <p:sp>
          <p:nvSpPr>
            <p:cNvPr id="116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65" name="Line"/>
            <p:cNvSpPr/>
            <p:nvPr/>
          </p:nvSpPr>
          <p:spPr>
            <a:xfrm flipH="1">
              <a:off x="1288791" y="1924436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66" name="Line"/>
            <p:cNvSpPr/>
            <p:nvPr/>
          </p:nvSpPr>
          <p:spPr>
            <a:xfrm flipH="1">
              <a:off x="1288791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2" name="Group"/>
          <p:cNvGrpSpPr/>
          <p:nvPr/>
        </p:nvGrpSpPr>
        <p:grpSpPr>
          <a:xfrm>
            <a:off x="11166981" y="3974145"/>
            <a:ext cx="2577584" cy="2532736"/>
            <a:chOff x="0" y="0"/>
            <a:chExt cx="2577582" cy="2532734"/>
          </a:xfrm>
        </p:grpSpPr>
        <p:sp>
          <p:nvSpPr>
            <p:cNvPr id="116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6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0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1" name="Line"/>
            <p:cNvSpPr/>
            <p:nvPr/>
          </p:nvSpPr>
          <p:spPr>
            <a:xfrm flipH="1">
              <a:off x="1288790" y="1930979"/>
              <a:ext cx="1" cy="601756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77" name="Group"/>
          <p:cNvGrpSpPr/>
          <p:nvPr/>
        </p:nvGrpSpPr>
        <p:grpSpPr>
          <a:xfrm>
            <a:off x="14113284" y="3974145"/>
            <a:ext cx="2577584" cy="2524440"/>
            <a:chOff x="0" y="0"/>
            <a:chExt cx="2577582" cy="2524438"/>
          </a:xfrm>
        </p:grpSpPr>
        <p:sp>
          <p:nvSpPr>
            <p:cNvPr id="1173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4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75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76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182" name="Group"/>
          <p:cNvGrpSpPr/>
          <p:nvPr/>
        </p:nvGrpSpPr>
        <p:grpSpPr>
          <a:xfrm>
            <a:off x="17059586" y="3985102"/>
            <a:ext cx="2577584" cy="2524440"/>
            <a:chOff x="0" y="0"/>
            <a:chExt cx="2577582" cy="2524438"/>
          </a:xfrm>
        </p:grpSpPr>
        <p:sp>
          <p:nvSpPr>
            <p:cNvPr id="1178" name="Block-based…"/>
            <p:cNvSpPr txBox="1"/>
            <p:nvPr/>
          </p:nvSpPr>
          <p:spPr>
            <a:xfrm>
              <a:off x="95499" y="759553"/>
              <a:ext cx="2386585" cy="1005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Block-based </a:t>
              </a:r>
            </a:p>
            <a:p>
              <a:pPr>
                <a:defRPr b="0"/>
              </a:pPr>
              <a:r>
                <a:t>processing</a:t>
              </a:r>
            </a:p>
          </p:txBody>
        </p:sp>
        <p:sp>
          <p:nvSpPr>
            <p:cNvPr id="1179" name="Rounded Rectangle"/>
            <p:cNvSpPr/>
            <p:nvPr/>
          </p:nvSpPr>
          <p:spPr>
            <a:xfrm>
              <a:off x="0" y="627219"/>
              <a:ext cx="2577583" cy="1270001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0" name="Line"/>
            <p:cNvSpPr/>
            <p:nvPr/>
          </p:nvSpPr>
          <p:spPr>
            <a:xfrm flipH="1">
              <a:off x="1288790" y="1922684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181" name="Line"/>
            <p:cNvSpPr/>
            <p:nvPr/>
          </p:nvSpPr>
          <p:spPr>
            <a:xfrm flipH="1">
              <a:off x="1288790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183" name="output…"/>
          <p:cNvSpPr txBox="1"/>
          <p:nvPr/>
        </p:nvSpPr>
        <p:spPr>
          <a:xfrm>
            <a:off x="3358172" y="6698758"/>
            <a:ext cx="144429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</a:t>
            </a:r>
          </a:p>
          <a:p>
            <a:pPr>
              <a:defRPr sz="3600" b="0"/>
            </a:pPr>
            <a:r>
              <a:t>buffer</a:t>
            </a:r>
          </a:p>
        </p:txBody>
      </p:sp>
      <p:grpSp>
        <p:nvGrpSpPr>
          <p:cNvPr id="1187" name="Group"/>
          <p:cNvGrpSpPr/>
          <p:nvPr/>
        </p:nvGrpSpPr>
        <p:grpSpPr>
          <a:xfrm>
            <a:off x="605896" y="4187352"/>
            <a:ext cx="8599124" cy="4224666"/>
            <a:chOff x="0" y="0"/>
            <a:chExt cx="8599122" cy="4224664"/>
          </a:xfrm>
        </p:grpSpPr>
        <p:sp>
          <p:nvSpPr>
            <p:cNvPr id="1184" name="Oval"/>
            <p:cNvSpPr/>
            <p:nvPr/>
          </p:nvSpPr>
          <p:spPr>
            <a:xfrm>
              <a:off x="6887102" y="2035647"/>
              <a:ext cx="1712021" cy="2189018"/>
            </a:xfrm>
            <a:prstGeom prst="ellipse">
              <a:avLst/>
            </a:prstGeom>
            <a:noFill/>
            <a:ln w="1016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5" name="Line"/>
            <p:cNvSpPr/>
            <p:nvPr/>
          </p:nvSpPr>
          <p:spPr>
            <a:xfrm>
              <a:off x="2939771" y="825632"/>
              <a:ext cx="3850602" cy="1826116"/>
            </a:xfrm>
            <a:prstGeom prst="line">
              <a:avLst/>
            </a:prstGeom>
            <a:noFill/>
            <a:ln w="88900" cap="flat">
              <a:solidFill>
                <a:schemeClr val="accent3">
                  <a:hueOff val="-274225"/>
                  <a:satOff val="26768"/>
                  <a:lumOff val="11368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86" name="Note: these output…"/>
            <p:cNvSpPr txBox="1"/>
            <p:nvPr/>
          </p:nvSpPr>
          <p:spPr>
            <a:xfrm>
              <a:off x="0" y="0"/>
              <a:ext cx="3925520" cy="28192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 b="0"/>
              </a:pP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Note:</a:t>
              </a:r>
              <a:r>
                <a:t> these output</a:t>
              </a:r>
            </a:p>
            <a:p>
              <a:pPr algn="l">
                <a:defRPr sz="3600" b="0"/>
              </a:pPr>
              <a:r>
                <a:t>samples are</a:t>
              </a:r>
            </a:p>
            <a:p>
              <a:pPr algn="l">
                <a:defRPr sz="3600" b="0"/>
              </a:pPr>
              <a:r>
                <a:t>the 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sum</a:t>
              </a:r>
              <a:r>
                <a:t> of parts</a:t>
              </a:r>
            </a:p>
            <a:p>
              <a:pPr algn="l">
                <a:defRPr sz="3600" b="0"/>
              </a:pPr>
              <a:r>
                <a:t>of </a:t>
              </a:r>
              <a:r>
                <a:rPr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rPr>
                <a:t>two different</a:t>
              </a:r>
            </a:p>
            <a:p>
              <a:pPr algn="l"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blocks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" grpId="1" animBg="1" advAuto="0"/>
      <p:bldP spid="1123" grpId="4" animBg="1" advAuto="0"/>
      <p:bldP spid="1124" grpId="7" animBg="1" advAuto="0"/>
      <p:bldP spid="1125" grpId="10" animBg="1" advAuto="0"/>
      <p:bldP spid="1126" grpId="13" animBg="1" advAuto="0"/>
      <p:bldP spid="1153" grpId="3" animBg="1" advAuto="0"/>
      <p:bldP spid="1154" grpId="6" animBg="1" advAuto="0"/>
      <p:bldP spid="1155" grpId="9" animBg="1" advAuto="0"/>
      <p:bldP spid="1156" grpId="12" animBg="1" advAuto="0"/>
      <p:bldP spid="1157" grpId="15" animBg="1" advAuto="0"/>
      <p:bldP spid="1162" grpId="2" animBg="1" advAuto="0"/>
      <p:bldP spid="1167" grpId="5" animBg="1" advAuto="0"/>
      <p:bldP spid="1172" grpId="8" animBg="1" advAuto="0"/>
      <p:bldP spid="1177" grpId="11" animBg="1" advAuto="0"/>
      <p:bldP spid="1182" grpId="14" animBg="1" advAuto="0"/>
      <p:bldP spid="1187" grpId="16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We will use another circular buffer to gather output from the overlap-add…"/>
          <p:cNvSpPr txBox="1">
            <a:spLocks noGrp="1"/>
          </p:cNvSpPr>
          <p:nvPr>
            <p:ph type="body" idx="1"/>
          </p:nvPr>
        </p:nvSpPr>
        <p:spPr>
          <a:xfrm>
            <a:off x="0" y="1546504"/>
            <a:ext cx="18407000" cy="12146346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/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>
                <a:solidFill>
                  <a:srgbClr val="3D46A6"/>
                </a:solidFill>
              </a:rPr>
              <a:t>C</a:t>
            </a:r>
            <a:r>
              <a:rPr dirty="0" err="1">
                <a:solidFill>
                  <a:srgbClr val="3D46A6"/>
                </a:solidFill>
              </a:rPr>
              <a:t>ircular</a:t>
            </a:r>
            <a:r>
              <a:rPr dirty="0">
                <a:solidFill>
                  <a:srgbClr val="3D46A6"/>
                </a:solidFill>
              </a:rPr>
              <a:t> buffer </a:t>
            </a:r>
            <a:r>
              <a:rPr dirty="0"/>
              <a:t>to g</a:t>
            </a:r>
            <a:r>
              <a:rPr lang="en-GB" dirty="0"/>
              <a:t>et</a:t>
            </a:r>
            <a:r>
              <a:rPr dirty="0"/>
              <a:t> output from overlap-add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>
                <a:solidFill>
                  <a:srgbClr val="9B1200"/>
                </a:solidFill>
              </a:rPr>
              <a:t>Different from input </a:t>
            </a:r>
            <a:r>
              <a:rPr dirty="0"/>
              <a:t>circular buffer</a:t>
            </a:r>
          </a:p>
          <a:p>
            <a:pPr marL="502919" indent="-502919" defTabSz="817244">
              <a:spcBef>
                <a:spcPts val="900"/>
              </a:spcBef>
              <a:defRPr sz="5148"/>
            </a:pPr>
            <a:r>
              <a:rPr lang="en-GB" dirty="0"/>
              <a:t>K</a:t>
            </a:r>
            <a:r>
              <a:rPr dirty="0" err="1"/>
              <a:t>eep</a:t>
            </a:r>
            <a:r>
              <a:rPr dirty="0"/>
              <a:t> track of </a:t>
            </a:r>
            <a:r>
              <a:rPr lang="en-GB" dirty="0">
                <a:solidFill>
                  <a:srgbClr val="3D46A6"/>
                </a:solidFill>
              </a:rPr>
              <a:t>2</a:t>
            </a:r>
            <a:r>
              <a:rPr dirty="0">
                <a:solidFill>
                  <a:srgbClr val="3D46A6"/>
                </a:solidFill>
              </a:rPr>
              <a:t> pointers</a:t>
            </a:r>
            <a:r>
              <a:rPr dirty="0"/>
              <a:t> in circular output buffer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: where does next block get written once it’s calculated?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in </a:t>
            </a:r>
            <a:r>
              <a:rPr dirty="0">
                <a:solidFill>
                  <a:srgbClr val="3D46A6"/>
                </a:solidFill>
              </a:rPr>
              <a:t>jumps of hop size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dirty="0">
                <a:solidFill>
                  <a:srgbClr val="3D46A6"/>
                </a:solidFill>
              </a:rPr>
              <a:t>Read pointer</a:t>
            </a:r>
            <a:r>
              <a:rPr dirty="0"/>
              <a:t>: where </a:t>
            </a:r>
            <a:r>
              <a:rPr lang="en-GB" dirty="0"/>
              <a:t>to </a:t>
            </a:r>
            <a:r>
              <a:rPr dirty="0"/>
              <a:t>get</a:t>
            </a:r>
            <a:r>
              <a:rPr lang="en-GB" dirty="0"/>
              <a:t> </a:t>
            </a:r>
            <a:r>
              <a:rPr dirty="0"/>
              <a:t>next sample for system output?</a:t>
            </a:r>
          </a:p>
          <a:p>
            <a:pPr marL="1728787" lvl="2" indent="-471487" defTabSz="817244">
              <a:spcBef>
                <a:spcPts val="900"/>
              </a:spcBef>
              <a:defRPr sz="3564"/>
            </a:pPr>
            <a:r>
              <a:rPr dirty="0"/>
              <a:t>moves </a:t>
            </a:r>
            <a:r>
              <a:rPr dirty="0">
                <a:solidFill>
                  <a:srgbClr val="3D46A6"/>
                </a:solidFill>
              </a:rPr>
              <a:t>continuously frame by frame</a:t>
            </a:r>
          </a:p>
          <a:p>
            <a:pPr marL="1178718" lvl="1" indent="-550068" defTabSz="817244">
              <a:spcBef>
                <a:spcPts val="900"/>
              </a:spcBef>
              <a:defRPr sz="4356"/>
            </a:pPr>
            <a:r>
              <a:rPr lang="en-GB" dirty="0"/>
              <a:t>W</a:t>
            </a:r>
            <a:r>
              <a:rPr dirty="0"/>
              <a:t>rite pointer </a:t>
            </a:r>
            <a:r>
              <a:rPr lang="en-GB" dirty="0"/>
              <a:t>must</a:t>
            </a:r>
            <a:r>
              <a:rPr dirty="0">
                <a:solidFill>
                  <a:srgbClr val="3D46A6"/>
                </a:solidFill>
              </a:rPr>
              <a:t> remain ahead</a:t>
            </a:r>
            <a:r>
              <a:rPr dirty="0"/>
              <a:t> of read pointer</a:t>
            </a:r>
            <a:endParaRPr lang="en-GB" dirty="0"/>
          </a:p>
          <a:p>
            <a:r>
              <a:rPr lang="en-GB" dirty="0"/>
              <a:t>Necessary characteristics of the output buffer:</a:t>
            </a:r>
          </a:p>
          <a:p>
            <a:pPr lvl="1"/>
            <a:r>
              <a:rPr lang="en-GB" dirty="0"/>
              <a:t>Hold at least </a:t>
            </a:r>
            <a:r>
              <a:rPr lang="en-GB" dirty="0">
                <a:solidFill>
                  <a:srgbClr val="3D46A6"/>
                </a:solidFill>
              </a:rPr>
              <a:t>W+H</a:t>
            </a:r>
            <a:r>
              <a:rPr lang="en-GB" dirty="0"/>
              <a:t> samples, where W is </a:t>
            </a:r>
            <a:r>
              <a:rPr lang="en-GB" dirty="0">
                <a:solidFill>
                  <a:srgbClr val="3D46A6"/>
                </a:solidFill>
              </a:rPr>
              <a:t>window size</a:t>
            </a:r>
            <a:r>
              <a:rPr lang="en-GB" dirty="0"/>
              <a:t>, H </a:t>
            </a:r>
            <a:r>
              <a:rPr lang="en-GB"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lang="en-GB" dirty="0"/>
              <a:t>One buffer per channel of signal</a:t>
            </a:r>
          </a:p>
          <a:p>
            <a:pPr lvl="1"/>
            <a:r>
              <a:rPr lang="en-GB" dirty="0"/>
              <a:t>Needs </a:t>
            </a:r>
            <a:r>
              <a:rPr lang="en-GB" dirty="0">
                <a:solidFill>
                  <a:srgbClr val="3D46A6"/>
                </a:solidFill>
              </a:rPr>
              <a:t>array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write pointer</a:t>
            </a:r>
            <a:r>
              <a:rPr lang="en-GB" dirty="0"/>
              <a:t> from FFT &amp; </a:t>
            </a:r>
            <a:r>
              <a:rPr lang="en-GB" dirty="0">
                <a:solidFill>
                  <a:srgbClr val="3D46A6"/>
                </a:solidFill>
              </a:rPr>
              <a:t>read pointer</a:t>
            </a:r>
            <a:r>
              <a:rPr lang="en-GB" dirty="0"/>
              <a:t> to system output</a:t>
            </a:r>
          </a:p>
          <a:p>
            <a:r>
              <a:rPr lang="en-GB" dirty="0"/>
              <a:t>Using the output buffer:</a:t>
            </a:r>
          </a:p>
          <a:p>
            <a:pPr lvl="1"/>
            <a:r>
              <a:rPr lang="en-GB" dirty="0"/>
              <a:t>After inverse FFT,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en-GB" dirty="0"/>
              <a:t> result into output buffer, starting at write pointer</a:t>
            </a:r>
          </a:p>
          <a:p>
            <a:pPr lvl="1"/>
            <a:r>
              <a:rPr lang="en-GB" dirty="0"/>
              <a:t>In </a:t>
            </a:r>
            <a:r>
              <a:rPr lang="en-GB" dirty="0" err="1">
                <a:latin typeface="Courier"/>
                <a:ea typeface="Courier"/>
                <a:cs typeface="Courier"/>
                <a:sym typeface="Courier"/>
              </a:rPr>
              <a:t>processBlock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copy </a:t>
            </a:r>
            <a:r>
              <a:rPr lang="en-GB" dirty="0"/>
              <a:t>from output buffer to audio output at read pointer</a:t>
            </a:r>
          </a:p>
          <a:p>
            <a:pPr lvl="1"/>
            <a:r>
              <a:rPr lang="en-GB" dirty="0"/>
              <a:t>Then </a:t>
            </a:r>
            <a:r>
              <a:rPr lang="en-GB" dirty="0">
                <a:solidFill>
                  <a:srgbClr val="3D46A6"/>
                </a:solidFill>
              </a:rPr>
              <a:t>set sample you just copied to 0</a:t>
            </a:r>
          </a:p>
          <a:p>
            <a:pPr lvl="1"/>
            <a:r>
              <a:rPr lang="en-GB" dirty="0"/>
              <a:t>Finally, </a:t>
            </a:r>
            <a:r>
              <a:rPr lang="en-GB" dirty="0">
                <a:solidFill>
                  <a:srgbClr val="3D46A6"/>
                </a:solidFill>
              </a:rPr>
              <a:t>increment read pointer</a:t>
            </a:r>
          </a:p>
        </p:txBody>
      </p:sp>
      <p:sp>
        <p:nvSpPr>
          <p:cNvPr id="1191" name="Output circular buff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circular buffer</a:t>
            </a:r>
          </a:p>
        </p:txBody>
      </p:sp>
      <p:grpSp>
        <p:nvGrpSpPr>
          <p:cNvPr id="1218" name="Group"/>
          <p:cNvGrpSpPr/>
          <p:nvPr/>
        </p:nvGrpSpPr>
        <p:grpSpPr>
          <a:xfrm>
            <a:off x="16376783" y="1713614"/>
            <a:ext cx="7846416" cy="7846416"/>
            <a:chOff x="0" y="0"/>
            <a:chExt cx="7846414" cy="7846414"/>
          </a:xfrm>
        </p:grpSpPr>
        <p:sp>
          <p:nvSpPr>
            <p:cNvPr id="1192" name="Circle"/>
            <p:cNvSpPr/>
            <p:nvPr/>
          </p:nvSpPr>
          <p:spPr>
            <a:xfrm>
              <a:off x="0" y="0"/>
              <a:ext cx="7846415" cy="7846415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3" name="Circle"/>
            <p:cNvSpPr/>
            <p:nvPr/>
          </p:nvSpPr>
          <p:spPr>
            <a:xfrm>
              <a:off x="1541426" y="1505648"/>
              <a:ext cx="4763561" cy="476356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94" name="xxx"/>
            <p:cNvSpPr txBox="1"/>
            <p:nvPr/>
          </p:nvSpPr>
          <p:spPr>
            <a:xfrm rot="16200000">
              <a:off x="3410222" y="38027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5" name="xxx"/>
            <p:cNvSpPr txBox="1"/>
            <p:nvPr/>
          </p:nvSpPr>
          <p:spPr>
            <a:xfrm rot="16200000">
              <a:off x="3410222" y="680044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6" name="xxx"/>
            <p:cNvSpPr txBox="1"/>
            <p:nvPr/>
          </p:nvSpPr>
          <p:spPr>
            <a:xfrm>
              <a:off x="381139" y="3626142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7" name="xxx"/>
            <p:cNvSpPr txBox="1"/>
            <p:nvPr/>
          </p:nvSpPr>
          <p:spPr>
            <a:xfrm>
              <a:off x="6719177" y="3626142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8" name="xxx"/>
            <p:cNvSpPr txBox="1"/>
            <p:nvPr/>
          </p:nvSpPr>
          <p:spPr>
            <a:xfrm rot="18900000">
              <a:off x="5712747" y="1374398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199" name="xxx"/>
            <p:cNvSpPr txBox="1"/>
            <p:nvPr/>
          </p:nvSpPr>
          <p:spPr>
            <a:xfrm rot="17100000">
              <a:off x="4277928" y="564758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0" name="xxx"/>
            <p:cNvSpPr txBox="1"/>
            <p:nvPr/>
          </p:nvSpPr>
          <p:spPr>
            <a:xfrm rot="18000000">
              <a:off x="5004972" y="89023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1" name="xxx"/>
            <p:cNvSpPr txBox="1"/>
            <p:nvPr/>
          </p:nvSpPr>
          <p:spPr>
            <a:xfrm rot="19800000">
              <a:off x="6207732" y="2040956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2" name="xxx"/>
            <p:cNvSpPr txBox="1"/>
            <p:nvPr/>
          </p:nvSpPr>
          <p:spPr>
            <a:xfrm rot="20100000">
              <a:off x="6527933" y="2757168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3" name="xxx"/>
            <p:cNvSpPr txBox="1"/>
            <p:nvPr/>
          </p:nvSpPr>
          <p:spPr>
            <a:xfrm rot="900000">
              <a:off x="6649874" y="4482934"/>
              <a:ext cx="78808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4" name="xxx"/>
            <p:cNvSpPr txBox="1"/>
            <p:nvPr/>
          </p:nvSpPr>
          <p:spPr>
            <a:xfrm rot="1800000">
              <a:off x="6404657" y="521132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5" name="xxx"/>
            <p:cNvSpPr txBox="1"/>
            <p:nvPr/>
          </p:nvSpPr>
          <p:spPr>
            <a:xfrm rot="2700000">
              <a:off x="5864212" y="5829987"/>
              <a:ext cx="78808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6" name="xxx"/>
            <p:cNvSpPr txBox="1"/>
            <p:nvPr/>
          </p:nvSpPr>
          <p:spPr>
            <a:xfrm rot="3600000">
              <a:off x="5074220" y="6362087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7" name="xxx"/>
            <p:cNvSpPr txBox="1"/>
            <p:nvPr/>
          </p:nvSpPr>
          <p:spPr>
            <a:xfrm rot="4500000">
              <a:off x="4255965" y="6678946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8" name="xxx"/>
            <p:cNvSpPr txBox="1"/>
            <p:nvPr/>
          </p:nvSpPr>
          <p:spPr>
            <a:xfrm rot="18900000">
              <a:off x="1239487" y="5813176"/>
              <a:ext cx="1025967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09" name="xxx"/>
            <p:cNvSpPr txBox="1"/>
            <p:nvPr/>
          </p:nvSpPr>
          <p:spPr>
            <a:xfrm rot="18000000">
              <a:off x="1847012" y="6356086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0" name="xxx"/>
            <p:cNvSpPr txBox="1"/>
            <p:nvPr/>
          </p:nvSpPr>
          <p:spPr>
            <a:xfrm rot="17100000">
              <a:off x="2598779" y="66791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1" name="xxx"/>
            <p:cNvSpPr txBox="1"/>
            <p:nvPr/>
          </p:nvSpPr>
          <p:spPr>
            <a:xfrm rot="19800000">
              <a:off x="784888" y="5159350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2" name="xxx"/>
            <p:cNvSpPr txBox="1"/>
            <p:nvPr/>
          </p:nvSpPr>
          <p:spPr>
            <a:xfrm rot="20700000">
              <a:off x="485092" y="4430958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3" name="xxx"/>
            <p:cNvSpPr txBox="1"/>
            <p:nvPr/>
          </p:nvSpPr>
          <p:spPr>
            <a:xfrm rot="900000">
              <a:off x="521597" y="2861555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4" name="xxx"/>
            <p:cNvSpPr txBox="1"/>
            <p:nvPr/>
          </p:nvSpPr>
          <p:spPr>
            <a:xfrm rot="1800000">
              <a:off x="767562" y="2145954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5" name="xxx"/>
            <p:cNvSpPr txBox="1"/>
            <p:nvPr/>
          </p:nvSpPr>
          <p:spPr>
            <a:xfrm rot="2700000">
              <a:off x="1182994" y="1465003"/>
              <a:ext cx="1025968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6" name="xxx"/>
            <p:cNvSpPr txBox="1"/>
            <p:nvPr/>
          </p:nvSpPr>
          <p:spPr>
            <a:xfrm rot="3600000">
              <a:off x="1812362" y="942971"/>
              <a:ext cx="1025967" cy="594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  <p:sp>
          <p:nvSpPr>
            <p:cNvPr id="1217" name="xxx"/>
            <p:cNvSpPr txBox="1"/>
            <p:nvPr/>
          </p:nvSpPr>
          <p:spPr>
            <a:xfrm rot="4500000">
              <a:off x="2564128" y="564758"/>
              <a:ext cx="1025968" cy="594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r>
                <a:t>xxx</a:t>
              </a:r>
            </a:p>
          </p:txBody>
        </p:sp>
      </p:grpSp>
      <p:sp>
        <p:nvSpPr>
          <p:cNvPr id="1219" name="Shape"/>
          <p:cNvSpPr/>
          <p:nvPr/>
        </p:nvSpPr>
        <p:spPr>
          <a:xfrm rot="13381007">
            <a:off x="16468439" y="5841396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1">
              <a:lumOff val="-13575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0" name="read…"/>
          <p:cNvSpPr txBox="1"/>
          <p:nvPr/>
        </p:nvSpPr>
        <p:spPr>
          <a:xfrm>
            <a:off x="19408069" y="4827832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read 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pointer</a:t>
            </a:r>
          </a:p>
        </p:txBody>
      </p:sp>
      <p:sp>
        <p:nvSpPr>
          <p:cNvPr id="1221" name="Line"/>
          <p:cNvSpPr/>
          <p:nvPr/>
        </p:nvSpPr>
        <p:spPr>
          <a:xfrm>
            <a:off x="20299990" y="6487021"/>
            <a:ext cx="1" cy="1356666"/>
          </a:xfrm>
          <a:prstGeom prst="line">
            <a:avLst/>
          </a:prstGeom>
          <a:ln w="1524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2" name="Line"/>
          <p:cNvSpPr/>
          <p:nvPr/>
        </p:nvSpPr>
        <p:spPr>
          <a:xfrm flipV="1">
            <a:off x="15694297" y="7828266"/>
            <a:ext cx="1054599" cy="608873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3" name="write…"/>
          <p:cNvSpPr txBox="1"/>
          <p:nvPr/>
        </p:nvSpPr>
        <p:spPr>
          <a:xfrm>
            <a:off x="14793031" y="8479585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1224" name="Shape"/>
          <p:cNvSpPr/>
          <p:nvPr/>
        </p:nvSpPr>
        <p:spPr>
          <a:xfrm rot="8012053">
            <a:off x="19264949" y="4696925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5" name="Shape"/>
          <p:cNvSpPr/>
          <p:nvPr/>
        </p:nvSpPr>
        <p:spPr>
          <a:xfrm rot="18892888">
            <a:off x="15293243" y="2973911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6">
              <a:hueOff val="-146070"/>
              <a:satOff val="-10048"/>
              <a:lumOff val="-30626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6" name="Shape"/>
          <p:cNvSpPr/>
          <p:nvPr/>
        </p:nvSpPr>
        <p:spPr>
          <a:xfrm rot="2623000">
            <a:off x="18114835" y="1822757"/>
            <a:ext cx="6099655" cy="3533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7" name="Shape"/>
          <p:cNvSpPr/>
          <p:nvPr/>
        </p:nvSpPr>
        <p:spPr>
          <a:xfrm rot="13381007">
            <a:off x="16468439" y="5811492"/>
            <a:ext cx="6099655" cy="3533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48" extrusionOk="0">
                <a:moveTo>
                  <a:pt x="19016" y="10840"/>
                </a:moveTo>
                <a:cubicBezTo>
                  <a:pt x="17065" y="8318"/>
                  <a:pt x="14669" y="7387"/>
                  <a:pt x="12395" y="7962"/>
                </a:cubicBezTo>
                <a:cubicBezTo>
                  <a:pt x="10316" y="8487"/>
                  <a:pt x="8420" y="10259"/>
                  <a:pt x="7069" y="12966"/>
                </a:cubicBezTo>
                <a:cubicBezTo>
                  <a:pt x="5930" y="15249"/>
                  <a:pt x="5244" y="18076"/>
                  <a:pt x="5109" y="21048"/>
                </a:cubicBezTo>
                <a:lnTo>
                  <a:pt x="0" y="18992"/>
                </a:lnTo>
                <a:cubicBezTo>
                  <a:pt x="927" y="9115"/>
                  <a:pt x="5588" y="1548"/>
                  <a:pt x="11392" y="205"/>
                </a:cubicBezTo>
                <a:cubicBezTo>
                  <a:pt x="14660" y="-552"/>
                  <a:pt x="18021" y="827"/>
                  <a:pt x="21010" y="3762"/>
                </a:cubicBezTo>
                <a:cubicBezTo>
                  <a:pt x="21209" y="3957"/>
                  <a:pt x="21406" y="4160"/>
                  <a:pt x="21600" y="4368"/>
                </a:cubicBezTo>
                <a:lnTo>
                  <a:pt x="19016" y="10840"/>
                </a:lnTo>
                <a:close/>
              </a:path>
            </a:pathLst>
          </a:custGeom>
          <a:solidFill>
            <a:schemeClr val="accent4">
              <a:alpha val="4025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8" name="Output…"/>
          <p:cNvSpPr txBox="1"/>
          <p:nvPr/>
        </p:nvSpPr>
        <p:spPr>
          <a:xfrm>
            <a:off x="18451606" y="129084"/>
            <a:ext cx="3696768" cy="1406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 b="0"/>
            </a:pPr>
            <a:r>
              <a:t>Output </a:t>
            </a:r>
          </a:p>
          <a:p>
            <a:pPr>
              <a:defRPr sz="4400" b="0"/>
            </a:pPr>
            <a:r>
              <a:t>circular buffer: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270 -0.002461" pathEditMode="relative">
                                      <p:cBhvr>
                                        <p:cTn id="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270 -0.002461 L -0.031599 -0.011740" pathEditMode="relative">
                                      <p:cBhvr>
                                        <p:cTn id="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599 -0.011740 L -0.044891 -0.029792" pathEditMode="relative">
                                      <p:cBhvr>
                                        <p:cTn id="2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28541 -0.084124 -0.035478 -0.185935 -0.019061 -0.279740 C -0.004596 -0.362385 0.026971 -0.432191 0.069265 -0.475061" pathEditMode="relative">
                                      <p:cBhvr>
                                        <p:cTn id="31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4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891 -0.029792 L -0.055445 -0.050519" pathEditMode="relative">
                                      <p:cBhvr>
                                        <p:cTn id="3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45 -0.050519 L -0.062481 -0.078460" pathEditMode="relative">
                                      <p:cBhvr>
                                        <p:cTn id="4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4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481 -0.078460 L -0.065841 -0.109004" pathEditMode="relative">
                                      <p:cBhvr>
                                        <p:cTn id="5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accel="50000" decel="5000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 fill="hold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841 -0.109004 L -0.064075 -0.142258" pathEditMode="relative">
                                      <p:cBhvr>
                                        <p:cTn id="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accel="50000" decel="5000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075 -0.142258 L -0.058155 -0.172597" pathEditMode="relative">
                                      <p:cBhvr>
                                        <p:cTn id="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accel="50000" decel="5000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7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155 -0.172597 L -0.047466 -0.196076" pathEditMode="relative">
                                      <p:cBhvr>
                                        <p:cTn id="7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mph" presetSubtype="0" accel="50000" decel="5000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8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265 -0.475061 C 0.119261 -0.527864 0.179990 -0.537742 0.234545 -0.501943 C 0.275614 -0.474993 0.310198 -0.423688 0.332464 -0.356680" pathEditMode="relative">
                                      <p:cBhvr>
                                        <p:cTn id="89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accel="50000" decel="5000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2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66 -0.196076 L -0.034735 -0.213951" pathEditMode="relative">
                                      <p:cBhvr>
                                        <p:cTn id="9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mph" presetSubtype="0" accel="50000" decel="50000" fill="hold" grpId="2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9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5 -0.213951 L -0.017349 -0.227847" pathEditMode="relative">
                                      <p:cBhvr>
                                        <p:cTn id="10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accel="50000" decel="50000" fill="hold" grpId="2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0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349 -0.227847 L 0.000557 -0.232333" pathEditMode="relative">
                                      <p:cBhvr>
                                        <p:cTn id="11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mph" presetSubtype="0" accel="50000" decel="50000" fill="hold" grpId="3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1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1000" fill="hold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57 -0.232333 L 0.020757 -0.227371" pathEditMode="relative">
                                      <p:cBhvr>
                                        <p:cTn id="1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8" presetClass="emph" presetSubtype="0" accel="50000" decel="50000" fill="hold" grpId="3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2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757 -0.227371 L 0.037559 -0.215599" pathEditMode="relative">
                                      <p:cBhvr>
                                        <p:cTn id="12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8" presetClass="emph" presetSubtype="0" accel="50000" decel="50000" fill="hold" grpId="36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59 -0.215599 L 0.050150 -0.195960" pathEditMode="relative">
                                      <p:cBhvr>
                                        <p:cTn id="136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8" presetClass="emph" presetSubtype="0" accel="50000" decel="50000" fill="hold" grpId="38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3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464 -0.356680 C 0.369873 -0.261769 0.375892 -0.138549 0.348246 -0.033596 C 0.331141 0.031340 0.302089 0.083960 0.265888 0.115575" pathEditMode="relative">
                                      <p:cBhvr>
                                        <p:cTn id="147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8" presetClass="emph" presetSubtype="0" accel="50000" decel="50000" fill="hold" grpId="4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0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150 -0.195960 L 0.060982 -0.171724" pathEditMode="relative">
                                      <p:cBhvr>
                                        <p:cTn id="15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8" presetClass="emph" presetSubtype="0" accel="50000" decel="50000" fill="hold" grpId="43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5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982 -0.171724 L 0.065802 -0.143786" pathEditMode="relative">
                                      <p:cBhvr>
                                        <p:cTn id="16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8" presetClass="emph" presetSubtype="0" accel="50000" decel="50000" fill="hold" grpId="45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6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802 -0.143786 L 0.068660 -0.112762" pathEditMode="relative">
                                      <p:cBhvr>
                                        <p:cTn id="168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accel="50000" decel="50000" fill="hold" grpId="47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71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5" dur="1000" fill="hold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660 -0.112762 L 0.066342 -0.083217" pathEditMode="relative">
                                      <p:cBhvr>
                                        <p:cTn id="18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8" presetClass="emph" presetSubtype="0" accel="50000" decel="50000" fill="hold" grpId="5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83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342 -0.083217 L 0.059550 -0.055151" pathEditMode="relative">
                                      <p:cBhvr>
                                        <p:cTn id="18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8" presetClass="emph" presetSubtype="0" accel="50000" decel="50000" fill="hold" grpId="52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0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550 -0.055151 L 0.049065 -0.031598" pathEditMode="relative">
                                      <p:cBhvr>
                                        <p:cTn id="194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8" presetClass="emph" presetSubtype="0" accel="50000" decel="50000" fill="hold" grpId="54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97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fill="hold" grpId="5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888 0.115575 C 0.216947 0.165066 0.158481 0.175256 0.105064 0.143604 C 0.062242 0.118230 0.025642 0.067410 0.001423 -0.000306" pathEditMode="relative">
                                      <p:cBhvr>
                                        <p:cTn id="205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8" presetClass="emph" presetSubtype="0" accel="50000" decel="50000" fill="hold" grpId="57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08" dur="10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065 -0.031598 L 0.035474 -0.014731" pathEditMode="relative">
                                      <p:cBhvr>
                                        <p:cTn id="21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8" presetClass="emph" presetSubtype="0" accel="50000" decel="50000" fill="hold" grpId="59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15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74 -0.014731 L 0.018088 -0.003137" pathEditMode="relative">
                                      <p:cBhvr>
                                        <p:cTn id="219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8" presetClass="emph" presetSubtype="0" accel="50000" decel="50000" fill="hold" grpId="6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22" dur="10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16" animBg="1" advAuto="0"/>
      <p:bldP spid="1221" grpId="2" animBg="1" advAuto="0"/>
      <p:bldP spid="1221" grpId="4" animBg="1" advAuto="0"/>
      <p:bldP spid="1221" grpId="6" animBg="1" advAuto="0"/>
      <p:bldP spid="1221" grpId="11" animBg="1" advAuto="0"/>
      <p:bldP spid="1221" grpId="13" animBg="1" advAuto="0"/>
      <p:bldP spid="1221" grpId="15" animBg="1" advAuto="0"/>
      <p:bldP spid="1221" grpId="18" animBg="1" advAuto="0"/>
      <p:bldP spid="1221" grpId="20" animBg="1" advAuto="0"/>
      <p:bldP spid="1221" grpId="22" animBg="1" advAuto="0"/>
      <p:bldP spid="1221" grpId="27" animBg="1" advAuto="0"/>
      <p:bldP spid="1221" grpId="29" animBg="1" advAuto="0"/>
      <p:bldP spid="1221" grpId="31" animBg="1" advAuto="0"/>
      <p:bldP spid="1221" grpId="34" animBg="1" advAuto="0"/>
      <p:bldP spid="1221" grpId="36" animBg="1" advAuto="0"/>
      <p:bldP spid="1221" grpId="38" animBg="1" advAuto="0"/>
      <p:bldP spid="1221" grpId="43" animBg="1" advAuto="0"/>
      <p:bldP spid="1221" grpId="45" animBg="1" advAuto="0"/>
      <p:bldP spid="1221" grpId="47" animBg="1" advAuto="0"/>
      <p:bldP spid="1221" grpId="50" animBg="1" advAuto="0"/>
      <p:bldP spid="1221" grpId="52" animBg="1" advAuto="0"/>
      <p:bldP spid="1221" grpId="54" animBg="1" advAuto="0"/>
      <p:bldP spid="1221" grpId="59" animBg="1" advAuto="0"/>
      <p:bldP spid="1221" grpId="61" animBg="1" advAuto="0"/>
      <p:bldP spid="1222" grpId="9" animBg="1" advAuto="0"/>
      <p:bldP spid="1222" grpId="25" animBg="1" advAuto="0"/>
      <p:bldP spid="1222" grpId="41" animBg="1" advAuto="0"/>
      <p:bldP spid="1222" grpId="57" animBg="1" advAuto="0"/>
      <p:bldP spid="1224" grpId="39" animBg="1" advAuto="0"/>
      <p:bldP spid="1225" grpId="7" animBg="1" advAuto="0"/>
      <p:bldP spid="1225" grpId="32" animBg="1" advAuto="0"/>
      <p:bldP spid="1226" grpId="23" animBg="1" advAuto="0"/>
      <p:bldP spid="1226" grpId="48" animBg="1" advAuto="0"/>
      <p:bldP spid="1227" grpId="5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252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23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7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23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9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24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1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24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3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24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5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24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7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24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9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25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1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270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25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5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25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7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25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59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26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1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26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3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26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5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26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7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26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69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288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27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3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27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5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27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7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27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9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28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1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28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3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28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5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2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87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289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290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291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292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294" name="The full signal chai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</a:t>
            </a:r>
          </a:p>
        </p:txBody>
      </p:sp>
      <p:sp>
        <p:nvSpPr>
          <p:cNvPr id="1295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301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296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7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8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299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00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57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319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30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4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0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6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0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08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0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0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1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2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31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4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31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6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31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8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337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32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2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32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4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32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6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32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8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32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0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33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2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33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4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33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6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355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33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3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0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34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2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34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4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34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6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34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8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34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0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35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2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35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54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356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358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363" name="Group"/>
          <p:cNvGrpSpPr/>
          <p:nvPr/>
        </p:nvGrpSpPr>
        <p:grpSpPr>
          <a:xfrm>
            <a:off x="7411978" y="10719275"/>
            <a:ext cx="12198392" cy="1402784"/>
            <a:chOff x="0" y="0"/>
            <a:chExt cx="12198390" cy="1402782"/>
          </a:xfrm>
        </p:grpSpPr>
        <p:sp>
          <p:nvSpPr>
            <p:cNvPr id="1359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0" name="Rectangle"/>
            <p:cNvSpPr/>
            <p:nvPr/>
          </p:nvSpPr>
          <p:spPr>
            <a:xfrm>
              <a:off x="2895703" y="0"/>
              <a:ext cx="376863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1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62" name="Rectangle"/>
            <p:cNvSpPr/>
            <p:nvPr/>
          </p:nvSpPr>
          <p:spPr>
            <a:xfrm>
              <a:off x="8426200" y="56099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366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364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5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69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367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8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370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1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72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73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4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5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376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7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378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1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382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383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384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5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6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387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393" name="Group"/>
          <p:cNvGrpSpPr/>
          <p:nvPr/>
        </p:nvGrpSpPr>
        <p:grpSpPr>
          <a:xfrm>
            <a:off x="447634" y="4231601"/>
            <a:ext cx="20446247" cy="6010962"/>
            <a:chOff x="0" y="0"/>
            <a:chExt cx="20446246" cy="6010961"/>
          </a:xfrm>
        </p:grpSpPr>
        <p:sp>
          <p:nvSpPr>
            <p:cNvPr id="1388" name="Rectangle"/>
            <p:cNvSpPr/>
            <p:nvPr/>
          </p:nvSpPr>
          <p:spPr>
            <a:xfrm>
              <a:off x="1454632" y="0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89" name="Rectangle"/>
            <p:cNvSpPr/>
            <p:nvPr/>
          </p:nvSpPr>
          <p:spPr>
            <a:xfrm>
              <a:off x="17551015" y="4109825"/>
              <a:ext cx="2895232" cy="1894678"/>
            </a:xfrm>
            <a:prstGeom prst="rect">
              <a:avLst/>
            </a:prstGeom>
            <a:noFill/>
            <a:ln w="1016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0" name="Line"/>
            <p:cNvSpPr/>
            <p:nvPr/>
          </p:nvSpPr>
          <p:spPr>
            <a:xfrm flipV="1">
              <a:off x="1345971" y="2115939"/>
              <a:ext cx="1181860" cy="2783445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1" name="Line"/>
            <p:cNvSpPr/>
            <p:nvPr/>
          </p:nvSpPr>
          <p:spPr>
            <a:xfrm flipV="1">
              <a:off x="3921845" y="4627412"/>
              <a:ext cx="13155977" cy="597949"/>
            </a:xfrm>
            <a:prstGeom prst="line">
              <a:avLst/>
            </a:prstGeom>
            <a:noFill/>
            <a:ln w="762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2" name="these processes…"/>
            <p:cNvSpPr txBox="1"/>
            <p:nvPr/>
          </p:nvSpPr>
          <p:spPr>
            <a:xfrm>
              <a:off x="-1" y="4829962"/>
              <a:ext cx="4179267" cy="11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these processes</a:t>
              </a:r>
            </a:p>
            <a:p>
              <a:pPr>
                <a:defRPr sz="3600" b="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happen every frame</a:t>
              </a:r>
            </a:p>
          </p:txBody>
        </p:sp>
      </p:grpSp>
      <p:grpSp>
        <p:nvGrpSpPr>
          <p:cNvPr id="1396" name="Group"/>
          <p:cNvGrpSpPr/>
          <p:nvPr/>
        </p:nvGrpSpPr>
        <p:grpSpPr>
          <a:xfrm>
            <a:off x="6364920" y="4354863"/>
            <a:ext cx="11466204" cy="4277221"/>
            <a:chOff x="0" y="0"/>
            <a:chExt cx="11466202" cy="4277219"/>
          </a:xfrm>
        </p:grpSpPr>
        <p:sp>
          <p:nvSpPr>
            <p:cNvPr id="1394" name="Rectangle"/>
            <p:cNvSpPr/>
            <p:nvPr/>
          </p:nvSpPr>
          <p:spPr>
            <a:xfrm>
              <a:off x="0" y="763235"/>
              <a:ext cx="11466203" cy="3513985"/>
            </a:xfrm>
            <a:prstGeom prst="rect">
              <a:avLst/>
            </a:prstGeom>
            <a:noFill/>
            <a:ln w="101600" cap="flat">
              <a:solidFill>
                <a:schemeClr val="accent6">
                  <a:satOff val="-15798"/>
                  <a:lumOff val="-17517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95" name="this happens once per hop (every H samples)"/>
            <p:cNvSpPr txBox="1"/>
            <p:nvPr/>
          </p:nvSpPr>
          <p:spPr>
            <a:xfrm>
              <a:off x="1154495" y="0"/>
              <a:ext cx="9345169" cy="634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0">
                  <a:solidFill>
                    <a:schemeClr val="accent6">
                      <a:satOff val="-15798"/>
                      <a:lumOff val="-17517"/>
                    </a:schemeClr>
                  </a:solidFill>
                </a:defRPr>
              </a:lvl1pPr>
            </a:lstStyle>
            <a:p>
              <a:r>
                <a:t>this happens once per hop (every H samples)</a:t>
              </a:r>
            </a:p>
          </p:txBody>
        </p:sp>
      </p:grpSp>
      <p:sp>
        <p:nvSpPr>
          <p:cNvPr id="1397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" grpId="3" animBg="1" advAuto="0"/>
      <p:bldP spid="1363" grpId="4" animBg="1" advAuto="0"/>
      <p:bldP spid="1393" grpId="1" animBg="1" advAuto="0"/>
      <p:bldP spid="1396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Task: using fft-overlap-add project, implement the output circular buff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using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-overlap-add</a:t>
            </a:r>
            <a:r>
              <a:rPr dirty="0"/>
              <a:t> project, implement the </a:t>
            </a:r>
            <a:r>
              <a:rPr dirty="0">
                <a:solidFill>
                  <a:srgbClr val="3D46A6"/>
                </a:solidFill>
              </a:rPr>
              <a:t>output circular buffer</a:t>
            </a:r>
          </a:p>
          <a:p>
            <a:pPr lvl="1"/>
            <a:r>
              <a:rPr dirty="0"/>
              <a:t>Variables are already declared for you at the top of the file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Write pointer</a:t>
            </a:r>
            <a:r>
              <a:rPr dirty="0"/>
              <a:t> is for keeping track of where the next block is written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Read pointer </a:t>
            </a:r>
            <a:r>
              <a:rPr dirty="0"/>
              <a:t>keeps track of where to copy samples to </a:t>
            </a:r>
            <a:r>
              <a:t>the audio </a:t>
            </a:r>
            <a:r>
              <a:rPr dirty="0"/>
              <a:t>output</a:t>
            </a:r>
          </a:p>
          <a:p>
            <a:pPr lvl="1"/>
            <a:r>
              <a:rPr dirty="0"/>
              <a:t>Notice that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takes four arguments:</a:t>
            </a:r>
          </a:p>
          <a:p>
            <a:pPr lvl="2"/>
            <a:r>
              <a:rPr dirty="0"/>
              <a:t>input buffer, input pointer, output buffer, output write pointer</a:t>
            </a:r>
          </a:p>
          <a:p>
            <a:pPr lvl="1"/>
            <a:r>
              <a:rPr dirty="0"/>
              <a:t>Look at bottom of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dirty="0"/>
              <a:t> to see how output is copied to the buffer</a:t>
            </a:r>
          </a:p>
          <a:p>
            <a:pPr>
              <a:defRPr>
                <a:solidFill>
                  <a:srgbClr val="3D46A6"/>
                </a:solidFill>
              </a:defRPr>
            </a:pPr>
            <a:r>
              <a:rPr dirty="0"/>
              <a:t>Add your code in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dirty="0"/>
              <a:t>:</a:t>
            </a:r>
          </a:p>
          <a:p>
            <a:pPr lvl="1"/>
            <a:r>
              <a:rPr dirty="0"/>
              <a:t>Copy samples from the output buffer to the audio output (use the variable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out</a:t>
            </a:r>
            <a:r>
              <a:rPr dirty="0"/>
              <a:t>)</a:t>
            </a:r>
          </a:p>
          <a:p>
            <a:pPr lvl="1"/>
            <a:r>
              <a:rPr dirty="0"/>
              <a:t>After you copy the output, set that sample in the output buffer to 0</a:t>
            </a:r>
          </a:p>
          <a:p>
            <a:pPr lvl="1"/>
            <a:r>
              <a:rPr dirty="0"/>
              <a:t>Increment the output circular buffer pointers in the relevant places</a:t>
            </a:r>
          </a:p>
          <a:p>
            <a:pPr lvl="2"/>
            <a:r>
              <a:rPr dirty="0"/>
              <a:t>Which one happens every frame? Which one advances once per hop?</a:t>
            </a:r>
          </a:p>
          <a:p>
            <a:r>
              <a:rPr dirty="0"/>
              <a:t>Once it works, try uncommenting the </a:t>
            </a:r>
            <a:r>
              <a:rPr dirty="0" err="1">
                <a:solidFill>
                  <a:srgbClr val="3D46A6"/>
                </a:solidFill>
              </a:rPr>
              <a:t>robotise</a:t>
            </a:r>
            <a:r>
              <a:rPr dirty="0"/>
              <a:t> code in </a:t>
            </a:r>
            <a:r>
              <a:rPr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()</a:t>
            </a:r>
          </a:p>
        </p:txBody>
      </p:sp>
      <p:sp>
        <p:nvSpPr>
          <p:cNvPr id="1400" name="Overlap-add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Overlap-add task</a:t>
            </a:r>
          </a:p>
        </p:txBody>
      </p:sp>
      <p:sp>
        <p:nvSpPr>
          <p:cNvPr id="1401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" grpId="1" build="p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Screen Shot 2020-03-22 at 21.23.20.png" descr="Screen Shot 2020-03-22 at 21.23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683" y="2268489"/>
            <a:ext cx="8011979" cy="8287621"/>
          </a:xfrm>
          <a:prstGeom prst="rect">
            <a:avLst/>
          </a:prstGeom>
          <a:ln w="12700">
            <a:miter lim="400000"/>
          </a:ln>
        </p:spPr>
      </p:pic>
      <p:sp>
        <p:nvSpPr>
          <p:cNvPr id="1404" name="In the Settings tab of the Bela IDE, try changing the block size to 4 samples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4139299" cy="105272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</a:t>
            </a:r>
            <a:r>
              <a:rPr dirty="0" err="1"/>
              <a:t>ry</a:t>
            </a:r>
            <a:r>
              <a:rPr dirty="0"/>
              <a:t> changing the block size to </a:t>
            </a:r>
            <a:r>
              <a:rPr dirty="0">
                <a:solidFill>
                  <a:srgbClr val="3D46A6"/>
                </a:solidFill>
              </a:rPr>
              <a:t>4 samples</a:t>
            </a:r>
          </a:p>
          <a:p>
            <a:r>
              <a:rPr dirty="0"/>
              <a:t>What happens to the output? Why?</a:t>
            </a:r>
          </a:p>
        </p:txBody>
      </p:sp>
      <p:sp>
        <p:nvSpPr>
          <p:cNvPr id="1405" name="Block-based processing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processing performance</a:t>
            </a:r>
          </a:p>
        </p:txBody>
      </p:sp>
      <p:sp>
        <p:nvSpPr>
          <p:cNvPr id="1406" name="Line"/>
          <p:cNvSpPr/>
          <p:nvPr/>
        </p:nvSpPr>
        <p:spPr>
          <a:xfrm flipH="1" flipV="1">
            <a:off x="20698206" y="5735476"/>
            <a:ext cx="1781006" cy="1125311"/>
          </a:xfrm>
          <a:prstGeom prst="line">
            <a:avLst/>
          </a:prstGeom>
          <a:ln w="1016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7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42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40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41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41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41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41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1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2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2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2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44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42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43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43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43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43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43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3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44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44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46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44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44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4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45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45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45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45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5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46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6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46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46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46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46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468" name="The full signal chain: perform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chain: performance</a:t>
            </a:r>
          </a:p>
        </p:txBody>
      </p:sp>
      <p:sp>
        <p:nvSpPr>
          <p:cNvPr id="1469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475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470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1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2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3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474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531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493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47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7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78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47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0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48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2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48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4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48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6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8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88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8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0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9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2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511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49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6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49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8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49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0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0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2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0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4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0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6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50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8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50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0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529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51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4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51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6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51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18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51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0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52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2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52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4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52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6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52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8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530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532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537" name="Group"/>
          <p:cNvGrpSpPr/>
          <p:nvPr/>
        </p:nvGrpSpPr>
        <p:grpSpPr>
          <a:xfrm>
            <a:off x="7411978" y="10719275"/>
            <a:ext cx="12198392" cy="1402784"/>
            <a:chOff x="0" y="0"/>
            <a:chExt cx="12198390" cy="1402782"/>
          </a:xfrm>
        </p:grpSpPr>
        <p:sp>
          <p:nvSpPr>
            <p:cNvPr id="1533" name="Rectangle"/>
            <p:cNvSpPr/>
            <p:nvPr/>
          </p:nvSpPr>
          <p:spPr>
            <a:xfrm>
              <a:off x="0" y="0"/>
              <a:ext cx="4132517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4" name="Rectangle"/>
            <p:cNvSpPr/>
            <p:nvPr/>
          </p:nvSpPr>
          <p:spPr>
            <a:xfrm>
              <a:off x="2895703" y="0"/>
              <a:ext cx="376863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5" name="Rectangle"/>
            <p:cNvSpPr/>
            <p:nvPr/>
          </p:nvSpPr>
          <p:spPr>
            <a:xfrm>
              <a:off x="5452110" y="27702"/>
              <a:ext cx="4132517" cy="1364516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536" name="Rectangle"/>
            <p:cNvSpPr/>
            <p:nvPr/>
          </p:nvSpPr>
          <p:spPr>
            <a:xfrm>
              <a:off x="8426200" y="56099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540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538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39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543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541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42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544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5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546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547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8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9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550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1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552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3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4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5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556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557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558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9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60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561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564" name="Group"/>
          <p:cNvGrpSpPr/>
          <p:nvPr/>
        </p:nvGrpSpPr>
        <p:grpSpPr>
          <a:xfrm>
            <a:off x="7132403" y="4324940"/>
            <a:ext cx="11778280" cy="4956353"/>
            <a:chOff x="0" y="0"/>
            <a:chExt cx="11778278" cy="4956351"/>
          </a:xfrm>
        </p:grpSpPr>
        <p:sp>
          <p:nvSpPr>
            <p:cNvPr id="1562" name="Line"/>
            <p:cNvSpPr/>
            <p:nvPr/>
          </p:nvSpPr>
          <p:spPr>
            <a:xfrm>
              <a:off x="0" y="83490"/>
              <a:ext cx="414701" cy="4872862"/>
            </a:xfrm>
            <a:prstGeom prst="line">
              <a:avLst/>
            </a:prstGeom>
            <a:noFill/>
            <a:ln w="1270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563" name="How long do the FFT and IFFT have to run?"/>
            <p:cNvSpPr txBox="1"/>
            <p:nvPr/>
          </p:nvSpPr>
          <p:spPr>
            <a:xfrm>
              <a:off x="206343" y="0"/>
              <a:ext cx="11571936" cy="771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lvl1pPr>
            </a:lstStyle>
            <a:p>
              <a:r>
                <a:t>How long do the FFT and IFFT have to run?</a:t>
              </a:r>
            </a:p>
          </p:txBody>
        </p:sp>
      </p:grpSp>
      <p:sp>
        <p:nvSpPr>
          <p:cNvPr id="1565" name="1 sample. Why might this be a problem?"/>
          <p:cNvSpPr txBox="1"/>
          <p:nvPr/>
        </p:nvSpPr>
        <p:spPr>
          <a:xfrm>
            <a:off x="8660882" y="5079210"/>
            <a:ext cx="10187788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4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 sample. </a:t>
            </a:r>
            <a:r>
              <a:t>Why might this be a problem?</a:t>
            </a:r>
          </a:p>
        </p:txBody>
      </p:sp>
      <p:sp>
        <p:nvSpPr>
          <p:cNvPr id="1566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1" animBg="1" advAuto="0"/>
      <p:bldP spid="1565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We've been assuming the CPU load is roughly constant over time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962733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57199" indent="-457199" defTabSz="742950">
              <a:spcBef>
                <a:spcPts val="900"/>
              </a:spcBef>
              <a:defRPr sz="4680"/>
            </a:pPr>
            <a:r>
              <a:t>We've been assuming the CPU load is roughly </a:t>
            </a:r>
            <a:r>
              <a:rPr>
                <a:solidFill>
                  <a:srgbClr val="3D46A6"/>
                </a:solidFill>
              </a:rPr>
              <a:t>constant</a:t>
            </a:r>
            <a:r>
              <a:t> over time</a:t>
            </a:r>
          </a:p>
          <a:p>
            <a:pPr marL="1071562" lvl="1" indent="-500062" defTabSz="742950">
              <a:spcBef>
                <a:spcPts val="900"/>
              </a:spcBef>
              <a:defRPr sz="3959"/>
            </a:pPr>
            <a:r>
              <a:t>Even if the </a:t>
            </a:r>
            <a:r>
              <a:rPr>
                <a:solidFill>
                  <a:srgbClr val="3D46A6"/>
                </a:solidFill>
              </a:rPr>
              <a:t>average load</a:t>
            </a:r>
            <a:r>
              <a:t> is within limits, the </a:t>
            </a:r>
            <a:r>
              <a:rPr>
                <a:solidFill>
                  <a:srgbClr val="3D46A6"/>
                </a:solidFill>
              </a:rPr>
              <a:t>instantaneous load </a:t>
            </a:r>
            <a:r>
              <a:t>might not be!</a:t>
            </a:r>
          </a:p>
          <a:p>
            <a:pPr marL="457199" indent="-457199" defTabSz="742950">
              <a:spcBef>
                <a:spcPts val="900"/>
              </a:spcBef>
              <a:defRPr sz="4680"/>
            </a:pPr>
            <a:r>
              <a:t>Example: say we do an FFT every 10 samples</a:t>
            </a:r>
          </a:p>
          <a:p>
            <a:pPr marL="1071562" lvl="1" indent="-500062" defTabSz="742950">
              <a:spcBef>
                <a:spcPts val="900"/>
              </a:spcBef>
              <a:defRPr sz="3959"/>
            </a:pPr>
            <a:r>
              <a:t>Let's assume only the</a:t>
            </a:r>
            <a:br/>
            <a:r>
              <a:t>FFT takes any time</a:t>
            </a:r>
          </a:p>
          <a:p>
            <a:pPr marL="1071562" lvl="1" indent="-500062" defTabSz="742950">
              <a:spcBef>
                <a:spcPts val="900"/>
              </a:spcBef>
              <a:defRPr sz="3959"/>
            </a:pPr>
            <a:r>
              <a:t>With a buffer size of 8, </a:t>
            </a:r>
            <a:br/>
            <a:r>
              <a:t>we're fine:</a:t>
            </a:r>
          </a:p>
          <a:p>
            <a:pPr marL="1071562" lvl="1" indent="-500062" defTabSz="742950">
              <a:spcBef>
                <a:spcPts val="900"/>
              </a:spcBef>
              <a:defRPr sz="3959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Calculation takes less</a:t>
            </a:r>
            <a:br/>
            <a:r>
              <a:t>than one buffer length</a:t>
            </a:r>
          </a:p>
          <a:p>
            <a:pPr marL="1071562" lvl="1" indent="-500062" defTabSz="742950">
              <a:spcBef>
                <a:spcPts val="900"/>
              </a:spcBef>
              <a:defRPr sz="3959"/>
            </a:pPr>
            <a:endParaRPr/>
          </a:p>
          <a:p>
            <a:pPr marL="1071562" lvl="1" indent="-500062" defTabSz="742950">
              <a:spcBef>
                <a:spcPts val="900"/>
              </a:spcBef>
              <a:defRPr sz="3959"/>
            </a:pPr>
            <a:r>
              <a:t>But with a buffer size </a:t>
            </a:r>
            <a:br/>
            <a:r>
              <a:t>of 4, we're not...</a:t>
            </a:r>
          </a:p>
          <a:p>
            <a:pPr marL="1071562" lvl="1" indent="-500062" defTabSz="742950">
              <a:spcBef>
                <a:spcPts val="900"/>
              </a:spcBef>
              <a:defRPr sz="3959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Calculation takes longer</a:t>
            </a:r>
            <a:br/>
            <a:r>
              <a:t>than a call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</a:p>
        </p:txBody>
      </p:sp>
      <p:sp>
        <p:nvSpPr>
          <p:cNvPr id="1569" name="Intermittent CPU lo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Intermittent CPU load</a:t>
            </a:r>
          </a:p>
        </p:txBody>
      </p:sp>
      <p:grpSp>
        <p:nvGrpSpPr>
          <p:cNvPr id="1624" name="Group"/>
          <p:cNvGrpSpPr/>
          <p:nvPr/>
        </p:nvGrpSpPr>
        <p:grpSpPr>
          <a:xfrm>
            <a:off x="7267031" y="4236470"/>
            <a:ext cx="17479917" cy="2088638"/>
            <a:chOff x="0" y="-451362"/>
            <a:chExt cx="17479915" cy="2088637"/>
          </a:xfrm>
        </p:grpSpPr>
        <p:grpSp>
          <p:nvGrpSpPr>
            <p:cNvPr id="1587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57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2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57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4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57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6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57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78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57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0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58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2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58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4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58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6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05" name="Group"/>
            <p:cNvGrpSpPr/>
            <p:nvPr/>
          </p:nvGrpSpPr>
          <p:grpSpPr>
            <a:xfrm>
              <a:off x="5664199" y="-451363"/>
              <a:ext cx="6151517" cy="2088639"/>
              <a:chOff x="0" y="-451362"/>
              <a:chExt cx="6151515" cy="2088637"/>
            </a:xfrm>
          </p:grpSpPr>
          <p:sp>
            <p:nvSpPr>
              <p:cNvPr id="158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0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59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2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59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4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9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6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9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98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9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0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0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2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0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4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623" name="Group"/>
            <p:cNvGrpSpPr/>
            <p:nvPr/>
          </p:nvGrpSpPr>
          <p:grpSpPr>
            <a:xfrm>
              <a:off x="11328399" y="-451363"/>
              <a:ext cx="6151517" cy="2088639"/>
              <a:chOff x="0" y="-451362"/>
              <a:chExt cx="6151515" cy="2088637"/>
            </a:xfrm>
          </p:grpSpPr>
          <p:sp>
            <p:nvSpPr>
              <p:cNvPr id="160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8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0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0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61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2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61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4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61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6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61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8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61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0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62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2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</p:grpSp>
      <p:grpSp>
        <p:nvGrpSpPr>
          <p:cNvPr id="1633" name="Group"/>
          <p:cNvGrpSpPr/>
          <p:nvPr/>
        </p:nvGrpSpPr>
        <p:grpSpPr>
          <a:xfrm>
            <a:off x="12905136" y="6409378"/>
            <a:ext cx="9828203" cy="1760844"/>
            <a:chOff x="0" y="0"/>
            <a:chExt cx="9828202" cy="1760842"/>
          </a:xfrm>
        </p:grpSpPr>
        <p:grpSp>
          <p:nvGrpSpPr>
            <p:cNvPr id="1627" name="Group"/>
            <p:cNvGrpSpPr/>
            <p:nvPr/>
          </p:nvGrpSpPr>
          <p:grpSpPr>
            <a:xfrm>
              <a:off x="0" y="964088"/>
              <a:ext cx="4081223" cy="796755"/>
              <a:chOff x="0" y="0"/>
              <a:chExt cx="4081222" cy="796753"/>
            </a:xfrm>
          </p:grpSpPr>
          <p:sp>
            <p:nvSpPr>
              <p:cNvPr id="1625" name="Rectangle"/>
              <p:cNvSpPr/>
              <p:nvPr/>
            </p:nvSpPr>
            <p:spPr>
              <a:xfrm>
                <a:off x="0" y="0"/>
                <a:ext cx="4081223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26" name="FFT"/>
              <p:cNvSpPr txBox="1"/>
              <p:nvPr/>
            </p:nvSpPr>
            <p:spPr>
              <a:xfrm>
                <a:off x="852431" y="0"/>
                <a:ext cx="2376361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grpSp>
          <p:nvGrpSpPr>
            <p:cNvPr id="1630" name="Group"/>
            <p:cNvGrpSpPr/>
            <p:nvPr/>
          </p:nvGrpSpPr>
          <p:grpSpPr>
            <a:xfrm>
              <a:off x="5746979" y="964088"/>
              <a:ext cx="4081224" cy="796755"/>
              <a:chOff x="0" y="0"/>
              <a:chExt cx="4081222" cy="796753"/>
            </a:xfrm>
          </p:grpSpPr>
          <p:sp>
            <p:nvSpPr>
              <p:cNvPr id="1628" name="Rectangle"/>
              <p:cNvSpPr/>
              <p:nvPr/>
            </p:nvSpPr>
            <p:spPr>
              <a:xfrm>
                <a:off x="0" y="0"/>
                <a:ext cx="4081223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29" name="FFT"/>
              <p:cNvSpPr txBox="1"/>
              <p:nvPr/>
            </p:nvSpPr>
            <p:spPr>
              <a:xfrm>
                <a:off x="852431" y="0"/>
                <a:ext cx="2376361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sp>
          <p:nvSpPr>
            <p:cNvPr id="1631" name="Line"/>
            <p:cNvSpPr/>
            <p:nvPr/>
          </p:nvSpPr>
          <p:spPr>
            <a:xfrm flipV="1">
              <a:off x="1715618" y="-1"/>
              <a:ext cx="1" cy="796755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32" name="Line"/>
            <p:cNvSpPr/>
            <p:nvPr/>
          </p:nvSpPr>
          <p:spPr>
            <a:xfrm flipV="1">
              <a:off x="8664354" y="-1"/>
              <a:ext cx="1" cy="796755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634" name="..."/>
          <p:cNvSpPr txBox="1"/>
          <p:nvPr/>
        </p:nvSpPr>
        <p:spPr>
          <a:xfrm>
            <a:off x="24234230" y="9750306"/>
            <a:ext cx="463831" cy="59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...</a:t>
            </a:r>
          </a:p>
        </p:txBody>
      </p:sp>
      <p:grpSp>
        <p:nvGrpSpPr>
          <p:cNvPr id="1695" name="Group"/>
          <p:cNvGrpSpPr/>
          <p:nvPr/>
        </p:nvGrpSpPr>
        <p:grpSpPr>
          <a:xfrm>
            <a:off x="7317831" y="8658890"/>
            <a:ext cx="16998505" cy="1637277"/>
            <a:chOff x="0" y="0"/>
            <a:chExt cx="16998503" cy="1637275"/>
          </a:xfrm>
        </p:grpSpPr>
        <p:grpSp>
          <p:nvGrpSpPr>
            <p:cNvPr id="1644" name="Group"/>
            <p:cNvGrpSpPr/>
            <p:nvPr/>
          </p:nvGrpSpPr>
          <p:grpSpPr>
            <a:xfrm>
              <a:off x="0" y="0"/>
              <a:ext cx="2728212" cy="1637276"/>
              <a:chOff x="0" y="0"/>
              <a:chExt cx="2728211" cy="1637275"/>
            </a:xfrm>
          </p:grpSpPr>
          <p:sp>
            <p:nvSpPr>
              <p:cNvPr id="163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3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37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63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39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64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1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64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3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</p:grpSp>
        <p:grpSp>
          <p:nvGrpSpPr>
            <p:cNvPr id="1654" name="Group"/>
            <p:cNvGrpSpPr/>
            <p:nvPr/>
          </p:nvGrpSpPr>
          <p:grpSpPr>
            <a:xfrm>
              <a:off x="2853930" y="0"/>
              <a:ext cx="2728213" cy="1637276"/>
              <a:chOff x="0" y="0"/>
              <a:chExt cx="2728211" cy="1637275"/>
            </a:xfrm>
          </p:grpSpPr>
          <p:sp>
            <p:nvSpPr>
              <p:cNvPr id="164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7" name="S4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64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9" name="S5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6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1" name="S6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65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3" name="S7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64" name="Group"/>
            <p:cNvGrpSpPr/>
            <p:nvPr/>
          </p:nvGrpSpPr>
          <p:grpSpPr>
            <a:xfrm>
              <a:off x="5707861" y="0"/>
              <a:ext cx="2728213" cy="1637276"/>
              <a:chOff x="0" y="0"/>
              <a:chExt cx="2728211" cy="1637275"/>
            </a:xfrm>
          </p:grpSpPr>
          <p:sp>
            <p:nvSpPr>
              <p:cNvPr id="165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7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65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59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66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1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66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3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</p:grpSp>
        <p:grpSp>
          <p:nvGrpSpPr>
            <p:cNvPr id="1674" name="Group"/>
            <p:cNvGrpSpPr/>
            <p:nvPr/>
          </p:nvGrpSpPr>
          <p:grpSpPr>
            <a:xfrm>
              <a:off x="8562431" y="0"/>
              <a:ext cx="2728213" cy="1637276"/>
              <a:chOff x="0" y="0"/>
              <a:chExt cx="2728211" cy="1637275"/>
            </a:xfrm>
          </p:grpSpPr>
          <p:sp>
            <p:nvSpPr>
              <p:cNvPr id="166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7" name="S12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66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69" name="S13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7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1" name="S14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3" name="S15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684" name="Group"/>
            <p:cNvGrpSpPr/>
            <p:nvPr/>
          </p:nvGrpSpPr>
          <p:grpSpPr>
            <a:xfrm>
              <a:off x="11415722" y="0"/>
              <a:ext cx="2728213" cy="1637276"/>
              <a:chOff x="0" y="0"/>
              <a:chExt cx="2728211" cy="1637275"/>
            </a:xfrm>
          </p:grpSpPr>
          <p:sp>
            <p:nvSpPr>
              <p:cNvPr id="167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6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6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</p:grpSp>
        <p:grpSp>
          <p:nvGrpSpPr>
            <p:cNvPr id="1694" name="Group"/>
            <p:cNvGrpSpPr/>
            <p:nvPr/>
          </p:nvGrpSpPr>
          <p:grpSpPr>
            <a:xfrm>
              <a:off x="14270291" y="0"/>
              <a:ext cx="2728213" cy="1637276"/>
              <a:chOff x="0" y="0"/>
              <a:chExt cx="2728211" cy="1637275"/>
            </a:xfrm>
          </p:grpSpPr>
          <p:sp>
            <p:nvSpPr>
              <p:cNvPr id="1685" name="Rectangle"/>
              <p:cNvSpPr/>
              <p:nvPr/>
            </p:nvSpPr>
            <p:spPr>
              <a:xfrm>
                <a:off x="0" y="0"/>
                <a:ext cx="2728212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7" name="S20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68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9" name="S21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69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91" name="S22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69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93" name="S23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</p:grpSp>
      <p:grpSp>
        <p:nvGrpSpPr>
          <p:cNvPr id="1704" name="Group"/>
          <p:cNvGrpSpPr/>
          <p:nvPr/>
        </p:nvGrpSpPr>
        <p:grpSpPr>
          <a:xfrm>
            <a:off x="13006736" y="10427988"/>
            <a:ext cx="11269423" cy="1780834"/>
            <a:chOff x="0" y="0"/>
            <a:chExt cx="11269422" cy="1780832"/>
          </a:xfrm>
        </p:grpSpPr>
        <p:grpSp>
          <p:nvGrpSpPr>
            <p:cNvPr id="1698" name="Group"/>
            <p:cNvGrpSpPr/>
            <p:nvPr/>
          </p:nvGrpSpPr>
          <p:grpSpPr>
            <a:xfrm>
              <a:off x="0" y="984079"/>
              <a:ext cx="4081223" cy="796754"/>
              <a:chOff x="0" y="0"/>
              <a:chExt cx="4081222" cy="796753"/>
            </a:xfrm>
          </p:grpSpPr>
          <p:sp>
            <p:nvSpPr>
              <p:cNvPr id="1696" name="Rectangle"/>
              <p:cNvSpPr/>
              <p:nvPr/>
            </p:nvSpPr>
            <p:spPr>
              <a:xfrm>
                <a:off x="0" y="0"/>
                <a:ext cx="4081223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697" name="FFT"/>
              <p:cNvSpPr txBox="1"/>
              <p:nvPr/>
            </p:nvSpPr>
            <p:spPr>
              <a:xfrm>
                <a:off x="852431" y="0"/>
                <a:ext cx="2376361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sp>
          <p:nvSpPr>
            <p:cNvPr id="1699" name="Line"/>
            <p:cNvSpPr/>
            <p:nvPr/>
          </p:nvSpPr>
          <p:spPr>
            <a:xfrm flipV="1">
              <a:off x="1715618" y="19990"/>
              <a:ext cx="1" cy="796754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1702" name="Group"/>
            <p:cNvGrpSpPr/>
            <p:nvPr/>
          </p:nvGrpSpPr>
          <p:grpSpPr>
            <a:xfrm>
              <a:off x="7188200" y="928577"/>
              <a:ext cx="4081223" cy="796754"/>
              <a:chOff x="0" y="0"/>
              <a:chExt cx="4081222" cy="796753"/>
            </a:xfrm>
          </p:grpSpPr>
          <p:sp>
            <p:nvSpPr>
              <p:cNvPr id="1700" name="Rectangle"/>
              <p:cNvSpPr/>
              <p:nvPr/>
            </p:nvSpPr>
            <p:spPr>
              <a:xfrm>
                <a:off x="0" y="0"/>
                <a:ext cx="4081223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701" name="FFT"/>
              <p:cNvSpPr txBox="1"/>
              <p:nvPr/>
            </p:nvSpPr>
            <p:spPr>
              <a:xfrm>
                <a:off x="852431" y="0"/>
                <a:ext cx="2376361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sp>
          <p:nvSpPr>
            <p:cNvPr id="1703" name="Line"/>
            <p:cNvSpPr/>
            <p:nvPr/>
          </p:nvSpPr>
          <p:spPr>
            <a:xfrm flipV="1">
              <a:off x="8878418" y="-1"/>
              <a:ext cx="1" cy="796755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705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" grpId="1" build="p" bldLvl="5" animBg="1" advAuto="0"/>
      <p:bldP spid="1624" grpId="2" animBg="1" advAuto="0"/>
      <p:bldP spid="1633" grpId="3" animBg="1" advAuto="0"/>
      <p:bldP spid="1695" grpId="4" animBg="1" advAuto="0"/>
      <p:bldP spid="1704" grpId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What can we do about occasional, heavy load?…"/>
          <p:cNvSpPr txBox="1">
            <a:spLocks noGrp="1"/>
          </p:cNvSpPr>
          <p:nvPr>
            <p:ph type="body" idx="1"/>
          </p:nvPr>
        </p:nvSpPr>
        <p:spPr>
          <a:xfrm>
            <a:off x="533499" y="5879376"/>
            <a:ext cx="23583801" cy="6425900"/>
          </a:xfrm>
          <a:prstGeom prst="rect">
            <a:avLst/>
          </a:prstGeom>
        </p:spPr>
        <p:txBody>
          <a:bodyPr anchor="t"/>
          <a:lstStyle/>
          <a:p>
            <a:r>
              <a:t>What can we do about </a:t>
            </a:r>
            <a:r>
              <a:rPr>
                <a:solidFill>
                  <a:srgbClr val="3D46A6"/>
                </a:solidFill>
              </a:rPr>
              <a:t>occasional, heavy load?</a:t>
            </a:r>
          </a:p>
          <a:p>
            <a:pPr lvl="1"/>
            <a:r>
              <a:t>Most calls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do almost nothing; some calls can't finish on time...</a:t>
            </a:r>
          </a:p>
          <a:p>
            <a:r>
              <a:t>We should</a:t>
            </a:r>
            <a:r>
              <a:rPr>
                <a:solidFill>
                  <a:srgbClr val="3D46A6"/>
                </a:solidFill>
              </a:rPr>
              <a:t> add latency</a:t>
            </a:r>
            <a:r>
              <a:t> so the result doesn’t need to be ready in 1 sample</a:t>
            </a:r>
          </a:p>
          <a:p>
            <a:pPr lvl="1"/>
            <a:r>
              <a:t>But that still doesn’t solve the problem if a calculation spans multiple calls to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</a:p>
          <a:p>
            <a:pPr>
              <a:defRPr>
                <a:solidFill>
                  <a:srgbClr val="9B1200"/>
                </a:solidFill>
              </a:defRPr>
            </a:pPr>
            <a:r>
              <a:t>Solution: move the expensive process to another thread</a:t>
            </a:r>
          </a:p>
          <a:p>
            <a:pPr lvl="1"/>
            <a:r>
              <a:t>Run the FFT on a thread with lower priority than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</a:p>
          <a:p>
            <a:pPr lvl="1"/>
            <a:r>
              <a:t>The FFT thread will use whatever processing is left over when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is not running</a:t>
            </a:r>
          </a:p>
        </p:txBody>
      </p:sp>
      <p:sp>
        <p:nvSpPr>
          <p:cNvPr id="1708" name="Handling intermittent loa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Handling intermittent load</a:t>
            </a:r>
          </a:p>
        </p:txBody>
      </p:sp>
      <p:grpSp>
        <p:nvGrpSpPr>
          <p:cNvPr id="1718" name="Group"/>
          <p:cNvGrpSpPr/>
          <p:nvPr/>
        </p:nvGrpSpPr>
        <p:grpSpPr>
          <a:xfrm>
            <a:off x="3826147" y="2080290"/>
            <a:ext cx="2728213" cy="1637277"/>
            <a:chOff x="0" y="0"/>
            <a:chExt cx="2728211" cy="1637275"/>
          </a:xfrm>
        </p:grpSpPr>
        <p:sp>
          <p:nvSpPr>
            <p:cNvPr id="170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1" name="S0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71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3" name="S1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71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5" name="S2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71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7" name="S3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</p:grpSp>
      <p:grpSp>
        <p:nvGrpSpPr>
          <p:cNvPr id="1728" name="Group"/>
          <p:cNvGrpSpPr/>
          <p:nvPr/>
        </p:nvGrpSpPr>
        <p:grpSpPr>
          <a:xfrm>
            <a:off x="6680078" y="2080290"/>
            <a:ext cx="2728212" cy="1637277"/>
            <a:chOff x="0" y="0"/>
            <a:chExt cx="2728211" cy="1637275"/>
          </a:xfrm>
        </p:grpSpPr>
        <p:sp>
          <p:nvSpPr>
            <p:cNvPr id="171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1" name="S4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72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3" name="S5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  <p:sp>
          <p:nvSpPr>
            <p:cNvPr id="172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5" name="S6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172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7" name="S7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</p:grpSp>
      <p:grpSp>
        <p:nvGrpSpPr>
          <p:cNvPr id="1738" name="Group"/>
          <p:cNvGrpSpPr/>
          <p:nvPr/>
        </p:nvGrpSpPr>
        <p:grpSpPr>
          <a:xfrm>
            <a:off x="9534009" y="2080290"/>
            <a:ext cx="2728213" cy="1637277"/>
            <a:chOff x="0" y="0"/>
            <a:chExt cx="2728211" cy="1637275"/>
          </a:xfrm>
        </p:grpSpPr>
        <p:sp>
          <p:nvSpPr>
            <p:cNvPr id="172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1" name="S8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173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3" name="S9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173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5" name="S10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173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7" name="S11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grpSp>
        <p:nvGrpSpPr>
          <p:cNvPr id="1748" name="Group"/>
          <p:cNvGrpSpPr/>
          <p:nvPr/>
        </p:nvGrpSpPr>
        <p:grpSpPr>
          <a:xfrm>
            <a:off x="12388579" y="2080290"/>
            <a:ext cx="2728213" cy="1637277"/>
            <a:chOff x="0" y="0"/>
            <a:chExt cx="2728211" cy="1637275"/>
          </a:xfrm>
        </p:grpSpPr>
        <p:sp>
          <p:nvSpPr>
            <p:cNvPr id="173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1" name="S12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174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3" name="S13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174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5" name="S14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174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7" name="S15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</p:grpSp>
      <p:grpSp>
        <p:nvGrpSpPr>
          <p:cNvPr id="1758" name="Group"/>
          <p:cNvGrpSpPr/>
          <p:nvPr/>
        </p:nvGrpSpPr>
        <p:grpSpPr>
          <a:xfrm>
            <a:off x="15241869" y="2080290"/>
            <a:ext cx="2728213" cy="1637277"/>
            <a:chOff x="0" y="0"/>
            <a:chExt cx="2728211" cy="1637275"/>
          </a:xfrm>
        </p:grpSpPr>
        <p:sp>
          <p:nvSpPr>
            <p:cNvPr id="174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1" name="S16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175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3" name="S17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  <p:sp>
          <p:nvSpPr>
            <p:cNvPr id="175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5" name="S18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S18</a:t>
              </a:r>
            </a:p>
          </p:txBody>
        </p:sp>
        <p:sp>
          <p:nvSpPr>
            <p:cNvPr id="175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57" name="S19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S19</a:t>
              </a:r>
            </a:p>
          </p:txBody>
        </p:sp>
      </p:grpSp>
      <p:grpSp>
        <p:nvGrpSpPr>
          <p:cNvPr id="1768" name="Group"/>
          <p:cNvGrpSpPr/>
          <p:nvPr/>
        </p:nvGrpSpPr>
        <p:grpSpPr>
          <a:xfrm>
            <a:off x="18096439" y="2080290"/>
            <a:ext cx="2728213" cy="1637277"/>
            <a:chOff x="0" y="0"/>
            <a:chExt cx="2728211" cy="1637275"/>
          </a:xfrm>
        </p:grpSpPr>
        <p:sp>
          <p:nvSpPr>
            <p:cNvPr id="1759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0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1" name="S20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S20</a:t>
              </a:r>
            </a:p>
          </p:txBody>
        </p:sp>
        <p:sp>
          <p:nvSpPr>
            <p:cNvPr id="1762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3" name="S21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S21</a:t>
              </a:r>
            </a:p>
          </p:txBody>
        </p:sp>
        <p:sp>
          <p:nvSpPr>
            <p:cNvPr id="1764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5" name="S22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S22</a:t>
              </a:r>
            </a:p>
          </p:txBody>
        </p:sp>
        <p:sp>
          <p:nvSpPr>
            <p:cNvPr id="1766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67" name="S23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S23</a:t>
              </a:r>
            </a:p>
          </p:txBody>
        </p:sp>
      </p:grpSp>
      <p:grpSp>
        <p:nvGrpSpPr>
          <p:cNvPr id="1771" name="Group"/>
          <p:cNvGrpSpPr/>
          <p:nvPr/>
        </p:nvGrpSpPr>
        <p:grpSpPr>
          <a:xfrm>
            <a:off x="9515052" y="4833467"/>
            <a:ext cx="4081224" cy="796755"/>
            <a:chOff x="0" y="0"/>
            <a:chExt cx="4081222" cy="796753"/>
          </a:xfrm>
        </p:grpSpPr>
        <p:sp>
          <p:nvSpPr>
            <p:cNvPr id="1769" name="Rectangle"/>
            <p:cNvSpPr/>
            <p:nvPr/>
          </p:nvSpPr>
          <p:spPr>
            <a:xfrm>
              <a:off x="0" y="0"/>
              <a:ext cx="4081223" cy="796754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0" name="FFT"/>
            <p:cNvSpPr txBox="1"/>
            <p:nvPr/>
          </p:nvSpPr>
          <p:spPr>
            <a:xfrm>
              <a:off x="852431" y="0"/>
              <a:ext cx="2376361" cy="796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FFT</a:t>
              </a:r>
            </a:p>
          </p:txBody>
        </p:sp>
      </p:grpSp>
      <p:sp>
        <p:nvSpPr>
          <p:cNvPr id="1772" name="Line"/>
          <p:cNvSpPr/>
          <p:nvPr/>
        </p:nvSpPr>
        <p:spPr>
          <a:xfrm flipV="1">
            <a:off x="11230671" y="3869378"/>
            <a:ext cx="1" cy="796755"/>
          </a:xfrm>
          <a:prstGeom prst="line">
            <a:avLst/>
          </a:prstGeom>
          <a:ln w="127000">
            <a:solidFill>
              <a:srgbClr val="C8260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775" name="Group"/>
          <p:cNvGrpSpPr/>
          <p:nvPr/>
        </p:nvGrpSpPr>
        <p:grpSpPr>
          <a:xfrm>
            <a:off x="16703251" y="4777965"/>
            <a:ext cx="4081224" cy="796755"/>
            <a:chOff x="0" y="0"/>
            <a:chExt cx="4081222" cy="796753"/>
          </a:xfrm>
        </p:grpSpPr>
        <p:sp>
          <p:nvSpPr>
            <p:cNvPr id="1773" name="Rectangle"/>
            <p:cNvSpPr/>
            <p:nvPr/>
          </p:nvSpPr>
          <p:spPr>
            <a:xfrm>
              <a:off x="0" y="0"/>
              <a:ext cx="4081223" cy="796754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74" name="FFT"/>
            <p:cNvSpPr txBox="1"/>
            <p:nvPr/>
          </p:nvSpPr>
          <p:spPr>
            <a:xfrm>
              <a:off x="852431" y="0"/>
              <a:ext cx="2376361" cy="796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FFT</a:t>
              </a:r>
            </a:p>
          </p:txBody>
        </p:sp>
      </p:grpSp>
      <p:sp>
        <p:nvSpPr>
          <p:cNvPr id="1776" name="Line"/>
          <p:cNvSpPr/>
          <p:nvPr/>
        </p:nvSpPr>
        <p:spPr>
          <a:xfrm flipV="1">
            <a:off x="18393470" y="3849388"/>
            <a:ext cx="1" cy="796755"/>
          </a:xfrm>
          <a:prstGeom prst="line">
            <a:avLst/>
          </a:prstGeom>
          <a:ln w="127000">
            <a:solidFill>
              <a:srgbClr val="C8260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77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ometimes audio calculations need to run on a block of samples simultaneousl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5000"/>
            </a:pPr>
            <a:r>
              <a:rPr dirty="0"/>
              <a:t>Sometimes audio calculations need to run on </a:t>
            </a:r>
            <a:r>
              <a:rPr dirty="0">
                <a:solidFill>
                  <a:srgbClr val="3D46A6"/>
                </a:solidFill>
              </a:rPr>
              <a:t>block</a:t>
            </a:r>
            <a:r>
              <a:rPr dirty="0"/>
              <a:t> of samples</a:t>
            </a:r>
          </a:p>
          <a:p>
            <a:pPr lvl="1">
              <a:defRPr sz="4200"/>
            </a:pPr>
            <a:r>
              <a:rPr dirty="0"/>
              <a:t>For example: wait until 512 samples arrive, then do something with </a:t>
            </a:r>
            <a:r>
              <a:rPr dirty="0">
                <a:solidFill>
                  <a:srgbClr val="3D46A6"/>
                </a:solidFill>
              </a:rPr>
              <a:t>all of them at once</a:t>
            </a: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 lvl="1">
              <a:defRPr sz="42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endParaRPr dirty="0">
              <a:solidFill>
                <a:srgbClr val="3D46A6"/>
              </a:solidFill>
            </a:endParaRPr>
          </a:p>
          <a:p>
            <a:pPr>
              <a:defRPr sz="5000"/>
            </a:pPr>
            <a:r>
              <a:rPr dirty="0"/>
              <a:t>Compare this to </a:t>
            </a:r>
            <a:r>
              <a:rPr dirty="0">
                <a:solidFill>
                  <a:srgbClr val="3D46A6"/>
                </a:solidFill>
              </a:rPr>
              <a:t>filters</a:t>
            </a:r>
            <a:r>
              <a:rPr dirty="0"/>
              <a:t>, where we calculate new output </a:t>
            </a:r>
            <a:r>
              <a:rPr dirty="0">
                <a:solidFill>
                  <a:srgbClr val="3D46A6"/>
                </a:solidFill>
              </a:rPr>
              <a:t>every sample</a:t>
            </a:r>
          </a:p>
          <a:p>
            <a:pPr lvl="1">
              <a:defRPr sz="4200"/>
            </a:pPr>
            <a:r>
              <a:rPr dirty="0"/>
              <a:t>With block-based processing, we typically run calculation </a:t>
            </a:r>
            <a:r>
              <a:rPr dirty="0">
                <a:solidFill>
                  <a:srgbClr val="3D46A6"/>
                </a:solidFill>
              </a:rPr>
              <a:t>periodically</a:t>
            </a:r>
            <a:r>
              <a:rPr dirty="0"/>
              <a:t>, not every sample</a:t>
            </a:r>
          </a:p>
        </p:txBody>
      </p:sp>
      <p:sp>
        <p:nvSpPr>
          <p:cNvPr id="110" name="Block-bas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processing</a:t>
            </a:r>
          </a:p>
        </p:txBody>
      </p:sp>
      <p:pic>
        <p:nvPicPr>
          <p:cNvPr id="111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2591435" y="3714086"/>
            <a:ext cx="18097620" cy="53367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" name="Group"/>
          <p:cNvGrpSpPr/>
          <p:nvPr/>
        </p:nvGrpSpPr>
        <p:grpSpPr>
          <a:xfrm>
            <a:off x="3178797" y="3740242"/>
            <a:ext cx="4048859" cy="7521606"/>
            <a:chOff x="0" y="0"/>
            <a:chExt cx="4048857" cy="7521604"/>
          </a:xfrm>
        </p:grpSpPr>
        <p:sp>
          <p:nvSpPr>
            <p:cNvPr id="112" name="Rectangle"/>
            <p:cNvSpPr/>
            <p:nvPr/>
          </p:nvSpPr>
          <p:spPr>
            <a:xfrm>
              <a:off x="0" y="0"/>
              <a:ext cx="4048858" cy="5297431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13" name="run calculation"/>
            <p:cNvSpPr/>
            <p:nvPr/>
          </p:nvSpPr>
          <p:spPr>
            <a:xfrm>
              <a:off x="348142" y="62516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900" b="0">
                  <a:solidFill>
                    <a:srgbClr val="0433FF"/>
                  </a:solidFill>
                </a:defRPr>
              </a:lvl1pPr>
            </a:lstStyle>
            <a:p>
              <a:r>
                <a:t>run calculation</a:t>
              </a:r>
            </a:p>
          </p:txBody>
        </p:sp>
        <p:sp>
          <p:nvSpPr>
            <p:cNvPr id="114" name="Line"/>
            <p:cNvSpPr/>
            <p:nvPr/>
          </p:nvSpPr>
          <p:spPr>
            <a:xfrm>
              <a:off x="2024428" y="5296820"/>
              <a:ext cx="1" cy="694305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66111 0.000496" pathEditMode="relative">
                                      <p:cBhvr>
                                        <p:cTn id="19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111 0.000496 L 0.332733 0.000526" pathEditMode="relative">
                                      <p:cBhvr>
                                        <p:cTn id="23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733 0.000526 L 0.498933 0.000300" pathEditMode="relative">
                                      <p:cBhvr>
                                        <p:cTn id="27" dur="3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build="p" animBg="1" advAuto="0"/>
      <p:bldP spid="115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7" name="Group"/>
          <p:cNvGrpSpPr/>
          <p:nvPr/>
        </p:nvGrpSpPr>
        <p:grpSpPr>
          <a:xfrm>
            <a:off x="3457656" y="1828614"/>
            <a:ext cx="17050030" cy="2290619"/>
            <a:chOff x="0" y="0"/>
            <a:chExt cx="17050029" cy="2290617"/>
          </a:xfrm>
        </p:grpSpPr>
        <p:grpSp>
          <p:nvGrpSpPr>
            <p:cNvPr id="179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77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78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78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78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78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79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79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79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1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79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9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0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0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0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0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1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1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81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1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1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2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2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2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2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3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3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3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3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3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3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38" name="The full signal chain: added latenc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full signal chain: added latency</a:t>
            </a:r>
          </a:p>
        </p:txBody>
      </p:sp>
      <p:sp>
        <p:nvSpPr>
          <p:cNvPr id="1839" name="x[n]"/>
          <p:cNvSpPr txBox="1"/>
          <p:nvPr/>
        </p:nvSpPr>
        <p:spPr>
          <a:xfrm>
            <a:off x="2502049" y="2921741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1845" name="Group"/>
          <p:cNvGrpSpPr/>
          <p:nvPr/>
        </p:nvGrpSpPr>
        <p:grpSpPr>
          <a:xfrm>
            <a:off x="3580438" y="2595219"/>
            <a:ext cx="14732307" cy="1402784"/>
            <a:chOff x="0" y="0"/>
            <a:chExt cx="14732305" cy="1402782"/>
          </a:xfrm>
        </p:grpSpPr>
        <p:sp>
          <p:nvSpPr>
            <p:cNvPr id="1840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1" name="Rectangle"/>
            <p:cNvSpPr/>
            <p:nvPr/>
          </p:nvSpPr>
          <p:spPr>
            <a:xfrm>
              <a:off x="2533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2" name="Rectangle"/>
            <p:cNvSpPr/>
            <p:nvPr/>
          </p:nvSpPr>
          <p:spPr>
            <a:xfrm>
              <a:off x="5480058" y="19134"/>
              <a:ext cx="3772191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3" name="Rectangle"/>
            <p:cNvSpPr/>
            <p:nvPr/>
          </p:nvSpPr>
          <p:spPr>
            <a:xfrm>
              <a:off x="8006984" y="28151"/>
              <a:ext cx="4132517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844" name="Rectangle"/>
            <p:cNvSpPr/>
            <p:nvPr/>
          </p:nvSpPr>
          <p:spPr>
            <a:xfrm>
              <a:off x="1096011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01" name="Group"/>
          <p:cNvGrpSpPr/>
          <p:nvPr/>
        </p:nvGrpSpPr>
        <p:grpSpPr>
          <a:xfrm>
            <a:off x="3460346" y="10150667"/>
            <a:ext cx="18088116" cy="2654301"/>
            <a:chOff x="0" y="-451362"/>
            <a:chExt cx="18088114" cy="2654300"/>
          </a:xfrm>
        </p:grpSpPr>
        <p:grpSp>
          <p:nvGrpSpPr>
            <p:cNvPr id="1863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184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48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8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0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85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2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85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4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85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6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85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58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85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0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86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2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881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1864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5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6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867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68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869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0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87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2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8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4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875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6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877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78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879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0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99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1882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3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4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885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6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887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88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889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0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891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2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89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4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8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6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97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98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900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902" name="y[n]"/>
          <p:cNvSpPr txBox="1"/>
          <p:nvPr/>
        </p:nvSpPr>
        <p:spPr>
          <a:xfrm>
            <a:off x="2508169" y="11041814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1907" name="Group"/>
          <p:cNvGrpSpPr/>
          <p:nvPr/>
        </p:nvGrpSpPr>
        <p:grpSpPr>
          <a:xfrm>
            <a:off x="10323778" y="10727844"/>
            <a:ext cx="11750811" cy="1402784"/>
            <a:chOff x="0" y="0"/>
            <a:chExt cx="11750809" cy="1402782"/>
          </a:xfrm>
        </p:grpSpPr>
        <p:sp>
          <p:nvSpPr>
            <p:cNvPr id="1903" name="Rectangle"/>
            <p:cNvSpPr/>
            <p:nvPr/>
          </p:nvSpPr>
          <p:spPr>
            <a:xfrm>
              <a:off x="0" y="0"/>
              <a:ext cx="3901713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4" name="Rectangle"/>
            <p:cNvSpPr/>
            <p:nvPr/>
          </p:nvSpPr>
          <p:spPr>
            <a:xfrm>
              <a:off x="2531185" y="19134"/>
              <a:ext cx="4197366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5" name="Rectangle"/>
            <p:cNvSpPr/>
            <p:nvPr/>
          </p:nvSpPr>
          <p:spPr>
            <a:xfrm>
              <a:off x="5502910" y="19134"/>
              <a:ext cx="3814648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06" name="Rectangle"/>
            <p:cNvSpPr/>
            <p:nvPr/>
          </p:nvSpPr>
          <p:spPr>
            <a:xfrm>
              <a:off x="7978619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910" name="Group"/>
          <p:cNvGrpSpPr/>
          <p:nvPr/>
        </p:nvGrpSpPr>
        <p:grpSpPr>
          <a:xfrm>
            <a:off x="3368292" y="5680332"/>
            <a:ext cx="3220233" cy="3220234"/>
            <a:chOff x="0" y="0"/>
            <a:chExt cx="3220232" cy="3220232"/>
          </a:xfrm>
        </p:grpSpPr>
        <p:sp>
          <p:nvSpPr>
            <p:cNvPr id="1908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09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913" name="Group"/>
          <p:cNvGrpSpPr/>
          <p:nvPr/>
        </p:nvGrpSpPr>
        <p:grpSpPr>
          <a:xfrm>
            <a:off x="17888413" y="5680332"/>
            <a:ext cx="3220234" cy="3220234"/>
            <a:chOff x="0" y="0"/>
            <a:chExt cx="3220232" cy="3220232"/>
          </a:xfrm>
        </p:grpSpPr>
        <p:sp>
          <p:nvSpPr>
            <p:cNvPr id="1911" name="Circle"/>
            <p:cNvSpPr/>
            <p:nvPr/>
          </p:nvSpPr>
          <p:spPr>
            <a:xfrm>
              <a:off x="0" y="0"/>
              <a:ext cx="3220233" cy="3220233"/>
            </a:xfrm>
            <a:prstGeom prst="ellipse">
              <a:avLst/>
            </a:prstGeom>
            <a:solidFill>
              <a:srgbClr val="D5D5D5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12" name="Circle"/>
            <p:cNvSpPr/>
            <p:nvPr/>
          </p:nvSpPr>
          <p:spPr>
            <a:xfrm>
              <a:off x="685267" y="685267"/>
              <a:ext cx="1849700" cy="18497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914" name="Line"/>
          <p:cNvSpPr/>
          <p:nvPr/>
        </p:nvSpPr>
        <p:spPr>
          <a:xfrm>
            <a:off x="6603332" y="7262002"/>
            <a:ext cx="2013026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5" name="write…"/>
          <p:cNvSpPr txBox="1"/>
          <p:nvPr/>
        </p:nvSpPr>
        <p:spPr>
          <a:xfrm>
            <a:off x="2128669" y="4419001"/>
            <a:ext cx="1545337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write 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16" name="input…"/>
          <p:cNvSpPr txBox="1"/>
          <p:nvPr/>
        </p:nvSpPr>
        <p:spPr>
          <a:xfrm>
            <a:off x="1886671" y="6671503"/>
            <a:ext cx="130119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input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17" name="Line"/>
          <p:cNvSpPr/>
          <p:nvPr/>
        </p:nvSpPr>
        <p:spPr>
          <a:xfrm>
            <a:off x="3847757" y="4126459"/>
            <a:ext cx="1" cy="1766084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8" name="Line"/>
          <p:cNvSpPr/>
          <p:nvPr/>
        </p:nvSpPr>
        <p:spPr>
          <a:xfrm>
            <a:off x="7684533" y="9512813"/>
            <a:ext cx="1" cy="988926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9" name="Block-based…"/>
          <p:cNvSpPr txBox="1"/>
          <p:nvPr/>
        </p:nvSpPr>
        <p:spPr>
          <a:xfrm>
            <a:off x="12702596" y="6553480"/>
            <a:ext cx="314721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Block-based</a:t>
            </a:r>
          </a:p>
          <a:p>
            <a:pPr>
              <a:defRPr sz="4200" b="0"/>
            </a:pPr>
            <a:r>
              <a:t>processing</a:t>
            </a:r>
          </a:p>
        </p:txBody>
      </p:sp>
      <p:sp>
        <p:nvSpPr>
          <p:cNvPr id="1920" name="Rounded Rectangle"/>
          <p:cNvSpPr/>
          <p:nvPr/>
        </p:nvSpPr>
        <p:spPr>
          <a:xfrm>
            <a:off x="12576098" y="6378125"/>
            <a:ext cx="3400210" cy="1707375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1" name="Apply…"/>
          <p:cNvSpPr txBox="1"/>
          <p:nvPr/>
        </p:nvSpPr>
        <p:spPr>
          <a:xfrm>
            <a:off x="9049376" y="6549945"/>
            <a:ext cx="1960399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/>
            </a:pPr>
            <a:r>
              <a:t>Apply</a:t>
            </a:r>
          </a:p>
          <a:p>
            <a:pPr>
              <a:defRPr sz="4200" b="0"/>
            </a:pPr>
            <a:r>
              <a:t>window</a:t>
            </a:r>
          </a:p>
        </p:txBody>
      </p:sp>
      <p:sp>
        <p:nvSpPr>
          <p:cNvPr id="1922" name="Rounded Rectangle"/>
          <p:cNvSpPr/>
          <p:nvPr/>
        </p:nvSpPr>
        <p:spPr>
          <a:xfrm>
            <a:off x="8650216" y="6374590"/>
            <a:ext cx="2758719" cy="1707376"/>
          </a:xfrm>
          <a:prstGeom prst="roundRect">
            <a:avLst>
              <a:gd name="adj" fmla="val 15000"/>
            </a:avLst>
          </a:prstGeom>
          <a:ln w="381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3" name="Line"/>
          <p:cNvSpPr/>
          <p:nvPr/>
        </p:nvSpPr>
        <p:spPr>
          <a:xfrm>
            <a:off x="11448559" y="7231812"/>
            <a:ext cx="1108521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4" name="Line"/>
          <p:cNvSpPr/>
          <p:nvPr/>
        </p:nvSpPr>
        <p:spPr>
          <a:xfrm>
            <a:off x="15969925" y="7231812"/>
            <a:ext cx="1943920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5" name="output…"/>
          <p:cNvSpPr txBox="1"/>
          <p:nvPr/>
        </p:nvSpPr>
        <p:spPr>
          <a:xfrm>
            <a:off x="21262977" y="6699949"/>
            <a:ext cx="1571398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output </a:t>
            </a:r>
          </a:p>
          <a:p>
            <a:pPr>
              <a:defRPr sz="3600" b="0"/>
            </a:pPr>
            <a:r>
              <a:t>buffer</a:t>
            </a:r>
          </a:p>
        </p:txBody>
      </p:sp>
      <p:sp>
        <p:nvSpPr>
          <p:cNvPr id="1926" name="add…"/>
          <p:cNvSpPr txBox="1"/>
          <p:nvPr/>
        </p:nvSpPr>
        <p:spPr>
          <a:xfrm>
            <a:off x="16293300" y="5842953"/>
            <a:ext cx="1232155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add</a:t>
            </a:r>
          </a:p>
          <a:p>
            <a:pPr>
              <a:defRPr sz="3600" b="0"/>
            </a:pPr>
            <a:r>
              <a:t>result</a:t>
            </a:r>
          </a:p>
        </p:txBody>
      </p:sp>
      <p:sp>
        <p:nvSpPr>
          <p:cNvPr id="1927" name="at write…"/>
          <p:cNvSpPr txBox="1"/>
          <p:nvPr/>
        </p:nvSpPr>
        <p:spPr>
          <a:xfrm>
            <a:off x="16161217" y="7464157"/>
            <a:ext cx="1620775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at write</a:t>
            </a:r>
          </a:p>
          <a:p>
            <a:pPr>
              <a:defRPr sz="3600" b="0"/>
            </a:pPr>
            <a:r>
              <a:t>pointer</a:t>
            </a:r>
          </a:p>
        </p:txBody>
      </p:sp>
      <p:sp>
        <p:nvSpPr>
          <p:cNvPr id="1928" name="Line"/>
          <p:cNvSpPr/>
          <p:nvPr/>
        </p:nvSpPr>
        <p:spPr>
          <a:xfrm>
            <a:off x="7671833" y="9589013"/>
            <a:ext cx="11868138" cy="1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9" name="Line"/>
          <p:cNvSpPr/>
          <p:nvPr/>
        </p:nvSpPr>
        <p:spPr>
          <a:xfrm>
            <a:off x="19498529" y="8856159"/>
            <a:ext cx="1" cy="790005"/>
          </a:xfrm>
          <a:prstGeom prst="line">
            <a:avLst/>
          </a:prstGeom>
          <a:ln w="1143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0" name="most…"/>
          <p:cNvSpPr txBox="1"/>
          <p:nvPr/>
        </p:nvSpPr>
        <p:spPr>
          <a:xfrm>
            <a:off x="6574566" y="5301839"/>
            <a:ext cx="1943559" cy="1727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 b="0"/>
            </a:pPr>
            <a:r>
              <a:t>most</a:t>
            </a:r>
          </a:p>
          <a:p>
            <a:pPr>
              <a:defRPr sz="3600" b="0"/>
            </a:pPr>
            <a:r>
              <a:t>recent W</a:t>
            </a:r>
          </a:p>
          <a:p>
            <a:pPr>
              <a:defRPr sz="3600" b="0"/>
            </a:pPr>
            <a:r>
              <a:t>samples</a:t>
            </a:r>
          </a:p>
        </p:txBody>
      </p:sp>
      <p:sp>
        <p:nvSpPr>
          <p:cNvPr id="1931" name="read pointer"/>
          <p:cNvSpPr txBox="1"/>
          <p:nvPr/>
        </p:nvSpPr>
        <p:spPr>
          <a:xfrm>
            <a:off x="13293998" y="8860123"/>
            <a:ext cx="257860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0"/>
            </a:lvl1pPr>
          </a:lstStyle>
          <a:p>
            <a:r>
              <a:t>read pointer</a:t>
            </a:r>
          </a:p>
        </p:txBody>
      </p:sp>
      <p:grpSp>
        <p:nvGrpSpPr>
          <p:cNvPr id="1934" name="Group"/>
          <p:cNvGrpSpPr/>
          <p:nvPr/>
        </p:nvGrpSpPr>
        <p:grpSpPr>
          <a:xfrm>
            <a:off x="7132403" y="4408430"/>
            <a:ext cx="6320926" cy="5966641"/>
            <a:chOff x="0" y="149511"/>
            <a:chExt cx="6320924" cy="5966640"/>
          </a:xfrm>
        </p:grpSpPr>
        <p:sp>
          <p:nvSpPr>
            <p:cNvPr id="1932" name="Line"/>
            <p:cNvSpPr/>
            <p:nvPr/>
          </p:nvSpPr>
          <p:spPr>
            <a:xfrm>
              <a:off x="-1" y="149511"/>
              <a:ext cx="3075871" cy="5966641"/>
            </a:xfrm>
            <a:prstGeom prst="line">
              <a:avLst/>
            </a:prstGeom>
            <a:noFill/>
            <a:ln w="1270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33" name="Now we have 1 full hop to finish…"/>
            <p:cNvSpPr/>
            <p:nvPr/>
          </p:nvSpPr>
          <p:spPr>
            <a:xfrm>
              <a:off x="5050924" y="7284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Now we have 1 full hop to finish</a:t>
              </a:r>
            </a:p>
            <a:p>
              <a:pPr>
                <a:defRPr sz="4400">
                  <a:solidFill>
                    <a:schemeClr val="accent3">
                      <a:hueOff val="362282"/>
                      <a:satOff val="31803"/>
                      <a:lumOff val="-18242"/>
                    </a:schemeClr>
                  </a:solidFill>
                </a:defRPr>
              </a:pPr>
              <a:r>
                <a:t>the FFT calculations</a:t>
              </a:r>
            </a:p>
          </p:txBody>
        </p:sp>
      </p:grpSp>
      <p:sp>
        <p:nvSpPr>
          <p:cNvPr id="1935" name="ECS7012P Music and Audio Programming • Week 10a"/>
          <p:cNvSpPr txBox="1"/>
          <p:nvPr/>
        </p:nvSpPr>
        <p:spPr>
          <a:xfrm>
            <a:off x="4293541" y="12630898"/>
            <a:ext cx="16905886" cy="988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5900"/>
              </a:spcBef>
              <a:defRPr sz="4000" b="0"/>
            </a:lvl1pPr>
          </a:lstStyle>
          <a:p>
            <a:r>
              <a:t>ECS7012P Music and Audio Programming • Week 10a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With 2 threads, render() always runs first…"/>
          <p:cNvSpPr txBox="1">
            <a:spLocks noGrp="1"/>
          </p:cNvSpPr>
          <p:nvPr>
            <p:ph type="body" idx="1"/>
          </p:nvPr>
        </p:nvSpPr>
        <p:spPr>
          <a:xfrm>
            <a:off x="0" y="1528846"/>
            <a:ext cx="24205579" cy="11826488"/>
          </a:xfrm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r>
              <a:rPr lang="en-GB" dirty="0">
                <a:solidFill>
                  <a:srgbClr val="3D46A6"/>
                </a:solidFill>
              </a:rPr>
              <a:t>use two threads</a:t>
            </a:r>
          </a:p>
          <a:p>
            <a:pPr lvl="1"/>
            <a:r>
              <a:rPr lang="en-GB"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lang="en-GB" dirty="0"/>
              <a:t>: </a:t>
            </a:r>
            <a:r>
              <a:rPr lang="en-GB" dirty="0">
                <a:solidFill>
                  <a:srgbClr val="3D46A6"/>
                </a:solidFill>
              </a:rPr>
              <a:t>high priority</a:t>
            </a:r>
            <a:r>
              <a:rPr lang="en-GB" dirty="0"/>
              <a:t>, runs </a:t>
            </a:r>
            <a:r>
              <a:rPr lang="en-GB" dirty="0">
                <a:solidFill>
                  <a:srgbClr val="3D46A6"/>
                </a:solidFill>
              </a:rPr>
              <a:t>every callback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finishes quickly</a:t>
            </a:r>
          </a:p>
          <a:p>
            <a:pPr lvl="1"/>
            <a:r>
              <a:rPr lang="en-GB" dirty="0" err="1">
                <a:latin typeface="Courier"/>
                <a:ea typeface="Courier"/>
                <a:cs typeface="Courier"/>
                <a:sym typeface="Courier"/>
              </a:rPr>
              <a:t>process_fft</a:t>
            </a:r>
            <a:r>
              <a:rPr lang="en-GB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GB" dirty="0"/>
              <a:t>: </a:t>
            </a:r>
            <a:r>
              <a:rPr lang="en-GB" dirty="0">
                <a:solidFill>
                  <a:srgbClr val="3D46A6"/>
                </a:solidFill>
              </a:rPr>
              <a:t>lower priority</a:t>
            </a:r>
            <a:r>
              <a:rPr lang="en-GB" dirty="0"/>
              <a:t>, runs </a:t>
            </a:r>
            <a:r>
              <a:rPr lang="en-GB" dirty="0">
                <a:solidFill>
                  <a:srgbClr val="3D46A6"/>
                </a:solidFill>
              </a:rPr>
              <a:t>occasionally</a:t>
            </a:r>
            <a:r>
              <a:rPr lang="en-GB" dirty="0"/>
              <a:t>, </a:t>
            </a:r>
            <a:r>
              <a:rPr lang="en-GB" dirty="0">
                <a:solidFill>
                  <a:srgbClr val="3D46A6"/>
                </a:solidFill>
              </a:rPr>
              <a:t>takes longer</a:t>
            </a:r>
            <a:r>
              <a:rPr lang="en-GB" dirty="0"/>
              <a:t> to finish</a:t>
            </a:r>
          </a:p>
          <a:p>
            <a:pPr lvl="2"/>
            <a:r>
              <a:rPr lang="en-GB" dirty="0"/>
              <a:t>This will run whenever </a:t>
            </a:r>
            <a:r>
              <a:rPr lang="en-GB"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lang="en-GB" dirty="0"/>
              <a:t> is not running</a:t>
            </a:r>
          </a:p>
          <a:p>
            <a:pPr lvl="2"/>
            <a:r>
              <a:rPr lang="en-GB" dirty="0"/>
              <a:t>Still higher priority than the rest of Linux</a:t>
            </a:r>
          </a:p>
          <a:p>
            <a:r>
              <a:rPr dirty="0"/>
              <a:t>With 2 threads, </a:t>
            </a:r>
            <a:r>
              <a:rPr dirty="0">
                <a:solidFill>
                  <a:srgbClr val="3D46A6"/>
                </a:solidFill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dirty="0">
                <a:solidFill>
                  <a:srgbClr val="3D46A6"/>
                </a:solidFill>
              </a:rPr>
              <a:t> always runs first</a:t>
            </a:r>
          </a:p>
          <a:p>
            <a:pPr lvl="1"/>
            <a:r>
              <a:rPr dirty="0"/>
              <a:t>The rest of the time is spent on the FFT, which could span multiple callbacks</a:t>
            </a:r>
          </a:p>
          <a:p>
            <a:pPr lvl="1"/>
            <a:endParaRPr dirty="0"/>
          </a:p>
          <a:p>
            <a:pPr lvl="1"/>
            <a:endParaRPr lang="en-GB"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endParaRPr dirty="0"/>
          </a:p>
          <a:p>
            <a:r>
              <a:rPr dirty="0"/>
              <a:t>FFT thread should </a:t>
            </a:r>
            <a:r>
              <a:rPr dirty="0">
                <a:solidFill>
                  <a:srgbClr val="3D46A6"/>
                </a:solidFill>
              </a:rPr>
              <a:t>sleep</a:t>
            </a:r>
            <a:r>
              <a:rPr dirty="0"/>
              <a:t> and wait for a </a:t>
            </a:r>
            <a:r>
              <a:rPr dirty="0">
                <a:solidFill>
                  <a:srgbClr val="3D46A6"/>
                </a:solidFill>
              </a:rPr>
              <a:t>signal</a:t>
            </a:r>
            <a:r>
              <a:rPr dirty="0"/>
              <a:t> to run</a:t>
            </a:r>
          </a:p>
          <a:p>
            <a:pPr lvl="1"/>
            <a:r>
              <a:rPr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dirty="0"/>
              <a:t> should send the signal when a new hop has elapsed</a:t>
            </a:r>
          </a:p>
          <a:p>
            <a:pPr lvl="1"/>
            <a:r>
              <a:rPr dirty="0"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 dirty="0"/>
              <a:t> also needs to tell FFT thread </a:t>
            </a:r>
            <a:r>
              <a:rPr dirty="0">
                <a:solidFill>
                  <a:srgbClr val="3D46A6"/>
                </a:solidFill>
              </a:rPr>
              <a:t>where to find data</a:t>
            </a:r>
            <a:r>
              <a:rPr dirty="0"/>
              <a:t> (locations of </a:t>
            </a:r>
            <a:r>
              <a:rPr dirty="0">
                <a:solidFill>
                  <a:srgbClr val="3D46A6"/>
                </a:solidFill>
              </a:rPr>
              <a:t>buffers</a:t>
            </a:r>
            <a:r>
              <a:rPr dirty="0"/>
              <a:t> </a:t>
            </a:r>
            <a:r>
              <a:rPr lang="en-GB" dirty="0"/>
              <a:t>&amp;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pointers</a:t>
            </a:r>
            <a:r>
              <a:rPr dirty="0"/>
              <a:t> it needs)</a:t>
            </a:r>
          </a:p>
          <a:p>
            <a:pPr lvl="1"/>
            <a:r>
              <a:rPr dirty="0"/>
              <a:t>FFT thread should run calculation, store the output in the buffer, then return</a:t>
            </a:r>
          </a:p>
        </p:txBody>
      </p:sp>
      <p:sp>
        <p:nvSpPr>
          <p:cNvPr id="1942" name="Multi-thread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Multi-threaded processing</a:t>
            </a:r>
          </a:p>
        </p:txBody>
      </p:sp>
      <p:grpSp>
        <p:nvGrpSpPr>
          <p:cNvPr id="1952" name="Group"/>
          <p:cNvGrpSpPr/>
          <p:nvPr/>
        </p:nvGrpSpPr>
        <p:grpSpPr>
          <a:xfrm>
            <a:off x="3826147" y="6122156"/>
            <a:ext cx="2728213" cy="1637276"/>
            <a:chOff x="0" y="0"/>
            <a:chExt cx="2728211" cy="1637275"/>
          </a:xfrm>
        </p:grpSpPr>
        <p:sp>
          <p:nvSpPr>
            <p:cNvPr id="194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4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45" name="S0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94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47" name="S1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94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49" name="S2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95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1" name="S3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</p:grpSp>
      <p:grpSp>
        <p:nvGrpSpPr>
          <p:cNvPr id="1962" name="Group"/>
          <p:cNvGrpSpPr/>
          <p:nvPr/>
        </p:nvGrpSpPr>
        <p:grpSpPr>
          <a:xfrm>
            <a:off x="6680078" y="6122156"/>
            <a:ext cx="2728212" cy="1637276"/>
            <a:chOff x="0" y="0"/>
            <a:chExt cx="2728211" cy="1637275"/>
          </a:xfrm>
        </p:grpSpPr>
        <p:sp>
          <p:nvSpPr>
            <p:cNvPr id="195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5" name="S4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95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7" name="S5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  <p:sp>
          <p:nvSpPr>
            <p:cNvPr id="195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59" name="S6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196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1" name="S7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</p:grpSp>
      <p:grpSp>
        <p:nvGrpSpPr>
          <p:cNvPr id="1972" name="Group"/>
          <p:cNvGrpSpPr/>
          <p:nvPr/>
        </p:nvGrpSpPr>
        <p:grpSpPr>
          <a:xfrm>
            <a:off x="9534009" y="6122156"/>
            <a:ext cx="2728213" cy="1637276"/>
            <a:chOff x="0" y="0"/>
            <a:chExt cx="2728211" cy="1637275"/>
          </a:xfrm>
        </p:grpSpPr>
        <p:sp>
          <p:nvSpPr>
            <p:cNvPr id="196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5" name="S8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196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7" name="S9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196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69" name="S10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197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1" name="S11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grpSp>
        <p:nvGrpSpPr>
          <p:cNvPr id="1982" name="Group"/>
          <p:cNvGrpSpPr/>
          <p:nvPr/>
        </p:nvGrpSpPr>
        <p:grpSpPr>
          <a:xfrm>
            <a:off x="12388579" y="6122156"/>
            <a:ext cx="2728213" cy="1637276"/>
            <a:chOff x="0" y="0"/>
            <a:chExt cx="2728211" cy="1637275"/>
          </a:xfrm>
        </p:grpSpPr>
        <p:sp>
          <p:nvSpPr>
            <p:cNvPr id="197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5" name="S12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197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7" name="S13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197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79" name="S14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198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1" name="S15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</p:grpSp>
      <p:grpSp>
        <p:nvGrpSpPr>
          <p:cNvPr id="1992" name="Group"/>
          <p:cNvGrpSpPr/>
          <p:nvPr/>
        </p:nvGrpSpPr>
        <p:grpSpPr>
          <a:xfrm>
            <a:off x="15241869" y="6122156"/>
            <a:ext cx="2728213" cy="1637276"/>
            <a:chOff x="0" y="0"/>
            <a:chExt cx="2728211" cy="1637275"/>
          </a:xfrm>
        </p:grpSpPr>
        <p:sp>
          <p:nvSpPr>
            <p:cNvPr id="198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5" name="S16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198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7" name="S17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  <p:sp>
          <p:nvSpPr>
            <p:cNvPr id="198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89" name="S18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S18</a:t>
              </a:r>
            </a:p>
          </p:txBody>
        </p:sp>
        <p:sp>
          <p:nvSpPr>
            <p:cNvPr id="199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1" name="S19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S19</a:t>
              </a:r>
            </a:p>
          </p:txBody>
        </p:sp>
      </p:grpSp>
      <p:grpSp>
        <p:nvGrpSpPr>
          <p:cNvPr id="2002" name="Group"/>
          <p:cNvGrpSpPr/>
          <p:nvPr/>
        </p:nvGrpSpPr>
        <p:grpSpPr>
          <a:xfrm>
            <a:off x="18096439" y="6122156"/>
            <a:ext cx="2728213" cy="1637276"/>
            <a:chOff x="0" y="0"/>
            <a:chExt cx="2728211" cy="1637275"/>
          </a:xfrm>
        </p:grpSpPr>
        <p:sp>
          <p:nvSpPr>
            <p:cNvPr id="199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5" name="S20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S20</a:t>
              </a:r>
            </a:p>
          </p:txBody>
        </p:sp>
        <p:sp>
          <p:nvSpPr>
            <p:cNvPr id="199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7" name="S21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S21</a:t>
              </a:r>
            </a:p>
          </p:txBody>
        </p:sp>
        <p:sp>
          <p:nvSpPr>
            <p:cNvPr id="199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9" name="S22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S22</a:t>
              </a:r>
            </a:p>
          </p:txBody>
        </p:sp>
        <p:sp>
          <p:nvSpPr>
            <p:cNvPr id="200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01" name="S23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S23</a:t>
              </a:r>
            </a:p>
          </p:txBody>
        </p:sp>
      </p:grpSp>
      <p:grpSp>
        <p:nvGrpSpPr>
          <p:cNvPr id="2010" name="Group"/>
          <p:cNvGrpSpPr/>
          <p:nvPr/>
        </p:nvGrpSpPr>
        <p:grpSpPr>
          <a:xfrm>
            <a:off x="1593701" y="7927317"/>
            <a:ext cx="17239731" cy="819632"/>
            <a:chOff x="0" y="0"/>
            <a:chExt cx="17239730" cy="819631"/>
          </a:xfrm>
        </p:grpSpPr>
        <p:sp>
          <p:nvSpPr>
            <p:cNvPr id="2003" name="Rectangle"/>
            <p:cNvSpPr/>
            <p:nvPr/>
          </p:nvSpPr>
          <p:spPr>
            <a:xfrm>
              <a:off x="2344654" y="22878"/>
              <a:ext cx="554593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4" name="Rectangle"/>
            <p:cNvSpPr/>
            <p:nvPr/>
          </p:nvSpPr>
          <p:spPr>
            <a:xfrm>
              <a:off x="5157375" y="22878"/>
              <a:ext cx="554593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5" name="Rectangle"/>
            <p:cNvSpPr/>
            <p:nvPr/>
          </p:nvSpPr>
          <p:spPr>
            <a:xfrm>
              <a:off x="7970097" y="22878"/>
              <a:ext cx="554592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6" name="Rectangle"/>
            <p:cNvSpPr/>
            <p:nvPr/>
          </p:nvSpPr>
          <p:spPr>
            <a:xfrm>
              <a:off x="10921257" y="11439"/>
              <a:ext cx="554592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7" name="Rectangle"/>
            <p:cNvSpPr/>
            <p:nvPr/>
          </p:nvSpPr>
          <p:spPr>
            <a:xfrm>
              <a:off x="13789355" y="0"/>
              <a:ext cx="554592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8" name="Rectangle"/>
            <p:cNvSpPr/>
            <p:nvPr/>
          </p:nvSpPr>
          <p:spPr>
            <a:xfrm>
              <a:off x="16685139" y="22878"/>
              <a:ext cx="554592" cy="796754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09" name="render()"/>
            <p:cNvSpPr txBox="1"/>
            <p:nvPr/>
          </p:nvSpPr>
          <p:spPr>
            <a:xfrm>
              <a:off x="0" y="118977"/>
              <a:ext cx="194339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render()</a:t>
              </a:r>
            </a:p>
          </p:txBody>
        </p:sp>
      </p:grpSp>
      <p:grpSp>
        <p:nvGrpSpPr>
          <p:cNvPr id="2017" name="Group"/>
          <p:cNvGrpSpPr/>
          <p:nvPr/>
        </p:nvGrpSpPr>
        <p:grpSpPr>
          <a:xfrm>
            <a:off x="615947" y="7902454"/>
            <a:ext cx="13253395" cy="1928702"/>
            <a:chOff x="0" y="0"/>
            <a:chExt cx="13253394" cy="1928701"/>
          </a:xfrm>
        </p:grpSpPr>
        <p:grpSp>
          <p:nvGrpSpPr>
            <p:cNvPr id="2013" name="Group"/>
            <p:cNvGrpSpPr/>
            <p:nvPr/>
          </p:nvGrpSpPr>
          <p:grpSpPr>
            <a:xfrm>
              <a:off x="9535441" y="1131947"/>
              <a:ext cx="2343163" cy="796755"/>
              <a:chOff x="0" y="0"/>
              <a:chExt cx="2343161" cy="796753"/>
            </a:xfrm>
          </p:grpSpPr>
          <p:sp>
            <p:nvSpPr>
              <p:cNvPr id="2011" name="Rectangle"/>
              <p:cNvSpPr/>
              <p:nvPr/>
            </p:nvSpPr>
            <p:spPr>
              <a:xfrm>
                <a:off x="0" y="0"/>
                <a:ext cx="2343162" cy="796754"/>
              </a:xfrm>
              <a:prstGeom prst="rect">
                <a:avLst/>
              </a:prstGeom>
              <a:solidFill>
                <a:srgbClr val="C8250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4000" b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2012" name="FFT"/>
              <p:cNvSpPr txBox="1"/>
              <p:nvPr/>
            </p:nvSpPr>
            <p:spPr>
              <a:xfrm>
                <a:off x="489408" y="0"/>
                <a:ext cx="1364345" cy="7967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584200">
                  <a:defRPr sz="3600">
                    <a:solidFill>
                      <a:srgbClr val="FFFFFF"/>
                    </a:solidFill>
                  </a:defRPr>
                </a:lvl1pPr>
              </a:lstStyle>
              <a:p>
                <a:r>
                  <a:t>FFT</a:t>
                </a:r>
              </a:p>
            </p:txBody>
          </p:sp>
        </p:grpSp>
        <p:sp>
          <p:nvSpPr>
            <p:cNvPr id="2014" name="Line"/>
            <p:cNvSpPr/>
            <p:nvPr/>
          </p:nvSpPr>
          <p:spPr>
            <a:xfrm>
              <a:off x="10700726" y="0"/>
              <a:ext cx="1" cy="988925"/>
            </a:xfrm>
            <a:prstGeom prst="line">
              <a:avLst/>
            </a:prstGeom>
            <a:noFill/>
            <a:ln w="127000" cap="flat">
              <a:solidFill>
                <a:srgbClr val="C8260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15" name="Group"/>
            <p:cNvSpPr/>
            <p:nvPr/>
          </p:nvSpPr>
          <p:spPr>
            <a:xfrm>
              <a:off x="12486602" y="1131947"/>
              <a:ext cx="766793" cy="796755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16" name="process_fft()"/>
            <p:cNvSpPr txBox="1"/>
            <p:nvPr/>
          </p:nvSpPr>
          <p:spPr>
            <a:xfrm>
              <a:off x="0" y="1250924"/>
              <a:ext cx="3086584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process_fft()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9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1" grpId="1" build="p" bldLvl="5" animBg="1" advAuto="0"/>
      <p:bldP spid="2010" grpId="2" animBg="1" advAuto="0"/>
      <p:bldP spid="2017" grpId="3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With 2 threads, render() always runs firs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879176"/>
          </a:xfrm>
          <a:prstGeom prst="rect">
            <a:avLst/>
          </a:prstGeom>
        </p:spPr>
        <p:txBody>
          <a:bodyPr anchor="t"/>
          <a:lstStyle/>
          <a:p>
            <a:pPr marL="472439" indent="-472439" defTabSz="767715">
              <a:spcBef>
                <a:spcPts val="900"/>
              </a:spcBef>
              <a:defRPr sz="4836"/>
            </a:pPr>
            <a:r>
              <a:t>With 2 threads, </a:t>
            </a:r>
            <a:r>
              <a:rPr>
                <a:solidFill>
                  <a:srgbClr val="3D46A6"/>
                </a:solidFill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rPr>
                <a:solidFill>
                  <a:srgbClr val="3D46A6"/>
                </a:solidFill>
              </a:rPr>
              <a:t> always runs first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t>The rest of the time is spent on the FFT, which could span multiple callbacks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1107281" lvl="1" indent="-516731" defTabSz="767715">
              <a:spcBef>
                <a:spcPts val="900"/>
              </a:spcBef>
              <a:defRPr sz="4092"/>
            </a:pPr>
            <a:endParaRPr/>
          </a:p>
          <a:p>
            <a:pPr marL="472439" indent="-472439" defTabSz="767715">
              <a:spcBef>
                <a:spcPts val="900"/>
              </a:spcBef>
              <a:defRPr sz="4836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  <a:r>
              <a:t> is allowed to be </a:t>
            </a:r>
            <a:r>
              <a:rPr>
                <a:solidFill>
                  <a:srgbClr val="3D46A6"/>
                </a:solidFill>
              </a:rPr>
              <a:t>interrupted</a:t>
            </a:r>
            <a:r>
              <a:t> by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t>That means we need to</a:t>
            </a:r>
            <a:r>
              <a:rPr>
                <a:solidFill>
                  <a:srgbClr val="9B1200"/>
                </a:solidFill>
              </a:rPr>
              <a:t> be careful</a:t>
            </a:r>
            <a:r>
              <a:t> not to let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modify any variables </a:t>
            </a:r>
            <a:br/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  <a:r>
              <a:t> was using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t>Main concern here is the </a:t>
            </a:r>
            <a:r>
              <a:rPr>
                <a:solidFill>
                  <a:srgbClr val="3D46A6"/>
                </a:solidFill>
              </a:rPr>
              <a:t>input buffer pointer</a:t>
            </a:r>
            <a:r>
              <a:t>, which will keep changing before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process_fft()</a:t>
            </a:r>
            <a:r>
              <a:t> is even allowed to run. Need to </a:t>
            </a:r>
            <a:r>
              <a:rPr>
                <a:solidFill>
                  <a:srgbClr val="3D46A6"/>
                </a:solidFill>
              </a:rPr>
              <a:t>cache</a:t>
            </a:r>
            <a:r>
              <a:t> this value (save a copy that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won’t change).</a:t>
            </a:r>
          </a:p>
          <a:p>
            <a:pPr marL="1107281" lvl="1" indent="-516731" defTabSz="767715">
              <a:spcBef>
                <a:spcPts val="900"/>
              </a:spcBef>
              <a:defRPr sz="4092"/>
            </a:pPr>
            <a:r>
              <a:t>Reverse isn’t true: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render()</a:t>
            </a:r>
            <a:r>
              <a:t> won’t be interrupted because it has higher priority</a:t>
            </a:r>
          </a:p>
        </p:txBody>
      </p:sp>
      <p:sp>
        <p:nvSpPr>
          <p:cNvPr id="2021" name="Multi-threaded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Multi-threaded processing</a:t>
            </a:r>
          </a:p>
        </p:txBody>
      </p:sp>
      <p:grpSp>
        <p:nvGrpSpPr>
          <p:cNvPr id="2031" name="Group"/>
          <p:cNvGrpSpPr/>
          <p:nvPr/>
        </p:nvGrpSpPr>
        <p:grpSpPr>
          <a:xfrm>
            <a:off x="3826147" y="3769249"/>
            <a:ext cx="2728213" cy="1637276"/>
            <a:chOff x="0" y="0"/>
            <a:chExt cx="2728211" cy="1637275"/>
          </a:xfrm>
        </p:grpSpPr>
        <p:sp>
          <p:nvSpPr>
            <p:cNvPr id="202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4" name="S0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202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6" name="S1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202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8" name="S2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202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0" name="S3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</p:grpSp>
      <p:grpSp>
        <p:nvGrpSpPr>
          <p:cNvPr id="2041" name="Group"/>
          <p:cNvGrpSpPr/>
          <p:nvPr/>
        </p:nvGrpSpPr>
        <p:grpSpPr>
          <a:xfrm>
            <a:off x="6680078" y="3769249"/>
            <a:ext cx="2728212" cy="1637276"/>
            <a:chOff x="0" y="0"/>
            <a:chExt cx="2728211" cy="1637275"/>
          </a:xfrm>
        </p:grpSpPr>
        <p:sp>
          <p:nvSpPr>
            <p:cNvPr id="203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4" name="S4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203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6" name="S5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  <p:sp>
          <p:nvSpPr>
            <p:cNvPr id="203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8" name="S6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03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0" name="S7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</p:grpSp>
      <p:grpSp>
        <p:nvGrpSpPr>
          <p:cNvPr id="2051" name="Group"/>
          <p:cNvGrpSpPr/>
          <p:nvPr/>
        </p:nvGrpSpPr>
        <p:grpSpPr>
          <a:xfrm>
            <a:off x="9534009" y="3769249"/>
            <a:ext cx="2728213" cy="1637276"/>
            <a:chOff x="0" y="0"/>
            <a:chExt cx="2728211" cy="1637275"/>
          </a:xfrm>
        </p:grpSpPr>
        <p:sp>
          <p:nvSpPr>
            <p:cNvPr id="204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4" name="S8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04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6" name="S9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04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48" name="S10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04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0" name="S11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grpSp>
        <p:nvGrpSpPr>
          <p:cNvPr id="2061" name="Group"/>
          <p:cNvGrpSpPr/>
          <p:nvPr/>
        </p:nvGrpSpPr>
        <p:grpSpPr>
          <a:xfrm>
            <a:off x="12388579" y="3769249"/>
            <a:ext cx="2728213" cy="1637276"/>
            <a:chOff x="0" y="0"/>
            <a:chExt cx="2728211" cy="1637275"/>
          </a:xfrm>
        </p:grpSpPr>
        <p:sp>
          <p:nvSpPr>
            <p:cNvPr id="205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4" name="S12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05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6" name="S13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05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58" name="S14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05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0" name="S15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</p:grpSp>
      <p:grpSp>
        <p:nvGrpSpPr>
          <p:cNvPr id="2071" name="Group"/>
          <p:cNvGrpSpPr/>
          <p:nvPr/>
        </p:nvGrpSpPr>
        <p:grpSpPr>
          <a:xfrm>
            <a:off x="15241869" y="3769249"/>
            <a:ext cx="2728213" cy="1637276"/>
            <a:chOff x="0" y="0"/>
            <a:chExt cx="2728211" cy="1637275"/>
          </a:xfrm>
        </p:grpSpPr>
        <p:sp>
          <p:nvSpPr>
            <p:cNvPr id="206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4" name="S16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06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6" name="S17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  <p:sp>
          <p:nvSpPr>
            <p:cNvPr id="206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68" name="S18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S18</a:t>
              </a:r>
            </a:p>
          </p:txBody>
        </p:sp>
        <p:sp>
          <p:nvSpPr>
            <p:cNvPr id="206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0" name="S19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S19</a:t>
              </a:r>
            </a:p>
          </p:txBody>
        </p:sp>
      </p:grpSp>
      <p:grpSp>
        <p:nvGrpSpPr>
          <p:cNvPr id="2081" name="Group"/>
          <p:cNvGrpSpPr/>
          <p:nvPr/>
        </p:nvGrpSpPr>
        <p:grpSpPr>
          <a:xfrm>
            <a:off x="18096439" y="3769249"/>
            <a:ext cx="2728213" cy="1637276"/>
            <a:chOff x="0" y="0"/>
            <a:chExt cx="2728211" cy="1637275"/>
          </a:xfrm>
        </p:grpSpPr>
        <p:sp>
          <p:nvSpPr>
            <p:cNvPr id="2072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3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4" name="S20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S20</a:t>
              </a:r>
            </a:p>
          </p:txBody>
        </p:sp>
        <p:sp>
          <p:nvSpPr>
            <p:cNvPr id="2075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6" name="S21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S21</a:t>
              </a:r>
            </a:p>
          </p:txBody>
        </p:sp>
        <p:sp>
          <p:nvSpPr>
            <p:cNvPr id="2077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78" name="S22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S22</a:t>
              </a:r>
            </a:p>
          </p:txBody>
        </p:sp>
        <p:sp>
          <p:nvSpPr>
            <p:cNvPr id="2079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80" name="S23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S23</a:t>
              </a:r>
            </a:p>
          </p:txBody>
        </p:sp>
      </p:grpSp>
      <p:grpSp>
        <p:nvGrpSpPr>
          <p:cNvPr id="2084" name="Group"/>
          <p:cNvGrpSpPr/>
          <p:nvPr/>
        </p:nvGrpSpPr>
        <p:grpSpPr>
          <a:xfrm>
            <a:off x="10151388" y="6681495"/>
            <a:ext cx="2343162" cy="796755"/>
            <a:chOff x="0" y="0"/>
            <a:chExt cx="2343161" cy="796753"/>
          </a:xfrm>
        </p:grpSpPr>
        <p:sp>
          <p:nvSpPr>
            <p:cNvPr id="2082" name="Rectangle"/>
            <p:cNvSpPr/>
            <p:nvPr/>
          </p:nvSpPr>
          <p:spPr>
            <a:xfrm>
              <a:off x="0" y="0"/>
              <a:ext cx="2343162" cy="796754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083" name="FFT"/>
            <p:cNvSpPr txBox="1"/>
            <p:nvPr/>
          </p:nvSpPr>
          <p:spPr>
            <a:xfrm>
              <a:off x="489408" y="0"/>
              <a:ext cx="1364345" cy="796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FFT</a:t>
              </a:r>
            </a:p>
          </p:txBody>
        </p:sp>
      </p:grpSp>
      <p:sp>
        <p:nvSpPr>
          <p:cNvPr id="2085" name="Line"/>
          <p:cNvSpPr/>
          <p:nvPr/>
        </p:nvSpPr>
        <p:spPr>
          <a:xfrm>
            <a:off x="11316673" y="5549547"/>
            <a:ext cx="1" cy="988926"/>
          </a:xfrm>
          <a:prstGeom prst="line">
            <a:avLst/>
          </a:prstGeom>
          <a:ln w="127000">
            <a:solidFill>
              <a:srgbClr val="C8260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6" name="Rectangle"/>
          <p:cNvSpPr/>
          <p:nvPr/>
        </p:nvSpPr>
        <p:spPr>
          <a:xfrm>
            <a:off x="3938356" y="5597288"/>
            <a:ext cx="554592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87" name="Rectangle"/>
          <p:cNvSpPr/>
          <p:nvPr/>
        </p:nvSpPr>
        <p:spPr>
          <a:xfrm>
            <a:off x="6751077" y="5597288"/>
            <a:ext cx="554592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88" name="Rectangle"/>
          <p:cNvSpPr/>
          <p:nvPr/>
        </p:nvSpPr>
        <p:spPr>
          <a:xfrm>
            <a:off x="9563798" y="5597288"/>
            <a:ext cx="554592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89" name="Rectangle"/>
          <p:cNvSpPr/>
          <p:nvPr/>
        </p:nvSpPr>
        <p:spPr>
          <a:xfrm>
            <a:off x="12514958" y="5585849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90" name="Rectangle"/>
          <p:cNvSpPr/>
          <p:nvPr/>
        </p:nvSpPr>
        <p:spPr>
          <a:xfrm>
            <a:off x="15383056" y="5574410"/>
            <a:ext cx="554592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91" name="Rectangle"/>
          <p:cNvSpPr/>
          <p:nvPr/>
        </p:nvSpPr>
        <p:spPr>
          <a:xfrm>
            <a:off x="18278840" y="5597288"/>
            <a:ext cx="554593" cy="796754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92" name="Group"/>
          <p:cNvSpPr/>
          <p:nvPr/>
        </p:nvSpPr>
        <p:spPr>
          <a:xfrm>
            <a:off x="13102549" y="6681495"/>
            <a:ext cx="766793" cy="79675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93" name="render()"/>
          <p:cNvSpPr txBox="1"/>
          <p:nvPr/>
        </p:nvSpPr>
        <p:spPr>
          <a:xfrm>
            <a:off x="1593701" y="5693387"/>
            <a:ext cx="194339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render()</a:t>
            </a:r>
          </a:p>
        </p:txBody>
      </p:sp>
      <p:sp>
        <p:nvSpPr>
          <p:cNvPr id="2094" name="process_fft()"/>
          <p:cNvSpPr txBox="1"/>
          <p:nvPr/>
        </p:nvSpPr>
        <p:spPr>
          <a:xfrm>
            <a:off x="615947" y="6800472"/>
            <a:ext cx="30865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process_fft()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Task: using the fft-overlap-add-threads project…"/>
          <p:cNvSpPr txBox="1">
            <a:spLocks noGrp="1"/>
          </p:cNvSpPr>
          <p:nvPr>
            <p:ph type="body" idx="1"/>
          </p:nvPr>
        </p:nvSpPr>
        <p:spPr>
          <a:xfrm>
            <a:off x="533499" y="5922261"/>
            <a:ext cx="23583801" cy="6383015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9B1200"/>
                </a:solidFill>
              </a:rPr>
              <a:t>Task:</a:t>
            </a:r>
            <a:r>
              <a:rPr dirty="0"/>
              <a:t> using the </a:t>
            </a:r>
            <a:r>
              <a:rPr dirty="0" err="1">
                <a:solidFill>
                  <a:srgbClr val="3D46A6"/>
                </a:solidFill>
              </a:rPr>
              <a:t>fft</a:t>
            </a:r>
            <a:r>
              <a:rPr dirty="0">
                <a:solidFill>
                  <a:srgbClr val="3D46A6"/>
                </a:solidFill>
              </a:rPr>
              <a:t>-overlap-add-threads</a:t>
            </a:r>
            <a:r>
              <a:rPr dirty="0"/>
              <a:t> project</a:t>
            </a:r>
          </a:p>
          <a:p>
            <a:pPr lvl="1"/>
            <a:r>
              <a:rPr dirty="0"/>
              <a:t>Convert the code to run the FFT in a second thread</a:t>
            </a:r>
          </a:p>
          <a:p>
            <a:pPr lvl="1"/>
            <a:r>
              <a:rPr dirty="0"/>
              <a:t>Use </a:t>
            </a:r>
            <a:r>
              <a:rPr lang="en-GB" dirty="0"/>
              <a:t>JUCE</a:t>
            </a:r>
            <a:endParaRPr dirty="0"/>
          </a:p>
          <a:p>
            <a:pPr lvl="1"/>
            <a:r>
              <a:rPr dirty="0"/>
              <a:t>Also finish implementing </a:t>
            </a:r>
            <a:r>
              <a:rPr dirty="0" err="1">
                <a:solidFill>
                  <a:srgbClr val="3D46A6"/>
                </a:solidFill>
                <a:latin typeface="Courier"/>
                <a:ea typeface="Courier"/>
                <a:cs typeface="Courier"/>
                <a:sym typeface="Courier"/>
              </a:rPr>
              <a:t>process_fft_background</a:t>
            </a:r>
            <a:r>
              <a:rPr dirty="0">
                <a:solidFill>
                  <a:srgbClr val="3D46A6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</a:p>
        </p:txBody>
      </p:sp>
      <p:sp>
        <p:nvSpPr>
          <p:cNvPr id="2102" name="Threading tas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Threading task</a:t>
            </a:r>
          </a:p>
        </p:txBody>
      </p:sp>
      <p:grpSp>
        <p:nvGrpSpPr>
          <p:cNvPr id="2112" name="Group"/>
          <p:cNvGrpSpPr/>
          <p:nvPr/>
        </p:nvGrpSpPr>
        <p:grpSpPr>
          <a:xfrm>
            <a:off x="3887944" y="2193425"/>
            <a:ext cx="2728213" cy="1637276"/>
            <a:chOff x="0" y="0"/>
            <a:chExt cx="2728211" cy="1637275"/>
          </a:xfrm>
        </p:grpSpPr>
        <p:sp>
          <p:nvSpPr>
            <p:cNvPr id="210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5" name="S0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210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7" name="S1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210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09" name="S2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211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1" name="S3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</p:grpSp>
      <p:grpSp>
        <p:nvGrpSpPr>
          <p:cNvPr id="2122" name="Group"/>
          <p:cNvGrpSpPr/>
          <p:nvPr/>
        </p:nvGrpSpPr>
        <p:grpSpPr>
          <a:xfrm>
            <a:off x="6741875" y="2193425"/>
            <a:ext cx="2728212" cy="1637276"/>
            <a:chOff x="0" y="0"/>
            <a:chExt cx="2728211" cy="1637275"/>
          </a:xfrm>
        </p:grpSpPr>
        <p:sp>
          <p:nvSpPr>
            <p:cNvPr id="211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5" name="S4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211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7" name="S5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  <p:sp>
          <p:nvSpPr>
            <p:cNvPr id="211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9" name="S6"/>
            <p:cNvSpPr txBox="1"/>
            <p:nvPr/>
          </p:nvSpPr>
          <p:spPr>
            <a:xfrm rot="16200000">
              <a:off x="1385445" y="530333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12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1" name="S7"/>
            <p:cNvSpPr txBox="1"/>
            <p:nvPr/>
          </p:nvSpPr>
          <p:spPr>
            <a:xfrm rot="16200000">
              <a:off x="2020432" y="530333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</p:grpSp>
      <p:grpSp>
        <p:nvGrpSpPr>
          <p:cNvPr id="2132" name="Group"/>
          <p:cNvGrpSpPr/>
          <p:nvPr/>
        </p:nvGrpSpPr>
        <p:grpSpPr>
          <a:xfrm>
            <a:off x="9595806" y="2193425"/>
            <a:ext cx="2728213" cy="1637276"/>
            <a:chOff x="0" y="0"/>
            <a:chExt cx="2728211" cy="1637275"/>
          </a:xfrm>
        </p:grpSpPr>
        <p:sp>
          <p:nvSpPr>
            <p:cNvPr id="212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5" name="S8"/>
            <p:cNvSpPr txBox="1"/>
            <p:nvPr/>
          </p:nvSpPr>
          <p:spPr>
            <a:xfrm rot="16200000">
              <a:off x="112567" y="52605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12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7" name="S9"/>
            <p:cNvSpPr txBox="1"/>
            <p:nvPr/>
          </p:nvSpPr>
          <p:spPr>
            <a:xfrm rot="16200000">
              <a:off x="747555" y="52605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12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29" name="S10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13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1" name="S11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grpSp>
        <p:nvGrpSpPr>
          <p:cNvPr id="2142" name="Group"/>
          <p:cNvGrpSpPr/>
          <p:nvPr/>
        </p:nvGrpSpPr>
        <p:grpSpPr>
          <a:xfrm>
            <a:off x="12450376" y="2193425"/>
            <a:ext cx="2728213" cy="1637276"/>
            <a:chOff x="0" y="0"/>
            <a:chExt cx="2728211" cy="1637275"/>
          </a:xfrm>
        </p:grpSpPr>
        <p:sp>
          <p:nvSpPr>
            <p:cNvPr id="213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5" name="S12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13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7" name="S13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13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9" name="S14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14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1" name="S15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</p:grpSp>
      <p:grpSp>
        <p:nvGrpSpPr>
          <p:cNvPr id="2152" name="Group"/>
          <p:cNvGrpSpPr/>
          <p:nvPr/>
        </p:nvGrpSpPr>
        <p:grpSpPr>
          <a:xfrm>
            <a:off x="15303667" y="2193425"/>
            <a:ext cx="2728213" cy="1637276"/>
            <a:chOff x="0" y="0"/>
            <a:chExt cx="2728211" cy="1637275"/>
          </a:xfrm>
        </p:grpSpPr>
        <p:sp>
          <p:nvSpPr>
            <p:cNvPr id="214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5" name="S16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14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7" name="S17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  <p:sp>
          <p:nvSpPr>
            <p:cNvPr id="214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49" name="S18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S18</a:t>
              </a:r>
            </a:p>
          </p:txBody>
        </p:sp>
        <p:sp>
          <p:nvSpPr>
            <p:cNvPr id="215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1" name="S19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S19</a:t>
              </a:r>
            </a:p>
          </p:txBody>
        </p:sp>
      </p:grpSp>
      <p:grpSp>
        <p:nvGrpSpPr>
          <p:cNvPr id="2162" name="Group"/>
          <p:cNvGrpSpPr/>
          <p:nvPr/>
        </p:nvGrpSpPr>
        <p:grpSpPr>
          <a:xfrm>
            <a:off x="18158237" y="2193425"/>
            <a:ext cx="2728212" cy="1637276"/>
            <a:chOff x="0" y="0"/>
            <a:chExt cx="2728211" cy="1637275"/>
          </a:xfrm>
        </p:grpSpPr>
        <p:sp>
          <p:nvSpPr>
            <p:cNvPr id="2153" name="Rectangle"/>
            <p:cNvSpPr/>
            <p:nvPr/>
          </p:nvSpPr>
          <p:spPr>
            <a:xfrm>
              <a:off x="0" y="0"/>
              <a:ext cx="2728212" cy="1637276"/>
            </a:xfrm>
            <a:prstGeom prst="rect">
              <a:avLst/>
            </a:prstGeom>
            <a:solidFill>
              <a:srgbClr val="D5D5D5"/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4" name="Rectangle"/>
            <p:cNvSpPr/>
            <p:nvPr/>
          </p:nvSpPr>
          <p:spPr>
            <a:xfrm>
              <a:off x="127000" y="127000"/>
              <a:ext cx="590031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5" name="S20"/>
            <p:cNvSpPr txBox="1"/>
            <p:nvPr/>
          </p:nvSpPr>
          <p:spPr>
            <a:xfrm rot="16200000">
              <a:off x="-3942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S20</a:t>
              </a:r>
            </a:p>
          </p:txBody>
        </p:sp>
        <p:sp>
          <p:nvSpPr>
            <p:cNvPr id="2156" name="Rectangle"/>
            <p:cNvSpPr/>
            <p:nvPr/>
          </p:nvSpPr>
          <p:spPr>
            <a:xfrm>
              <a:off x="761987" y="127000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7" name="S21"/>
            <p:cNvSpPr txBox="1"/>
            <p:nvPr/>
          </p:nvSpPr>
          <p:spPr>
            <a:xfrm rot="16200000">
              <a:off x="631045" y="526054"/>
              <a:ext cx="851917" cy="5851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S21</a:t>
              </a:r>
            </a:p>
          </p:txBody>
        </p:sp>
        <p:sp>
          <p:nvSpPr>
            <p:cNvPr id="2158" name="Rectangle"/>
            <p:cNvSpPr/>
            <p:nvPr/>
          </p:nvSpPr>
          <p:spPr>
            <a:xfrm>
              <a:off x="1399877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59" name="S22"/>
            <p:cNvSpPr txBox="1"/>
            <p:nvPr/>
          </p:nvSpPr>
          <p:spPr>
            <a:xfrm rot="16200000">
              <a:off x="1268935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S22</a:t>
              </a:r>
            </a:p>
          </p:txBody>
        </p:sp>
        <p:sp>
          <p:nvSpPr>
            <p:cNvPr id="2160" name="Rectangle"/>
            <p:cNvSpPr/>
            <p:nvPr/>
          </p:nvSpPr>
          <p:spPr>
            <a:xfrm>
              <a:off x="2034864" y="131278"/>
              <a:ext cx="590032" cy="13832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1" name="S23"/>
            <p:cNvSpPr txBox="1"/>
            <p:nvPr/>
          </p:nvSpPr>
          <p:spPr>
            <a:xfrm rot="16200000">
              <a:off x="1903923" y="530333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S23</a:t>
              </a:r>
            </a:p>
          </p:txBody>
        </p:sp>
      </p:grpSp>
      <p:grpSp>
        <p:nvGrpSpPr>
          <p:cNvPr id="2165" name="Group"/>
          <p:cNvGrpSpPr/>
          <p:nvPr/>
        </p:nvGrpSpPr>
        <p:grpSpPr>
          <a:xfrm>
            <a:off x="10213185" y="5105671"/>
            <a:ext cx="2343162" cy="796755"/>
            <a:chOff x="0" y="0"/>
            <a:chExt cx="2343161" cy="796753"/>
          </a:xfrm>
        </p:grpSpPr>
        <p:sp>
          <p:nvSpPr>
            <p:cNvPr id="2163" name="Rectangle"/>
            <p:cNvSpPr/>
            <p:nvPr/>
          </p:nvSpPr>
          <p:spPr>
            <a:xfrm>
              <a:off x="0" y="0"/>
              <a:ext cx="2343162" cy="796754"/>
            </a:xfrm>
            <a:prstGeom prst="rect">
              <a:avLst/>
            </a:prstGeom>
            <a:solidFill>
              <a:srgbClr val="C8250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164" name="FFT"/>
            <p:cNvSpPr txBox="1"/>
            <p:nvPr/>
          </p:nvSpPr>
          <p:spPr>
            <a:xfrm>
              <a:off x="489408" y="0"/>
              <a:ext cx="1364345" cy="796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3600">
                  <a:solidFill>
                    <a:srgbClr val="FFFFFF"/>
                  </a:solidFill>
                </a:defRPr>
              </a:lvl1pPr>
            </a:lstStyle>
            <a:p>
              <a:r>
                <a:t>FFT</a:t>
              </a:r>
            </a:p>
          </p:txBody>
        </p:sp>
      </p:grpSp>
      <p:sp>
        <p:nvSpPr>
          <p:cNvPr id="2166" name="Line"/>
          <p:cNvSpPr/>
          <p:nvPr/>
        </p:nvSpPr>
        <p:spPr>
          <a:xfrm>
            <a:off x="11378470" y="3973724"/>
            <a:ext cx="1" cy="988925"/>
          </a:xfrm>
          <a:prstGeom prst="line">
            <a:avLst/>
          </a:prstGeom>
          <a:ln w="127000">
            <a:solidFill>
              <a:srgbClr val="C8260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7" name="Rectangle"/>
          <p:cNvSpPr/>
          <p:nvPr/>
        </p:nvSpPr>
        <p:spPr>
          <a:xfrm>
            <a:off x="4000153" y="4021464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68" name="Rectangle"/>
          <p:cNvSpPr/>
          <p:nvPr/>
        </p:nvSpPr>
        <p:spPr>
          <a:xfrm>
            <a:off x="6812874" y="4021464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69" name="Rectangle"/>
          <p:cNvSpPr/>
          <p:nvPr/>
        </p:nvSpPr>
        <p:spPr>
          <a:xfrm>
            <a:off x="9625595" y="4021464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0" name="Rectangle"/>
          <p:cNvSpPr/>
          <p:nvPr/>
        </p:nvSpPr>
        <p:spPr>
          <a:xfrm>
            <a:off x="12576755" y="4010025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1" name="Rectangle"/>
          <p:cNvSpPr/>
          <p:nvPr/>
        </p:nvSpPr>
        <p:spPr>
          <a:xfrm>
            <a:off x="15444854" y="3998586"/>
            <a:ext cx="554592" cy="79675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2" name="Group"/>
          <p:cNvSpPr/>
          <p:nvPr/>
        </p:nvSpPr>
        <p:spPr>
          <a:xfrm>
            <a:off x="13164346" y="5105671"/>
            <a:ext cx="766794" cy="79675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73" name="render()"/>
          <p:cNvSpPr txBox="1"/>
          <p:nvPr/>
        </p:nvSpPr>
        <p:spPr>
          <a:xfrm>
            <a:off x="1655498" y="4117563"/>
            <a:ext cx="194339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render()</a:t>
            </a:r>
          </a:p>
        </p:txBody>
      </p:sp>
      <p:sp>
        <p:nvSpPr>
          <p:cNvPr id="2174" name="process_fft()"/>
          <p:cNvSpPr txBox="1"/>
          <p:nvPr/>
        </p:nvSpPr>
        <p:spPr>
          <a:xfrm>
            <a:off x="677744" y="5224648"/>
            <a:ext cx="308658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process_fft()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"/>
          <p:cNvGrpSpPr/>
          <p:nvPr/>
        </p:nvGrpSpPr>
        <p:grpSpPr>
          <a:xfrm>
            <a:off x="6540250" y="6771150"/>
            <a:ext cx="5469929" cy="1637276"/>
            <a:chOff x="0" y="0"/>
            <a:chExt cx="5469927" cy="1637275"/>
          </a:xfrm>
        </p:grpSpPr>
        <p:grpSp>
          <p:nvGrpSpPr>
            <p:cNvPr id="125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26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128" name="Start with a buffer of fixed size…"/>
          <p:cNvSpPr txBox="1">
            <a:spLocks noGrp="1"/>
          </p:cNvSpPr>
          <p:nvPr>
            <p:ph type="body" sz="quarter" idx="1"/>
          </p:nvPr>
        </p:nvSpPr>
        <p:spPr>
          <a:xfrm>
            <a:off x="533499" y="9800874"/>
            <a:ext cx="23583801" cy="2504402"/>
          </a:xfrm>
          <a:prstGeom prst="rect">
            <a:avLst/>
          </a:prstGeom>
        </p:spPr>
        <p:txBody>
          <a:bodyPr/>
          <a:lstStyle/>
          <a:p>
            <a:pPr marL="482599" indent="-482599" defTabSz="784225">
              <a:spcBef>
                <a:spcPts val="900"/>
              </a:spcBef>
              <a:defRPr sz="4940"/>
            </a:pPr>
            <a:r>
              <a:t>Start with a buffer of fixed size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t>Fill it up sample by sample</a:t>
            </a:r>
          </a:p>
          <a:p>
            <a:pPr marL="1131093" lvl="1" indent="-527843" defTabSz="784225">
              <a:spcBef>
                <a:spcPts val="900"/>
              </a:spcBef>
              <a:defRPr sz="4180"/>
            </a:pPr>
            <a:r>
              <a:t>When it’s full, apply the window function and pass it to the FFT (or other block based process)</a:t>
            </a:r>
          </a:p>
        </p:txBody>
      </p:sp>
      <p:sp>
        <p:nvSpPr>
          <p:cNvPr id="129" name="Block-based in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</a:t>
            </a:r>
          </a:p>
        </p:txBody>
      </p:sp>
      <p:grpSp>
        <p:nvGrpSpPr>
          <p:cNvPr id="188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147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130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1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2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13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4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135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6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137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38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139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0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141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2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143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4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145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6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165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4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0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151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2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153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4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15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6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157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58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159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0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161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2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163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4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183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166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7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8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0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1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2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4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175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6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78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179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0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181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82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184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185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186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187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189" name="Line"/>
          <p:cNvSpPr/>
          <p:nvPr/>
        </p:nvSpPr>
        <p:spPr>
          <a:xfrm>
            <a:off x="8367716" y="5451193"/>
            <a:ext cx="1" cy="11646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write…"/>
          <p:cNvSpPr txBox="1"/>
          <p:nvPr/>
        </p:nvSpPr>
        <p:spPr>
          <a:xfrm>
            <a:off x="6298925" y="530757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191" name="Circle"/>
          <p:cNvSpPr/>
          <p:nvPr/>
        </p:nvSpPr>
        <p:spPr>
          <a:xfrm>
            <a:off x="3808360" y="4086827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current…"/>
          <p:cNvSpPr txBox="1"/>
          <p:nvPr/>
        </p:nvSpPr>
        <p:spPr>
          <a:xfrm>
            <a:off x="1673308" y="3638015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199" name="Group"/>
          <p:cNvGrpSpPr/>
          <p:nvPr/>
        </p:nvGrpSpPr>
        <p:grpSpPr>
          <a:xfrm>
            <a:off x="8075134" y="7280339"/>
            <a:ext cx="3761791" cy="618897"/>
            <a:chOff x="0" y="0"/>
            <a:chExt cx="3761790" cy="618896"/>
          </a:xfrm>
        </p:grpSpPr>
        <p:sp>
          <p:nvSpPr>
            <p:cNvPr id="193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194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195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196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197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198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00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201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202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203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204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205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207" name="x[n]"/>
          <p:cNvSpPr txBox="1"/>
          <p:nvPr/>
        </p:nvSpPr>
        <p:spPr>
          <a:xfrm>
            <a:off x="2518559" y="2770802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08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9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0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1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2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3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1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1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1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1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1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041289" y="6736100"/>
            <a:ext cx="9168131" cy="1707375"/>
            <a:chOff x="0" y="0"/>
            <a:chExt cx="9168129" cy="1707374"/>
          </a:xfrm>
        </p:grpSpPr>
        <p:sp>
          <p:nvSpPr>
            <p:cNvPr id="222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3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224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5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226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8075134" y="7163829"/>
            <a:ext cx="3761791" cy="851917"/>
            <a:chOff x="0" y="-116509"/>
            <a:chExt cx="3761790" cy="851916"/>
          </a:xfrm>
        </p:grpSpPr>
        <p:sp>
          <p:nvSpPr>
            <p:cNvPr id="229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230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231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232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233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234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40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43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5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5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69" dur="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72" dur="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8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85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 animBg="1" advAuto="0"/>
      <p:bldP spid="189" grpId="3" animBg="1" advAuto="0"/>
      <p:bldP spid="190" grpId="2" animBg="1" advAuto="0"/>
      <p:bldP spid="191" grpId="4" animBg="1" advAuto="0"/>
      <p:bldP spid="192" grpId="5" animBg="1" advAuto="0"/>
      <p:bldP spid="199" grpId="8" animBg="1" advAuto="0"/>
      <p:bldP spid="199" grpId="12" animBg="1" advAuto="0"/>
      <p:bldP spid="206" grpId="16" animBg="1" advAuto="0"/>
      <p:bldP spid="206" grpId="21" animBg="1" advAuto="0"/>
      <p:bldP spid="214" grpId="9" animBg="1" advAuto="0"/>
      <p:bldP spid="214" grpId="13" animBg="1" advAuto="0"/>
      <p:bldP spid="221" grpId="17" animBg="1" advAuto="0"/>
      <p:bldP spid="221" grpId="20" animBg="1" advAuto="0"/>
      <p:bldP spid="228" grpId="25" animBg="1" advAuto="0"/>
      <p:bldP spid="235" grpId="2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After we divide our signal into windows, we often want to reconstruct it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23583801" cy="101600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dirty="0"/>
              <a:t>After we divide signal into windows, often want to </a:t>
            </a:r>
            <a:r>
              <a:rPr dirty="0">
                <a:solidFill>
                  <a:srgbClr val="3D46A6"/>
                </a:solidFill>
              </a:rPr>
              <a:t>reconstruct</a:t>
            </a:r>
            <a:r>
              <a:rPr dirty="0"/>
              <a:t> it</a:t>
            </a:r>
            <a:endParaRPr dirty="0">
              <a:solidFill>
                <a:srgbClr val="3D46A6"/>
              </a:solidFill>
            </a:endParaRPr>
          </a:p>
          <a:p>
            <a:pPr lvl="1"/>
            <a:r>
              <a:rPr dirty="0"/>
              <a:t>Do some processing on each block </a:t>
            </a:r>
          </a:p>
          <a:p>
            <a:pPr lvl="1"/>
            <a:r>
              <a:rPr lang="en-GB" dirty="0"/>
              <a:t>S</a:t>
            </a:r>
            <a:r>
              <a:rPr dirty="0" err="1"/>
              <a:t>titch</a:t>
            </a:r>
            <a:r>
              <a:rPr dirty="0"/>
              <a:t> processed blocks</a:t>
            </a:r>
            <a:r>
              <a:rPr lang="en-GB" dirty="0"/>
              <a:t> </a:t>
            </a:r>
            <a:r>
              <a:rPr dirty="0"/>
              <a:t>together into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</a:t>
            </a:r>
            <a:r>
              <a:rPr dirty="0"/>
              <a:t>new signal</a:t>
            </a:r>
          </a:p>
          <a:p>
            <a:pPr lvl="1"/>
            <a:r>
              <a:rPr dirty="0"/>
              <a:t>If we don’t</a:t>
            </a:r>
            <a:r>
              <a:rPr lang="en-GB" dirty="0"/>
              <a:t> </a:t>
            </a:r>
            <a:r>
              <a:rPr dirty="0"/>
              <a:t>process each block, </a:t>
            </a:r>
            <a:endParaRPr lang="en-GB" dirty="0"/>
          </a:p>
          <a:p>
            <a:pPr marL="635000" lvl="1" indent="0">
              <a:buNone/>
            </a:pPr>
            <a:r>
              <a:rPr lang="en-GB" dirty="0"/>
              <a:t>    </a:t>
            </a:r>
            <a:r>
              <a:rPr dirty="0"/>
              <a:t>should reconstruct signal </a:t>
            </a:r>
            <a:r>
              <a:rPr dirty="0">
                <a:solidFill>
                  <a:srgbClr val="3D46A6"/>
                </a:solidFill>
              </a:rPr>
              <a:t>exactly</a:t>
            </a:r>
          </a:p>
          <a:p>
            <a:r>
              <a:rPr dirty="0"/>
              <a:t>Application:</a:t>
            </a:r>
            <a:r>
              <a:rPr dirty="0">
                <a:solidFill>
                  <a:srgbClr val="3D46A6"/>
                </a:solidFill>
              </a:rPr>
              <a:t> </a:t>
            </a:r>
            <a:r>
              <a:rPr dirty="0">
                <a:solidFill>
                  <a:srgbClr val="9B1200"/>
                </a:solidFill>
              </a:rPr>
              <a:t>phase vocoder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FFT</a:t>
            </a:r>
            <a:r>
              <a:rPr dirty="0"/>
              <a:t> on each block</a:t>
            </a:r>
          </a:p>
          <a:p>
            <a:pPr lvl="1"/>
            <a:r>
              <a:rPr dirty="0"/>
              <a:t>Do processing in </a:t>
            </a:r>
            <a:r>
              <a:rPr dirty="0">
                <a:solidFill>
                  <a:srgbClr val="3D46A6"/>
                </a:solidFill>
              </a:rPr>
              <a:t>frequency domain</a:t>
            </a:r>
            <a:endParaRPr lang="en-GB" dirty="0">
              <a:solidFill>
                <a:srgbClr val="3D46A6"/>
              </a:solidFill>
            </a:endParaRPr>
          </a:p>
          <a:p>
            <a:pPr lvl="1"/>
            <a:r>
              <a:rPr lang="en-GB" dirty="0"/>
              <a:t>Use</a:t>
            </a:r>
            <a:r>
              <a:rPr dirty="0"/>
              <a:t> </a:t>
            </a:r>
            <a:r>
              <a:rPr dirty="0">
                <a:solidFill>
                  <a:srgbClr val="3D46A6"/>
                </a:solidFill>
              </a:rPr>
              <a:t>phase</a:t>
            </a:r>
            <a:r>
              <a:rPr dirty="0"/>
              <a:t> of bins for</a:t>
            </a:r>
            <a:r>
              <a:rPr lang="en-GB" dirty="0"/>
              <a:t> </a:t>
            </a:r>
            <a:r>
              <a:rPr dirty="0"/>
              <a:t>accurate frequency</a:t>
            </a:r>
            <a:endParaRPr lang="en-GB" dirty="0"/>
          </a:p>
          <a:p>
            <a:pPr marL="635000" lvl="1" indent="0">
              <a:buNone/>
            </a:pPr>
            <a:r>
              <a:rPr dirty="0"/>
              <a:t> estimate (more soon!)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IFFT</a:t>
            </a:r>
            <a:r>
              <a:rPr dirty="0"/>
              <a:t> on each block</a:t>
            </a:r>
          </a:p>
        </p:txBody>
      </p:sp>
      <p:sp>
        <p:nvSpPr>
          <p:cNvPr id="332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pic>
        <p:nvPicPr>
          <p:cNvPr id="333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192635" y="3455374"/>
            <a:ext cx="11224992" cy="33101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6" name="Group"/>
          <p:cNvGrpSpPr/>
          <p:nvPr/>
        </p:nvGrpSpPr>
        <p:grpSpPr>
          <a:xfrm>
            <a:off x="12449798" y="3379930"/>
            <a:ext cx="1531480" cy="4711119"/>
            <a:chOff x="0" y="0"/>
            <a:chExt cx="1531479" cy="4711117"/>
          </a:xfrm>
        </p:grpSpPr>
        <p:sp>
          <p:nvSpPr>
            <p:cNvPr id="334" name="Rectangle"/>
            <p:cNvSpPr/>
            <p:nvPr/>
          </p:nvSpPr>
          <p:spPr>
            <a:xfrm>
              <a:off x="0" y="0"/>
              <a:ext cx="1531480" cy="3544265"/>
            </a:xfrm>
            <a:prstGeom prst="rect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 flipH="1">
              <a:off x="765739" y="3543855"/>
              <a:ext cx="1" cy="1167263"/>
            </a:xfrm>
            <a:prstGeom prst="line">
              <a:avLst/>
            </a:prstGeom>
            <a:noFill/>
            <a:ln w="889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337" name="droppedImage.pdf" descr="droppedImage.pdf"/>
          <p:cNvPicPr>
            <a:picLocks noChangeAspect="1"/>
          </p:cNvPicPr>
          <p:nvPr/>
        </p:nvPicPr>
        <p:blipFill>
          <a:blip r:embed="rId2"/>
          <a:srcRect t="6215" b="6215"/>
          <a:stretch>
            <a:fillRect/>
          </a:stretch>
        </p:blipFill>
        <p:spPr>
          <a:xfrm>
            <a:off x="12192635" y="8144802"/>
            <a:ext cx="11224992" cy="331012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Rectangle"/>
          <p:cNvSpPr/>
          <p:nvPr/>
        </p:nvSpPr>
        <p:spPr>
          <a:xfrm>
            <a:off x="12405348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9" name="Rectangle"/>
          <p:cNvSpPr/>
          <p:nvPr/>
        </p:nvSpPr>
        <p:spPr>
          <a:xfrm>
            <a:off x="13954748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15529548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1" name="Rectangle"/>
          <p:cNvSpPr/>
          <p:nvPr/>
        </p:nvSpPr>
        <p:spPr>
          <a:xfrm>
            <a:off x="16982154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>
            <a:off x="18590248" y="8144803"/>
            <a:ext cx="1620380" cy="36665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3" name="Rectangle"/>
          <p:cNvSpPr/>
          <p:nvPr/>
        </p:nvSpPr>
        <p:spPr>
          <a:xfrm>
            <a:off x="20190448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4" name="Rectangle"/>
          <p:cNvSpPr/>
          <p:nvPr/>
        </p:nvSpPr>
        <p:spPr>
          <a:xfrm>
            <a:off x="21650948" y="7966512"/>
            <a:ext cx="1620380" cy="36665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fill="hold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3291 -0.002546" pathEditMode="relative">
                                      <p:cBhvr>
                                        <p:cTn id="3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4" dur="500" fill="hold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91 -0.002546 L 0.126166 -0.001975" pathEditMode="relative">
                                      <p:cBhvr>
                                        <p:cTn id="3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fill="hold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166 -0.001975 L 0.189583 -0.003205" pathEditMode="relative">
                                      <p:cBhvr>
                                        <p:cTn id="4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0" dur="500" fill="hold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583 -0.003205 L 0.252284 -0.002879" pathEditMode="relative">
                                      <p:cBhvr>
                                        <p:cTn id="5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xit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8" dur="500" fill="hold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284 -0.002879 L 0.314839 -0.001953" pathEditMode="relative">
                                      <p:cBhvr>
                                        <p:cTn id="6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6" dur="500" fill="hold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839 -0.001953 L 0.378186 -0.002387" pathEditMode="relative">
                                      <p:cBhvr>
                                        <p:cTn id="7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xit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500" fill="hold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1" build="p" animBg="1" advAuto="0"/>
      <p:bldP spid="336" grpId="2" animBg="1" advAuto="0"/>
      <p:bldP spid="338" grpId="3" animBg="1" advAuto="0"/>
      <p:bldP spid="339" grpId="5" animBg="1" advAuto="0"/>
      <p:bldP spid="340" grpId="7" animBg="1" advAuto="0"/>
      <p:bldP spid="341" grpId="9" animBg="1" advAuto="0"/>
      <p:bldP spid="342" grpId="11" animBg="1" advAuto="0"/>
      <p:bldP spid="343" grpId="13" animBg="1" advAuto="0"/>
      <p:bldP spid="344" grpId="1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"/>
          <p:cNvGrpSpPr/>
          <p:nvPr/>
        </p:nvGrpSpPr>
        <p:grpSpPr>
          <a:xfrm>
            <a:off x="1247032" y="7548071"/>
            <a:ext cx="5469928" cy="1637277"/>
            <a:chOff x="0" y="0"/>
            <a:chExt cx="5469927" cy="1637275"/>
          </a:xfrm>
        </p:grpSpPr>
        <p:grpSp>
          <p:nvGrpSpPr>
            <p:cNvPr id="354" name="Group"/>
            <p:cNvGrpSpPr/>
            <p:nvPr/>
          </p:nvGrpSpPr>
          <p:grpSpPr>
            <a:xfrm>
              <a:off x="1411070" y="0"/>
              <a:ext cx="4058858" cy="1637276"/>
              <a:chOff x="0" y="0"/>
              <a:chExt cx="4058856" cy="1637275"/>
            </a:xfrm>
          </p:grpSpPr>
          <p:sp>
            <p:nvSpPr>
              <p:cNvPr id="347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355" name="input…"/>
            <p:cNvSpPr txBox="1"/>
            <p:nvPr/>
          </p:nvSpPr>
          <p:spPr>
            <a:xfrm>
              <a:off x="-1" y="228138"/>
              <a:ext cx="1301193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input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sp>
        <p:nvSpPr>
          <p:cNvPr id="357" name="Our ideal block-based processing system might work something like this:"/>
          <p:cNvSpPr txBox="1">
            <a:spLocks noGrp="1"/>
          </p:cNvSpPr>
          <p:nvPr>
            <p:ph type="body" sz="quarter" idx="1"/>
          </p:nvPr>
        </p:nvSpPr>
        <p:spPr>
          <a:xfrm>
            <a:off x="400099" y="1446271"/>
            <a:ext cx="23583802" cy="121502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</a:t>
            </a:r>
            <a:r>
              <a:rPr dirty="0"/>
              <a:t>deal block-based processing system might work something like this:</a:t>
            </a:r>
          </a:p>
        </p:txBody>
      </p:sp>
      <p:sp>
        <p:nvSpPr>
          <p:cNvPr id="358" name="Block-based input and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input and output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3620637" y="2648990"/>
            <a:ext cx="17050031" cy="2290618"/>
            <a:chOff x="0" y="0"/>
            <a:chExt cx="17050029" cy="2290617"/>
          </a:xfrm>
        </p:grpSpPr>
        <p:grpSp>
          <p:nvGrpSpPr>
            <p:cNvPr id="376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1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3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5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36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7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69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1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3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5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394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37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79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1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38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3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38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5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7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89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1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3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412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39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7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399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1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3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40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5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7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09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11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413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414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415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416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418" name="Line"/>
          <p:cNvSpPr/>
          <p:nvPr/>
        </p:nvSpPr>
        <p:spPr>
          <a:xfrm flipH="1">
            <a:off x="3074498" y="6228115"/>
            <a:ext cx="1" cy="1164694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19" name="write…"/>
          <p:cNvSpPr txBox="1"/>
          <p:nvPr/>
        </p:nvSpPr>
        <p:spPr>
          <a:xfrm>
            <a:off x="1005707" y="6084495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write 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420" name="Circle"/>
          <p:cNvSpPr/>
          <p:nvPr/>
        </p:nvSpPr>
        <p:spPr>
          <a:xfrm>
            <a:off x="3833760" y="5130784"/>
            <a:ext cx="459042" cy="45904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1" name="current…"/>
          <p:cNvSpPr txBox="1"/>
          <p:nvPr/>
        </p:nvSpPr>
        <p:spPr>
          <a:xfrm>
            <a:off x="1698708" y="4681972"/>
            <a:ext cx="1843584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1"/>
                </a:solidFill>
              </a:defRPr>
            </a:pPr>
            <a:r>
              <a:t>current</a:t>
            </a:r>
          </a:p>
          <a:p>
            <a:pPr>
              <a:defRPr sz="4200" b="0">
                <a:solidFill>
                  <a:schemeClr val="accent1"/>
                </a:solidFill>
              </a:defRPr>
            </a:pPr>
            <a:r>
              <a:t>sample</a:t>
            </a:r>
          </a:p>
        </p:txBody>
      </p:sp>
      <p:grpSp>
        <p:nvGrpSpPr>
          <p:cNvPr id="428" name="Group"/>
          <p:cNvGrpSpPr/>
          <p:nvPr/>
        </p:nvGrpSpPr>
        <p:grpSpPr>
          <a:xfrm>
            <a:off x="2781916" y="8057260"/>
            <a:ext cx="3761791" cy="618898"/>
            <a:chOff x="0" y="0"/>
            <a:chExt cx="3761790" cy="618896"/>
          </a:xfrm>
        </p:grpSpPr>
        <p:sp>
          <p:nvSpPr>
            <p:cNvPr id="422" name="S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S0</a:t>
              </a:r>
            </a:p>
          </p:txBody>
        </p:sp>
        <p:sp>
          <p:nvSpPr>
            <p:cNvPr id="423" name="S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</a:t>
              </a:r>
            </a:p>
          </p:txBody>
        </p:sp>
        <p:sp>
          <p:nvSpPr>
            <p:cNvPr id="424" name="S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S2</a:t>
              </a:r>
            </a:p>
          </p:txBody>
        </p:sp>
        <p:sp>
          <p:nvSpPr>
            <p:cNvPr id="425" name="S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S3</a:t>
              </a:r>
            </a:p>
          </p:txBody>
        </p:sp>
        <p:sp>
          <p:nvSpPr>
            <p:cNvPr id="426" name="S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S4</a:t>
              </a:r>
            </a:p>
          </p:txBody>
        </p:sp>
        <p:sp>
          <p:nvSpPr>
            <p:cNvPr id="427" name="S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S5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781916" y="7940751"/>
            <a:ext cx="3761791" cy="851917"/>
            <a:chOff x="0" y="-116509"/>
            <a:chExt cx="3761790" cy="851916"/>
          </a:xfrm>
        </p:grpSpPr>
        <p:sp>
          <p:nvSpPr>
            <p:cNvPr id="429" name="S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S6</a:t>
              </a:r>
            </a:p>
          </p:txBody>
        </p:sp>
        <p:sp>
          <p:nvSpPr>
            <p:cNvPr id="430" name="S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S7</a:t>
              </a:r>
            </a:p>
          </p:txBody>
        </p:sp>
        <p:sp>
          <p:nvSpPr>
            <p:cNvPr id="431" name="S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S8</a:t>
              </a:r>
            </a:p>
          </p:txBody>
        </p:sp>
        <p:sp>
          <p:nvSpPr>
            <p:cNvPr id="432" name="S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S9</a:t>
              </a:r>
            </a:p>
          </p:txBody>
        </p:sp>
        <p:sp>
          <p:nvSpPr>
            <p:cNvPr id="433" name="S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S10</a:t>
              </a:r>
            </a:p>
          </p:txBody>
        </p:sp>
        <p:sp>
          <p:nvSpPr>
            <p:cNvPr id="434" name="S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S11</a:t>
              </a:r>
            </a:p>
          </p:txBody>
        </p:sp>
      </p:grpSp>
      <p:sp>
        <p:nvSpPr>
          <p:cNvPr id="436" name="x[n]"/>
          <p:cNvSpPr txBox="1"/>
          <p:nvPr/>
        </p:nvSpPr>
        <p:spPr>
          <a:xfrm>
            <a:off x="2543959" y="3814759"/>
            <a:ext cx="798577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6743699" y="7513022"/>
            <a:ext cx="10270270" cy="1707375"/>
            <a:chOff x="0" y="0"/>
            <a:chExt cx="10270268" cy="1707374"/>
          </a:xfrm>
        </p:grpSpPr>
        <p:sp>
          <p:nvSpPr>
            <p:cNvPr id="437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38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39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0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1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2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3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52" name="Group"/>
          <p:cNvGrpSpPr/>
          <p:nvPr/>
        </p:nvGrpSpPr>
        <p:grpSpPr>
          <a:xfrm>
            <a:off x="6743699" y="7513022"/>
            <a:ext cx="10270270" cy="1707376"/>
            <a:chOff x="0" y="0"/>
            <a:chExt cx="10270268" cy="1707374"/>
          </a:xfrm>
        </p:grpSpPr>
        <p:sp>
          <p:nvSpPr>
            <p:cNvPr id="445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6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47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48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49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743699" y="7505607"/>
            <a:ext cx="10270270" cy="1707376"/>
            <a:chOff x="0" y="0"/>
            <a:chExt cx="10270268" cy="1707374"/>
          </a:xfrm>
        </p:grpSpPr>
        <p:sp>
          <p:nvSpPr>
            <p:cNvPr id="453" name="Line"/>
            <p:cNvSpPr/>
            <p:nvPr/>
          </p:nvSpPr>
          <p:spPr>
            <a:xfrm>
              <a:off x="0" y="853687"/>
              <a:ext cx="1108521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4" name="Block-based…"/>
            <p:cNvSpPr txBox="1"/>
            <p:nvPr/>
          </p:nvSpPr>
          <p:spPr>
            <a:xfrm>
              <a:off x="5509538" y="175354"/>
              <a:ext cx="3147214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Block-based</a:t>
              </a:r>
            </a:p>
            <a:p>
              <a:pPr>
                <a:defRPr sz="4200" b="0"/>
              </a:pPr>
              <a:r>
                <a:t>processing</a:t>
              </a:r>
            </a:p>
          </p:txBody>
        </p:sp>
        <p:sp>
          <p:nvSpPr>
            <p:cNvPr id="455" name="Rounded Rectangle"/>
            <p:cNvSpPr/>
            <p:nvPr/>
          </p:nvSpPr>
          <p:spPr>
            <a:xfrm>
              <a:off x="4998159" y="0"/>
              <a:ext cx="4169971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6" name="Apply…"/>
            <p:cNvSpPr txBox="1"/>
            <p:nvPr/>
          </p:nvSpPr>
          <p:spPr>
            <a:xfrm>
              <a:off x="1542869" y="175354"/>
              <a:ext cx="1960399" cy="1356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200" b="0"/>
              </a:pPr>
              <a:r>
                <a:t>Apply</a:t>
              </a:r>
            </a:p>
            <a:p>
              <a:pPr>
                <a:defRPr sz="4200" b="0"/>
              </a:pPr>
              <a:r>
                <a:t>window</a:t>
              </a:r>
            </a:p>
          </p:txBody>
        </p:sp>
        <p:sp>
          <p:nvSpPr>
            <p:cNvPr id="457" name="Rounded Rectangle"/>
            <p:cNvSpPr/>
            <p:nvPr/>
          </p:nvSpPr>
          <p:spPr>
            <a:xfrm>
              <a:off x="1143709" y="0"/>
              <a:ext cx="2758719" cy="1707375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>
              <a:off x="3896021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>
              <a:off x="9161747" y="853687"/>
              <a:ext cx="1108522" cy="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467" name="Group"/>
          <p:cNvGrpSpPr/>
          <p:nvPr/>
        </p:nvGrpSpPr>
        <p:grpSpPr>
          <a:xfrm>
            <a:off x="2781916" y="7933336"/>
            <a:ext cx="3761791" cy="851917"/>
            <a:chOff x="0" y="-116509"/>
            <a:chExt cx="3761790" cy="851916"/>
          </a:xfrm>
        </p:grpSpPr>
        <p:sp>
          <p:nvSpPr>
            <p:cNvPr id="461" name="S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S12</a:t>
              </a:r>
            </a:p>
          </p:txBody>
        </p:sp>
        <p:sp>
          <p:nvSpPr>
            <p:cNvPr id="462" name="S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S13</a:t>
              </a:r>
            </a:p>
          </p:txBody>
        </p:sp>
        <p:sp>
          <p:nvSpPr>
            <p:cNvPr id="463" name="S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S14</a:t>
              </a:r>
            </a:p>
          </p:txBody>
        </p:sp>
        <p:sp>
          <p:nvSpPr>
            <p:cNvPr id="464" name="S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S15</a:t>
              </a:r>
            </a:p>
          </p:txBody>
        </p:sp>
        <p:sp>
          <p:nvSpPr>
            <p:cNvPr id="465" name="S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S16</a:t>
              </a:r>
            </a:p>
          </p:txBody>
        </p:sp>
        <p:sp>
          <p:nvSpPr>
            <p:cNvPr id="466" name="S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S17</a:t>
              </a:r>
            </a:p>
          </p:txBody>
        </p:sp>
      </p:grpSp>
      <p:grpSp>
        <p:nvGrpSpPr>
          <p:cNvPr id="499" name="Group"/>
          <p:cNvGrpSpPr/>
          <p:nvPr/>
        </p:nvGrpSpPr>
        <p:grpSpPr>
          <a:xfrm>
            <a:off x="3549377" y="10651137"/>
            <a:ext cx="18088115" cy="2202938"/>
            <a:chOff x="0" y="0"/>
            <a:chExt cx="18088114" cy="2202937"/>
          </a:xfrm>
        </p:grpSpPr>
        <p:grpSp>
          <p:nvGrpSpPr>
            <p:cNvPr id="477" name="Group"/>
            <p:cNvGrpSpPr/>
            <p:nvPr/>
          </p:nvGrpSpPr>
          <p:grpSpPr>
            <a:xfrm>
              <a:off x="0" y="0"/>
              <a:ext cx="5354238" cy="1637276"/>
              <a:chOff x="0" y="0"/>
              <a:chExt cx="5354237" cy="1637275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6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87" name="Group"/>
            <p:cNvGrpSpPr/>
            <p:nvPr/>
          </p:nvGrpSpPr>
          <p:grpSpPr>
            <a:xfrm>
              <a:off x="5461000" y="0"/>
              <a:ext cx="5354238" cy="1637276"/>
              <a:chOff x="0" y="0"/>
              <a:chExt cx="5354237" cy="1637275"/>
            </a:xfrm>
          </p:grpSpPr>
          <p:sp>
            <p:nvSpPr>
              <p:cNvPr id="47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7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497" name="Group"/>
            <p:cNvGrpSpPr/>
            <p:nvPr/>
          </p:nvGrpSpPr>
          <p:grpSpPr>
            <a:xfrm>
              <a:off x="10922000" y="0"/>
              <a:ext cx="5354238" cy="1637276"/>
              <a:chOff x="0" y="0"/>
              <a:chExt cx="5354237" cy="1637275"/>
            </a:xfrm>
          </p:grpSpPr>
          <p:sp>
            <p:nvSpPr>
              <p:cNvPr id="488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89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1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3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5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49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498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500" name="y[n]"/>
          <p:cNvSpPr txBox="1"/>
          <p:nvPr/>
        </p:nvSpPr>
        <p:spPr>
          <a:xfrm>
            <a:off x="2476127" y="11163565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510" name="Group"/>
          <p:cNvGrpSpPr/>
          <p:nvPr/>
        </p:nvGrpSpPr>
        <p:grpSpPr>
          <a:xfrm>
            <a:off x="17047347" y="7548071"/>
            <a:ext cx="5765624" cy="1637277"/>
            <a:chOff x="-62129" y="0"/>
            <a:chExt cx="5765622" cy="1637275"/>
          </a:xfrm>
        </p:grpSpPr>
        <p:grpSp>
          <p:nvGrpSpPr>
            <p:cNvPr id="508" name="Group"/>
            <p:cNvGrpSpPr/>
            <p:nvPr/>
          </p:nvGrpSpPr>
          <p:grpSpPr>
            <a:xfrm>
              <a:off x="-62130" y="0"/>
              <a:ext cx="4058858" cy="1637276"/>
              <a:chOff x="0" y="0"/>
              <a:chExt cx="4058856" cy="1637275"/>
            </a:xfrm>
          </p:grpSpPr>
          <p:sp>
            <p:nvSpPr>
              <p:cNvPr id="501" name="Rectangle"/>
              <p:cNvSpPr/>
              <p:nvPr/>
            </p:nvSpPr>
            <p:spPr>
              <a:xfrm>
                <a:off x="0" y="0"/>
                <a:ext cx="4058857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3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5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07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509" name="output…"/>
            <p:cNvSpPr txBox="1"/>
            <p:nvPr/>
          </p:nvSpPr>
          <p:spPr>
            <a:xfrm>
              <a:off x="4132097" y="228138"/>
              <a:ext cx="1571397" cy="118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3600" b="0"/>
              </a:pPr>
              <a:r>
                <a:t>output </a:t>
              </a:r>
            </a:p>
            <a:p>
              <a:pPr>
                <a:defRPr sz="3600" b="0"/>
              </a:pPr>
              <a:r>
                <a:t>buffer</a:t>
              </a:r>
            </a:p>
          </p:txBody>
        </p:sp>
      </p:grpSp>
      <p:grpSp>
        <p:nvGrpSpPr>
          <p:cNvPr id="517" name="Group"/>
          <p:cNvGrpSpPr/>
          <p:nvPr/>
        </p:nvGrpSpPr>
        <p:grpSpPr>
          <a:xfrm>
            <a:off x="17222705" y="8057261"/>
            <a:ext cx="3761791" cy="618898"/>
            <a:chOff x="0" y="0"/>
            <a:chExt cx="3761790" cy="618896"/>
          </a:xfrm>
        </p:grpSpPr>
        <p:sp>
          <p:nvSpPr>
            <p:cNvPr id="511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12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13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14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15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16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24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18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19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20" name="Y8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21" name="Y9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22" name="Y10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23" name="Y11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31" name="Group"/>
          <p:cNvGrpSpPr/>
          <p:nvPr/>
        </p:nvGrpSpPr>
        <p:grpSpPr>
          <a:xfrm>
            <a:off x="17213961" y="7933336"/>
            <a:ext cx="3761792" cy="851917"/>
            <a:chOff x="0" y="-116509"/>
            <a:chExt cx="3761790" cy="851916"/>
          </a:xfrm>
        </p:grpSpPr>
        <p:sp>
          <p:nvSpPr>
            <p:cNvPr id="525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26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27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28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29" name="Y16"/>
            <p:cNvSpPr txBox="1"/>
            <p:nvPr/>
          </p:nvSpPr>
          <p:spPr>
            <a:xfrm rot="16200000">
              <a:off x="2408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30" name="Y17"/>
            <p:cNvSpPr txBox="1"/>
            <p:nvPr/>
          </p:nvSpPr>
          <p:spPr>
            <a:xfrm rot="16200000">
              <a:off x="30432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32" name="Circle"/>
          <p:cNvSpPr/>
          <p:nvPr/>
        </p:nvSpPr>
        <p:spPr>
          <a:xfrm>
            <a:off x="3752475" y="9903538"/>
            <a:ext cx="459042" cy="45904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539" name="Group"/>
          <p:cNvGrpSpPr/>
          <p:nvPr/>
        </p:nvGrpSpPr>
        <p:grpSpPr>
          <a:xfrm>
            <a:off x="3659105" y="11156061"/>
            <a:ext cx="3761791" cy="618898"/>
            <a:chOff x="0" y="0"/>
            <a:chExt cx="3761790" cy="618896"/>
          </a:xfrm>
        </p:grpSpPr>
        <p:sp>
          <p:nvSpPr>
            <p:cNvPr id="533" name="Y0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Y0</a:t>
              </a:r>
            </a:p>
          </p:txBody>
        </p:sp>
        <p:sp>
          <p:nvSpPr>
            <p:cNvPr id="534" name="Y1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</a:t>
              </a:r>
            </a:p>
          </p:txBody>
        </p:sp>
        <p:sp>
          <p:nvSpPr>
            <p:cNvPr id="535" name="Y2"/>
            <p:cNvSpPr txBox="1"/>
            <p:nvPr/>
          </p:nvSpPr>
          <p:spPr>
            <a:xfrm rot="16200000">
              <a:off x="12541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Y2</a:t>
              </a:r>
            </a:p>
          </p:txBody>
        </p:sp>
        <p:sp>
          <p:nvSpPr>
            <p:cNvPr id="536" name="Y3"/>
            <p:cNvSpPr txBox="1"/>
            <p:nvPr/>
          </p:nvSpPr>
          <p:spPr>
            <a:xfrm rot="16200000">
              <a:off x="18887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Y3</a:t>
              </a:r>
            </a:p>
          </p:txBody>
        </p:sp>
        <p:sp>
          <p:nvSpPr>
            <p:cNvPr id="537" name="Y4"/>
            <p:cNvSpPr txBox="1"/>
            <p:nvPr/>
          </p:nvSpPr>
          <p:spPr>
            <a:xfrm rot="16200000">
              <a:off x="2525152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Y4</a:t>
              </a:r>
            </a:p>
          </p:txBody>
        </p:sp>
        <p:sp>
          <p:nvSpPr>
            <p:cNvPr id="538" name="Y5"/>
            <p:cNvSpPr txBox="1"/>
            <p:nvPr/>
          </p:nvSpPr>
          <p:spPr>
            <a:xfrm rot="16200000">
              <a:off x="3159759" y="16865"/>
              <a:ext cx="618898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Y5</a:t>
              </a:r>
            </a:p>
          </p:txBody>
        </p:sp>
      </p:grpSp>
      <p:grpSp>
        <p:nvGrpSpPr>
          <p:cNvPr id="546" name="Group"/>
          <p:cNvGrpSpPr/>
          <p:nvPr/>
        </p:nvGrpSpPr>
        <p:grpSpPr>
          <a:xfrm>
            <a:off x="7494505" y="11047055"/>
            <a:ext cx="4117391" cy="851917"/>
            <a:chOff x="0" y="-116509"/>
            <a:chExt cx="4117390" cy="851916"/>
          </a:xfrm>
        </p:grpSpPr>
        <p:sp>
          <p:nvSpPr>
            <p:cNvPr id="540" name="Y6"/>
            <p:cNvSpPr txBox="1"/>
            <p:nvPr/>
          </p:nvSpPr>
          <p:spPr>
            <a:xfrm rot="16200000">
              <a:off x="-16866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Y6</a:t>
              </a:r>
            </a:p>
          </p:txBody>
        </p:sp>
        <p:sp>
          <p:nvSpPr>
            <p:cNvPr id="541" name="Y7"/>
            <p:cNvSpPr txBox="1"/>
            <p:nvPr/>
          </p:nvSpPr>
          <p:spPr>
            <a:xfrm rot="16200000">
              <a:off x="618639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Y7</a:t>
              </a:r>
            </a:p>
          </p:txBody>
        </p:sp>
        <p:sp>
          <p:nvSpPr>
            <p:cNvPr id="542" name="Y8"/>
            <p:cNvSpPr txBox="1"/>
            <p:nvPr/>
          </p:nvSpPr>
          <p:spPr>
            <a:xfrm rot="16200000">
              <a:off x="1609743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Y8</a:t>
              </a:r>
            </a:p>
          </p:txBody>
        </p:sp>
        <p:sp>
          <p:nvSpPr>
            <p:cNvPr id="543" name="Y9"/>
            <p:cNvSpPr txBox="1"/>
            <p:nvPr/>
          </p:nvSpPr>
          <p:spPr>
            <a:xfrm rot="16200000">
              <a:off x="2295150" y="16865"/>
              <a:ext cx="61889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Y9</a:t>
              </a:r>
            </a:p>
          </p:txBody>
        </p:sp>
        <p:sp>
          <p:nvSpPr>
            <p:cNvPr id="544" name="Y10"/>
            <p:cNvSpPr txBox="1"/>
            <p:nvPr/>
          </p:nvSpPr>
          <p:spPr>
            <a:xfrm rot="16200000">
              <a:off x="28150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Y10</a:t>
              </a:r>
            </a:p>
          </p:txBody>
        </p:sp>
        <p:sp>
          <p:nvSpPr>
            <p:cNvPr id="545" name="Y11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Y11</a:t>
              </a: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11686756" y="11041625"/>
            <a:ext cx="4117392" cy="851917"/>
            <a:chOff x="0" y="-116509"/>
            <a:chExt cx="4117390" cy="851916"/>
          </a:xfrm>
        </p:grpSpPr>
        <p:sp>
          <p:nvSpPr>
            <p:cNvPr id="547" name="Y12"/>
            <p:cNvSpPr txBox="1"/>
            <p:nvPr/>
          </p:nvSpPr>
          <p:spPr>
            <a:xfrm rot="16200000">
              <a:off x="-133376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Y12</a:t>
              </a:r>
            </a:p>
          </p:txBody>
        </p:sp>
        <p:sp>
          <p:nvSpPr>
            <p:cNvPr id="548" name="Y13"/>
            <p:cNvSpPr txBox="1"/>
            <p:nvPr/>
          </p:nvSpPr>
          <p:spPr>
            <a:xfrm rot="16200000">
              <a:off x="502129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Y13</a:t>
              </a:r>
            </a:p>
          </p:txBody>
        </p:sp>
        <p:sp>
          <p:nvSpPr>
            <p:cNvPr id="549" name="Y14"/>
            <p:cNvSpPr txBox="1"/>
            <p:nvPr/>
          </p:nvSpPr>
          <p:spPr>
            <a:xfrm rot="16200000">
              <a:off x="1137633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Y14</a:t>
              </a:r>
            </a:p>
          </p:txBody>
        </p:sp>
        <p:sp>
          <p:nvSpPr>
            <p:cNvPr id="550" name="Y15"/>
            <p:cNvSpPr txBox="1"/>
            <p:nvPr/>
          </p:nvSpPr>
          <p:spPr>
            <a:xfrm rot="16200000">
              <a:off x="177224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Y15</a:t>
              </a:r>
            </a:p>
          </p:txBody>
        </p:sp>
        <p:sp>
          <p:nvSpPr>
            <p:cNvPr id="551" name="Y16"/>
            <p:cNvSpPr txBox="1"/>
            <p:nvPr/>
          </p:nvSpPr>
          <p:spPr>
            <a:xfrm rot="16200000">
              <a:off x="2789642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Y16</a:t>
              </a:r>
            </a:p>
          </p:txBody>
        </p:sp>
        <p:sp>
          <p:nvSpPr>
            <p:cNvPr id="552" name="Y17"/>
            <p:cNvSpPr txBox="1"/>
            <p:nvPr/>
          </p:nvSpPr>
          <p:spPr>
            <a:xfrm rot="16200000">
              <a:off x="3398850" y="16865"/>
              <a:ext cx="85191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Y17</a:t>
              </a:r>
            </a:p>
          </p:txBody>
        </p:sp>
      </p:grpSp>
      <p:sp>
        <p:nvSpPr>
          <p:cNvPr id="554" name="Line"/>
          <p:cNvSpPr/>
          <p:nvPr/>
        </p:nvSpPr>
        <p:spPr>
          <a:xfrm flipV="1">
            <a:off x="17476298" y="9325400"/>
            <a:ext cx="1" cy="1038295"/>
          </a:xfrm>
          <a:prstGeom prst="line">
            <a:avLst/>
          </a:prstGeom>
          <a:ln w="1524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5" name="read…"/>
          <p:cNvSpPr txBox="1"/>
          <p:nvPr/>
        </p:nvSpPr>
        <p:spPr>
          <a:xfrm>
            <a:off x="21122507" y="9166214"/>
            <a:ext cx="1783843" cy="135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read</a:t>
            </a:r>
          </a:p>
          <a:p>
            <a:pPr>
              <a:defRPr sz="4200"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pointer</a:t>
            </a:r>
          </a:p>
        </p:txBody>
      </p:sp>
      <p:sp>
        <p:nvSpPr>
          <p:cNvPr id="556" name="Problem: not causal!"/>
          <p:cNvSpPr txBox="1"/>
          <p:nvPr/>
        </p:nvSpPr>
        <p:spPr>
          <a:xfrm>
            <a:off x="6893339" y="5581991"/>
            <a:ext cx="925978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Problem: not causal!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20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23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9005 -0.000076" pathEditMode="relative">
                                      <p:cBhvr>
                                        <p:cTn id="48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31384 -0.000579" pathEditMode="relative">
                                      <p:cBhvr>
                                        <p:cTn id="55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59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62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005 -0.000076 L 0.156545 0.000186" pathEditMode="relative">
                                      <p:cBhvr>
                                        <p:cTn id="74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384 -0.000579 L -0.000584 0.001483" pathEditMode="relative">
                                      <p:cBhvr>
                                        <p:cTn id="77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81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84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545 0.000186 L 0.301638 0.000159" pathEditMode="relative">
                                      <p:cBhvr>
                                        <p:cTn id="100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2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84 0.001483 L 0.131180 -0.001283" pathEditMode="relative">
                                      <p:cBhvr>
                                        <p:cTn id="107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11" dur="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14" dur="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638 0.000159 L 0.327951 0.000159" pathEditMode="relative">
                                      <p:cBhvr>
                                        <p:cTn id="126" dur="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80 -0.001283 L -0.000606 0.002710" pathEditMode="relative">
                                      <p:cBhvr>
                                        <p:cTn id="129" dur="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33" dur="2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36" dur="2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8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951 0.000159 L 0.472953 0.000517" pathEditMode="relative">
                                      <p:cBhvr>
                                        <p:cTn id="15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8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06 0.002710 L 0.131410 0.000952" pathEditMode="relative">
                                      <p:cBhvr>
                                        <p:cTn id="159" dur="20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grpId="4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7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2" animBg="1" advAuto="0"/>
      <p:bldP spid="419" grpId="1" animBg="1" advAuto="0"/>
      <p:bldP spid="420" grpId="3" animBg="1" advAuto="0"/>
      <p:bldP spid="421" grpId="4" animBg="1" advAuto="0"/>
      <p:bldP spid="428" grpId="7" animBg="1" advAuto="0"/>
      <p:bldP spid="428" grpId="18" animBg="1" advAuto="0"/>
      <p:bldP spid="435" grpId="25" animBg="1" advAuto="0"/>
      <p:bldP spid="435" grpId="34" animBg="1" advAuto="0"/>
      <p:bldP spid="444" grpId="8" animBg="1" advAuto="0"/>
      <p:bldP spid="444" grpId="19" animBg="1" advAuto="0"/>
      <p:bldP spid="452" grpId="26" animBg="1" advAuto="0"/>
      <p:bldP spid="452" grpId="33" animBg="1" advAuto="0"/>
      <p:bldP spid="460" grpId="41" animBg="1" advAuto="0"/>
      <p:bldP spid="467" grpId="40" animBg="1" advAuto="0"/>
      <p:bldP spid="517" grpId="9" animBg="1" advAuto="0"/>
      <p:bldP spid="517" grpId="20" animBg="1" advAuto="0"/>
      <p:bldP spid="524" grpId="27" animBg="1" advAuto="0"/>
      <p:bldP spid="524" grpId="35" animBg="1" advAuto="0"/>
      <p:bldP spid="531" grpId="42" animBg="1" advAuto="0"/>
      <p:bldP spid="532" grpId="11" animBg="1" advAuto="0"/>
      <p:bldP spid="539" grpId="14" animBg="1" advAuto="0"/>
      <p:bldP spid="546" grpId="29" animBg="1" advAuto="0"/>
      <p:bldP spid="553" grpId="44" animBg="1" advAuto="0"/>
      <p:bldP spid="554" grpId="10" animBg="1" advAuto="0"/>
      <p:bldP spid="555" grpId="12" animBg="1" advAuto="0"/>
      <p:bldP spid="556" grpId="46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o have a causal system, an output cannot depend on future inputs…"/>
          <p:cNvSpPr txBox="1">
            <a:spLocks noGrp="1"/>
          </p:cNvSpPr>
          <p:nvPr>
            <p:ph type="body" idx="1"/>
          </p:nvPr>
        </p:nvSpPr>
        <p:spPr>
          <a:xfrm>
            <a:off x="400099" y="1677322"/>
            <a:ext cx="23583802" cy="10915671"/>
          </a:xfrm>
          <a:prstGeom prst="rect">
            <a:avLst/>
          </a:prstGeom>
        </p:spPr>
        <p:txBody>
          <a:bodyPr anchor="t"/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For </a:t>
            </a:r>
            <a:r>
              <a:rPr dirty="0">
                <a:solidFill>
                  <a:srgbClr val="3D46A6"/>
                </a:solidFill>
              </a:rPr>
              <a:t>causal</a:t>
            </a:r>
            <a:r>
              <a:rPr dirty="0"/>
              <a:t> system, output cannot depend on future inputs</a:t>
            </a:r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endParaRPr dirty="0"/>
          </a:p>
          <a:p>
            <a:pPr marL="477519" indent="-477519" defTabSz="775969">
              <a:spcBef>
                <a:spcPts val="900"/>
              </a:spcBef>
              <a:defRPr sz="4888"/>
            </a:pPr>
            <a:r>
              <a:rPr dirty="0">
                <a:solidFill>
                  <a:srgbClr val="9B1200"/>
                </a:solidFill>
              </a:rPr>
              <a:t>Partial solution:</a:t>
            </a:r>
            <a:r>
              <a:rPr dirty="0"/>
              <a:t> add </a:t>
            </a:r>
            <a:r>
              <a:rPr dirty="0">
                <a:solidFill>
                  <a:srgbClr val="3D46A6"/>
                </a:solidFill>
              </a:rPr>
              <a:t>1-window latency</a:t>
            </a:r>
            <a:r>
              <a:rPr dirty="0"/>
              <a:t> to output</a:t>
            </a:r>
          </a:p>
          <a:p>
            <a:pPr marL="1119187" lvl="1" indent="-522287" defTabSz="775969">
              <a:spcBef>
                <a:spcPts val="900"/>
              </a:spcBef>
              <a:defRPr sz="4136"/>
            </a:pPr>
            <a:r>
              <a:rPr dirty="0"/>
              <a:t>As we gather input samples for next FFT, </a:t>
            </a:r>
            <a:r>
              <a:rPr dirty="0">
                <a:solidFill>
                  <a:srgbClr val="9B1200"/>
                </a:solidFill>
              </a:rPr>
              <a:t>copy samples from last FFT</a:t>
            </a:r>
            <a:r>
              <a:rPr dirty="0"/>
              <a:t> into output</a:t>
            </a:r>
          </a:p>
        </p:txBody>
      </p:sp>
      <p:sp>
        <p:nvSpPr>
          <p:cNvPr id="560" name="Block-based output: causa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Block-based output: causality</a:t>
            </a:r>
          </a:p>
        </p:txBody>
      </p:sp>
      <p:grpSp>
        <p:nvGrpSpPr>
          <p:cNvPr id="565" name="Group"/>
          <p:cNvGrpSpPr/>
          <p:nvPr/>
        </p:nvGrpSpPr>
        <p:grpSpPr>
          <a:xfrm>
            <a:off x="6342474" y="2842933"/>
            <a:ext cx="15244021" cy="2563698"/>
            <a:chOff x="763543" y="292582"/>
            <a:chExt cx="15244019" cy="2563697"/>
          </a:xfrm>
        </p:grpSpPr>
        <p:sp>
          <p:nvSpPr>
            <p:cNvPr id="561" name="..."/>
            <p:cNvSpPr/>
            <p:nvPr/>
          </p:nvSpPr>
          <p:spPr>
            <a:xfrm>
              <a:off x="14737562" y="158627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  <p:sp>
          <p:nvSpPr>
            <p:cNvPr id="562" name="Block 0"/>
            <p:cNvSpPr/>
            <p:nvPr/>
          </p:nvSpPr>
          <p:spPr>
            <a:xfrm>
              <a:off x="763543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563" name="Block 1"/>
            <p:cNvSpPr/>
            <p:nvPr/>
          </p:nvSpPr>
          <p:spPr>
            <a:xfrm>
              <a:off x="6057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564" name="Block 2"/>
            <p:cNvSpPr/>
            <p:nvPr/>
          </p:nvSpPr>
          <p:spPr>
            <a:xfrm>
              <a:off x="11518567" y="29258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</p:grpSp>
      <p:grpSp>
        <p:nvGrpSpPr>
          <p:cNvPr id="621" name="Group"/>
          <p:cNvGrpSpPr/>
          <p:nvPr/>
        </p:nvGrpSpPr>
        <p:grpSpPr>
          <a:xfrm>
            <a:off x="3498380" y="3272926"/>
            <a:ext cx="17050030" cy="1418116"/>
            <a:chOff x="0" y="0"/>
            <a:chExt cx="17050029" cy="1418115"/>
          </a:xfrm>
        </p:grpSpPr>
        <p:grpSp>
          <p:nvGrpSpPr>
            <p:cNvPr id="583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566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7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68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0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2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573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4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575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6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577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78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0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581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2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01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584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6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88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589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0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591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2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593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4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6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598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599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0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19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0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4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6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08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0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0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1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2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1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4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1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6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18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20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677" name="Group"/>
          <p:cNvGrpSpPr/>
          <p:nvPr/>
        </p:nvGrpSpPr>
        <p:grpSpPr>
          <a:xfrm>
            <a:off x="3498380" y="7469608"/>
            <a:ext cx="17050030" cy="1418116"/>
            <a:chOff x="0" y="0"/>
            <a:chExt cx="17050029" cy="1418115"/>
          </a:xfrm>
        </p:grpSpPr>
        <p:grpSp>
          <p:nvGrpSpPr>
            <p:cNvPr id="639" name="Group"/>
            <p:cNvGrpSpPr/>
            <p:nvPr/>
          </p:nvGrpSpPr>
          <p:grpSpPr>
            <a:xfrm>
              <a:off x="0" y="0"/>
              <a:ext cx="5354238" cy="1418116"/>
              <a:chOff x="0" y="0"/>
              <a:chExt cx="5354237" cy="1418115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4" name="S0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6" name="S1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627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28" name="S2"/>
              <p:cNvSpPr txBox="1"/>
              <p:nvPr/>
            </p:nvSpPr>
            <p:spPr>
              <a:xfrm rot="16200000">
                <a:off x="1346281" y="494122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629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0" name="S3"/>
              <p:cNvSpPr txBox="1"/>
              <p:nvPr/>
            </p:nvSpPr>
            <p:spPr>
              <a:xfrm rot="16200000">
                <a:off x="1981268" y="494122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2" name="S4"/>
              <p:cNvSpPr txBox="1"/>
              <p:nvPr/>
            </p:nvSpPr>
            <p:spPr>
              <a:xfrm rot="16200000">
                <a:off x="2615240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4" name="S5"/>
              <p:cNvSpPr txBox="1"/>
              <p:nvPr/>
            </p:nvSpPr>
            <p:spPr>
              <a:xfrm rot="16200000">
                <a:off x="3250228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635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6" name="S6"/>
              <p:cNvSpPr txBox="1"/>
              <p:nvPr/>
            </p:nvSpPr>
            <p:spPr>
              <a:xfrm rot="16200000">
                <a:off x="3897915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38" name="S7"/>
              <p:cNvSpPr txBox="1"/>
              <p:nvPr/>
            </p:nvSpPr>
            <p:spPr>
              <a:xfrm rot="16200000">
                <a:off x="4532903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657" name="Group"/>
            <p:cNvGrpSpPr/>
            <p:nvPr/>
          </p:nvGrpSpPr>
          <p:grpSpPr>
            <a:xfrm>
              <a:off x="5461000" y="0"/>
              <a:ext cx="5354238" cy="1418116"/>
              <a:chOff x="0" y="0"/>
              <a:chExt cx="5354237" cy="1418115"/>
            </a:xfrm>
          </p:grpSpPr>
          <p:sp>
            <p:nvSpPr>
              <p:cNvPr id="640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1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2" name="S8"/>
              <p:cNvSpPr txBox="1"/>
              <p:nvPr/>
            </p:nvSpPr>
            <p:spPr>
              <a:xfrm rot="16200000">
                <a:off x="73403" y="490417"/>
                <a:ext cx="618898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643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4" name="S9"/>
              <p:cNvSpPr txBox="1"/>
              <p:nvPr/>
            </p:nvSpPr>
            <p:spPr>
              <a:xfrm rot="16200000">
                <a:off x="708391" y="490417"/>
                <a:ext cx="61889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645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6" name="S10"/>
              <p:cNvSpPr txBox="1"/>
              <p:nvPr/>
            </p:nvSpPr>
            <p:spPr>
              <a:xfrm rot="16200000">
                <a:off x="1229771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647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48" name="S11"/>
              <p:cNvSpPr txBox="1"/>
              <p:nvPr/>
            </p:nvSpPr>
            <p:spPr>
              <a:xfrm rot="16200000">
                <a:off x="1864758" y="4785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649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0" name="S12"/>
              <p:cNvSpPr txBox="1"/>
              <p:nvPr/>
            </p:nvSpPr>
            <p:spPr>
              <a:xfrm rot="16200000">
                <a:off x="2498731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651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2" name="S13"/>
              <p:cNvSpPr txBox="1"/>
              <p:nvPr/>
            </p:nvSpPr>
            <p:spPr>
              <a:xfrm rot="16200000">
                <a:off x="3133718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653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4" name="S14"/>
              <p:cNvSpPr txBox="1"/>
              <p:nvPr/>
            </p:nvSpPr>
            <p:spPr>
              <a:xfrm rot="16200000">
                <a:off x="3781406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655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6" name="S15"/>
              <p:cNvSpPr txBox="1"/>
              <p:nvPr/>
            </p:nvSpPr>
            <p:spPr>
              <a:xfrm rot="16200000">
                <a:off x="4416393" y="4748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675" name="Group"/>
            <p:cNvGrpSpPr/>
            <p:nvPr/>
          </p:nvGrpSpPr>
          <p:grpSpPr>
            <a:xfrm>
              <a:off x="10922000" y="0"/>
              <a:ext cx="5354238" cy="1418116"/>
              <a:chOff x="0" y="0"/>
              <a:chExt cx="5354237" cy="1418115"/>
            </a:xfrm>
          </p:grpSpPr>
          <p:sp>
            <p:nvSpPr>
              <p:cNvPr id="658" name="Rectangle"/>
              <p:cNvSpPr/>
              <p:nvPr/>
            </p:nvSpPr>
            <p:spPr>
              <a:xfrm>
                <a:off x="0" y="0"/>
                <a:ext cx="5354238" cy="141811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59" name="Rectangle"/>
              <p:cNvSpPr/>
              <p:nvPr/>
            </p:nvSpPr>
            <p:spPr>
              <a:xfrm>
                <a:off x="127000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0" name="S16"/>
              <p:cNvSpPr txBox="1"/>
              <p:nvPr/>
            </p:nvSpPr>
            <p:spPr>
              <a:xfrm rot="16200000">
                <a:off x="-43107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661" name="Rectangle"/>
              <p:cNvSpPr/>
              <p:nvPr/>
            </p:nvSpPr>
            <p:spPr>
              <a:xfrm>
                <a:off x="761987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2" name="S17"/>
              <p:cNvSpPr txBox="1"/>
              <p:nvPr/>
            </p:nvSpPr>
            <p:spPr>
              <a:xfrm rot="16200000">
                <a:off x="59188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663" name="Rectangle"/>
              <p:cNvSpPr/>
              <p:nvPr/>
            </p:nvSpPr>
            <p:spPr>
              <a:xfrm>
                <a:off x="1399877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4" name="S18"/>
              <p:cNvSpPr txBox="1"/>
              <p:nvPr/>
            </p:nvSpPr>
            <p:spPr>
              <a:xfrm rot="16200000">
                <a:off x="1229771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665" name="Rectangle"/>
              <p:cNvSpPr/>
              <p:nvPr/>
            </p:nvSpPr>
            <p:spPr>
              <a:xfrm>
                <a:off x="2034864" y="113705"/>
                <a:ext cx="590032" cy="1198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6" name="S19"/>
              <p:cNvSpPr txBox="1"/>
              <p:nvPr/>
            </p:nvSpPr>
            <p:spPr>
              <a:xfrm rot="16200000">
                <a:off x="1864758" y="465827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667" name="Rectangle"/>
              <p:cNvSpPr/>
              <p:nvPr/>
            </p:nvSpPr>
            <p:spPr>
              <a:xfrm>
                <a:off x="2668837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68" name="S20"/>
              <p:cNvSpPr txBox="1"/>
              <p:nvPr/>
            </p:nvSpPr>
            <p:spPr>
              <a:xfrm rot="16200000">
                <a:off x="2498731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669" name="Rectangle"/>
              <p:cNvSpPr/>
              <p:nvPr/>
            </p:nvSpPr>
            <p:spPr>
              <a:xfrm>
                <a:off x="3303824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0" name="S21"/>
              <p:cNvSpPr txBox="1"/>
              <p:nvPr/>
            </p:nvSpPr>
            <p:spPr>
              <a:xfrm rot="16200000">
                <a:off x="3133718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671" name="Rectangle"/>
              <p:cNvSpPr/>
              <p:nvPr/>
            </p:nvSpPr>
            <p:spPr>
              <a:xfrm>
                <a:off x="3951512" y="110000"/>
                <a:ext cx="590031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2" name="S22"/>
              <p:cNvSpPr txBox="1"/>
              <p:nvPr/>
            </p:nvSpPr>
            <p:spPr>
              <a:xfrm rot="16200000">
                <a:off x="3781406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673" name="Rectangle"/>
              <p:cNvSpPr/>
              <p:nvPr/>
            </p:nvSpPr>
            <p:spPr>
              <a:xfrm>
                <a:off x="4586499" y="110000"/>
                <a:ext cx="590032" cy="119811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674" name="S23"/>
              <p:cNvSpPr txBox="1"/>
              <p:nvPr/>
            </p:nvSpPr>
            <p:spPr>
              <a:xfrm rot="16200000">
                <a:off x="4416393" y="462121"/>
                <a:ext cx="851917" cy="50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676" name="..."/>
            <p:cNvSpPr txBox="1"/>
            <p:nvPr/>
          </p:nvSpPr>
          <p:spPr>
            <a:xfrm>
              <a:off x="16586200" y="549321"/>
              <a:ext cx="463830" cy="5174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678" name="Rectangle"/>
          <p:cNvSpPr/>
          <p:nvPr/>
        </p:nvSpPr>
        <p:spPr>
          <a:xfrm>
            <a:off x="3622703" y="3378679"/>
            <a:ext cx="3772191" cy="1206609"/>
          </a:xfrm>
          <a:prstGeom prst="rect">
            <a:avLst/>
          </a:prstGeom>
          <a:solidFill>
            <a:srgbClr val="0365C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7469904" y="3395138"/>
            <a:ext cx="4132517" cy="1173691"/>
          </a:xfrm>
          <a:prstGeom prst="rect">
            <a:avLst/>
          </a:prstGeom>
          <a:solidFill>
            <a:srgbClr val="773F9B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11650026" y="3395138"/>
            <a:ext cx="4132517" cy="1173691"/>
          </a:xfrm>
          <a:prstGeom prst="rect">
            <a:avLst/>
          </a:prstGeom>
          <a:solidFill>
            <a:srgbClr val="C82506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15830146" y="3402894"/>
            <a:ext cx="3772192" cy="1158179"/>
          </a:xfrm>
          <a:prstGeom prst="rect">
            <a:avLst/>
          </a:prstGeom>
          <a:solidFill>
            <a:srgbClr val="DE6A10">
              <a:alpha val="5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686" name="Group"/>
          <p:cNvGrpSpPr/>
          <p:nvPr/>
        </p:nvGrpSpPr>
        <p:grpSpPr>
          <a:xfrm>
            <a:off x="3604416" y="7575362"/>
            <a:ext cx="15979635" cy="1206608"/>
            <a:chOff x="0" y="0"/>
            <a:chExt cx="15979633" cy="1206607"/>
          </a:xfrm>
        </p:grpSpPr>
        <p:sp>
          <p:nvSpPr>
            <p:cNvPr id="682" name="Rectangle"/>
            <p:cNvSpPr/>
            <p:nvPr/>
          </p:nvSpPr>
          <p:spPr>
            <a:xfrm>
              <a:off x="0" y="0"/>
              <a:ext cx="3772191" cy="1206608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3" name="Rectangle"/>
            <p:cNvSpPr/>
            <p:nvPr/>
          </p:nvSpPr>
          <p:spPr>
            <a:xfrm>
              <a:off x="3847200" y="16457"/>
              <a:ext cx="4132518" cy="1173692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4" name="Rectangle"/>
            <p:cNvSpPr/>
            <p:nvPr/>
          </p:nvSpPr>
          <p:spPr>
            <a:xfrm>
              <a:off x="8027322" y="16457"/>
              <a:ext cx="4132517" cy="1173692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685" name="Rectangle"/>
            <p:cNvSpPr/>
            <p:nvPr/>
          </p:nvSpPr>
          <p:spPr>
            <a:xfrm>
              <a:off x="12207443" y="24214"/>
              <a:ext cx="3772191" cy="1158179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4201720" y="4813493"/>
            <a:ext cx="14785027" cy="1903764"/>
            <a:chOff x="0" y="0"/>
            <a:chExt cx="14785026" cy="1903762"/>
          </a:xfrm>
        </p:grpSpPr>
        <p:grpSp>
          <p:nvGrpSpPr>
            <p:cNvPr id="689" name="Group"/>
            <p:cNvGrpSpPr/>
            <p:nvPr/>
          </p:nvGrpSpPr>
          <p:grpSpPr>
            <a:xfrm>
              <a:off x="0" y="633762"/>
              <a:ext cx="2577583" cy="1270001"/>
              <a:chOff x="0" y="0"/>
              <a:chExt cx="2577582" cy="1270000"/>
            </a:xfrm>
          </p:grpSpPr>
          <p:sp>
            <p:nvSpPr>
              <p:cNvPr id="687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88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0" name="Line"/>
            <p:cNvSpPr/>
            <p:nvPr/>
          </p:nvSpPr>
          <p:spPr>
            <a:xfrm flipH="1">
              <a:off x="1288791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3" name="Group"/>
            <p:cNvGrpSpPr/>
            <p:nvPr/>
          </p:nvGrpSpPr>
          <p:grpSpPr>
            <a:xfrm>
              <a:off x="3759174" y="633762"/>
              <a:ext cx="2577584" cy="1270001"/>
              <a:chOff x="0" y="0"/>
              <a:chExt cx="2577582" cy="1270000"/>
            </a:xfrm>
          </p:grpSpPr>
          <p:sp>
            <p:nvSpPr>
              <p:cNvPr id="691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2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4" name="Line"/>
            <p:cNvSpPr/>
            <p:nvPr/>
          </p:nvSpPr>
          <p:spPr>
            <a:xfrm>
              <a:off x="5047966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697" name="Group"/>
            <p:cNvGrpSpPr/>
            <p:nvPr/>
          </p:nvGrpSpPr>
          <p:grpSpPr>
            <a:xfrm>
              <a:off x="8207486" y="627219"/>
              <a:ext cx="2577584" cy="1270001"/>
              <a:chOff x="0" y="0"/>
              <a:chExt cx="2577582" cy="1270000"/>
            </a:xfrm>
          </p:grpSpPr>
          <p:sp>
            <p:nvSpPr>
              <p:cNvPr id="695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696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698" name="Line"/>
            <p:cNvSpPr/>
            <p:nvPr/>
          </p:nvSpPr>
          <p:spPr>
            <a:xfrm>
              <a:off x="9496277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701" name="Group"/>
            <p:cNvGrpSpPr/>
            <p:nvPr/>
          </p:nvGrpSpPr>
          <p:grpSpPr>
            <a:xfrm>
              <a:off x="12207444" y="633762"/>
              <a:ext cx="2577583" cy="1270001"/>
              <a:chOff x="0" y="0"/>
              <a:chExt cx="2577582" cy="1270000"/>
            </a:xfrm>
          </p:grpSpPr>
          <p:sp>
            <p:nvSpPr>
              <p:cNvPr id="699" name="Block-based…"/>
              <p:cNvSpPr txBox="1"/>
              <p:nvPr/>
            </p:nvSpPr>
            <p:spPr>
              <a:xfrm>
                <a:off x="95499" y="132333"/>
                <a:ext cx="2386585" cy="1005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b="0"/>
                </a:pPr>
                <a:r>
                  <a:t>Block-based </a:t>
                </a:r>
              </a:p>
              <a:p>
                <a:pPr>
                  <a:defRPr b="0"/>
                </a:pPr>
                <a:r>
                  <a:t>processing</a:t>
                </a:r>
              </a:p>
            </p:txBody>
          </p:sp>
          <p:sp>
            <p:nvSpPr>
              <p:cNvPr id="700" name="Rounded Rectangle"/>
              <p:cNvSpPr/>
              <p:nvPr/>
            </p:nvSpPr>
            <p:spPr>
              <a:xfrm>
                <a:off x="0" y="0"/>
                <a:ext cx="2577583" cy="1270000"/>
              </a:xfrm>
              <a:prstGeom prst="roundRect">
                <a:avLst>
                  <a:gd name="adj" fmla="val 15000"/>
                </a:avLst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702" name="Line"/>
            <p:cNvSpPr/>
            <p:nvPr/>
          </p:nvSpPr>
          <p:spPr>
            <a:xfrm>
              <a:off x="1349623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08" name="Group"/>
          <p:cNvGrpSpPr/>
          <p:nvPr/>
        </p:nvGrpSpPr>
        <p:grpSpPr>
          <a:xfrm>
            <a:off x="5490511" y="6732314"/>
            <a:ext cx="12207444" cy="608299"/>
            <a:chOff x="0" y="0"/>
            <a:chExt cx="12207443" cy="608297"/>
          </a:xfrm>
        </p:grpSpPr>
        <p:sp>
          <p:nvSpPr>
            <p:cNvPr id="704" name="Line"/>
            <p:cNvSpPr/>
            <p:nvPr/>
          </p:nvSpPr>
          <p:spPr>
            <a:xfrm flipH="1">
              <a:off x="-1" y="6543"/>
              <a:ext cx="2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5" name="Line"/>
            <p:cNvSpPr/>
            <p:nvPr/>
          </p:nvSpPr>
          <p:spPr>
            <a:xfrm>
              <a:off x="3759174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6" name="Line"/>
            <p:cNvSpPr/>
            <p:nvPr/>
          </p:nvSpPr>
          <p:spPr>
            <a:xfrm>
              <a:off x="8207486" y="0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07" name="Line"/>
            <p:cNvSpPr/>
            <p:nvPr/>
          </p:nvSpPr>
          <p:spPr>
            <a:xfrm>
              <a:off x="12207443" y="6543"/>
              <a:ext cx="1" cy="60175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709" name="x[n]"/>
          <p:cNvSpPr txBox="1"/>
          <p:nvPr/>
        </p:nvSpPr>
        <p:spPr>
          <a:xfrm>
            <a:off x="2549816" y="37017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710" name="y[n]"/>
          <p:cNvSpPr txBox="1"/>
          <p:nvPr/>
        </p:nvSpPr>
        <p:spPr>
          <a:xfrm>
            <a:off x="2553245" y="7898441"/>
            <a:ext cx="79171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grpSp>
        <p:nvGrpSpPr>
          <p:cNvPr id="713" name="Group"/>
          <p:cNvGrpSpPr/>
          <p:nvPr/>
        </p:nvGrpSpPr>
        <p:grpSpPr>
          <a:xfrm>
            <a:off x="3891850" y="9090884"/>
            <a:ext cx="12428648" cy="1110192"/>
            <a:chOff x="0" y="0"/>
            <a:chExt cx="12428647" cy="1110190"/>
          </a:xfrm>
        </p:grpSpPr>
        <p:sp>
          <p:nvSpPr>
            <p:cNvPr id="711" name="Problem: y[0] depends on x[5]. System is not causal!"/>
            <p:cNvSpPr txBox="1"/>
            <p:nvPr/>
          </p:nvSpPr>
          <p:spPr>
            <a:xfrm>
              <a:off x="458135" y="413214"/>
              <a:ext cx="11970513" cy="696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4000" b="0"/>
              </a:pPr>
              <a:r>
                <a:rPr>
                  <a:solidFill>
                    <a:srgbClr val="FF2600"/>
                  </a:solidFill>
                </a:rPr>
                <a:t>Problem:</a:t>
              </a:r>
              <a:r>
                <a:t> </a:t>
              </a:r>
              <a:r>
                <a:rPr i="1"/>
                <a:t>y</a:t>
              </a:r>
              <a:r>
                <a:t>[0] depends on </a:t>
              </a:r>
              <a:r>
                <a:rPr i="1"/>
                <a:t>x</a:t>
              </a:r>
              <a:r>
                <a:t>[5]. System is not causal!</a:t>
              </a:r>
            </a:p>
          </p:txBody>
        </p:sp>
        <p:sp>
          <p:nvSpPr>
            <p:cNvPr id="712" name="Line"/>
            <p:cNvSpPr/>
            <p:nvPr/>
          </p:nvSpPr>
          <p:spPr>
            <a:xfrm flipH="1" flipV="1">
              <a:off x="0" y="0"/>
              <a:ext cx="396734" cy="589914"/>
            </a:xfrm>
            <a:prstGeom prst="line">
              <a:avLst/>
            </a:prstGeom>
            <a:noFill/>
            <a:ln w="762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717" name="Group"/>
          <p:cNvGrpSpPr/>
          <p:nvPr/>
        </p:nvGrpSpPr>
        <p:grpSpPr>
          <a:xfrm>
            <a:off x="7418674" y="7573944"/>
            <a:ext cx="12166103" cy="1209443"/>
            <a:chOff x="0" y="0"/>
            <a:chExt cx="12166102" cy="1209442"/>
          </a:xfrm>
        </p:grpSpPr>
        <p:sp>
          <p:nvSpPr>
            <p:cNvPr id="714" name="Rectangle"/>
            <p:cNvSpPr/>
            <p:nvPr/>
          </p:nvSpPr>
          <p:spPr>
            <a:xfrm>
              <a:off x="0" y="2834"/>
              <a:ext cx="4163282" cy="1206609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5" name="Rectangle"/>
            <p:cNvSpPr/>
            <p:nvPr/>
          </p:nvSpPr>
          <p:spPr>
            <a:xfrm>
              <a:off x="4213791" y="1685"/>
              <a:ext cx="4132517" cy="1173691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6" name="Rectangle"/>
            <p:cNvSpPr/>
            <p:nvPr/>
          </p:nvSpPr>
          <p:spPr>
            <a:xfrm>
              <a:off x="8393912" y="0"/>
              <a:ext cx="3772191" cy="1173691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6742669" y="6621768"/>
            <a:ext cx="9019277" cy="784632"/>
            <a:chOff x="0" y="0"/>
            <a:chExt cx="9019276" cy="784631"/>
          </a:xfrm>
        </p:grpSpPr>
        <p:sp>
          <p:nvSpPr>
            <p:cNvPr id="718" name="Line"/>
            <p:cNvSpPr/>
            <p:nvPr/>
          </p:nvSpPr>
          <p:spPr>
            <a:xfrm>
              <a:off x="0" y="36153"/>
              <a:ext cx="645266" cy="74847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3761944" y="36153"/>
              <a:ext cx="993176" cy="682691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8222212" y="-1"/>
              <a:ext cx="797065" cy="730919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1000" fill="hold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000" fill="hold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1" build="p" animBg="1" advAuto="0"/>
      <p:bldP spid="686" grpId="4" animBg="1" advAuto="0"/>
      <p:bldP spid="686" grpId="6" animBg="1" advAuto="0"/>
      <p:bldP spid="703" grpId="2" animBg="1" advAuto="0"/>
      <p:bldP spid="708" grpId="3" animBg="1" advAuto="0"/>
      <p:bldP spid="708" grpId="7" animBg="1" advAuto="0"/>
      <p:bldP spid="713" grpId="5" animBg="1" advAuto="0"/>
      <p:bldP spid="717" grpId="9" animBg="1" advAuto="0"/>
      <p:bldP spid="721" grpId="8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he previous example performed a block calculation at regular interval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lang="en-GB" dirty="0"/>
              <a:t>P</a:t>
            </a:r>
            <a:r>
              <a:rPr dirty="0" err="1"/>
              <a:t>revious</a:t>
            </a:r>
            <a:r>
              <a:rPr dirty="0"/>
              <a:t> example performed a </a:t>
            </a:r>
            <a:r>
              <a:rPr dirty="0">
                <a:solidFill>
                  <a:srgbClr val="3D46A6"/>
                </a:solidFill>
              </a:rPr>
              <a:t>block</a:t>
            </a:r>
            <a:r>
              <a:rPr dirty="0"/>
              <a:t> calculation at regular intervals</a:t>
            </a:r>
          </a:p>
          <a:p>
            <a:pPr lvl="1"/>
            <a:r>
              <a:rPr dirty="0">
                <a:solidFill>
                  <a:srgbClr val="3D46A6"/>
                </a:solidFill>
              </a:rPr>
              <a:t>Once a full block of samples was assembled</a:t>
            </a:r>
            <a:r>
              <a:rPr dirty="0"/>
              <a:t>, it was processed (e.g. using an FFT)</a:t>
            </a:r>
          </a:p>
          <a:p>
            <a:pPr lvl="1"/>
            <a:r>
              <a:rPr lang="en-GB" dirty="0"/>
              <a:t>L</a:t>
            </a:r>
            <a:r>
              <a:rPr dirty="0" err="1"/>
              <a:t>arger</a:t>
            </a:r>
            <a:r>
              <a:rPr dirty="0"/>
              <a:t> the window (block) size, the less frequent the calculations</a:t>
            </a:r>
          </a:p>
          <a:p>
            <a:pPr lvl="1"/>
            <a:r>
              <a:rPr dirty="0"/>
              <a:t>In that example, each input sample was part of </a:t>
            </a:r>
            <a:r>
              <a:rPr dirty="0">
                <a:solidFill>
                  <a:srgbClr val="3D46A6"/>
                </a:solidFill>
              </a:rPr>
              <a:t>exactly one block</a:t>
            </a:r>
          </a:p>
          <a:p>
            <a:r>
              <a:rPr dirty="0"/>
              <a:t>It can be useful to have blocks that </a:t>
            </a:r>
            <a:r>
              <a:rPr dirty="0">
                <a:solidFill>
                  <a:srgbClr val="3D46A6"/>
                </a:solidFill>
              </a:rPr>
              <a:t>overlap</a:t>
            </a:r>
            <a:r>
              <a:rPr dirty="0"/>
              <a:t> one another</a:t>
            </a:r>
          </a:p>
          <a:p>
            <a:pPr lvl="1"/>
            <a:r>
              <a:rPr dirty="0"/>
              <a:t>For example, use larger FFTs but calculate them more often</a:t>
            </a:r>
          </a:p>
          <a:p>
            <a:pPr lvl="1"/>
            <a:r>
              <a:rPr lang="en-GB" dirty="0"/>
              <a:t>N</a:t>
            </a:r>
            <a:r>
              <a:rPr dirty="0"/>
              <a:t>umber samples between the start of consecutive blocks is called the </a:t>
            </a:r>
            <a:r>
              <a:rPr dirty="0">
                <a:solidFill>
                  <a:srgbClr val="3D46A6"/>
                </a:solidFill>
              </a:rPr>
              <a:t>hop size</a:t>
            </a:r>
          </a:p>
          <a:p>
            <a:pPr lvl="1"/>
            <a:r>
              <a:rPr dirty="0"/>
              <a:t>This is often fraction of block</a:t>
            </a:r>
            <a:r>
              <a:rPr lang="en-GB" dirty="0"/>
              <a:t> size</a:t>
            </a:r>
            <a:br>
              <a:rPr dirty="0"/>
            </a:br>
            <a:r>
              <a:rPr dirty="0"/>
              <a:t> (or </a:t>
            </a:r>
            <a:r>
              <a:rPr dirty="0">
                <a:solidFill>
                  <a:srgbClr val="3D46A6"/>
                </a:solidFill>
              </a:rPr>
              <a:t>window size</a:t>
            </a:r>
            <a:r>
              <a:rPr dirty="0"/>
              <a:t>) </a:t>
            </a:r>
          </a:p>
          <a:p>
            <a:pPr lvl="2"/>
            <a:r>
              <a:rPr dirty="0"/>
              <a:t>For example, FFT size 1024, hop size 512</a:t>
            </a:r>
          </a:p>
          <a:p>
            <a:r>
              <a:rPr dirty="0"/>
              <a:t>We might apply a </a:t>
            </a:r>
            <a:r>
              <a:rPr dirty="0">
                <a:solidFill>
                  <a:srgbClr val="3D46A6"/>
                </a:solidFill>
              </a:rPr>
              <a:t>window function</a:t>
            </a:r>
            <a:br>
              <a:rPr dirty="0"/>
            </a:br>
            <a:r>
              <a:rPr dirty="0"/>
              <a:t>before calculating the FFT</a:t>
            </a:r>
          </a:p>
          <a:p>
            <a:pPr lvl="1"/>
            <a:r>
              <a:rPr dirty="0"/>
              <a:t>In this example, a </a:t>
            </a:r>
            <a:r>
              <a:rPr dirty="0">
                <a:solidFill>
                  <a:srgbClr val="3D46A6"/>
                </a:solidFill>
              </a:rPr>
              <a:t>triangular</a:t>
            </a:r>
            <a:r>
              <a:rPr dirty="0"/>
              <a:t> window</a:t>
            </a:r>
          </a:p>
        </p:txBody>
      </p:sp>
      <p:sp>
        <p:nvSpPr>
          <p:cNvPr id="725" name="Overlapping bloc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Overlapping blocks</a:t>
            </a:r>
          </a:p>
        </p:txBody>
      </p:sp>
      <p:grpSp>
        <p:nvGrpSpPr>
          <p:cNvPr id="731" name="Group"/>
          <p:cNvGrpSpPr/>
          <p:nvPr/>
        </p:nvGrpSpPr>
        <p:grpSpPr>
          <a:xfrm>
            <a:off x="11419949" y="7438477"/>
            <a:ext cx="12651130" cy="5052302"/>
            <a:chOff x="0" y="0"/>
            <a:chExt cx="12651128" cy="5052300"/>
          </a:xfrm>
        </p:grpSpPr>
        <p:pic>
          <p:nvPicPr>
            <p:cNvPr id="726" name="droppedImage.pdf" descr="droppedImag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2651129" cy="4260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7" name="Line"/>
            <p:cNvSpPr/>
            <p:nvPr/>
          </p:nvSpPr>
          <p:spPr>
            <a:xfrm>
              <a:off x="1735207" y="4310977"/>
              <a:ext cx="2114599" cy="1"/>
            </a:xfrm>
            <a:prstGeom prst="line">
              <a:avLst/>
            </a:prstGeom>
            <a:noFill/>
            <a:ln w="63500" cap="flat">
              <a:solidFill>
                <a:srgbClr val="FF2600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28" name="Window size = M"/>
            <p:cNvSpPr txBox="1"/>
            <p:nvPr/>
          </p:nvSpPr>
          <p:spPr>
            <a:xfrm>
              <a:off x="3999236" y="4036911"/>
              <a:ext cx="303771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FF2600"/>
                  </a:solidFill>
                </a:defRPr>
              </a:lvl1pPr>
            </a:lstStyle>
            <a:p>
              <a:r>
                <a:t>Window size = M</a:t>
              </a:r>
            </a:p>
          </p:txBody>
        </p:sp>
        <p:sp>
          <p:nvSpPr>
            <p:cNvPr id="729" name="Line"/>
            <p:cNvSpPr/>
            <p:nvPr/>
          </p:nvSpPr>
          <p:spPr>
            <a:xfrm>
              <a:off x="1735207" y="4778234"/>
              <a:ext cx="1139168" cy="1"/>
            </a:xfrm>
            <a:prstGeom prst="line">
              <a:avLst/>
            </a:prstGeom>
            <a:noFill/>
            <a:ln w="63500" cap="flat">
              <a:solidFill>
                <a:srgbClr val="942192"/>
              </a:solidFill>
              <a:prstDash val="solid"/>
              <a:miter lim="400000"/>
              <a:headEnd type="triangle" w="med" len="sm"/>
              <a:tailEnd type="triangle" w="med" len="sm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730" name="Hop size = M/2"/>
            <p:cNvSpPr txBox="1"/>
            <p:nvPr/>
          </p:nvSpPr>
          <p:spPr>
            <a:xfrm>
              <a:off x="3967634" y="4504168"/>
              <a:ext cx="2713483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942192"/>
                  </a:solidFill>
                </a:defRPr>
              </a:lvl1pPr>
            </a:lstStyle>
            <a:p>
              <a:r>
                <a:t>Hop size = M/2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1" build="p" animBg="1" advAuto="0"/>
      <p:bldP spid="731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"/>
          <p:cNvSpPr/>
          <p:nvPr/>
        </p:nvSpPr>
        <p:spPr>
          <a:xfrm>
            <a:off x="17379559" y="6565420"/>
            <a:ext cx="855474" cy="955845"/>
          </a:xfrm>
          <a:prstGeom prst="rect">
            <a:avLst/>
          </a:prstGeom>
          <a:ln w="889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0" name="A standard approach for block-based processing with overlapping blocks is called overlap-add:…"/>
          <p:cNvSpPr txBox="1">
            <a:spLocks noGrp="1"/>
          </p:cNvSpPr>
          <p:nvPr>
            <p:ph type="body" idx="1"/>
          </p:nvPr>
        </p:nvSpPr>
        <p:spPr>
          <a:xfrm>
            <a:off x="533499" y="1778000"/>
            <a:ext cx="14241894" cy="11116536"/>
          </a:xfrm>
          <a:prstGeom prst="rect">
            <a:avLst/>
          </a:prstGeom>
        </p:spPr>
        <p:txBody>
          <a:bodyPr anchor="t"/>
          <a:lstStyle/>
          <a:p>
            <a:pPr marL="477519" indent="-477519" defTabSz="775969">
              <a:spcBef>
                <a:spcPts val="900"/>
              </a:spcBef>
              <a:defRPr sz="4888"/>
            </a:pPr>
            <a:r>
              <a:rPr lang="en-GB" dirty="0"/>
              <a:t>S</a:t>
            </a:r>
            <a:r>
              <a:rPr dirty="0" err="1"/>
              <a:t>tandard</a:t>
            </a:r>
            <a:r>
              <a:rPr dirty="0"/>
              <a:t> approach for block-based processing</a:t>
            </a:r>
            <a:br>
              <a:rPr dirty="0"/>
            </a:br>
            <a:r>
              <a:rPr dirty="0"/>
              <a:t>with overlapping blocks is called </a:t>
            </a:r>
            <a:r>
              <a:rPr dirty="0">
                <a:solidFill>
                  <a:srgbClr val="9B1200"/>
                </a:solidFill>
              </a:rPr>
              <a:t>overlap-add</a:t>
            </a:r>
            <a:r>
              <a:rPr dirty="0"/>
              <a:t>:</a:t>
            </a:r>
          </a:p>
          <a:p>
            <a:pPr marL="1122172" lvl="1" indent="-525272" defTabSz="775969">
              <a:spcBef>
                <a:spcPts val="900"/>
              </a:spcBef>
              <a:buSzPct val="100000"/>
              <a:buAutoNum type="arabicPeriod"/>
              <a:defRPr sz="4136"/>
            </a:pPr>
            <a:r>
              <a:rPr dirty="0"/>
              <a:t>Isolate </a:t>
            </a:r>
            <a:r>
              <a:rPr dirty="0">
                <a:solidFill>
                  <a:srgbClr val="3D46A6"/>
                </a:solidFill>
              </a:rPr>
              <a:t>block </a:t>
            </a:r>
            <a:r>
              <a:rPr dirty="0"/>
              <a:t>of length M using </a:t>
            </a:r>
            <a:r>
              <a:rPr dirty="0">
                <a:solidFill>
                  <a:srgbClr val="3D46A6"/>
                </a:solidFill>
              </a:rPr>
              <a:t>windowing function</a:t>
            </a:r>
          </a:p>
          <a:p>
            <a:pPr marL="1122172" lvl="1" indent="-525272" defTabSz="775969">
              <a:spcBef>
                <a:spcPts val="900"/>
              </a:spcBef>
              <a:buSzPct val="100000"/>
              <a:buAutoNum type="arabicPeriod"/>
              <a:defRPr sz="4136"/>
            </a:pPr>
            <a:r>
              <a:rPr dirty="0"/>
              <a:t>Take </a:t>
            </a:r>
            <a:r>
              <a:rPr dirty="0">
                <a:solidFill>
                  <a:srgbClr val="3D46A6"/>
                </a:solidFill>
              </a:rPr>
              <a:t>FFT</a:t>
            </a:r>
            <a:r>
              <a:rPr dirty="0"/>
              <a:t> of length N ≥ M of segment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If N &gt; M, </a:t>
            </a:r>
            <a:r>
              <a:rPr dirty="0">
                <a:solidFill>
                  <a:srgbClr val="3D46A6"/>
                </a:solidFill>
              </a:rPr>
              <a:t>zero-pad</a:t>
            </a:r>
            <a:r>
              <a:rPr dirty="0"/>
              <a:t> block (add zeros to end of window)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>
                <a:solidFill>
                  <a:srgbClr val="3D46A6"/>
                </a:solidFill>
              </a:defRPr>
            </a:pPr>
            <a:r>
              <a:rPr dirty="0"/>
              <a:t>Do something interesting to frequency-domain data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/>
            </a:pPr>
            <a:r>
              <a:rPr dirty="0"/>
              <a:t>Take </a:t>
            </a:r>
            <a:r>
              <a:rPr dirty="0">
                <a:solidFill>
                  <a:srgbClr val="3D46A6"/>
                </a:solidFill>
              </a:rPr>
              <a:t>IFFT</a:t>
            </a:r>
            <a:r>
              <a:rPr dirty="0"/>
              <a:t> to get new time domain segment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/>
            </a:pPr>
            <a:r>
              <a:rPr dirty="0">
                <a:solidFill>
                  <a:srgbClr val="9B1200"/>
                </a:solidFill>
              </a:rPr>
              <a:t>Add</a:t>
            </a:r>
            <a:r>
              <a:rPr dirty="0"/>
              <a:t> the segment to an output </a:t>
            </a:r>
            <a:r>
              <a:rPr dirty="0">
                <a:solidFill>
                  <a:srgbClr val="3D46A6"/>
                </a:solidFill>
              </a:rPr>
              <a:t>buffer</a:t>
            </a:r>
            <a:r>
              <a:rPr dirty="0"/>
              <a:t> which also </a:t>
            </a:r>
            <a:br>
              <a:rPr dirty="0"/>
            </a:br>
            <a:r>
              <a:rPr dirty="0"/>
              <a:t>contains the preceding segments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As we’ll see, can’t write segment directly to audio output</a:t>
            </a:r>
          </a:p>
          <a:p>
            <a:pPr marL="1122172" lvl="1" indent="-525272" defTabSz="775969">
              <a:spcBef>
                <a:spcPts val="900"/>
              </a:spcBef>
              <a:buClr>
                <a:srgbClr val="000000"/>
              </a:buClr>
              <a:buSzPct val="100000"/>
              <a:buAutoNum type="arabicPeriod"/>
              <a:defRPr sz="4136"/>
            </a:pPr>
            <a:r>
              <a:rPr dirty="0"/>
              <a:t>Advance by </a:t>
            </a:r>
            <a:r>
              <a:rPr dirty="0">
                <a:solidFill>
                  <a:srgbClr val="3D46A6"/>
                </a:solidFill>
              </a:rPr>
              <a:t>hop size </a:t>
            </a:r>
            <a:r>
              <a:rPr dirty="0"/>
              <a:t>(H) to next frame and repeat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In real time, count samples until H more have arrived</a:t>
            </a:r>
          </a:p>
          <a:p>
            <a:pPr marL="1641475" lvl="2" indent="-447675" defTabSz="775969">
              <a:spcBef>
                <a:spcPts val="900"/>
              </a:spcBef>
              <a:defRPr sz="3384"/>
            </a:pPr>
            <a:r>
              <a:rPr dirty="0"/>
              <a:t>Hop size H is less than window size M, hence the </a:t>
            </a:r>
            <a:r>
              <a:rPr b="1" dirty="0">
                <a:solidFill>
                  <a:srgbClr val="9B1200"/>
                </a:solidFill>
              </a:rPr>
              <a:t>overlap</a:t>
            </a:r>
          </a:p>
        </p:txBody>
      </p:sp>
      <p:sp>
        <p:nvSpPr>
          <p:cNvPr id="111" name="Overlap-Ad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Overlap-Add</a:t>
            </a:r>
          </a:p>
        </p:txBody>
      </p:sp>
      <p:pic>
        <p:nvPicPr>
          <p:cNvPr id="112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26427"/>
          <a:stretch>
            <a:fillRect/>
          </a:stretch>
        </p:blipFill>
        <p:spPr>
          <a:xfrm>
            <a:off x="15425477" y="1808556"/>
            <a:ext cx="8689579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Screenshot 2020-11-13 at 23.26.39.png" descr="Screenshot 2020-11-13 at 23.26.39.png"/>
          <p:cNvPicPr>
            <a:picLocks noChangeAspect="1"/>
          </p:cNvPicPr>
          <p:nvPr/>
        </p:nvPicPr>
        <p:blipFill>
          <a:blip r:embed="rId2"/>
          <a:srcRect l="16316" r="71148"/>
          <a:stretch>
            <a:fillRect/>
          </a:stretch>
        </p:blipFill>
        <p:spPr>
          <a:xfrm>
            <a:off x="15425477" y="3002069"/>
            <a:ext cx="1902520" cy="11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4676"/>
          <a:stretch>
            <a:fillRect/>
          </a:stretch>
        </p:blipFill>
        <p:spPr>
          <a:xfrm>
            <a:off x="15430500" y="11165106"/>
            <a:ext cx="8679213" cy="113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Screenshot 2020-11-13 at 23.32.24.png" descr="Screenshot 2020-11-13 at 23.32.24.png"/>
          <p:cNvPicPr>
            <a:picLocks noChangeAspect="1"/>
          </p:cNvPicPr>
          <p:nvPr/>
        </p:nvPicPr>
        <p:blipFill>
          <a:blip r:embed="rId3"/>
          <a:srcRect l="20959" r="62766"/>
          <a:stretch>
            <a:fillRect/>
          </a:stretch>
        </p:blipFill>
        <p:spPr>
          <a:xfrm>
            <a:off x="15430500" y="9979484"/>
            <a:ext cx="1899353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Line"/>
          <p:cNvSpPr/>
          <p:nvPr/>
        </p:nvSpPr>
        <p:spPr>
          <a:xfrm>
            <a:off x="15942350" y="4330774"/>
            <a:ext cx="1" cy="5421727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20" name="Group"/>
          <p:cNvGrpSpPr/>
          <p:nvPr/>
        </p:nvGrpSpPr>
        <p:grpSpPr>
          <a:xfrm>
            <a:off x="16383000" y="4208283"/>
            <a:ext cx="1905334" cy="5715881"/>
            <a:chOff x="0" y="0"/>
            <a:chExt cx="1905333" cy="5715879"/>
          </a:xfrm>
        </p:grpSpPr>
        <p:pic>
          <p:nvPicPr>
            <p:cNvPr id="117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2556" r="64889"/>
            <a:stretch>
              <a:fillRect/>
            </a:stretch>
          </p:blipFill>
          <p:spPr>
            <a:xfrm>
              <a:off x="0" y="-1"/>
              <a:ext cx="1905334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29222" r="54509"/>
            <a:stretch>
              <a:fillRect/>
            </a:stretch>
          </p:blipFill>
          <p:spPr>
            <a:xfrm>
              <a:off x="0" y="4585579"/>
              <a:ext cx="1898654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" name="Line"/>
            <p:cNvSpPr/>
            <p:nvPr/>
          </p:nvSpPr>
          <p:spPr>
            <a:xfrm flipH="1">
              <a:off x="491822" y="1383118"/>
              <a:ext cx="1" cy="2866970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17335500" y="5388500"/>
            <a:ext cx="1911006" cy="3350042"/>
            <a:chOff x="0" y="0"/>
            <a:chExt cx="1911005" cy="3350040"/>
          </a:xfrm>
        </p:grpSpPr>
        <p:pic>
          <p:nvPicPr>
            <p:cNvPr id="121" name="Screenshot 2020-11-13 at 23.32.24.png" descr="Screenshot 2020-11-13 at 23.32.24.png"/>
            <p:cNvPicPr>
              <a:picLocks noChangeAspect="1"/>
            </p:cNvPicPr>
            <p:nvPr/>
          </p:nvPicPr>
          <p:blipFill>
            <a:blip r:embed="rId3"/>
            <a:srcRect l="37334" r="46292"/>
            <a:stretch>
              <a:fillRect/>
            </a:stretch>
          </p:blipFill>
          <p:spPr>
            <a:xfrm>
              <a:off x="0" y="2219740"/>
              <a:ext cx="1911006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Screenshot 2020-11-13 at 23.26.39.png" descr="Screenshot 2020-11-13 at 23.26.39.png"/>
            <p:cNvPicPr>
              <a:picLocks noChangeAspect="1"/>
            </p:cNvPicPr>
            <p:nvPr/>
          </p:nvPicPr>
          <p:blipFill>
            <a:blip r:embed="rId2"/>
            <a:srcRect l="28812" r="58603"/>
            <a:stretch>
              <a:fillRect/>
            </a:stretch>
          </p:blipFill>
          <p:spPr>
            <a:xfrm>
              <a:off x="0" y="-1"/>
              <a:ext cx="1909733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Line"/>
            <p:cNvSpPr/>
            <p:nvPr/>
          </p:nvSpPr>
          <p:spPr>
            <a:xfrm flipH="1">
              <a:off x="471794" y="1300743"/>
              <a:ext cx="1" cy="707968"/>
            </a:xfrm>
            <a:prstGeom prst="line">
              <a:avLst/>
            </a:prstGeom>
            <a:noFill/>
            <a:ln w="762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18208083" y="3803171"/>
            <a:ext cx="5677320" cy="6640062"/>
            <a:chOff x="0" y="0"/>
            <a:chExt cx="5677318" cy="6640061"/>
          </a:xfrm>
        </p:grpSpPr>
        <p:sp>
          <p:nvSpPr>
            <p:cNvPr id="125" name="Rounded Rectangle"/>
            <p:cNvSpPr/>
            <p:nvPr/>
          </p:nvSpPr>
          <p:spPr>
            <a:xfrm>
              <a:off x="2959927" y="601594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6" name="Rounded Rectangle"/>
            <p:cNvSpPr/>
            <p:nvPr/>
          </p:nvSpPr>
          <p:spPr>
            <a:xfrm>
              <a:off x="2959927" y="2569748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7" name="Rounded Rectangle"/>
            <p:cNvSpPr/>
            <p:nvPr/>
          </p:nvSpPr>
          <p:spPr>
            <a:xfrm>
              <a:off x="2959927" y="4585576"/>
              <a:ext cx="2305062" cy="1426606"/>
            </a:xfrm>
            <a:prstGeom prst="roundRect">
              <a:avLst>
                <a:gd name="adj" fmla="val 15000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8" name="Rectangle"/>
            <p:cNvSpPr/>
            <p:nvPr/>
          </p:nvSpPr>
          <p:spPr>
            <a:xfrm>
              <a:off x="2547596" y="9006"/>
              <a:ext cx="3129723" cy="6595381"/>
            </a:xfrm>
            <a:prstGeom prst="rect">
              <a:avLst/>
            </a:prstGeom>
            <a:noFill/>
            <a:ln w="889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29" name="FFT"/>
            <p:cNvSpPr txBox="1"/>
            <p:nvPr/>
          </p:nvSpPr>
          <p:spPr>
            <a:xfrm>
              <a:off x="3508572" y="891987"/>
              <a:ext cx="1207771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FFT</a:t>
              </a:r>
            </a:p>
          </p:txBody>
        </p:sp>
        <p:sp>
          <p:nvSpPr>
            <p:cNvPr id="130" name="effect"/>
            <p:cNvSpPr txBox="1"/>
            <p:nvPr/>
          </p:nvSpPr>
          <p:spPr>
            <a:xfrm>
              <a:off x="3260604" y="2817146"/>
              <a:ext cx="170370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effect</a:t>
              </a:r>
            </a:p>
          </p:txBody>
        </p:sp>
        <p:sp>
          <p:nvSpPr>
            <p:cNvPr id="131" name="IFFT"/>
            <p:cNvSpPr txBox="1"/>
            <p:nvPr/>
          </p:nvSpPr>
          <p:spPr>
            <a:xfrm>
              <a:off x="3426340" y="4875968"/>
              <a:ext cx="1372236" cy="845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5000" b="0"/>
              </a:lvl1pPr>
            </a:lstStyle>
            <a:p>
              <a:r>
                <a:t>IFFT</a:t>
              </a:r>
            </a:p>
          </p:txBody>
        </p:sp>
        <p:sp>
          <p:nvSpPr>
            <p:cNvPr id="132" name="Line"/>
            <p:cNvSpPr/>
            <p:nvPr/>
          </p:nvSpPr>
          <p:spPr>
            <a:xfrm>
              <a:off x="4133722" y="2025927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3" name="Line"/>
            <p:cNvSpPr/>
            <p:nvPr/>
          </p:nvSpPr>
          <p:spPr>
            <a:xfrm>
              <a:off x="4133722" y="4029050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4" name="Line"/>
            <p:cNvSpPr/>
            <p:nvPr/>
          </p:nvSpPr>
          <p:spPr>
            <a:xfrm flipV="1">
              <a:off x="36482" y="0"/>
              <a:ext cx="2498695" cy="2761328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5" name="Line"/>
            <p:cNvSpPr/>
            <p:nvPr/>
          </p:nvSpPr>
          <p:spPr>
            <a:xfrm>
              <a:off x="-1" y="3692116"/>
              <a:ext cx="2559674" cy="2947946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" name="Line"/>
            <p:cNvSpPr/>
            <p:nvPr/>
          </p:nvSpPr>
          <p:spPr>
            <a:xfrm>
              <a:off x="4112458" y="6269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7" name="Line"/>
            <p:cNvSpPr/>
            <p:nvPr/>
          </p:nvSpPr>
          <p:spPr>
            <a:xfrm>
              <a:off x="4112458" y="6019473"/>
              <a:ext cx="1" cy="541173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6383186" y="1533880"/>
            <a:ext cx="6680610" cy="1600834"/>
            <a:chOff x="0" y="0"/>
            <a:chExt cx="6680609" cy="1600832"/>
          </a:xfrm>
        </p:grpSpPr>
        <p:sp>
          <p:nvSpPr>
            <p:cNvPr id="139" name="Line"/>
            <p:cNvSpPr/>
            <p:nvPr/>
          </p:nvSpPr>
          <p:spPr>
            <a:xfrm flipV="1">
              <a:off x="952512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0" name="Line"/>
            <p:cNvSpPr/>
            <p:nvPr/>
          </p:nvSpPr>
          <p:spPr>
            <a:xfrm flipV="1">
              <a:off x="1907195" y="53417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1" name="Line"/>
            <p:cNvSpPr/>
            <p:nvPr/>
          </p:nvSpPr>
          <p:spPr>
            <a:xfrm flipV="1">
              <a:off x="2861878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2" name="Line"/>
            <p:cNvSpPr/>
            <p:nvPr/>
          </p:nvSpPr>
          <p:spPr>
            <a:xfrm flipV="1">
              <a:off x="3816560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3" name="Line"/>
            <p:cNvSpPr/>
            <p:nvPr/>
          </p:nvSpPr>
          <p:spPr>
            <a:xfrm flipV="1">
              <a:off x="4771243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4" name="Line"/>
            <p:cNvSpPr/>
            <p:nvPr/>
          </p:nvSpPr>
          <p:spPr>
            <a:xfrm flipV="1">
              <a:off x="5725926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Line"/>
            <p:cNvSpPr/>
            <p:nvPr/>
          </p:nvSpPr>
          <p:spPr>
            <a:xfrm flipV="1">
              <a:off x="6680609" y="0"/>
              <a:ext cx="1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6" name="Line"/>
            <p:cNvSpPr/>
            <p:nvPr/>
          </p:nvSpPr>
          <p:spPr>
            <a:xfrm flipV="1">
              <a:off x="-1" y="53417"/>
              <a:ext cx="2" cy="1547416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 advAuto="0"/>
      <p:bldP spid="110" grpId="0" build="p" bldLvl="5" animBg="1" advAuto="0"/>
      <p:bldP spid="112" grpId="0" animBg="1" advAuto="0"/>
      <p:bldP spid="113" grpId="0" animBg="1" advAuto="0"/>
      <p:bldP spid="114" grpId="0" animBg="1" advAuto="0"/>
      <p:bldP spid="115" grpId="0" animBg="1" advAuto="0"/>
      <p:bldP spid="116" grpId="0" animBg="1" advAuto="0"/>
      <p:bldP spid="120" grpId="0" animBg="1" advAuto="0"/>
      <p:bldP spid="124" grpId="0" animBg="1" advAuto="0"/>
      <p:bldP spid="138" grpId="0" animBg="1" advAuto="0"/>
      <p:bldP spid="147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roup"/>
          <p:cNvGrpSpPr/>
          <p:nvPr/>
        </p:nvGrpSpPr>
        <p:grpSpPr>
          <a:xfrm>
            <a:off x="3595237" y="4660912"/>
            <a:ext cx="18088116" cy="2654301"/>
            <a:chOff x="0" y="-451362"/>
            <a:chExt cx="18088114" cy="2654300"/>
          </a:xfrm>
        </p:grpSpPr>
        <p:grpSp>
          <p:nvGrpSpPr>
            <p:cNvPr id="792" name="Group"/>
            <p:cNvGrpSpPr/>
            <p:nvPr/>
          </p:nvGrpSpPr>
          <p:grpSpPr>
            <a:xfrm>
              <a:off x="0" y="-451363"/>
              <a:ext cx="6151516" cy="2088639"/>
              <a:chOff x="0" y="-451362"/>
              <a:chExt cx="6151516" cy="2088637"/>
            </a:xfrm>
          </p:grpSpPr>
          <p:sp>
            <p:nvSpPr>
              <p:cNvPr id="775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6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7" name="S0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778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79" name="S1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780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1" name="S2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782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3" name="S3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784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5" name="S4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786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7" name="S5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788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89" name="S6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790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1" name="S7"/>
              <p:cNvSpPr/>
              <p:nvPr/>
            </p:nvSpPr>
            <p:spPr>
              <a:xfrm flipV="1">
                <a:off x="48815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10" name="Group"/>
            <p:cNvGrpSpPr/>
            <p:nvPr/>
          </p:nvGrpSpPr>
          <p:grpSpPr>
            <a:xfrm>
              <a:off x="5460999" y="-451363"/>
              <a:ext cx="6151517" cy="2088639"/>
              <a:chOff x="0" y="-451362"/>
              <a:chExt cx="6151515" cy="2088637"/>
            </a:xfrm>
          </p:grpSpPr>
          <p:sp>
            <p:nvSpPr>
              <p:cNvPr id="793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4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5" name="S8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796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7" name="S9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798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799" name="S10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00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1" name="S11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02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3" name="S12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04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5" name="S13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06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7" name="S14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08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09" name="S15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28" name="Group"/>
            <p:cNvGrpSpPr/>
            <p:nvPr/>
          </p:nvGrpSpPr>
          <p:grpSpPr>
            <a:xfrm>
              <a:off x="10921999" y="-451363"/>
              <a:ext cx="6151517" cy="2088639"/>
              <a:chOff x="0" y="-451362"/>
              <a:chExt cx="6151515" cy="2088637"/>
            </a:xfrm>
          </p:grpSpPr>
          <p:sp>
            <p:nvSpPr>
              <p:cNvPr id="81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3" name="S16"/>
              <p:cNvSpPr/>
              <p:nvPr/>
            </p:nvSpPr>
            <p:spPr>
              <a:xfrm flipV="1">
                <a:off x="422016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1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5" name="S17"/>
              <p:cNvSpPr/>
              <p:nvPr/>
            </p:nvSpPr>
            <p:spPr>
              <a:xfrm flipV="1">
                <a:off x="105700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1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7" name="S18"/>
              <p:cNvSpPr/>
              <p:nvPr/>
            </p:nvSpPr>
            <p:spPr>
              <a:xfrm flipV="1">
                <a:off x="1694893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1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19" name="S19"/>
              <p:cNvSpPr/>
              <p:nvPr/>
            </p:nvSpPr>
            <p:spPr>
              <a:xfrm flipV="1">
                <a:off x="2329881" y="-44708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2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1" name="S20"/>
              <p:cNvSpPr/>
              <p:nvPr/>
            </p:nvSpPr>
            <p:spPr>
              <a:xfrm flipV="1">
                <a:off x="2963853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2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3" name="S21"/>
              <p:cNvSpPr/>
              <p:nvPr/>
            </p:nvSpPr>
            <p:spPr>
              <a:xfrm flipV="1">
                <a:off x="3598840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2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5" name="S22"/>
              <p:cNvSpPr/>
              <p:nvPr/>
            </p:nvSpPr>
            <p:spPr>
              <a:xfrm flipV="1">
                <a:off x="4246528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2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27" name="S23"/>
              <p:cNvSpPr/>
              <p:nvPr/>
            </p:nvSpPr>
            <p:spPr>
              <a:xfrm flipV="1">
                <a:off x="4881515" y="-45136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29" name="..."/>
            <p:cNvSpPr/>
            <p:nvPr/>
          </p:nvSpPr>
          <p:spPr>
            <a:xfrm>
              <a:off x="16818114" y="9329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3595237" y="1605032"/>
            <a:ext cx="17050031" cy="2290618"/>
            <a:chOff x="0" y="0"/>
            <a:chExt cx="17050029" cy="2290617"/>
          </a:xfrm>
        </p:grpSpPr>
        <p:grpSp>
          <p:nvGrpSpPr>
            <p:cNvPr id="848" name="Group"/>
            <p:cNvGrpSpPr/>
            <p:nvPr/>
          </p:nvGrpSpPr>
          <p:grpSpPr>
            <a:xfrm>
              <a:off x="0" y="653342"/>
              <a:ext cx="5354238" cy="1637276"/>
              <a:chOff x="0" y="0"/>
              <a:chExt cx="5354237" cy="1637275"/>
            </a:xfrm>
          </p:grpSpPr>
          <p:sp>
            <p:nvSpPr>
              <p:cNvPr id="831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3" name="S0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S0</a:t>
                </a:r>
              </a:p>
            </p:txBody>
          </p:sp>
          <p:sp>
            <p:nvSpPr>
              <p:cNvPr id="834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5" name="S1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</a:t>
                </a:r>
              </a:p>
            </p:txBody>
          </p:sp>
          <p:sp>
            <p:nvSpPr>
              <p:cNvPr id="836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7" name="S2"/>
              <p:cNvSpPr txBox="1"/>
              <p:nvPr/>
            </p:nvSpPr>
            <p:spPr>
              <a:xfrm rot="16200000">
                <a:off x="1385445" y="530333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</a:t>
                </a: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39" name="S3"/>
              <p:cNvSpPr txBox="1"/>
              <p:nvPr/>
            </p:nvSpPr>
            <p:spPr>
              <a:xfrm rot="16200000">
                <a:off x="2020432" y="530333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S3</a:t>
                </a:r>
              </a:p>
            </p:txBody>
          </p:sp>
          <p:sp>
            <p:nvSpPr>
              <p:cNvPr id="840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1" name="S4"/>
              <p:cNvSpPr txBox="1"/>
              <p:nvPr/>
            </p:nvSpPr>
            <p:spPr>
              <a:xfrm rot="16200000">
                <a:off x="265440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S4</a:t>
                </a:r>
              </a:p>
            </p:txBody>
          </p:sp>
          <p:sp>
            <p:nvSpPr>
              <p:cNvPr id="842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3" name="S5"/>
              <p:cNvSpPr txBox="1"/>
              <p:nvPr/>
            </p:nvSpPr>
            <p:spPr>
              <a:xfrm rot="16200000">
                <a:off x="3289392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S5</a:t>
                </a:r>
              </a:p>
            </p:txBody>
          </p:sp>
          <p:sp>
            <p:nvSpPr>
              <p:cNvPr id="844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5" name="S6"/>
              <p:cNvSpPr txBox="1"/>
              <p:nvPr/>
            </p:nvSpPr>
            <p:spPr>
              <a:xfrm rot="16200000">
                <a:off x="3937080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S6</a:t>
                </a:r>
              </a:p>
            </p:txBody>
          </p:sp>
          <p:sp>
            <p:nvSpPr>
              <p:cNvPr id="846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7" name="S7"/>
              <p:cNvSpPr txBox="1"/>
              <p:nvPr/>
            </p:nvSpPr>
            <p:spPr>
              <a:xfrm rot="16200000">
                <a:off x="45720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S7</a:t>
                </a:r>
              </a:p>
            </p:txBody>
          </p:sp>
        </p:grpSp>
        <p:grpSp>
          <p:nvGrpSpPr>
            <p:cNvPr id="866" name="Group"/>
            <p:cNvGrpSpPr/>
            <p:nvPr/>
          </p:nvGrpSpPr>
          <p:grpSpPr>
            <a:xfrm>
              <a:off x="5461000" y="653342"/>
              <a:ext cx="5354238" cy="1637276"/>
              <a:chOff x="0" y="0"/>
              <a:chExt cx="5354237" cy="1637275"/>
            </a:xfrm>
          </p:grpSpPr>
          <p:sp>
            <p:nvSpPr>
              <p:cNvPr id="849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0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1" name="S8"/>
              <p:cNvSpPr txBox="1"/>
              <p:nvPr/>
            </p:nvSpPr>
            <p:spPr>
              <a:xfrm rot="16200000">
                <a:off x="112567" y="526055"/>
                <a:ext cx="618898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S8</a:t>
                </a:r>
              </a:p>
            </p:txBody>
          </p:sp>
          <p:sp>
            <p:nvSpPr>
              <p:cNvPr id="852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3" name="S9"/>
              <p:cNvSpPr txBox="1"/>
              <p:nvPr/>
            </p:nvSpPr>
            <p:spPr>
              <a:xfrm rot="16200000">
                <a:off x="747555" y="526055"/>
                <a:ext cx="61889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S9</a:t>
                </a:r>
              </a:p>
            </p:txBody>
          </p:sp>
          <p:sp>
            <p:nvSpPr>
              <p:cNvPr id="854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5" name="S10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S10</a:t>
                </a:r>
              </a:p>
            </p:txBody>
          </p:sp>
          <p:sp>
            <p:nvSpPr>
              <p:cNvPr id="856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7" name="S11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S11</a:t>
                </a:r>
              </a:p>
            </p:txBody>
          </p:sp>
          <p:sp>
            <p:nvSpPr>
              <p:cNvPr id="858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59" name="S12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S12</a:t>
                </a:r>
              </a:p>
            </p:txBody>
          </p:sp>
          <p:sp>
            <p:nvSpPr>
              <p:cNvPr id="860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1" name="S13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S13</a:t>
                </a:r>
              </a:p>
            </p:txBody>
          </p:sp>
          <p:sp>
            <p:nvSpPr>
              <p:cNvPr id="862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3" name="S14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S14</a:t>
                </a:r>
              </a:p>
            </p:txBody>
          </p:sp>
          <p:sp>
            <p:nvSpPr>
              <p:cNvPr id="864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5" name="S15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S15</a:t>
                </a:r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10922000" y="653342"/>
              <a:ext cx="5354238" cy="1637276"/>
              <a:chOff x="0" y="0"/>
              <a:chExt cx="5354237" cy="1637275"/>
            </a:xfrm>
          </p:grpSpPr>
          <p:sp>
            <p:nvSpPr>
              <p:cNvPr id="867" name="Rectangle"/>
              <p:cNvSpPr/>
              <p:nvPr/>
            </p:nvSpPr>
            <p:spPr>
              <a:xfrm>
                <a:off x="0" y="0"/>
                <a:ext cx="5354238" cy="1637276"/>
              </a:xfrm>
              <a:prstGeom prst="rect">
                <a:avLst/>
              </a:prstGeom>
              <a:solidFill>
                <a:srgbClr val="D5D5D5"/>
              </a:solidFill>
              <a:ln w="508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8" name="Rectangle"/>
              <p:cNvSpPr/>
              <p:nvPr/>
            </p:nvSpPr>
            <p:spPr>
              <a:xfrm>
                <a:off x="127000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69" name="S16"/>
              <p:cNvSpPr txBox="1"/>
              <p:nvPr/>
            </p:nvSpPr>
            <p:spPr>
              <a:xfrm rot="16200000">
                <a:off x="-394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S16</a:t>
                </a:r>
              </a:p>
            </p:txBody>
          </p:sp>
          <p:sp>
            <p:nvSpPr>
              <p:cNvPr id="870" name="Rectangle"/>
              <p:cNvSpPr/>
              <p:nvPr/>
            </p:nvSpPr>
            <p:spPr>
              <a:xfrm>
                <a:off x="761987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1" name="S17"/>
              <p:cNvSpPr txBox="1"/>
              <p:nvPr/>
            </p:nvSpPr>
            <p:spPr>
              <a:xfrm rot="16200000">
                <a:off x="63104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S17</a:t>
                </a:r>
              </a:p>
            </p:txBody>
          </p:sp>
          <p:sp>
            <p:nvSpPr>
              <p:cNvPr id="872" name="Rectangle"/>
              <p:cNvSpPr/>
              <p:nvPr/>
            </p:nvSpPr>
            <p:spPr>
              <a:xfrm>
                <a:off x="1399877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3" name="S18"/>
              <p:cNvSpPr txBox="1"/>
              <p:nvPr/>
            </p:nvSpPr>
            <p:spPr>
              <a:xfrm rot="16200000">
                <a:off x="1268935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S18</a:t>
                </a:r>
              </a:p>
            </p:txBody>
          </p:sp>
          <p:sp>
            <p:nvSpPr>
              <p:cNvPr id="874" name="Rectangle"/>
              <p:cNvSpPr/>
              <p:nvPr/>
            </p:nvSpPr>
            <p:spPr>
              <a:xfrm>
                <a:off x="2034864" y="131278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5" name="S19"/>
              <p:cNvSpPr txBox="1"/>
              <p:nvPr/>
            </p:nvSpPr>
            <p:spPr>
              <a:xfrm rot="16200000">
                <a:off x="1903923" y="530333"/>
                <a:ext cx="851917" cy="5851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S19</a:t>
                </a:r>
              </a:p>
            </p:txBody>
          </p:sp>
          <p:sp>
            <p:nvSpPr>
              <p:cNvPr id="876" name="Rectangle"/>
              <p:cNvSpPr/>
              <p:nvPr/>
            </p:nvSpPr>
            <p:spPr>
              <a:xfrm>
                <a:off x="2668837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7" name="S20"/>
              <p:cNvSpPr txBox="1"/>
              <p:nvPr/>
            </p:nvSpPr>
            <p:spPr>
              <a:xfrm rot="16200000">
                <a:off x="2537895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S20</a:t>
                </a:r>
              </a:p>
            </p:txBody>
          </p:sp>
          <p:sp>
            <p:nvSpPr>
              <p:cNvPr id="878" name="Rectangle"/>
              <p:cNvSpPr/>
              <p:nvPr/>
            </p:nvSpPr>
            <p:spPr>
              <a:xfrm>
                <a:off x="3303824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79" name="S21"/>
              <p:cNvSpPr txBox="1"/>
              <p:nvPr/>
            </p:nvSpPr>
            <p:spPr>
              <a:xfrm rot="16200000">
                <a:off x="3172882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S21</a:t>
                </a:r>
              </a:p>
            </p:txBody>
          </p:sp>
          <p:sp>
            <p:nvSpPr>
              <p:cNvPr id="880" name="Rectangle"/>
              <p:cNvSpPr/>
              <p:nvPr/>
            </p:nvSpPr>
            <p:spPr>
              <a:xfrm>
                <a:off x="3951512" y="127000"/>
                <a:ext cx="590031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1" name="S22"/>
              <p:cNvSpPr txBox="1"/>
              <p:nvPr/>
            </p:nvSpPr>
            <p:spPr>
              <a:xfrm rot="16200000">
                <a:off x="3820570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S22</a:t>
                </a:r>
              </a:p>
            </p:txBody>
          </p:sp>
          <p:sp>
            <p:nvSpPr>
              <p:cNvPr id="882" name="Rectangle"/>
              <p:cNvSpPr/>
              <p:nvPr/>
            </p:nvSpPr>
            <p:spPr>
              <a:xfrm>
                <a:off x="4586499" y="127000"/>
                <a:ext cx="590032" cy="13832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3" name="S23"/>
              <p:cNvSpPr txBox="1"/>
              <p:nvPr/>
            </p:nvSpPr>
            <p:spPr>
              <a:xfrm rot="16200000">
                <a:off x="4455557" y="526054"/>
                <a:ext cx="851917" cy="585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0"/>
                </a:lvl1pPr>
              </a:lstStyle>
              <a:p>
                <a:r>
                  <a:t>S23</a:t>
                </a:r>
              </a:p>
            </p:txBody>
          </p:sp>
        </p:grpSp>
        <p:sp>
          <p:nvSpPr>
            <p:cNvPr id="885" name="Block 0"/>
            <p:cNvSpPr txBox="1"/>
            <p:nvPr/>
          </p:nvSpPr>
          <p:spPr>
            <a:xfrm>
              <a:off x="2080551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0</a:t>
              </a:r>
            </a:p>
          </p:txBody>
        </p:sp>
        <p:sp>
          <p:nvSpPr>
            <p:cNvPr id="886" name="Block 1"/>
            <p:cNvSpPr txBox="1"/>
            <p:nvPr/>
          </p:nvSpPr>
          <p:spPr>
            <a:xfrm>
              <a:off x="7374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1</a:t>
              </a:r>
            </a:p>
          </p:txBody>
        </p:sp>
        <p:sp>
          <p:nvSpPr>
            <p:cNvPr id="887" name="Block 2"/>
            <p:cNvSpPr txBox="1"/>
            <p:nvPr/>
          </p:nvSpPr>
          <p:spPr>
            <a:xfrm>
              <a:off x="12835575" y="0"/>
              <a:ext cx="1527087" cy="585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 b="0"/>
              </a:lvl1pPr>
            </a:lstStyle>
            <a:p>
              <a:r>
                <a:t>Block 2</a:t>
              </a:r>
            </a:p>
          </p:txBody>
        </p:sp>
        <p:sp>
          <p:nvSpPr>
            <p:cNvPr id="888" name="..."/>
            <p:cNvSpPr txBox="1"/>
            <p:nvPr/>
          </p:nvSpPr>
          <p:spPr>
            <a:xfrm>
              <a:off x="16586199" y="1287558"/>
              <a:ext cx="463831" cy="597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300"/>
              </a:lvl1pPr>
            </a:lstStyle>
            <a:p>
              <a:r>
                <a:t>...</a:t>
              </a:r>
            </a:p>
          </p:txBody>
        </p:sp>
      </p:grpSp>
      <p:sp>
        <p:nvSpPr>
          <p:cNvPr id="890" name="The goal is to work with overlapping blocks in real time…"/>
          <p:cNvSpPr txBox="1">
            <a:spLocks noGrp="1"/>
          </p:cNvSpPr>
          <p:nvPr>
            <p:ph type="body" sz="half" idx="1"/>
          </p:nvPr>
        </p:nvSpPr>
        <p:spPr>
          <a:xfrm>
            <a:off x="533499" y="6739961"/>
            <a:ext cx="23583801" cy="5627367"/>
          </a:xfrm>
          <a:prstGeom prst="rect">
            <a:avLst/>
          </a:prstGeom>
        </p:spPr>
        <p:txBody>
          <a:bodyPr/>
          <a:lstStyle/>
          <a:p>
            <a:pPr marL="497839" indent="-497839" defTabSz="808990">
              <a:spcBef>
                <a:spcPts val="900"/>
              </a:spcBef>
              <a:defRPr sz="5096"/>
            </a:pPr>
            <a:r>
              <a:rPr lang="en-GB" dirty="0"/>
              <a:t>G</a:t>
            </a:r>
            <a:r>
              <a:rPr dirty="0" err="1"/>
              <a:t>oal</a:t>
            </a:r>
            <a:r>
              <a:rPr dirty="0"/>
              <a:t> is to work with </a:t>
            </a:r>
            <a:r>
              <a:rPr dirty="0">
                <a:solidFill>
                  <a:srgbClr val="3D46A6"/>
                </a:solidFill>
              </a:rPr>
              <a:t>overlapping</a:t>
            </a:r>
            <a:r>
              <a:rPr dirty="0"/>
              <a:t> blocks in real time</a:t>
            </a:r>
            <a:endParaRPr dirty="0">
              <a:solidFill>
                <a:srgbClr val="3D46A6"/>
              </a:solidFill>
            </a:endParaRP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This means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/>
              <a:t> shares some samples with block </a:t>
            </a:r>
            <a:r>
              <a:rPr i="1" dirty="0">
                <a:solidFill>
                  <a:srgbClr val="3D46A6"/>
                </a:solidFill>
              </a:rPr>
              <a:t>k</a:t>
            </a:r>
            <a:r>
              <a:rPr dirty="0">
                <a:solidFill>
                  <a:srgbClr val="3D46A6"/>
                </a:solidFill>
              </a:rPr>
              <a:t>-1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How do we adapt our windowing code to handle this?</a:t>
            </a:r>
          </a:p>
          <a:p>
            <a:pPr marL="497839" indent="-497839" defTabSz="808990">
              <a:spcBef>
                <a:spcPts val="900"/>
              </a:spcBef>
              <a:defRPr sz="5096"/>
            </a:pPr>
            <a:r>
              <a:rPr dirty="0"/>
              <a:t>Easiest approach: keep a </a:t>
            </a:r>
            <a:r>
              <a:rPr dirty="0">
                <a:solidFill>
                  <a:srgbClr val="3D46A6"/>
                </a:solidFill>
              </a:rPr>
              <a:t>running history</a:t>
            </a:r>
            <a:r>
              <a:rPr dirty="0"/>
              <a:t> of the input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i.e. a buffer which always has the last M samples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What kind of structure have seen that does this?</a:t>
            </a:r>
          </a:p>
          <a:p>
            <a:pPr marL="1265814" lvl="1" indent="-643514" defTabSz="808990">
              <a:spcBef>
                <a:spcPts val="900"/>
              </a:spcBef>
              <a:defRPr sz="4312"/>
            </a:pPr>
            <a:r>
              <a:rPr dirty="0"/>
              <a:t>At each </a:t>
            </a:r>
            <a:r>
              <a:rPr dirty="0">
                <a:solidFill>
                  <a:srgbClr val="3D46A6"/>
                </a:solidFill>
              </a:rPr>
              <a:t>hop</a:t>
            </a:r>
            <a:r>
              <a:rPr dirty="0"/>
              <a:t>, pass M samples from circular buffer to FFT</a:t>
            </a:r>
          </a:p>
        </p:txBody>
      </p:sp>
      <p:sp>
        <p:nvSpPr>
          <p:cNvPr id="891" name="Review: overlapping blocks (input sid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Review: overlapping blocks (input side)</a:t>
            </a:r>
          </a:p>
        </p:txBody>
      </p:sp>
      <p:grpSp>
        <p:nvGrpSpPr>
          <p:cNvPr id="895" name="Group"/>
          <p:cNvGrpSpPr/>
          <p:nvPr/>
        </p:nvGrpSpPr>
        <p:grpSpPr>
          <a:xfrm>
            <a:off x="3657399" y="2301766"/>
            <a:ext cx="4016357" cy="2702753"/>
            <a:chOff x="-107288" y="-956523"/>
            <a:chExt cx="4016356" cy="2702752"/>
          </a:xfrm>
        </p:grpSpPr>
        <p:sp>
          <p:nvSpPr>
            <p:cNvPr id="892" name="Rectangle"/>
            <p:cNvSpPr/>
            <p:nvPr/>
          </p:nvSpPr>
          <p:spPr>
            <a:xfrm>
              <a:off x="-107289" y="-956524"/>
              <a:ext cx="4016357" cy="1465176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1881224" y="716091"/>
              <a:ext cx="1" cy="689339"/>
            </a:xfrm>
            <a:prstGeom prst="line">
              <a:avLst/>
            </a:prstGeom>
            <a:noFill/>
            <a:ln w="101600" cap="flat">
              <a:solidFill>
                <a:srgbClr val="0365C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894" name="Line"/>
            <p:cNvSpPr/>
            <p:nvPr/>
          </p:nvSpPr>
          <p:spPr>
            <a:xfrm>
              <a:off x="-40984" y="1506375"/>
              <a:ext cx="3853460" cy="23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097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896" name="x[n]"/>
          <p:cNvSpPr txBox="1"/>
          <p:nvPr/>
        </p:nvSpPr>
        <p:spPr>
          <a:xfrm>
            <a:off x="2639631" y="2698159"/>
            <a:ext cx="798577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x[n]</a:t>
            </a:r>
          </a:p>
        </p:txBody>
      </p:sp>
      <p:sp>
        <p:nvSpPr>
          <p:cNvPr id="897" name="y[n]"/>
          <p:cNvSpPr txBox="1"/>
          <p:nvPr/>
        </p:nvSpPr>
        <p:spPr>
          <a:xfrm>
            <a:off x="2643060" y="5650688"/>
            <a:ext cx="79171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y[n]</a:t>
            </a:r>
          </a:p>
        </p:txBody>
      </p:sp>
      <p:sp>
        <p:nvSpPr>
          <p:cNvPr id="898" name="Circular buffer"/>
          <p:cNvSpPr txBox="1"/>
          <p:nvPr/>
        </p:nvSpPr>
        <p:spPr>
          <a:xfrm>
            <a:off x="13799208" y="10838720"/>
            <a:ext cx="3644799" cy="746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 b="0">
                <a:solidFill>
                  <a:srgbClr val="9B1200"/>
                </a:solidFill>
              </a:defRPr>
            </a:lvl1pPr>
          </a:lstStyle>
          <a:p>
            <a:r>
              <a:t>Circular buffer</a:t>
            </a:r>
          </a:p>
        </p:txBody>
      </p:sp>
      <p:grpSp>
        <p:nvGrpSpPr>
          <p:cNvPr id="904" name="Group"/>
          <p:cNvGrpSpPr/>
          <p:nvPr/>
        </p:nvGrpSpPr>
        <p:grpSpPr>
          <a:xfrm>
            <a:off x="3719561" y="2375079"/>
            <a:ext cx="14823266" cy="1402784"/>
            <a:chOff x="0" y="0"/>
            <a:chExt cx="14823265" cy="1402782"/>
          </a:xfrm>
        </p:grpSpPr>
        <p:sp>
          <p:nvSpPr>
            <p:cNvPr id="899" name="Rectangle"/>
            <p:cNvSpPr/>
            <p:nvPr/>
          </p:nvSpPr>
          <p:spPr>
            <a:xfrm>
              <a:off x="0" y="0"/>
              <a:ext cx="3772191" cy="1402783"/>
            </a:xfrm>
            <a:prstGeom prst="rect">
              <a:avLst/>
            </a:prstGeom>
            <a:solidFill>
              <a:srgbClr val="0365C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0" name="Rectangle"/>
            <p:cNvSpPr/>
            <p:nvPr/>
          </p:nvSpPr>
          <p:spPr>
            <a:xfrm>
              <a:off x="2660690" y="19134"/>
              <a:ext cx="4132518" cy="1364515"/>
            </a:xfrm>
            <a:prstGeom prst="rect">
              <a:avLst/>
            </a:prstGeom>
            <a:solidFill>
              <a:srgbClr val="773F9B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1" name="Rectangle"/>
            <p:cNvSpPr/>
            <p:nvPr/>
          </p:nvSpPr>
          <p:spPr>
            <a:xfrm>
              <a:off x="5581658" y="19134"/>
              <a:ext cx="4132517" cy="1364515"/>
            </a:xfrm>
            <a:prstGeom prst="rect">
              <a:avLst/>
            </a:prstGeom>
            <a:solidFill>
              <a:srgbClr val="C82506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2" name="Rectangle"/>
            <p:cNvSpPr/>
            <p:nvPr/>
          </p:nvSpPr>
          <p:spPr>
            <a:xfrm>
              <a:off x="8768984" y="28151"/>
              <a:ext cx="3772191" cy="1346481"/>
            </a:xfrm>
            <a:prstGeom prst="rect">
              <a:avLst/>
            </a:prstGeom>
            <a:solidFill>
              <a:srgbClr val="DE6A10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03" name="Rectangle"/>
            <p:cNvSpPr/>
            <p:nvPr/>
          </p:nvSpPr>
          <p:spPr>
            <a:xfrm>
              <a:off x="11051075" y="28151"/>
              <a:ext cx="3772191" cy="1346481"/>
            </a:xfrm>
            <a:prstGeom prst="rect">
              <a:avLst/>
            </a:prstGeom>
            <a:solidFill>
              <a:schemeClr val="accent4">
                <a:hueOff val="-461056"/>
                <a:satOff val="4338"/>
                <a:lumOff val="-10225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0116 -0.000404" pathEditMode="relative">
                                      <p:cBhvr>
                                        <p:cTn id="19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116 -0.000404 L 0.220738 -0.001747" pathEditMode="relative">
                                      <p:cBhvr>
                                        <p:cTn id="23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738 -0.001747 L 0.333911 0.002456" pathEditMode="relative">
                                      <p:cBhvr>
                                        <p:cTn id="27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911 0.002456 L 0.446639 0.000642" pathEditMode="relative">
                                      <p:cBhvr>
                                        <p:cTn id="31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1000" fill="hold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" grpId="1" build="p" bldLvl="5" animBg="1" advAuto="0"/>
      <p:bldP spid="895" grpId="2" animBg="1" advAuto="0"/>
      <p:bldP spid="895" grpId="7" animBg="1" advAuto="0"/>
      <p:bldP spid="898" grpId="9" animBg="1" advAuto="0"/>
      <p:bldP spid="904" grpId="8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3038</Words>
  <Application>Microsoft Office PowerPoint</Application>
  <PresentationFormat>Custom</PresentationFormat>
  <Paragraphs>1065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Courier</vt:lpstr>
      <vt:lpstr>Gill Sans</vt:lpstr>
      <vt:lpstr>Helvetica Neue</vt:lpstr>
      <vt:lpstr>Helvetica Neue Light</vt:lpstr>
      <vt:lpstr>Helvetica Neue Medium</vt:lpstr>
      <vt:lpstr>White</vt:lpstr>
      <vt:lpstr>Phase vocoder, part 1</vt:lpstr>
      <vt:lpstr>Block-based processing</vt:lpstr>
      <vt:lpstr>Block-based input</vt:lpstr>
      <vt:lpstr>Block-based input and output</vt:lpstr>
      <vt:lpstr>Block-based input and output</vt:lpstr>
      <vt:lpstr>Block-based output: causality</vt:lpstr>
      <vt:lpstr>Overlapping blocks</vt:lpstr>
      <vt:lpstr>Overlap-Add</vt:lpstr>
      <vt:lpstr>Review: overlapping blocks (input side)</vt:lpstr>
      <vt:lpstr>Review: overlap-add with a circular buffer</vt:lpstr>
      <vt:lpstr>Review: unwrapping the circular buffer</vt:lpstr>
      <vt:lpstr>Block-based output: overlap</vt:lpstr>
      <vt:lpstr>Output circular buffer</vt:lpstr>
      <vt:lpstr>The full signal chain</vt:lpstr>
      <vt:lpstr>Overlap-add task</vt:lpstr>
      <vt:lpstr>Block-based processing performance</vt:lpstr>
      <vt:lpstr>The full signal chain: performance</vt:lpstr>
      <vt:lpstr>Intermittent CPU load</vt:lpstr>
      <vt:lpstr>Handling intermittent load</vt:lpstr>
      <vt:lpstr>The full signal chain: added latency</vt:lpstr>
      <vt:lpstr>Multi-threaded processing</vt:lpstr>
      <vt:lpstr>Multi-threaded processing</vt:lpstr>
      <vt:lpstr>Threading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ECS7012P Music and Audio Programming</dc:title>
  <cp:lastModifiedBy>Joshua Reiss</cp:lastModifiedBy>
  <cp:revision>10</cp:revision>
  <dcterms:modified xsi:type="dcterms:W3CDTF">2023-12-06T16:24:03Z</dcterms:modified>
</cp:coreProperties>
</file>