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4" r:id="rId2"/>
    <p:sldMasterId id="2147483655" r:id="rId3"/>
    <p:sldMasterId id="2147483656" r:id="rId4"/>
    <p:sldMasterId id="2147483657" r:id="rId5"/>
    <p:sldMasterId id="2147483658" r:id="rId6"/>
    <p:sldMasterId id="2147483659" r:id="rId7"/>
    <p:sldMasterId id="2147483792" r:id="rId8"/>
    <p:sldMasterId id="2147483804" r:id="rId9"/>
  </p:sldMasterIdLst>
  <p:notesMasterIdLst>
    <p:notesMasterId r:id="rId33"/>
  </p:notesMasterIdLst>
  <p:sldIdLst>
    <p:sldId id="369" r:id="rId10"/>
    <p:sldId id="340" r:id="rId11"/>
    <p:sldId id="342" r:id="rId12"/>
    <p:sldId id="358" r:id="rId13"/>
    <p:sldId id="368" r:id="rId14"/>
    <p:sldId id="379" r:id="rId15"/>
    <p:sldId id="350" r:id="rId16"/>
    <p:sldId id="359" r:id="rId17"/>
    <p:sldId id="360" r:id="rId18"/>
    <p:sldId id="376" r:id="rId19"/>
    <p:sldId id="377" r:id="rId20"/>
    <p:sldId id="378" r:id="rId21"/>
    <p:sldId id="380" r:id="rId22"/>
    <p:sldId id="381" r:id="rId23"/>
    <p:sldId id="382" r:id="rId24"/>
    <p:sldId id="354" r:id="rId25"/>
    <p:sldId id="383" r:id="rId26"/>
    <p:sldId id="355" r:id="rId27"/>
    <p:sldId id="384" r:id="rId28"/>
    <p:sldId id="361" r:id="rId29"/>
    <p:sldId id="356" r:id="rId30"/>
    <p:sldId id="362" r:id="rId31"/>
    <p:sldId id="385" r:id="rId32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05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119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177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23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300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2357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941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6478" algn="l" defTabSz="914119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4" autoAdjust="0"/>
    <p:restoredTop sz="86421" autoAdjust="0"/>
  </p:normalViewPr>
  <p:slideViewPr>
    <p:cSldViewPr>
      <p:cViewPr varScale="1">
        <p:scale>
          <a:sx n="71" d="100"/>
          <a:sy n="71" d="100"/>
        </p:scale>
        <p:origin x="2292" y="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13140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933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1pPr>
    <a:lvl2pPr marL="45705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2pPr>
    <a:lvl3pPr marL="914119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3pPr>
    <a:lvl4pPr marL="1371177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4pPr>
    <a:lvl5pPr marL="182823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Gill Sans" charset="0"/>
        <a:ea typeface="+mn-ea"/>
        <a:cs typeface="+mn-cs"/>
      </a:defRPr>
    </a:lvl5pPr>
    <a:lvl6pPr marL="2285300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357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41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065794-2240-4B4A-A0D9-E338BB69757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4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5FF75A-8122-4911-990D-ABA3B10067E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0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28FF991-4617-4AF4-90DC-D0B5061B4F4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70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EEB8F60-D566-421C-8456-971D8D5232F8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5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B062FA-459B-4EC7-9883-4942C4F190DF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lIns="99048" tIns="49524" rIns="99048" bIns="49524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51632AA-0251-4A18-B5ED-F022D548FEB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4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9"/>
            <a:ext cx="6170613" cy="8153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7013" y="1600209"/>
            <a:ext cx="6172200" cy="81533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0"/>
            <a:ext cx="3251200" cy="975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601200" cy="975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1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1"/>
            <a:ext cx="9458325" cy="86614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2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8" y="50802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10" tIns="45705" rIns="91410" bIns="4570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  <a:prstGeom prst="rect">
            <a:avLst/>
          </a:prstGeom>
        </p:spPr>
        <p:txBody>
          <a:bodyPr lIns="91410" tIns="45705" rIns="91410" bIns="4570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0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914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4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601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01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02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05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0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1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1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1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0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0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4371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9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9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628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29" indent="0">
              <a:buNone/>
              <a:defRPr sz="2800" b="1"/>
            </a:lvl2pPr>
            <a:lvl3pPr marL="1300059" indent="0">
              <a:buNone/>
              <a:defRPr sz="2600" b="1"/>
            </a:lvl3pPr>
            <a:lvl4pPr marL="1950092" indent="0">
              <a:buNone/>
              <a:defRPr sz="2300" b="1"/>
            </a:lvl4pPr>
            <a:lvl5pPr marL="2600122" indent="0">
              <a:buNone/>
              <a:defRPr sz="2300" b="1"/>
            </a:lvl5pPr>
            <a:lvl6pPr marL="3250151" indent="0">
              <a:buNone/>
              <a:defRPr sz="2300" b="1"/>
            </a:lvl6pPr>
            <a:lvl7pPr marL="3900184" indent="0">
              <a:buNone/>
              <a:defRPr sz="2300" b="1"/>
            </a:lvl7pPr>
            <a:lvl8pPr marL="4550209" indent="0">
              <a:buNone/>
              <a:defRPr sz="2300" b="1"/>
            </a:lvl8pPr>
            <a:lvl9pPr marL="520024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29" indent="0">
              <a:buNone/>
              <a:defRPr sz="2800" b="1"/>
            </a:lvl2pPr>
            <a:lvl3pPr marL="1300059" indent="0">
              <a:buNone/>
              <a:defRPr sz="2600" b="1"/>
            </a:lvl3pPr>
            <a:lvl4pPr marL="1950092" indent="0">
              <a:buNone/>
              <a:defRPr sz="2300" b="1"/>
            </a:lvl4pPr>
            <a:lvl5pPr marL="2600122" indent="0">
              <a:buNone/>
              <a:defRPr sz="2300" b="1"/>
            </a:lvl5pPr>
            <a:lvl6pPr marL="3250151" indent="0">
              <a:buNone/>
              <a:defRPr sz="2300" b="1"/>
            </a:lvl6pPr>
            <a:lvl7pPr marL="3900184" indent="0">
              <a:buNone/>
              <a:defRPr sz="2300" b="1"/>
            </a:lvl7pPr>
            <a:lvl8pPr marL="4550209" indent="0">
              <a:buNone/>
              <a:defRPr sz="2300" b="1"/>
            </a:lvl8pPr>
            <a:lvl9pPr marL="520024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373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502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31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7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029" indent="0">
              <a:buNone/>
              <a:defRPr sz="1700"/>
            </a:lvl2pPr>
            <a:lvl3pPr marL="1300059" indent="0">
              <a:buNone/>
              <a:defRPr sz="1400"/>
            </a:lvl3pPr>
            <a:lvl4pPr marL="1950092" indent="0">
              <a:buNone/>
              <a:defRPr sz="1300"/>
            </a:lvl4pPr>
            <a:lvl5pPr marL="2600122" indent="0">
              <a:buNone/>
              <a:defRPr sz="1300"/>
            </a:lvl5pPr>
            <a:lvl6pPr marL="3250151" indent="0">
              <a:buNone/>
              <a:defRPr sz="1300"/>
            </a:lvl6pPr>
            <a:lvl7pPr marL="3900184" indent="0">
              <a:buNone/>
              <a:defRPr sz="1300"/>
            </a:lvl7pPr>
            <a:lvl8pPr marL="4550209" indent="0">
              <a:buNone/>
              <a:defRPr sz="1300"/>
            </a:lvl8pPr>
            <a:lvl9pPr marL="520024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46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029" indent="0">
              <a:buNone/>
              <a:defRPr sz="4000"/>
            </a:lvl2pPr>
            <a:lvl3pPr marL="1300059" indent="0">
              <a:buNone/>
              <a:defRPr sz="3400"/>
            </a:lvl3pPr>
            <a:lvl4pPr marL="1950092" indent="0">
              <a:buNone/>
              <a:defRPr sz="2800"/>
            </a:lvl4pPr>
            <a:lvl5pPr marL="2600122" indent="0">
              <a:buNone/>
              <a:defRPr sz="2800"/>
            </a:lvl5pPr>
            <a:lvl6pPr marL="3250151" indent="0">
              <a:buNone/>
              <a:defRPr sz="2800"/>
            </a:lvl6pPr>
            <a:lvl7pPr marL="3900184" indent="0">
              <a:buNone/>
              <a:defRPr sz="2800"/>
            </a:lvl7pPr>
            <a:lvl8pPr marL="4550209" indent="0">
              <a:buNone/>
              <a:defRPr sz="2800"/>
            </a:lvl8pPr>
            <a:lvl9pPr marL="5200243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029" indent="0">
              <a:buNone/>
              <a:defRPr sz="1700"/>
            </a:lvl2pPr>
            <a:lvl3pPr marL="1300059" indent="0">
              <a:buNone/>
              <a:defRPr sz="1400"/>
            </a:lvl3pPr>
            <a:lvl4pPr marL="1950092" indent="0">
              <a:buNone/>
              <a:defRPr sz="1300"/>
            </a:lvl4pPr>
            <a:lvl5pPr marL="2600122" indent="0">
              <a:buNone/>
              <a:defRPr sz="1300"/>
            </a:lvl5pPr>
            <a:lvl6pPr marL="3250151" indent="0">
              <a:buNone/>
              <a:defRPr sz="1300"/>
            </a:lvl6pPr>
            <a:lvl7pPr marL="3900184" indent="0">
              <a:buNone/>
              <a:defRPr sz="1300"/>
            </a:lvl7pPr>
            <a:lvl8pPr marL="4550209" indent="0">
              <a:buNone/>
              <a:defRPr sz="1300"/>
            </a:lvl8pPr>
            <a:lvl9pPr marL="520024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235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478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5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5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98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0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0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41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9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4000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06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12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1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2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3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038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04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05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437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8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6282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062" indent="0">
              <a:buNone/>
              <a:defRPr sz="2800" b="1"/>
            </a:lvl2pPr>
            <a:lvl3pPr marL="1300125" indent="0">
              <a:buNone/>
              <a:defRPr sz="2600" b="1"/>
            </a:lvl3pPr>
            <a:lvl4pPr marL="1950192" indent="0">
              <a:buNone/>
              <a:defRPr sz="2300" b="1"/>
            </a:lvl4pPr>
            <a:lvl5pPr marL="2600254" indent="0">
              <a:buNone/>
              <a:defRPr sz="2300" b="1"/>
            </a:lvl5pPr>
            <a:lvl6pPr marL="3250317" indent="0">
              <a:buNone/>
              <a:defRPr sz="2300" b="1"/>
            </a:lvl6pPr>
            <a:lvl7pPr marL="3900384" indent="0">
              <a:buNone/>
              <a:defRPr sz="2300" b="1"/>
            </a:lvl7pPr>
            <a:lvl8pPr marL="4550443" indent="0">
              <a:buNone/>
              <a:defRPr sz="2300" b="1"/>
            </a:lvl8pPr>
            <a:lvl9pPr marL="520050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373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502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4319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3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6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3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468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062" indent="0">
              <a:buNone/>
              <a:defRPr sz="4000"/>
            </a:lvl2pPr>
            <a:lvl3pPr marL="1300125" indent="0">
              <a:buNone/>
              <a:defRPr sz="3400"/>
            </a:lvl3pPr>
            <a:lvl4pPr marL="1950192" indent="0">
              <a:buNone/>
              <a:defRPr sz="2800"/>
            </a:lvl4pPr>
            <a:lvl5pPr marL="2600254" indent="0">
              <a:buNone/>
              <a:defRPr sz="2800"/>
            </a:lvl5pPr>
            <a:lvl6pPr marL="3250317" indent="0">
              <a:buNone/>
              <a:defRPr sz="2800"/>
            </a:lvl6pPr>
            <a:lvl7pPr marL="3900384" indent="0">
              <a:buNone/>
              <a:defRPr sz="2800"/>
            </a:lvl7pPr>
            <a:lvl8pPr marL="4550443" indent="0">
              <a:buNone/>
              <a:defRPr sz="2800"/>
            </a:lvl8pPr>
            <a:lvl9pPr marL="5200509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062" indent="0">
              <a:buNone/>
              <a:defRPr sz="1700"/>
            </a:lvl2pPr>
            <a:lvl3pPr marL="1300125" indent="0">
              <a:buNone/>
              <a:defRPr sz="1400"/>
            </a:lvl3pPr>
            <a:lvl4pPr marL="1950192" indent="0">
              <a:buNone/>
              <a:defRPr sz="1300"/>
            </a:lvl4pPr>
            <a:lvl5pPr marL="2600254" indent="0">
              <a:buNone/>
              <a:defRPr sz="1300"/>
            </a:lvl5pPr>
            <a:lvl6pPr marL="3250317" indent="0">
              <a:buNone/>
              <a:defRPr sz="1300"/>
            </a:lvl6pPr>
            <a:lvl7pPr marL="3900384" indent="0">
              <a:buNone/>
              <a:defRPr sz="1300"/>
            </a:lvl7pPr>
            <a:lvl8pPr marL="4550443" indent="0">
              <a:buNone/>
              <a:defRPr sz="1300"/>
            </a:lvl8pPr>
            <a:lvl9pPr marL="52005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2358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4781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4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4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20/03/2020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13004800" cy="1087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108565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2" y="1600209"/>
            <a:ext cx="12495214" cy="81533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108565" bIns="507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/>
  <p:txStyles>
    <p:titleStyle>
      <a:lvl1pPr marL="635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marL="635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marL="635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marL="635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marL="6350"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63407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20468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7526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34587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469" indent="-342796" algn="l" rtl="0" eaLnBrk="0" fontAlgn="base" hangingPunct="0">
        <a:spcBef>
          <a:spcPts val="1099"/>
        </a:spcBef>
        <a:spcAft>
          <a:spcPct val="0"/>
        </a:spcAft>
        <a:buClr>
          <a:srgbClr val="333399"/>
        </a:buClr>
        <a:buSzPct val="100000"/>
        <a:buFont typeface="Wingdings" pitchFamily="2" charset="2"/>
        <a:buChar char="Ø"/>
        <a:defRPr sz="4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31615" indent="-285662" algn="l" rtl="0" eaLnBrk="0" fontAlgn="base" hangingPunct="0">
        <a:spcBef>
          <a:spcPts val="900"/>
        </a:spcBef>
        <a:spcAft>
          <a:spcPct val="0"/>
        </a:spcAft>
        <a:buClr>
          <a:srgbClr val="333399"/>
        </a:buClr>
        <a:buSzPct val="100000"/>
        <a:buFont typeface="Wingdings" pitchFamily="2" charset="2"/>
        <a:buChar char="q"/>
        <a:defRPr sz="3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131538" indent="-228530" algn="l" rtl="0" eaLnBrk="0" fontAlgn="base" hangingPunct="0">
        <a:spcBef>
          <a:spcPts val="799"/>
        </a:spcBef>
        <a:spcAft>
          <a:spcPct val="0"/>
        </a:spcAft>
        <a:buClr>
          <a:srgbClr val="333399"/>
        </a:buClr>
        <a:buSzPct val="100000"/>
        <a:buFont typeface="Wingdings" pitchFamily="2" charset="2"/>
        <a:buChar char="§"/>
        <a:defRPr sz="3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588602" indent="-228530" algn="l" rtl="0" eaLnBrk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045660" indent="-228530" algn="l" rtl="0" eaLnBrk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502719" indent="-22853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59779" indent="-22853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6838" indent="-22853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3895" indent="-22853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»"/>
        <a:defRPr sz="2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6"/>
            <a:ext cx="2438400" cy="6889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4808" indent="-380882" algn="l" rtl="0" eaLnBrk="0" fontAlgn="base" hangingPunct="0">
        <a:spcBef>
          <a:spcPts val="12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142650" indent="-380882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523530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67894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412257" indent="-317398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69321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6376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3439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0500" indent="-317398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2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2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82" tIns="50782" rIns="50782" bIns="507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pitchFamily="34" charset="0"/>
        </a:defRPr>
      </a:lvl5pPr>
      <a:lvl6pPr marL="45705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119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177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238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021" indent="-380882" algn="l" rtl="0" eaLnBrk="0" fontAlgn="base" hangingPunct="0">
        <a:spcBef>
          <a:spcPts val="600"/>
        </a:spcBef>
        <a:spcAft>
          <a:spcPct val="0"/>
        </a:spcAft>
        <a:buSzPct val="150000"/>
        <a:buFont typeface="Arial" pitchFamily="34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1091864" indent="-380882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1472748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917111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2361475" indent="-317398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818534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5593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265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89712" indent="-317398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05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119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17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23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8727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09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454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1818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181" indent="-571323" algn="l" rtl="0" eaLnBrk="0" fontAlgn="base" hangingPunct="0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242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0299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7360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4424" indent="-571323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05" tIns="65003" rIns="130005" bIns="650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9"/>
            <a:ext cx="11704320" cy="6436925"/>
          </a:xfrm>
          <a:prstGeom prst="rect">
            <a:avLst/>
          </a:prstGeom>
        </p:spPr>
        <p:txBody>
          <a:bodyPr vert="horz" lIns="130005" tIns="65003" rIns="130005" bIns="650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51"/>
            <a:ext cx="3034453" cy="519289"/>
          </a:xfrm>
          <a:prstGeom prst="rect">
            <a:avLst/>
          </a:prstGeom>
        </p:spPr>
        <p:txBody>
          <a:bodyPr vert="horz" lIns="130005" tIns="65003" rIns="130005" bIns="65003" rtlCol="0" anchor="ctr"/>
          <a:lstStyle>
            <a:lvl1pPr algn="l" defTabSz="130005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20/03/2020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51"/>
            <a:ext cx="4118187" cy="519289"/>
          </a:xfrm>
          <a:prstGeom prst="rect">
            <a:avLst/>
          </a:prstGeom>
        </p:spPr>
        <p:txBody>
          <a:bodyPr vert="horz" lIns="130005" tIns="65003" rIns="130005" bIns="65003" rtlCol="0" anchor="ctr"/>
          <a:lstStyle>
            <a:lvl1pPr algn="ctr" defTabSz="130005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51"/>
            <a:ext cx="3034453" cy="519289"/>
          </a:xfrm>
          <a:prstGeom prst="rect">
            <a:avLst/>
          </a:prstGeom>
        </p:spPr>
        <p:txBody>
          <a:bodyPr vert="horz" lIns="130005" tIns="65003" rIns="130005" bIns="65003" rtlCol="0" anchor="ctr"/>
          <a:lstStyle>
            <a:lvl1pPr algn="r" defTabSz="1300059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2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1300059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524" indent="-487524" algn="l" defTabSz="1300059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299" indent="-406268" algn="l" defTabSz="1300059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073" indent="-325014" algn="l" defTabSz="130005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105" indent="-325014" algn="l" defTabSz="130005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138" indent="-325014" algn="l" defTabSz="1300059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169" indent="-325014" algn="l" defTabSz="13000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5197" indent="-325014" algn="l" defTabSz="13000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5229" indent="-325014" algn="l" defTabSz="13000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5256" indent="-325014" algn="l" defTabSz="130005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29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059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092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122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151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84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209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0243" algn="l" defTabSz="13000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12" tIns="65007" rIns="130012" bIns="650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8"/>
            <a:ext cx="11704320" cy="6436925"/>
          </a:xfrm>
          <a:prstGeom prst="rect">
            <a:avLst/>
          </a:prstGeom>
        </p:spPr>
        <p:txBody>
          <a:bodyPr vert="horz" lIns="130012" tIns="65007" rIns="130012" bIns="650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50"/>
            <a:ext cx="3034453" cy="519289"/>
          </a:xfrm>
          <a:prstGeom prst="rect">
            <a:avLst/>
          </a:prstGeom>
        </p:spPr>
        <p:txBody>
          <a:bodyPr vert="horz" lIns="130012" tIns="65007" rIns="130012" bIns="65007" rtlCol="0" anchor="ctr"/>
          <a:lstStyle>
            <a:lvl1pPr algn="l" defTabSz="1300125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1F0F-0326-49DA-AF30-5000B18BB4CF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20/03/2020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50"/>
            <a:ext cx="4118187" cy="519289"/>
          </a:xfrm>
          <a:prstGeom prst="rect">
            <a:avLst/>
          </a:prstGeom>
        </p:spPr>
        <p:txBody>
          <a:bodyPr vert="horz" lIns="130012" tIns="65007" rIns="130012" bIns="65007" rtlCol="0" anchor="ctr"/>
          <a:lstStyle>
            <a:lvl1pPr algn="ctr" defTabSz="1300125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50"/>
            <a:ext cx="3034453" cy="519289"/>
          </a:xfrm>
          <a:prstGeom prst="rect">
            <a:avLst/>
          </a:prstGeom>
        </p:spPr>
        <p:txBody>
          <a:bodyPr vert="horz" lIns="130012" tIns="65007" rIns="130012" bIns="65007" rtlCol="0" anchor="ctr"/>
          <a:lstStyle>
            <a:lvl1pPr algn="r" defTabSz="1300125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BB36-7299-4E85-8C53-97E41AAF9F8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27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1300125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549" indent="-487549" algn="l" defTabSz="130012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353" indent="-406290" algn="l" defTabSz="1300125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156" indent="-325031" algn="l" defTabSz="130012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221" indent="-325031" algn="l" defTabSz="130012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288" indent="-325031" algn="l" defTabSz="1300125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5352" indent="-325031" algn="l" defTabSz="13001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5413" indent="-325031" algn="l" defTabSz="13001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5478" indent="-325031" algn="l" defTabSz="13001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5539" indent="-325031" algn="l" defTabSz="130012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62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125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192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254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317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0384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0443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0509" algn="l" defTabSz="130012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/>
          </p:cNvSpPr>
          <p:nvPr/>
        </p:nvSpPr>
        <p:spPr bwMode="auto">
          <a:xfrm>
            <a:off x="1270007" y="6733481"/>
            <a:ext cx="10464801" cy="2463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73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Spatial </a:t>
            </a:r>
            <a:r>
              <a:rPr lang="en-US" sz="7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Audio</a:t>
            </a: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r>
              <a:rPr lang="en-US" sz="73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Beyond stereo</a:t>
            </a:r>
            <a:endParaRPr lang="en-US" sz="7300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909" y="3004592"/>
            <a:ext cx="3682999" cy="45735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42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8044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/>
              <a:t>A typical </a:t>
            </a:r>
            <a:r>
              <a:rPr lang="en-US" sz="4000" b="1" dirty="0" err="1" smtClean="0"/>
              <a:t>ambisonics</a:t>
            </a:r>
            <a:r>
              <a:rPr lang="en-US" sz="4000" b="1" dirty="0" smtClean="0"/>
              <a:t> layout. Five loudspeakers arranged in a regular layout, suitable for second order, 2D </a:t>
            </a:r>
            <a:r>
              <a:rPr lang="en-US" sz="4000" b="1" dirty="0" err="1" smtClean="0"/>
              <a:t>ambisonics</a:t>
            </a:r>
            <a:r>
              <a:rPr lang="en-US" sz="4000" b="1" dirty="0" smtClean="0"/>
              <a:t>.</a:t>
            </a:r>
          </a:p>
        </p:txBody>
      </p:sp>
      <p:sp>
        <p:nvSpPr>
          <p:cNvPr id="661" name="Oval 660"/>
          <p:cNvSpPr/>
          <p:nvPr/>
        </p:nvSpPr>
        <p:spPr>
          <a:xfrm>
            <a:off x="3327647" y="3486025"/>
            <a:ext cx="6144000" cy="614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05" tIns="65003" rIns="130005" bIns="65003" rtlCol="0" anchor="ctr"/>
          <a:lstStyle/>
          <a:p>
            <a:pPr defTabSz="1300059" fontAlgn="auto"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prstClr val="white"/>
              </a:solidFill>
            </a:endParaRPr>
          </a:p>
        </p:txBody>
      </p:sp>
      <p:grpSp>
        <p:nvGrpSpPr>
          <p:cNvPr id="2" name="Group 678"/>
          <p:cNvGrpSpPr/>
          <p:nvPr/>
        </p:nvGrpSpPr>
        <p:grpSpPr>
          <a:xfrm rot="5400000">
            <a:off x="5949676" y="2584506"/>
            <a:ext cx="825037" cy="825631"/>
            <a:chOff x="2123728" y="692696"/>
            <a:chExt cx="725130" cy="725653"/>
          </a:xfrm>
        </p:grpSpPr>
        <p:sp>
          <p:nvSpPr>
            <p:cNvPr id="681" name="Rectangle 680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82" name="Isosceles Triangle 681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84" name="Arc 683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688" name="Arc 687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667"/>
          <p:cNvGrpSpPr/>
          <p:nvPr/>
        </p:nvGrpSpPr>
        <p:grpSpPr>
          <a:xfrm rot="9219499">
            <a:off x="9325922" y="4896158"/>
            <a:ext cx="825037" cy="825631"/>
            <a:chOff x="2123728" y="692696"/>
            <a:chExt cx="725130" cy="725653"/>
          </a:xfrm>
        </p:grpSpPr>
        <p:sp>
          <p:nvSpPr>
            <p:cNvPr id="26" name="Rectangle 25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Arc 27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29" name="Arc 28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667"/>
          <p:cNvGrpSpPr/>
          <p:nvPr/>
        </p:nvGrpSpPr>
        <p:grpSpPr>
          <a:xfrm rot="13054863">
            <a:off x="8430044" y="8762044"/>
            <a:ext cx="825037" cy="825631"/>
            <a:chOff x="2123728" y="692696"/>
            <a:chExt cx="725130" cy="725653"/>
          </a:xfrm>
        </p:grpSpPr>
        <p:sp>
          <p:nvSpPr>
            <p:cNvPr id="31" name="Rectangle 30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667"/>
          <p:cNvGrpSpPr/>
          <p:nvPr/>
        </p:nvGrpSpPr>
        <p:grpSpPr>
          <a:xfrm rot="19019582">
            <a:off x="3478899" y="8757531"/>
            <a:ext cx="825037" cy="825631"/>
            <a:chOff x="2123728" y="692696"/>
            <a:chExt cx="725130" cy="725653"/>
          </a:xfrm>
        </p:grpSpPr>
        <p:sp>
          <p:nvSpPr>
            <p:cNvPr id="36" name="Rectangle 35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39" name="Arc 38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667"/>
          <p:cNvGrpSpPr/>
          <p:nvPr/>
        </p:nvGrpSpPr>
        <p:grpSpPr>
          <a:xfrm rot="1810832">
            <a:off x="2699773" y="4872933"/>
            <a:ext cx="825037" cy="825631"/>
            <a:chOff x="2123728" y="692696"/>
            <a:chExt cx="725130" cy="725653"/>
          </a:xfrm>
        </p:grpSpPr>
        <p:sp>
          <p:nvSpPr>
            <p:cNvPr id="41" name="Rectangle 40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440" y="0"/>
            <a:ext cx="11704320" cy="1204392"/>
          </a:xfrm>
        </p:spPr>
        <p:txBody>
          <a:bodyPr/>
          <a:lstStyle/>
          <a:p>
            <a:r>
              <a:rPr lang="en-GB" dirty="0" smtClean="0"/>
              <a:t>The complicated math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36104"/>
            <a:ext cx="13004800" cy="881749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Plane wave </a:t>
            </a:r>
            <a:r>
              <a:rPr lang="en-US" sz="4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4000" i="1" baseline="-25000" dirty="0" err="1" smtClean="0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4000" dirty="0"/>
              <a:t> </a:t>
            </a:r>
            <a:r>
              <a:rPr lang="en-GB" sz="4000" dirty="0" smtClean="0"/>
              <a:t>arriving at listener</a:t>
            </a:r>
          </a:p>
          <a:p>
            <a:endParaRPr lang="en-GB" sz="3200" dirty="0"/>
          </a:p>
          <a:p>
            <a:r>
              <a:rPr lang="en-GB" sz="4000" dirty="0" smtClean="0"/>
              <a:t>Plane wave </a:t>
            </a:r>
            <a:r>
              <a:rPr lang="en-US" sz="4000" dirty="0"/>
              <a:t>expanded as </a:t>
            </a:r>
            <a:r>
              <a:rPr lang="en-US" sz="4000" dirty="0" smtClean="0"/>
              <a:t>series </a:t>
            </a:r>
            <a:r>
              <a:rPr lang="en-US" sz="4000" dirty="0"/>
              <a:t>of cosines and Cylindrical Bessel </a:t>
            </a:r>
            <a:r>
              <a:rPr lang="en-US" sz="4000" dirty="0" smtClean="0"/>
              <a:t>Functions</a:t>
            </a:r>
          </a:p>
          <a:p>
            <a:endParaRPr lang="en-US" sz="4000" dirty="0"/>
          </a:p>
          <a:p>
            <a:r>
              <a:rPr lang="en-US" sz="4000" dirty="0"/>
              <a:t>each loudspeaker produces plane wave </a:t>
            </a:r>
            <a:r>
              <a:rPr lang="en-US" sz="4000" dirty="0" smtClean="0"/>
              <a:t>output</a:t>
            </a:r>
          </a:p>
          <a:p>
            <a:r>
              <a:rPr lang="en-US" sz="4000" dirty="0" smtClean="0"/>
              <a:t>output </a:t>
            </a:r>
            <a:r>
              <a:rPr lang="en-US" sz="4000" dirty="0"/>
              <a:t>of </a:t>
            </a:r>
            <a:r>
              <a:rPr lang="en-US" sz="4000" i="1" dirty="0" smtClean="0"/>
              <a:t>n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speaker</a:t>
            </a:r>
          </a:p>
          <a:p>
            <a:endParaRPr lang="en-US" sz="4000" dirty="0"/>
          </a:p>
          <a:p>
            <a:r>
              <a:rPr lang="en-US" sz="4000" dirty="0" err="1"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latin typeface="+mj-lt"/>
                <a:ea typeface="Times New Roman" panose="02020603050405020304" pitchFamily="18" charset="0"/>
              </a:rPr>
              <a:t>is </a:t>
            </a:r>
            <a:r>
              <a:rPr lang="en-US" sz="4000" dirty="0" smtClean="0">
                <a:latin typeface="+mj-lt"/>
                <a:ea typeface="Times New Roman" panose="02020603050405020304" pitchFamily="18" charset="0"/>
              </a:rPr>
              <a:t>angle </a:t>
            </a:r>
            <a:r>
              <a:rPr lang="en-US" sz="4000" dirty="0">
                <a:latin typeface="+mj-lt"/>
                <a:ea typeface="Times New Roman" panose="02020603050405020304" pitchFamily="18" charset="0"/>
              </a:rPr>
              <a:t>of </a:t>
            </a:r>
            <a:r>
              <a:rPr lang="en-US" sz="4000" i="1" dirty="0" smtClean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4000" baseline="30000" dirty="0" smtClean="0">
                <a:latin typeface="+mj-lt"/>
                <a:ea typeface="Times New Roman" panose="02020603050405020304" pitchFamily="18" charset="0"/>
              </a:rPr>
              <a:t>th</a:t>
            </a:r>
            <a:r>
              <a:rPr lang="en-US" sz="4000" dirty="0" smtClean="0">
                <a:latin typeface="+mj-lt"/>
                <a:ea typeface="Times New Roman" panose="02020603050405020304" pitchFamily="18" charset="0"/>
              </a:rPr>
              <a:t> speaker</a:t>
            </a:r>
          </a:p>
          <a:p>
            <a:r>
              <a:rPr lang="en-US" sz="4000" dirty="0" smtClean="0">
                <a:latin typeface="+mj-lt"/>
                <a:ea typeface="Times New Roman" panose="02020603050405020304" pitchFamily="18" charset="0"/>
              </a:rPr>
              <a:t>Summing over </a:t>
            </a:r>
            <a:r>
              <a:rPr lang="en-US" sz="40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4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4000" dirty="0" smtClean="0">
                <a:latin typeface="+mj-lt"/>
                <a:ea typeface="Times New Roman" panose="02020603050405020304" pitchFamily="18" charset="0"/>
              </a:rPr>
              <a:t>speakers </a:t>
            </a:r>
            <a:r>
              <a:rPr lang="en-US" sz="4000" dirty="0">
                <a:latin typeface="+mj-lt"/>
                <a:ea typeface="Times New Roman" panose="02020603050405020304" pitchFamily="18" charset="0"/>
              </a:rPr>
              <a:t>gives </a:t>
            </a:r>
            <a:r>
              <a:rPr lang="en-US" sz="4000" dirty="0" smtClean="0">
                <a:latin typeface="+mj-lt"/>
                <a:ea typeface="Times New Roman" panose="02020603050405020304" pitchFamily="18" charset="0"/>
              </a:rPr>
              <a:t>total </a:t>
            </a:r>
            <a:r>
              <a:rPr lang="en-US" sz="4000" dirty="0">
                <a:latin typeface="+mj-lt"/>
                <a:ea typeface="Times New Roman" panose="02020603050405020304" pitchFamily="18" charset="0"/>
              </a:rPr>
              <a:t>reproduced </a:t>
            </a:r>
            <a:r>
              <a:rPr lang="en-US" sz="4000" dirty="0" smtClean="0">
                <a:latin typeface="+mj-lt"/>
                <a:ea typeface="Times New Roman" panose="02020603050405020304" pitchFamily="18" charset="0"/>
              </a:rPr>
              <a:t>wave</a:t>
            </a:r>
          </a:p>
          <a:p>
            <a:endParaRPr lang="en-US" sz="4000" dirty="0">
              <a:latin typeface="+mj-lt"/>
            </a:endParaRPr>
          </a:p>
          <a:p>
            <a:r>
              <a:rPr lang="en-US" sz="4000" dirty="0" smtClean="0">
                <a:latin typeface="+mj-lt"/>
              </a:rPr>
              <a:t>Terms should match</a:t>
            </a:r>
            <a:endParaRPr lang="en-GB" sz="4000" dirty="0">
              <a:latin typeface="+mj-lt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59761"/>
              </p:ext>
            </p:extLst>
          </p:nvPr>
        </p:nvGraphicFramePr>
        <p:xfrm>
          <a:off x="4505688" y="1708448"/>
          <a:ext cx="24444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2" name="Equation" r:id="rId3" imgW="977760" imgH="241200" progId="Equation.DSMT4">
                  <p:embed/>
                </p:oleObj>
              </mc:Choice>
              <mc:Fallback>
                <p:oleObj name="Equation" r:id="rId3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5688" y="1708448"/>
                        <a:ext cx="2444400" cy="60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69887"/>
              </p:ext>
            </p:extLst>
          </p:nvPr>
        </p:nvGraphicFramePr>
        <p:xfrm>
          <a:off x="1481352" y="3508648"/>
          <a:ext cx="9747000" cy="98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3" name="Equation" r:id="rId5" imgW="3898800" imgH="393480" progId="Equation.DSMT4">
                  <p:embed/>
                </p:oleObj>
              </mc:Choice>
              <mc:Fallback>
                <p:oleObj name="Equation" r:id="rId5" imgW="3898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1352" y="3508648"/>
                        <a:ext cx="9747000" cy="98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822230"/>
              </p:ext>
            </p:extLst>
          </p:nvPr>
        </p:nvGraphicFramePr>
        <p:xfrm>
          <a:off x="1481352" y="5740896"/>
          <a:ext cx="9842400" cy="98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4" name="Equation" r:id="rId7" imgW="3936960" imgH="393480" progId="Equation.DSMT4">
                  <p:embed/>
                </p:oleObj>
              </mc:Choice>
              <mc:Fallback>
                <p:oleObj name="Equation" r:id="rId7" imgW="3936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1352" y="5740896"/>
                        <a:ext cx="9842400" cy="98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88542"/>
              </p:ext>
            </p:extLst>
          </p:nvPr>
        </p:nvGraphicFramePr>
        <p:xfrm>
          <a:off x="237704" y="7829550"/>
          <a:ext cx="11811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5" name="Equation" r:id="rId9" imgW="4724280" imgH="419040" progId="Equation.DSMT4">
                  <p:embed/>
                </p:oleObj>
              </mc:Choice>
              <mc:Fallback>
                <p:oleObj name="Equation" r:id="rId9" imgW="47242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704" y="7829550"/>
                        <a:ext cx="118110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/>
          <p:cNvSpPr/>
          <p:nvPr/>
        </p:nvSpPr>
        <p:spPr>
          <a:xfrm rot="2543746">
            <a:off x="6544037" y="3308112"/>
            <a:ext cx="6502400" cy="5849268"/>
          </a:xfrm>
          <a:prstGeom prst="arc">
            <a:avLst/>
          </a:prstGeom>
          <a:ln w="5715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5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62440" cy="10603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20" y="3076600"/>
            <a:ext cx="13000924" cy="653298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First order</a:t>
            </a:r>
          </a:p>
          <a:p>
            <a:endParaRPr lang="en-GB" sz="3600" dirty="0"/>
          </a:p>
          <a:p>
            <a:endParaRPr lang="en-GB" sz="3600" dirty="0" smtClean="0"/>
          </a:p>
          <a:p>
            <a:endParaRPr lang="en-GB" dirty="0" smtClean="0"/>
          </a:p>
          <a:p>
            <a:r>
              <a:rPr lang="en-GB" dirty="0" smtClean="0"/>
              <a:t>So can apply gain to each loudspeaker is</a:t>
            </a:r>
          </a:p>
          <a:p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17147"/>
              </p:ext>
            </p:extLst>
          </p:nvPr>
        </p:nvGraphicFramePr>
        <p:xfrm>
          <a:off x="7006456" y="196280"/>
          <a:ext cx="4063500" cy="304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5" name="Equation" r:id="rId3" imgW="1625400" imgH="1218960" progId="Equation.DSMT4">
                  <p:embed/>
                </p:oleObj>
              </mc:Choice>
              <mc:Fallback>
                <p:oleObj name="Equation" r:id="rId3" imgW="162540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6456" y="196280"/>
                        <a:ext cx="4063500" cy="304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314254"/>
              </p:ext>
            </p:extLst>
          </p:nvPr>
        </p:nvGraphicFramePr>
        <p:xfrm>
          <a:off x="4470650" y="3724672"/>
          <a:ext cx="3809700" cy="304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6" name="Equation" r:id="rId5" imgW="1523880" imgH="1218960" progId="Equation.DSMT4">
                  <p:embed/>
                </p:oleObj>
              </mc:Choice>
              <mc:Fallback>
                <p:oleObj name="Equation" r:id="rId5" imgW="152388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0650" y="3724672"/>
                        <a:ext cx="3809700" cy="304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60977"/>
              </p:ext>
            </p:extLst>
          </p:nvPr>
        </p:nvGraphicFramePr>
        <p:xfrm>
          <a:off x="3883400" y="8007264"/>
          <a:ext cx="49842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7" name="Equation" r:id="rId7" imgW="1993680" imgH="203040" progId="Equation.DSMT4">
                  <p:embed/>
                </p:oleObj>
              </mc:Choice>
              <mc:Fallback>
                <p:oleObj name="Equation" r:id="rId7" imgW="1993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3400" y="8007264"/>
                        <a:ext cx="498420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4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128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This is better understood with 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96" y="1492424"/>
            <a:ext cx="12188864" cy="792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100" dirty="0" smtClean="0"/>
              <a:t>2D, first </a:t>
            </a:r>
            <a:r>
              <a:rPr lang="en-GB" sz="4100" dirty="0"/>
              <a:t>order </a:t>
            </a:r>
            <a:r>
              <a:rPr lang="en-GB" sz="4100" dirty="0" err="1"/>
              <a:t>ambisonics</a:t>
            </a:r>
            <a:r>
              <a:rPr lang="en-GB" sz="4100" dirty="0"/>
              <a:t> with </a:t>
            </a:r>
            <a:r>
              <a:rPr lang="en-GB" sz="4100" dirty="0" smtClean="0"/>
              <a:t>loudspeakers </a:t>
            </a:r>
            <a:r>
              <a:rPr lang="en-GB" sz="4100" dirty="0"/>
              <a:t>at </a:t>
            </a:r>
            <a:r>
              <a:rPr lang="en-GB" sz="4100" dirty="0" smtClean="0"/>
              <a:t>0</a:t>
            </a:r>
            <a:r>
              <a:rPr lang="en-GB" sz="4100" dirty="0"/>
              <a:t>, 90, 180 and 270 degrees. </a:t>
            </a:r>
            <a:r>
              <a:rPr lang="en-GB" sz="4100" dirty="0" smtClean="0"/>
              <a:t>Find gain for each </a:t>
            </a:r>
            <a:r>
              <a:rPr lang="en-GB" sz="4100" dirty="0"/>
              <a:t>loudspeaker, given </a:t>
            </a:r>
            <a:r>
              <a:rPr lang="en-GB" sz="4100" dirty="0" smtClean="0"/>
              <a:t>plane </a:t>
            </a:r>
            <a:r>
              <a:rPr lang="en-GB" sz="4100" dirty="0"/>
              <a:t>wave source at an angle </a:t>
            </a:r>
            <a:r>
              <a:rPr lang="en-GB" altLang="en-US" sz="4100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</a:rPr>
              <a:t>y</a:t>
            </a:r>
            <a:r>
              <a:rPr lang="en-GB" sz="4100" i="1" dirty="0" smtClean="0"/>
              <a:t>.</a:t>
            </a:r>
          </a:p>
          <a:p>
            <a:pPr marL="0" indent="0">
              <a:buNone/>
            </a:pPr>
            <a:endParaRPr lang="en-GB" sz="4100" i="1" dirty="0" smtClean="0"/>
          </a:p>
          <a:p>
            <a:pPr marL="0" indent="0">
              <a:buNone/>
            </a:pPr>
            <a:r>
              <a:rPr lang="en-GB" altLang="en-US" sz="41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Ambisonics</a:t>
            </a:r>
            <a:r>
              <a:rPr lang="en-GB" altLang="en-US" sz="41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lang="en-GB" altLang="en-US" sz="4100" dirty="0">
                <a:solidFill>
                  <a:srgbClr val="000000"/>
                </a:solidFill>
                <a:ea typeface="Times New Roman" panose="02020603050405020304" pitchFamily="18" charset="0"/>
              </a:rPr>
              <a:t>matching conditions for </a:t>
            </a:r>
            <a:endParaRPr lang="en-GB" altLang="en-US" sz="4100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41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plane </a:t>
            </a:r>
            <a:r>
              <a:rPr lang="en-GB" altLang="en-US" sz="4100" dirty="0">
                <a:solidFill>
                  <a:srgbClr val="000000"/>
                </a:solidFill>
                <a:ea typeface="Times New Roman" panose="02020603050405020304" pitchFamily="18" charset="0"/>
              </a:rPr>
              <a:t>wave arriving from angle </a:t>
            </a:r>
            <a:r>
              <a:rPr lang="en-GB" altLang="en-US" sz="4100" dirty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</a:rPr>
              <a:t>y</a:t>
            </a:r>
            <a:r>
              <a:rPr lang="en-GB" altLang="en-US" sz="41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GB" altLang="en-US" sz="41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altLang="en-US" sz="41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41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Feed </a:t>
            </a:r>
            <a:r>
              <a:rPr lang="en-GB" altLang="en-US" sz="41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to </a:t>
            </a:r>
            <a:r>
              <a:rPr lang="en-GB" altLang="en-US" sz="4100" i="1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</a:t>
            </a:r>
            <a:r>
              <a:rPr lang="en-GB" altLang="en-US" sz="41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th</a:t>
            </a:r>
            <a:r>
              <a:rPr lang="en-GB" altLang="en-US" sz="41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GB" altLang="en-US" sz="41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loudspeaker in </a:t>
            </a:r>
            <a:r>
              <a:rPr lang="en-GB" altLang="en-US" sz="41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1</a:t>
            </a:r>
            <a:r>
              <a:rPr lang="en-GB" altLang="en-US" sz="4100" baseline="300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st</a:t>
            </a:r>
            <a:r>
              <a:rPr lang="en-GB" altLang="en-US" sz="41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order </a:t>
            </a:r>
            <a:r>
              <a:rPr lang="en-GB" altLang="en-US" sz="4100" i="1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N</a:t>
            </a:r>
            <a:r>
              <a:rPr lang="en-GB" altLang="en-US" sz="41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 </a:t>
            </a:r>
            <a:endParaRPr lang="en-GB" altLang="en-US" sz="4100" dirty="0" smtClean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altLang="en-US" sz="41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loudspeaker </a:t>
            </a:r>
            <a:r>
              <a:rPr lang="en-GB" altLang="en-US" sz="41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ambisonic </a:t>
            </a:r>
            <a:r>
              <a:rPr lang="en-GB" altLang="en-US" sz="4100" dirty="0" smtClean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system</a:t>
            </a:r>
            <a:endParaRPr lang="en-GB" altLang="en-US" sz="41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GB" altLang="en-US" sz="41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GB" altLang="en-US" sz="4100" dirty="0"/>
          </a:p>
          <a:p>
            <a:pPr marL="0" indent="0">
              <a:buNone/>
            </a:pPr>
            <a:endParaRPr lang="en-GB" sz="4100" dirty="0"/>
          </a:p>
          <a:p>
            <a:endParaRPr lang="en-GB" sz="41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927029"/>
              </p:ext>
            </p:extLst>
          </p:nvPr>
        </p:nvGraphicFramePr>
        <p:xfrm>
          <a:off x="9022680" y="3484984"/>
          <a:ext cx="3810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1" name="Equation" r:id="rId3" imgW="1524000" imgH="1219200" progId="Equation.DSMT4">
                  <p:embed/>
                </p:oleObj>
              </mc:Choice>
              <mc:Fallback>
                <p:oleObj name="Equation" r:id="rId3" imgW="1524000" imgH="1219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2680" y="3484984"/>
                        <a:ext cx="3810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02511"/>
              </p:ext>
            </p:extLst>
          </p:nvPr>
        </p:nvGraphicFramePr>
        <p:xfrm>
          <a:off x="7798544" y="7609380"/>
          <a:ext cx="5014323" cy="50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02" name="Equation" r:id="rId5" imgW="2005729" imgH="203112" progId="Equation.DSMT4">
                  <p:embed/>
                </p:oleObj>
              </mc:Choice>
              <mc:Fallback>
                <p:oleObj name="Equation" r:id="rId5" imgW="2005729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8544" y="7609380"/>
                        <a:ext cx="5014323" cy="507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69532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GB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52400" y="15240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4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128600"/>
          </a:xfrm>
        </p:spPr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96" y="1060376"/>
            <a:ext cx="12188864" cy="7920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100" dirty="0" smtClean="0"/>
              <a:t>Find gains for 4 loudspeakers, </a:t>
            </a:r>
            <a:r>
              <a:rPr lang="en-GB" sz="4100" dirty="0"/>
              <a:t>given </a:t>
            </a:r>
            <a:r>
              <a:rPr lang="en-GB" sz="4100" dirty="0" smtClean="0"/>
              <a:t>plane wave from </a:t>
            </a:r>
            <a:r>
              <a:rPr lang="en-GB" altLang="en-US" sz="4100" dirty="0" smtClean="0">
                <a:solidFill>
                  <a:srgbClr val="000000"/>
                </a:solidFill>
                <a:latin typeface="Symbol" panose="05050102010706020507" pitchFamily="18" charset="2"/>
                <a:ea typeface="Times New Roman" panose="02020603050405020304" pitchFamily="18" charset="0"/>
              </a:rPr>
              <a:t>y</a:t>
            </a:r>
            <a:r>
              <a:rPr lang="en-GB" sz="4100" i="1" dirty="0" smtClean="0"/>
              <a:t>.</a:t>
            </a:r>
          </a:p>
          <a:p>
            <a:pPr marL="0" indent="0">
              <a:buNone/>
            </a:pPr>
            <a:endParaRPr lang="en-GB" sz="4100" i="1" dirty="0"/>
          </a:p>
          <a:p>
            <a:pPr marL="0" indent="0">
              <a:buNone/>
            </a:pPr>
            <a:endParaRPr lang="en-GB" sz="4100" i="1" dirty="0" smtClean="0"/>
          </a:p>
          <a:p>
            <a:pPr marL="0" indent="0">
              <a:buNone/>
            </a:pPr>
            <a:endParaRPr lang="en-GB" sz="4100" i="1" dirty="0"/>
          </a:p>
          <a:p>
            <a:pPr marL="0" indent="0">
              <a:buNone/>
            </a:pPr>
            <a:endParaRPr lang="en-GB" sz="4100" i="1" dirty="0" smtClean="0"/>
          </a:p>
          <a:p>
            <a:pPr marL="0" indent="0">
              <a:buNone/>
            </a:pPr>
            <a:endParaRPr lang="en-GB" sz="4100" dirty="0" smtClean="0"/>
          </a:p>
          <a:p>
            <a:pPr marL="0" indent="0">
              <a:buNone/>
            </a:pPr>
            <a:r>
              <a:rPr lang="en-GB" sz="4100" dirty="0" smtClean="0"/>
              <a:t>                       , So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r>
              <a:rPr lang="en-GB" sz="4100" dirty="0" smtClean="0"/>
              <a:t>Now just put the terms in for W, X and Y.</a:t>
            </a:r>
          </a:p>
          <a:p>
            <a:pPr marL="0" indent="0">
              <a:spcBef>
                <a:spcPts val="0"/>
              </a:spcBef>
              <a:buNone/>
            </a:pPr>
            <a:endParaRPr lang="en-GB" altLang="en-US" sz="41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altLang="en-US" sz="4100" dirty="0"/>
          </a:p>
          <a:p>
            <a:pPr marL="0" indent="0">
              <a:buNone/>
            </a:pPr>
            <a:endParaRPr lang="en-GB" sz="4100" dirty="0"/>
          </a:p>
          <a:p>
            <a:endParaRPr lang="en-GB" sz="41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52821"/>
              </p:ext>
            </p:extLst>
          </p:nvPr>
        </p:nvGraphicFramePr>
        <p:xfrm>
          <a:off x="1461840" y="1708448"/>
          <a:ext cx="3810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8" name="Equation" r:id="rId3" imgW="1524000" imgH="1219200" progId="Equation.DSMT4">
                  <p:embed/>
                </p:oleObj>
              </mc:Choice>
              <mc:Fallback>
                <p:oleObj name="Equation" r:id="rId3" imgW="1524000" imgH="121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840" y="1708448"/>
                        <a:ext cx="3810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05089"/>
              </p:ext>
            </p:extLst>
          </p:nvPr>
        </p:nvGraphicFramePr>
        <p:xfrm>
          <a:off x="6489359" y="2978558"/>
          <a:ext cx="5014323" cy="50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9" name="Equation" r:id="rId5" imgW="2005729" imgH="203112" progId="Equation.DSMT4">
                  <p:embed/>
                </p:oleObj>
              </mc:Choice>
              <mc:Fallback>
                <p:oleObj name="Equation" r:id="rId5" imgW="20057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359" y="2978558"/>
                        <a:ext cx="5014323" cy="5077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695325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en-GB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693889"/>
              </p:ext>
            </p:extLst>
          </p:nvPr>
        </p:nvGraphicFramePr>
        <p:xfrm>
          <a:off x="4990128" y="5236840"/>
          <a:ext cx="25400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0" name="Equation" r:id="rId7" imgW="1016000" imgH="850900" progId="Equation.DSMT4">
                  <p:embed/>
                </p:oleObj>
              </mc:Choice>
              <mc:Fallback>
                <p:oleObj name="Equation" r:id="rId7" imgW="10160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128" y="5236840"/>
                        <a:ext cx="2540000" cy="212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52400" y="15240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994993"/>
              </p:ext>
            </p:extLst>
          </p:nvPr>
        </p:nvGraphicFramePr>
        <p:xfrm>
          <a:off x="309712" y="5735081"/>
          <a:ext cx="27622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1" name="Equation" r:id="rId9" imgW="1104840" imgH="215640" progId="Equation.DSMT4">
                  <p:embed/>
                </p:oleObj>
              </mc:Choice>
              <mc:Fallback>
                <p:oleObj name="Equation" r:id="rId9" imgW="1104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12" y="5735081"/>
                        <a:ext cx="27622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0" y="4948808"/>
            <a:ext cx="13004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52867"/>
              </p:ext>
            </p:extLst>
          </p:nvPr>
        </p:nvGraphicFramePr>
        <p:xfrm>
          <a:off x="9179560" y="6839272"/>
          <a:ext cx="3175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2" name="Equation" r:id="rId11" imgW="1270000" imgH="914400" progId="Equation.DSMT4">
                  <p:embed/>
                </p:oleObj>
              </mc:Choice>
              <mc:Fallback>
                <p:oleObj name="Equation" r:id="rId11" imgW="127000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9560" y="6839272"/>
                        <a:ext cx="31750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92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Ambisonics</a:t>
            </a:r>
            <a:r>
              <a:rPr lang="en-GB" dirty="0" smtClean="0"/>
              <a:t>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75848"/>
            <a:ext cx="12044848" cy="713745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2D Nth order </a:t>
            </a:r>
            <a:r>
              <a:rPr lang="en-GB" dirty="0" err="1" smtClean="0"/>
              <a:t>ambisonics</a:t>
            </a:r>
            <a:r>
              <a:rPr lang="en-GB" dirty="0" smtClean="0"/>
              <a:t> requires 2N+1 loudspeakers</a:t>
            </a:r>
          </a:p>
          <a:p>
            <a:pPr lvl="1"/>
            <a:r>
              <a:rPr lang="en-GB" dirty="0" smtClean="0"/>
              <a:t>It can use just 3 loudspeakers</a:t>
            </a:r>
          </a:p>
          <a:p>
            <a:r>
              <a:rPr lang="en-GB" dirty="0" smtClean="0"/>
              <a:t>3D Nth order </a:t>
            </a:r>
            <a:r>
              <a:rPr lang="en-GB" dirty="0" err="1" smtClean="0"/>
              <a:t>ambisonics</a:t>
            </a:r>
            <a:r>
              <a:rPr lang="en-GB" dirty="0" smtClean="0"/>
              <a:t> requires (N+1)</a:t>
            </a:r>
            <a:r>
              <a:rPr lang="en-GB" baseline="30000" dirty="0" smtClean="0"/>
              <a:t>2 </a:t>
            </a:r>
            <a:r>
              <a:rPr lang="en-GB" dirty="0" smtClean="0"/>
              <a:t>loudspeakers</a:t>
            </a:r>
          </a:p>
          <a:p>
            <a:r>
              <a:rPr lang="en-GB" dirty="0" smtClean="0"/>
              <a:t>Can be adapted to directional loudspeakers, nonplanar sources…</a:t>
            </a:r>
          </a:p>
          <a:p>
            <a:r>
              <a:rPr lang="en-GB" dirty="0" smtClean="0"/>
              <a:t>In theory, great. But in practice, suffers from small ‘sweet spot’ due to precedence effect and other factors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7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8288"/>
            <a:ext cx="11704320" cy="1300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200000"/>
                  </a:schemeClr>
                </a:solidFill>
              </a:rPr>
              <a:t>Vector Base Amplitude Panning</a:t>
            </a:r>
            <a:br>
              <a:rPr lang="en-GB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GB" dirty="0" smtClean="0">
                <a:solidFill>
                  <a:schemeClr val="tx2">
                    <a:satMod val="200000"/>
                  </a:schemeClr>
                </a:solidFill>
              </a:rPr>
              <a:t>(VBAP)</a:t>
            </a:r>
            <a:endParaRPr lang="en-GB" dirty="0">
              <a:solidFill>
                <a:schemeClr val="tx2">
                  <a:satMod val="200000"/>
                </a:schemeClr>
              </a:solidFill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22235"/>
              </p:ext>
            </p:extLst>
          </p:nvPr>
        </p:nvGraphicFramePr>
        <p:xfrm>
          <a:off x="5062240" y="2572544"/>
          <a:ext cx="3305175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97" name="Equation" r:id="rId4" imgW="876240" imgH="571320" progId="Equation.DSMT4">
                  <p:embed/>
                </p:oleObj>
              </mc:Choice>
              <mc:Fallback>
                <p:oleObj name="Equation" r:id="rId4" imgW="87624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240" y="2572544"/>
                        <a:ext cx="3305175" cy="215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Content Placeholder 2"/>
          <p:cNvSpPr txBox="1">
            <a:spLocks/>
          </p:cNvSpPr>
          <p:nvPr/>
        </p:nvSpPr>
        <p:spPr bwMode="auto">
          <a:xfrm>
            <a:off x="1219200" y="4948808"/>
            <a:ext cx="11785600" cy="317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05" tIns="65003" rIns="130005" bIns="65003"/>
          <a:lstStyle/>
          <a:p>
            <a:pPr marL="584577" indent="-487524" algn="l">
              <a:spcBef>
                <a:spcPts val="996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en-GB" sz="3400" dirty="0" smtClean="0">
                <a:latin typeface="Corbel" pitchFamily="34" charset="0"/>
              </a:rPr>
              <a:t>Like stereo panning</a:t>
            </a:r>
          </a:p>
          <a:p>
            <a:pPr marL="584577" indent="-487524" algn="l">
              <a:spcBef>
                <a:spcPts val="996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en-GB" sz="3400" dirty="0" smtClean="0">
                <a:latin typeface="Corbel" pitchFamily="34" charset="0"/>
              </a:rPr>
              <a:t>Uses </a:t>
            </a:r>
            <a:r>
              <a:rPr lang="en-GB" sz="3400" dirty="0">
                <a:latin typeface="Corbel" pitchFamily="34" charset="0"/>
              </a:rPr>
              <a:t>a triplet of speakers to localise a source (3D)</a:t>
            </a:r>
          </a:p>
          <a:p>
            <a:pPr marL="584577" indent="-487524" algn="l">
              <a:spcBef>
                <a:spcPts val="996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en-GB" sz="3400" dirty="0">
                <a:latin typeface="Corbel" pitchFamily="34" charset="0"/>
              </a:rPr>
              <a:t>Same as tangent law (2D)</a:t>
            </a:r>
          </a:p>
          <a:p>
            <a:pPr marL="584577" indent="-487524" algn="l">
              <a:spcBef>
                <a:spcPts val="996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en-GB" sz="3400" dirty="0">
                <a:latin typeface="Corbel" pitchFamily="34" charset="0"/>
              </a:rPr>
              <a:t>Calculate speaker triplet vector same as the point source</a:t>
            </a:r>
          </a:p>
          <a:p>
            <a:pPr marL="584577" indent="-487524" algn="l">
              <a:spcBef>
                <a:spcPts val="996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endParaRPr lang="en-GB" dirty="0">
              <a:latin typeface="Corbe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81920" y="8341925"/>
            <a:ext cx="8723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Pulkki, Ville. "Virtual sound source positioning using vector base amplitude panning." </a:t>
            </a:r>
            <a:r>
              <a:rPr lang="en-GB" sz="24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the audio engineering society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 45.6 (1997): 456-466.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Ville Pulkki – inventor of VBAP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1997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Now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24" y="1087439"/>
            <a:ext cx="3236247" cy="46821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278264" y="5308848"/>
            <a:ext cx="6677561" cy="4444752"/>
            <a:chOff x="5278264" y="4610624"/>
            <a:chExt cx="7726536" cy="51429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264" y="4610624"/>
              <a:ext cx="7726536" cy="514297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 bwMode="auto">
            <a:xfrm>
              <a:off x="10246816" y="5676908"/>
              <a:ext cx="2757984" cy="3880412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0249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200000"/>
                  </a:schemeClr>
                </a:solidFill>
              </a:rPr>
              <a:t>Calculating VBAP Gains</a:t>
            </a:r>
            <a:endParaRPr lang="en-GB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010" y="6925029"/>
            <a:ext cx="11299472" cy="2523773"/>
          </a:xfrm>
        </p:spPr>
        <p:txBody>
          <a:bodyPr/>
          <a:lstStyle/>
          <a:p>
            <a:r>
              <a:rPr lang="en-GB" sz="3400" dirty="0" smtClean="0"/>
              <a:t>P – point source</a:t>
            </a:r>
          </a:p>
          <a:p>
            <a:r>
              <a:rPr lang="en-GB" sz="3400" dirty="0" smtClean="0"/>
              <a:t>L – loudspeaker locations</a:t>
            </a:r>
          </a:p>
          <a:p>
            <a:r>
              <a:rPr lang="en-GB" sz="3400" dirty="0" smtClean="0"/>
              <a:t>Can also calculate gains of triplet using simultaneous equations or Cramer’s Rule</a:t>
            </a:r>
          </a:p>
        </p:txBody>
      </p: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6371053" y="-393950"/>
            <a:ext cx="262711" cy="78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05" tIns="65003" rIns="130005" bIns="65003" anchor="ctr">
            <a:spAutoFit/>
          </a:bodyPr>
          <a:lstStyle/>
          <a:p>
            <a:endParaRPr lang="en-GB">
              <a:latin typeface="Corbel" pitchFamily="34" charset="0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492625" y="5900740"/>
          <a:ext cx="3714751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9" name="Equation" r:id="rId4" imgW="1041120" imgH="253800" progId="Equation.DSMT4">
                  <p:embed/>
                </p:oleObj>
              </mc:Choice>
              <mc:Fallback>
                <p:oleObj name="Equation" r:id="rId4" imgW="104112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5900740"/>
                        <a:ext cx="3714751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242657"/>
              </p:ext>
            </p:extLst>
          </p:nvPr>
        </p:nvGraphicFramePr>
        <p:xfrm>
          <a:off x="2253928" y="1916115"/>
          <a:ext cx="795655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0" name="Equation" r:id="rId6" imgW="2273040" imgH="901440" progId="Equation.DSMT4">
                  <p:embed/>
                </p:oleObj>
              </mc:Choice>
              <mc:Fallback>
                <p:oleObj name="Equation" r:id="rId6" imgW="2273040" imgH="9014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928" y="1916115"/>
                        <a:ext cx="7956550" cy="315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Wavefield</a:t>
            </a:r>
            <a:r>
              <a:rPr lang="en-GB" dirty="0" smtClean="0"/>
              <a:t> Synthesis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More and more loudspeakers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Go back in time…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5905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29" y="677943"/>
            <a:ext cx="12544671" cy="135180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200000"/>
                  </a:schemeClr>
                </a:solidFill>
              </a:rPr>
              <a:t>Why Spatial Audio beyond stereo</a:t>
            </a:r>
            <a:endParaRPr lang="en-GB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300480" y="2029752"/>
            <a:ext cx="11054080" cy="2847057"/>
          </a:xfrm>
        </p:spPr>
        <p:txBody>
          <a:bodyPr/>
          <a:lstStyle/>
          <a:p>
            <a:r>
              <a:rPr lang="en-GB" smtClean="0"/>
              <a:t>Be immersed in a film world</a:t>
            </a:r>
          </a:p>
          <a:p>
            <a:r>
              <a:rPr lang="en-GB" smtClean="0"/>
              <a:t>Feel you are the game character</a:t>
            </a:r>
          </a:p>
          <a:p>
            <a:r>
              <a:rPr lang="en-GB" smtClean="0"/>
              <a:t>Re-live your favourite concert</a:t>
            </a:r>
          </a:p>
        </p:txBody>
      </p:sp>
      <p:sp>
        <p:nvSpPr>
          <p:cNvPr id="18435" name="Content Placeholder 2"/>
          <p:cNvSpPr txBox="1">
            <a:spLocks/>
          </p:cNvSpPr>
          <p:nvPr/>
        </p:nvSpPr>
        <p:spPr bwMode="auto">
          <a:xfrm>
            <a:off x="1341120" y="5486400"/>
            <a:ext cx="11054080" cy="28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05" tIns="65003" rIns="130005" bIns="65003"/>
          <a:lstStyle/>
          <a:p>
            <a:pPr marL="584577" indent="-487524">
              <a:spcBef>
                <a:spcPts val="996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en-GB" dirty="0">
                <a:latin typeface="Corbel" pitchFamily="34" charset="0"/>
              </a:rPr>
              <a:t>Envelopment – 2D attribute</a:t>
            </a:r>
          </a:p>
          <a:p>
            <a:pPr marL="584577" indent="-487524">
              <a:spcBef>
                <a:spcPts val="996"/>
              </a:spcBef>
              <a:buClr>
                <a:schemeClr val="tx2"/>
              </a:buClr>
              <a:buSzPct val="95000"/>
              <a:buFont typeface="Wingdings" pitchFamily="2" charset="2"/>
              <a:buChar char=""/>
            </a:pPr>
            <a:r>
              <a:rPr lang="en-GB" dirty="0">
                <a:latin typeface="Corbel" pitchFamily="34" charset="0"/>
              </a:rPr>
              <a:t>Engulfment – 3D 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17" y="0"/>
            <a:ext cx="11704320" cy="985168"/>
          </a:xfrm>
        </p:spPr>
        <p:txBody>
          <a:bodyPr>
            <a:normAutofit/>
          </a:bodyPr>
          <a:lstStyle/>
          <a:p>
            <a:pPr marL="0" defTabSz="1300125" eaLnBrk="1" fontAlgn="auto" hangingPunct="1">
              <a:spcAft>
                <a:spcPts val="0"/>
              </a:spcAft>
              <a:defRPr/>
            </a:pPr>
            <a:r>
              <a:rPr lang="en-US" sz="4000" b="1" kern="1200" dirty="0" smtClean="0"/>
              <a:t>Illustration of Huygens' principle.</a:t>
            </a:r>
          </a:p>
        </p:txBody>
      </p:sp>
      <p:sp>
        <p:nvSpPr>
          <p:cNvPr id="4" name="Arc 3"/>
          <p:cNvSpPr/>
          <p:nvPr/>
        </p:nvSpPr>
        <p:spPr>
          <a:xfrm>
            <a:off x="2713862" y="2521338"/>
            <a:ext cx="6144000" cy="6759151"/>
          </a:xfrm>
          <a:prstGeom prst="arc">
            <a:avLst>
              <a:gd name="adj1" fmla="val 17697123"/>
              <a:gd name="adj2" fmla="val 38790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3225919" y="2316516"/>
            <a:ext cx="6144000" cy="7168796"/>
          </a:xfrm>
          <a:prstGeom prst="arc">
            <a:avLst>
              <a:gd name="adj1" fmla="val 17697123"/>
              <a:gd name="adj2" fmla="val 38790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942798" y="2111694"/>
            <a:ext cx="6144000" cy="7476031"/>
          </a:xfrm>
          <a:prstGeom prst="arc">
            <a:avLst>
              <a:gd name="adj1" fmla="val 17697123"/>
              <a:gd name="adj2" fmla="val 38790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22374" y="2930984"/>
            <a:ext cx="1024000" cy="10241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44190" y="6310559"/>
            <a:ext cx="1024000" cy="10241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39367" y="4057509"/>
            <a:ext cx="1024000" cy="10241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46601" y="5184034"/>
            <a:ext cx="1024000" cy="10241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29608" y="7437084"/>
            <a:ext cx="1024000" cy="1024114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8414" y="5990116"/>
            <a:ext cx="2008303" cy="793035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dirty="0" smtClean="0"/>
              <a:t>Source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0764" y="7027444"/>
            <a:ext cx="1751753" cy="839170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sz="2300" dirty="0" smtClean="0"/>
              <a:t>Secondary </a:t>
            </a:r>
          </a:p>
          <a:p>
            <a:r>
              <a:rPr lang="en-GB" sz="2300" dirty="0" smtClean="0"/>
              <a:t>Sources</a:t>
            </a:r>
            <a:endParaRPr lang="en-US" sz="2300" dirty="0"/>
          </a:p>
        </p:txBody>
      </p:sp>
      <p:cxnSp>
        <p:nvCxnSpPr>
          <p:cNvPr id="17" name="Straight Arrow Connector 16"/>
          <p:cNvCxnSpPr>
            <a:endCxn id="21" idx="2"/>
          </p:cNvCxnSpPr>
          <p:nvPr/>
        </p:nvCxnSpPr>
        <p:spPr>
          <a:xfrm flipV="1">
            <a:off x="7015140" y="6822616"/>
            <a:ext cx="1638582" cy="512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" idx="2"/>
          </p:cNvCxnSpPr>
          <p:nvPr/>
        </p:nvCxnSpPr>
        <p:spPr>
          <a:xfrm>
            <a:off x="7015141" y="7539496"/>
            <a:ext cx="1126525" cy="409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83793" y="5798502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41666" y="7846730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653721" y="6720206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56133" y="5593681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448900" y="4467154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34430" y="3340629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7" y="3712421"/>
            <a:ext cx="39909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0" y="7541096"/>
            <a:ext cx="13004800" cy="2212504"/>
          </a:xfrm>
        </p:spPr>
        <p:txBody>
          <a:bodyPr/>
          <a:lstStyle/>
          <a:p>
            <a:r>
              <a:rPr lang="en-GB" sz="4000" dirty="0" smtClean="0"/>
              <a:t>Reproduces wave fronts</a:t>
            </a:r>
          </a:p>
          <a:p>
            <a:r>
              <a:rPr lang="en-GB" sz="4000" dirty="0" smtClean="0"/>
              <a:t>Highest frequency is determined by speaker distance</a:t>
            </a:r>
          </a:p>
          <a:p>
            <a:r>
              <a:rPr lang="en-GB" sz="4000" dirty="0" smtClean="0"/>
              <a:t>Downside is the amount of loudspeakers and cost</a:t>
            </a:r>
          </a:p>
          <a:p>
            <a:endParaRPr lang="en-GB" sz="4000" dirty="0" smtClean="0"/>
          </a:p>
        </p:txBody>
      </p:sp>
      <p:pic>
        <p:nvPicPr>
          <p:cNvPr id="483330" name="Picture 2" descr="File:Principle wfs.jpg"/>
          <p:cNvPicPr>
            <a:picLocks noChangeAspect="1" noChangeArrowheads="1"/>
          </p:cNvPicPr>
          <p:nvPr/>
        </p:nvPicPr>
        <p:blipFill>
          <a:blip r:embed="rId3" cstate="print"/>
          <a:srcRect l="6865" t="11958" b="11114"/>
          <a:stretch>
            <a:fillRect/>
          </a:stretch>
        </p:blipFill>
        <p:spPr bwMode="auto">
          <a:xfrm>
            <a:off x="1295258" y="988368"/>
            <a:ext cx="11709542" cy="65527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6000" dirty="0" smtClean="0">
                <a:solidFill>
                  <a:schemeClr val="tx2">
                    <a:satMod val="200000"/>
                  </a:schemeClr>
                </a:solidFill>
              </a:rPr>
              <a:t>Wave Field Synthesis</a:t>
            </a:r>
            <a:endParaRPr lang="en-GB" sz="6000" dirty="0">
              <a:solidFill>
                <a:schemeClr val="tx2">
                  <a:satMod val="2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6"/>
          <p:cNvGrpSpPr/>
          <p:nvPr/>
        </p:nvGrpSpPr>
        <p:grpSpPr>
          <a:xfrm>
            <a:off x="5570049" y="1591710"/>
            <a:ext cx="1031296" cy="1032040"/>
            <a:chOff x="2123728" y="692696"/>
            <a:chExt cx="725130" cy="725653"/>
          </a:xfrm>
        </p:grpSpPr>
        <p:sp>
          <p:nvSpPr>
            <p:cNvPr id="27" name="Rectangle 26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" name="Isosceles Triangle 27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Arc 28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Arc 29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" name="Group 666"/>
          <p:cNvGrpSpPr/>
          <p:nvPr/>
        </p:nvGrpSpPr>
        <p:grpSpPr>
          <a:xfrm>
            <a:off x="5570049" y="2462207"/>
            <a:ext cx="1031296" cy="1032040"/>
            <a:chOff x="2123728" y="692696"/>
            <a:chExt cx="725130" cy="725653"/>
          </a:xfrm>
        </p:grpSpPr>
        <p:sp>
          <p:nvSpPr>
            <p:cNvPr id="32" name="Rectangle 31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666"/>
          <p:cNvGrpSpPr/>
          <p:nvPr/>
        </p:nvGrpSpPr>
        <p:grpSpPr>
          <a:xfrm>
            <a:off x="5570049" y="3332705"/>
            <a:ext cx="1031296" cy="1032040"/>
            <a:chOff x="2123728" y="692696"/>
            <a:chExt cx="725130" cy="725653"/>
          </a:xfrm>
        </p:grpSpPr>
        <p:sp>
          <p:nvSpPr>
            <p:cNvPr id="37" name="Rectangle 36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666"/>
          <p:cNvGrpSpPr/>
          <p:nvPr/>
        </p:nvGrpSpPr>
        <p:grpSpPr>
          <a:xfrm>
            <a:off x="5570049" y="4203202"/>
            <a:ext cx="1031296" cy="1032040"/>
            <a:chOff x="2123728" y="692696"/>
            <a:chExt cx="725130" cy="725653"/>
          </a:xfrm>
        </p:grpSpPr>
        <p:sp>
          <p:nvSpPr>
            <p:cNvPr id="42" name="Rectangle 41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66"/>
          <p:cNvGrpSpPr/>
          <p:nvPr/>
        </p:nvGrpSpPr>
        <p:grpSpPr>
          <a:xfrm>
            <a:off x="5570049" y="5073697"/>
            <a:ext cx="1031296" cy="1032040"/>
            <a:chOff x="2123728" y="692696"/>
            <a:chExt cx="725130" cy="725653"/>
          </a:xfrm>
        </p:grpSpPr>
        <p:sp>
          <p:nvSpPr>
            <p:cNvPr id="47" name="Rectangle 46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66"/>
          <p:cNvGrpSpPr/>
          <p:nvPr/>
        </p:nvGrpSpPr>
        <p:grpSpPr>
          <a:xfrm>
            <a:off x="5570049" y="5944194"/>
            <a:ext cx="1031296" cy="1032040"/>
            <a:chOff x="2123728" y="692696"/>
            <a:chExt cx="725130" cy="725653"/>
          </a:xfrm>
        </p:grpSpPr>
        <p:sp>
          <p:nvSpPr>
            <p:cNvPr id="52" name="Rectangle 51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666"/>
          <p:cNvGrpSpPr/>
          <p:nvPr/>
        </p:nvGrpSpPr>
        <p:grpSpPr>
          <a:xfrm>
            <a:off x="5570049" y="6814692"/>
            <a:ext cx="1031296" cy="1032040"/>
            <a:chOff x="2123728" y="692696"/>
            <a:chExt cx="725130" cy="725653"/>
          </a:xfrm>
        </p:grpSpPr>
        <p:sp>
          <p:nvSpPr>
            <p:cNvPr id="57" name="Rectangle 56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666"/>
          <p:cNvGrpSpPr/>
          <p:nvPr/>
        </p:nvGrpSpPr>
        <p:grpSpPr>
          <a:xfrm>
            <a:off x="5570049" y="7685187"/>
            <a:ext cx="1031296" cy="1032040"/>
            <a:chOff x="2123728" y="692696"/>
            <a:chExt cx="725130" cy="725653"/>
          </a:xfrm>
        </p:grpSpPr>
        <p:sp>
          <p:nvSpPr>
            <p:cNvPr id="62" name="Rectangle 61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666"/>
          <p:cNvGrpSpPr/>
          <p:nvPr/>
        </p:nvGrpSpPr>
        <p:grpSpPr>
          <a:xfrm>
            <a:off x="5570049" y="8555684"/>
            <a:ext cx="1031296" cy="1032040"/>
            <a:chOff x="2123728" y="692696"/>
            <a:chExt cx="725130" cy="725653"/>
          </a:xfrm>
        </p:grpSpPr>
        <p:sp>
          <p:nvSpPr>
            <p:cNvPr id="67" name="Rectangle 66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30965" y="7415820"/>
            <a:ext cx="2008303" cy="793035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dirty="0" smtClean="0"/>
              <a:t>Source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859126" y="6712280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95432" y="4664052"/>
            <a:ext cx="433624" cy="656590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sz="3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3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02531" y="5995401"/>
            <a:ext cx="490618" cy="656590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sz="3400" i="1" dirty="0" smtClean="0">
                <a:latin typeface="Symbol" pitchFamily="18" charset="2"/>
              </a:rPr>
              <a:t>q</a:t>
            </a:r>
            <a:endParaRPr lang="en-US" sz="3400" i="1" dirty="0"/>
          </a:p>
        </p:txBody>
      </p:sp>
      <p:sp>
        <p:nvSpPr>
          <p:cNvPr id="81" name="Arc 80"/>
          <p:cNvSpPr/>
          <p:nvPr/>
        </p:nvSpPr>
        <p:spPr>
          <a:xfrm>
            <a:off x="2190474" y="5995399"/>
            <a:ext cx="614468" cy="153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9651355" y="4868881"/>
            <a:ext cx="2498822" cy="793035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dirty="0" smtClean="0"/>
              <a:t>Listeners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10076150" y="4677266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10076150" y="1591710"/>
            <a:ext cx="102411" cy="79880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286929" y="8760506"/>
            <a:ext cx="38916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413454" y="8146040"/>
            <a:ext cx="481499" cy="656590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sz="3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961537" y="7326747"/>
            <a:ext cx="9217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311043" y="6712282"/>
            <a:ext cx="481499" cy="656590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sz="3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3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31501" y="3025471"/>
            <a:ext cx="3050256" cy="1454756"/>
          </a:xfrm>
          <a:prstGeom prst="rect">
            <a:avLst/>
          </a:prstGeom>
          <a:noFill/>
        </p:spPr>
        <p:txBody>
          <a:bodyPr wrap="none" lIns="130012" tIns="65007" rIns="130012" bIns="65007" rtlCol="0">
            <a:spAutoFit/>
          </a:bodyPr>
          <a:lstStyle/>
          <a:p>
            <a:r>
              <a:rPr lang="en-GB" dirty="0" smtClean="0"/>
              <a:t>Secondary </a:t>
            </a:r>
          </a:p>
          <a:p>
            <a:r>
              <a:rPr lang="en-GB" dirty="0" smtClean="0"/>
              <a:t>Source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6184519" y="3755564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72" idx="7"/>
            <a:endCxn id="38" idx="3"/>
          </p:cNvCxnSpPr>
          <p:nvPr/>
        </p:nvCxnSpPr>
        <p:spPr>
          <a:xfrm flipV="1">
            <a:off x="1033955" y="3844768"/>
            <a:ext cx="5252976" cy="2897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0076150" y="3332703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076150" y="6712280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076150" y="2308589"/>
            <a:ext cx="204823" cy="204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12" tIns="65007" rIns="130012" bIns="65007" rtlCol="0" anchor="ctr"/>
          <a:lstStyle/>
          <a:p>
            <a:pPr algn="ctr"/>
            <a:endParaRPr lang="en-US"/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39481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ea typeface="Times New Roman"/>
              </a:rPr>
              <a:t>Geometry for the calculation of the driving functions, given a virtual source behind a line of loudspeakers.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aliasing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not sampling enough in the frequency domain, WFS may not sample enough in the spatial domain</a:t>
            </a:r>
          </a:p>
          <a:p>
            <a:r>
              <a:rPr lang="en-GB" dirty="0" smtClean="0"/>
              <a:t>Condition to avoid spatial aliasing of a frequency </a:t>
            </a:r>
            <a:r>
              <a:rPr lang="en-GB" i="1" dirty="0" smtClean="0"/>
              <a:t>f</a:t>
            </a:r>
            <a:r>
              <a:rPr lang="en-GB" dirty="0" smtClean="0"/>
              <a:t> for a plane wave of angle of incidence </a:t>
            </a:r>
            <a:r>
              <a:rPr lang="en-GB" dirty="0" smtClean="0">
                <a:latin typeface="Symbol" panose="05050102010706020507" pitchFamily="18" charset="2"/>
              </a:rPr>
              <a:t>f</a:t>
            </a:r>
          </a:p>
          <a:p>
            <a:endParaRPr lang="en-GB" dirty="0">
              <a:latin typeface="Symbol" panose="05050102010706020507" pitchFamily="18" charset="2"/>
            </a:endParaRPr>
          </a:p>
          <a:p>
            <a:pPr lvl="1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Roughly 2cm separation between loudspeakers for alias-free rendering over the whole frequency range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Luckily, we are not very sensitive to </a:t>
            </a:r>
            <a:r>
              <a:rPr lang="en-GB" smtClean="0">
                <a:latin typeface="Calibri" panose="020F0502020204030204" pitchFamily="34" charset="0"/>
                <a:cs typeface="Calibri" panose="020F0502020204030204" pitchFamily="34" charset="0"/>
              </a:rPr>
              <a:t>spatial aliasing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75019"/>
              </p:ext>
            </p:extLst>
          </p:nvPr>
        </p:nvGraphicFramePr>
        <p:xfrm>
          <a:off x="4846216" y="5452864"/>
          <a:ext cx="2899770" cy="104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3" name="Equation" r:id="rId3" imgW="990360" imgH="355320" progId="Equation.DSMT4">
                  <p:embed/>
                </p:oleObj>
              </mc:Choice>
              <mc:Fallback>
                <p:oleObj name="Equation" r:id="rId3" imgW="9903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6216" y="5452864"/>
                        <a:ext cx="2899770" cy="1040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1455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Users\Martin\Desktop\180px-4_0_channels_(quadrophonic)(quadrophonie)_label.svg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2" y="-203198"/>
            <a:ext cx="10363200" cy="1036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10" y="1488088"/>
            <a:ext cx="6116319" cy="130048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200000"/>
                  </a:schemeClr>
                </a:solidFill>
              </a:rPr>
              <a:t>Early Attempts: </a:t>
            </a:r>
            <a:br>
              <a:rPr lang="en-GB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GB" dirty="0" smtClean="0">
                <a:solidFill>
                  <a:schemeClr val="tx2">
                    <a:satMod val="200000"/>
                  </a:schemeClr>
                </a:solidFill>
              </a:rPr>
              <a:t>Quadraphonic</a:t>
            </a:r>
            <a:endParaRPr lang="en-GB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1" y="3860800"/>
            <a:ext cx="7213599" cy="4470400"/>
          </a:xfrm>
        </p:spPr>
        <p:txBody>
          <a:bodyPr>
            <a:normAutofit fontScale="85000" lnSpcReduction="10000"/>
          </a:bodyPr>
          <a:lstStyle/>
          <a:p>
            <a:pPr marL="585028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GB" dirty="0" smtClean="0"/>
              <a:t>Speaker spaced too far apart</a:t>
            </a:r>
          </a:p>
          <a:p>
            <a:pPr marL="585028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GB" dirty="0" smtClean="0"/>
              <a:t>Sounds are pulled towards </a:t>
            </a:r>
            <a:br>
              <a:rPr lang="en-GB" dirty="0" smtClean="0"/>
            </a:br>
            <a:r>
              <a:rPr lang="en-GB" dirty="0" smtClean="0"/>
              <a:t>speakers</a:t>
            </a:r>
          </a:p>
          <a:p>
            <a:pPr marL="585028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GB" dirty="0" smtClean="0"/>
              <a:t>Overall a worse experience </a:t>
            </a:r>
            <a:br>
              <a:rPr lang="en-GB" dirty="0" smtClean="0"/>
            </a:br>
            <a:r>
              <a:rPr lang="en-GB" dirty="0" smtClean="0"/>
              <a:t>than stereo</a:t>
            </a:r>
          </a:p>
          <a:p>
            <a:pPr marL="585028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GB" dirty="0" smtClean="0"/>
              <a:t>Proved inadequate by Michael </a:t>
            </a:r>
            <a:br>
              <a:rPr lang="en-GB" dirty="0" smtClean="0"/>
            </a:br>
            <a:r>
              <a:rPr lang="en-GB" dirty="0" err="1" smtClean="0"/>
              <a:t>Gerzon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Oval 660"/>
          <p:cNvSpPr/>
          <p:nvPr/>
        </p:nvSpPr>
        <p:spPr>
          <a:xfrm>
            <a:off x="855611" y="3557336"/>
            <a:ext cx="6144000" cy="6144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999" tIns="65000" rIns="129999" bIns="65000" rtlCol="0" anchor="ctr"/>
          <a:lstStyle/>
          <a:p>
            <a:pPr defTabSz="1299992" fontAlgn="auto"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prstClr val="white"/>
              </a:solidFill>
            </a:endParaRPr>
          </a:p>
        </p:txBody>
      </p:sp>
      <p:grpSp>
        <p:nvGrpSpPr>
          <p:cNvPr id="2" name="Group 666"/>
          <p:cNvGrpSpPr/>
          <p:nvPr/>
        </p:nvGrpSpPr>
        <p:grpSpPr>
          <a:xfrm rot="3894959">
            <a:off x="1647434" y="3183959"/>
            <a:ext cx="825037" cy="861761"/>
            <a:chOff x="2123728" y="660942"/>
            <a:chExt cx="725130" cy="757407"/>
          </a:xfrm>
        </p:grpSpPr>
        <p:sp>
          <p:nvSpPr>
            <p:cNvPr id="662" name="Rectangle 661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63" name="Isosceles Triangle 662"/>
            <p:cNvSpPr/>
            <p:nvPr/>
          </p:nvSpPr>
          <p:spPr>
            <a:xfrm rot="16200000">
              <a:off x="2066585" y="804958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65" name="Arc 664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666" name="Arc 665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667"/>
          <p:cNvGrpSpPr/>
          <p:nvPr/>
        </p:nvGrpSpPr>
        <p:grpSpPr>
          <a:xfrm rot="7219753">
            <a:off x="5433424" y="3193788"/>
            <a:ext cx="825037" cy="825631"/>
            <a:chOff x="2123728" y="692696"/>
            <a:chExt cx="725130" cy="725653"/>
          </a:xfrm>
        </p:grpSpPr>
        <p:sp>
          <p:nvSpPr>
            <p:cNvPr id="669" name="Rectangle 668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71" name="Isosceles Triangle 670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73" name="Arc 672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678" name="Arc 677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694"/>
          <p:cNvGrpSpPr/>
          <p:nvPr/>
        </p:nvGrpSpPr>
        <p:grpSpPr>
          <a:xfrm>
            <a:off x="3543051" y="6015211"/>
            <a:ext cx="737362" cy="983150"/>
            <a:chOff x="323528" y="620688"/>
            <a:chExt cx="1080120" cy="1152128"/>
          </a:xfrm>
        </p:grpSpPr>
        <p:sp>
          <p:nvSpPr>
            <p:cNvPr id="689" name="Oval 688"/>
            <p:cNvSpPr/>
            <p:nvPr/>
          </p:nvSpPr>
          <p:spPr>
            <a:xfrm>
              <a:off x="395536" y="836712"/>
              <a:ext cx="936104" cy="93610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92" name="Rectangle 691"/>
            <p:cNvSpPr/>
            <p:nvPr/>
          </p:nvSpPr>
          <p:spPr>
            <a:xfrm>
              <a:off x="1259632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93" name="Rectangle 692"/>
            <p:cNvSpPr/>
            <p:nvPr/>
          </p:nvSpPr>
          <p:spPr>
            <a:xfrm>
              <a:off x="323528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94" name="Isosceles Triangle 693"/>
            <p:cNvSpPr/>
            <p:nvPr/>
          </p:nvSpPr>
          <p:spPr>
            <a:xfrm>
              <a:off x="755576" y="620688"/>
              <a:ext cx="216024" cy="2880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706"/>
          <p:cNvGrpSpPr/>
          <p:nvPr/>
        </p:nvGrpSpPr>
        <p:grpSpPr>
          <a:xfrm>
            <a:off x="3461120" y="6138103"/>
            <a:ext cx="901220" cy="532540"/>
            <a:chOff x="4355976" y="2420888"/>
            <a:chExt cx="720080" cy="360040"/>
          </a:xfrm>
        </p:grpSpPr>
        <p:sp>
          <p:nvSpPr>
            <p:cNvPr id="696" name="Oval 695"/>
            <p:cNvSpPr/>
            <p:nvPr/>
          </p:nvSpPr>
          <p:spPr>
            <a:xfrm>
              <a:off x="4499992" y="2420888"/>
              <a:ext cx="144016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sp>
          <p:nvSpPr>
            <p:cNvPr id="697" name="Oval 696"/>
            <p:cNvSpPr/>
            <p:nvPr/>
          </p:nvSpPr>
          <p:spPr>
            <a:xfrm>
              <a:off x="4788024" y="2420888"/>
              <a:ext cx="144016" cy="720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cxnSp>
          <p:nvCxnSpPr>
            <p:cNvPr id="699" name="Straight Connector 698"/>
            <p:cNvCxnSpPr>
              <a:stCxn id="696" idx="7"/>
              <a:endCxn id="697" idx="1"/>
            </p:cNvCxnSpPr>
            <p:nvPr/>
          </p:nvCxnSpPr>
          <p:spPr>
            <a:xfrm>
              <a:off x="4622917" y="2431433"/>
              <a:ext cx="186198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/>
            <p:cNvCxnSpPr>
              <a:stCxn id="696" idx="1"/>
            </p:cNvCxnSpPr>
            <p:nvPr/>
          </p:nvCxnSpPr>
          <p:spPr>
            <a:xfrm flipH="1">
              <a:off x="4499992" y="2431433"/>
              <a:ext cx="21091" cy="27748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/>
            <p:cNvCxnSpPr>
              <a:stCxn id="697" idx="5"/>
            </p:cNvCxnSpPr>
            <p:nvPr/>
          </p:nvCxnSpPr>
          <p:spPr>
            <a:xfrm>
              <a:off x="4910949" y="2482351"/>
              <a:ext cx="21091" cy="226569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Arc 703"/>
            <p:cNvSpPr/>
            <p:nvPr/>
          </p:nvSpPr>
          <p:spPr>
            <a:xfrm flipH="1" flipV="1">
              <a:off x="4932040" y="2564904"/>
              <a:ext cx="144016" cy="21602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  <p:sp>
          <p:nvSpPr>
            <p:cNvPr id="705" name="Arc 704"/>
            <p:cNvSpPr/>
            <p:nvPr/>
          </p:nvSpPr>
          <p:spPr>
            <a:xfrm flipV="1">
              <a:off x="4355976" y="2564904"/>
              <a:ext cx="144016" cy="21602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709" name="Straight Connector 708"/>
          <p:cNvCxnSpPr>
            <a:stCxn id="661" idx="0"/>
            <a:endCxn id="694" idx="0"/>
          </p:cNvCxnSpPr>
          <p:nvPr/>
        </p:nvCxnSpPr>
        <p:spPr>
          <a:xfrm flipH="1">
            <a:off x="3911742" y="3557336"/>
            <a:ext cx="15879" cy="245787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/>
          <p:cNvCxnSpPr/>
          <p:nvPr/>
        </p:nvCxnSpPr>
        <p:spPr>
          <a:xfrm>
            <a:off x="2314116" y="4068712"/>
            <a:ext cx="1556652" cy="252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flipV="1">
            <a:off x="3870768" y="4068721"/>
            <a:ext cx="1720512" cy="2613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 rot="16200000">
            <a:off x="1658681" y="4294699"/>
            <a:ext cx="4505600" cy="4505600"/>
          </a:xfrm>
          <a:prstGeom prst="arc">
            <a:avLst>
              <a:gd name="adj1" fmla="val 19633743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9999" tIns="65000" rIns="129999" bIns="65000" rtlCol="0" anchor="ctr"/>
          <a:lstStyle/>
          <a:p>
            <a:pPr defTabSz="1299992" fontAlgn="auto"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prstClr val="black"/>
              </a:solidFill>
            </a:endParaRPr>
          </a:p>
        </p:txBody>
      </p:sp>
      <p:grpSp>
        <p:nvGrpSpPr>
          <p:cNvPr id="6" name="Group 666"/>
          <p:cNvGrpSpPr/>
          <p:nvPr/>
        </p:nvGrpSpPr>
        <p:grpSpPr>
          <a:xfrm rot="21113296">
            <a:off x="103606" y="7183044"/>
            <a:ext cx="825037" cy="825631"/>
            <a:chOff x="2123728" y="692696"/>
            <a:chExt cx="725130" cy="725653"/>
          </a:xfrm>
        </p:grpSpPr>
        <p:sp>
          <p:nvSpPr>
            <p:cNvPr id="34" name="Rectangle 33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6" name="Arc 35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37" name="Arc 36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667"/>
          <p:cNvGrpSpPr/>
          <p:nvPr/>
        </p:nvGrpSpPr>
        <p:grpSpPr>
          <a:xfrm rot="11316932">
            <a:off x="6979813" y="7282395"/>
            <a:ext cx="825037" cy="825631"/>
            <a:chOff x="2123728" y="692696"/>
            <a:chExt cx="725130" cy="725653"/>
          </a:xfrm>
        </p:grpSpPr>
        <p:sp>
          <p:nvSpPr>
            <p:cNvPr id="39" name="Rectangle 38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667"/>
          <p:cNvGrpSpPr/>
          <p:nvPr/>
        </p:nvGrpSpPr>
        <p:grpSpPr>
          <a:xfrm rot="5400000">
            <a:off x="3537006" y="2655821"/>
            <a:ext cx="825037" cy="825631"/>
            <a:chOff x="2123728" y="692696"/>
            <a:chExt cx="725130" cy="725653"/>
          </a:xfrm>
        </p:grpSpPr>
        <p:sp>
          <p:nvSpPr>
            <p:cNvPr id="49" name="Rectangle 48"/>
            <p:cNvSpPr/>
            <p:nvPr/>
          </p:nvSpPr>
          <p:spPr>
            <a:xfrm>
              <a:off x="2123728" y="908720"/>
              <a:ext cx="288032" cy="288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16200000">
              <a:off x="2051720" y="836712"/>
              <a:ext cx="720080" cy="4320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51" name="Arc 50"/>
            <p:cNvSpPr/>
            <p:nvPr/>
          </p:nvSpPr>
          <p:spPr>
            <a:xfrm rot="2700000">
              <a:off x="2128818" y="698309"/>
              <a:ext cx="720080" cy="720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2" name="Arc 51"/>
            <p:cNvSpPr/>
            <p:nvPr/>
          </p:nvSpPr>
          <p:spPr>
            <a:xfrm rot="2700000">
              <a:off x="2171005" y="789467"/>
              <a:ext cx="576064" cy="5760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1299992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58" name="Arc 57"/>
          <p:cNvSpPr/>
          <p:nvPr/>
        </p:nvSpPr>
        <p:spPr>
          <a:xfrm rot="16200000">
            <a:off x="2150255" y="4704344"/>
            <a:ext cx="3604480" cy="3604480"/>
          </a:xfrm>
          <a:prstGeom prst="arc">
            <a:avLst>
              <a:gd name="adj1" fmla="val 21581227"/>
              <a:gd name="adj2" fmla="val 2031280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9999" tIns="65000" rIns="129999" bIns="65000" rtlCol="0" anchor="ctr"/>
          <a:lstStyle/>
          <a:p>
            <a:pPr defTabSz="1299992" fontAlgn="auto"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62" name="Arc 61"/>
          <p:cNvSpPr/>
          <p:nvPr/>
        </p:nvSpPr>
        <p:spPr>
          <a:xfrm rot="16200000">
            <a:off x="2396387" y="5112966"/>
            <a:ext cx="3010212" cy="2969930"/>
          </a:xfrm>
          <a:prstGeom prst="arc">
            <a:avLst>
              <a:gd name="adj1" fmla="val 15065502"/>
              <a:gd name="adj2" fmla="val 52299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9999" tIns="65000" rIns="129999" bIns="65000" rtlCol="0" anchor="ctr"/>
          <a:lstStyle/>
          <a:p>
            <a:pPr defTabSz="1299992" fontAlgn="auto"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63" name="Arc 62"/>
          <p:cNvSpPr/>
          <p:nvPr/>
        </p:nvSpPr>
        <p:spPr>
          <a:xfrm rot="16200000">
            <a:off x="2641830" y="5359777"/>
            <a:ext cx="2703360" cy="2703360"/>
          </a:xfrm>
          <a:prstGeom prst="arc">
            <a:avLst>
              <a:gd name="adj1" fmla="val 21366197"/>
              <a:gd name="adj2" fmla="val 6413943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9999" tIns="65000" rIns="129999" bIns="65000" rtlCol="0" anchor="ctr"/>
          <a:lstStyle/>
          <a:p>
            <a:pPr defTabSz="1299992" fontAlgn="auto"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6556" y="4294700"/>
            <a:ext cx="706569" cy="531379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30</a:t>
            </a:r>
            <a:r>
              <a:rPr lang="en-GB" sz="2600" baseline="300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0</a:t>
            </a:r>
            <a:endParaRPr lang="en-US" sz="2600" baseline="30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87621" y="3885053"/>
            <a:ext cx="706569" cy="531379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30</a:t>
            </a:r>
            <a:r>
              <a:rPr lang="en-GB" sz="2600" baseline="300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0</a:t>
            </a:r>
            <a:endParaRPr lang="en-US" sz="2600" baseline="30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99704" y="5687495"/>
            <a:ext cx="873282" cy="531379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110</a:t>
            </a:r>
            <a:r>
              <a:rPr lang="en-GB" sz="2600" baseline="300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0</a:t>
            </a:r>
            <a:endParaRPr lang="en-US" sz="2600" baseline="30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92412" y="3338616"/>
            <a:ext cx="448580" cy="531426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L</a:t>
            </a:r>
            <a:endParaRPr lang="en-US" sz="2600" baseline="300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97262" y="2574190"/>
            <a:ext cx="503083" cy="531426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lang="en-US" sz="2600" baseline="300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03336" y="3454244"/>
            <a:ext cx="503083" cy="531426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R</a:t>
            </a:r>
            <a:endParaRPr lang="en-US" sz="2600" baseline="300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680" y="6677328"/>
            <a:ext cx="671398" cy="531426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LS</a:t>
            </a:r>
            <a:endParaRPr lang="en-US" sz="2600" baseline="300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3675" y="6667929"/>
            <a:ext cx="725899" cy="531426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RS</a:t>
            </a:r>
            <a:endParaRPr lang="en-US" sz="2600" baseline="300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650240" y="0"/>
            <a:ext cx="11704320" cy="106037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/>
                <a:ea typeface="Times New Roman"/>
              </a:rPr>
              <a:t>Five-channel surround sound system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99647" y="5912118"/>
            <a:ext cx="873282" cy="531379"/>
          </a:xfrm>
          <a:prstGeom prst="rect">
            <a:avLst/>
          </a:prstGeom>
          <a:noFill/>
        </p:spPr>
        <p:txBody>
          <a:bodyPr wrap="none" lIns="129999" tIns="65000" rIns="129999" bIns="65000" rtlCol="0">
            <a:spAutoFit/>
          </a:bodyPr>
          <a:lstStyle/>
          <a:p>
            <a:pPr algn="l" defTabSz="1299992" fontAlgn="auto">
              <a:spcBef>
                <a:spcPts val="0"/>
              </a:spcBef>
              <a:spcAft>
                <a:spcPts val="0"/>
              </a:spcAft>
            </a:pPr>
            <a:r>
              <a:rPr lang="en-GB" sz="26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110</a:t>
            </a:r>
            <a:r>
              <a:rPr lang="en-GB" sz="2600" baseline="30000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0</a:t>
            </a:r>
            <a:endParaRPr lang="en-US" sz="2600" baseline="30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982766" y="6628995"/>
            <a:ext cx="2969930" cy="92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952697" y="6628995"/>
            <a:ext cx="2867519" cy="102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6593340" y="1060376"/>
            <a:ext cx="6411459" cy="2745458"/>
          </a:xfrm>
          <a:prstGeom prst="rect">
            <a:avLst/>
          </a:prstGeom>
        </p:spPr>
        <p:txBody>
          <a:bodyPr lIns="130005" tIns="65003" rIns="130005" bIns="65003">
            <a:noAutofit/>
          </a:bodyPr>
          <a:lstStyle/>
          <a:p>
            <a:pPr marL="360363" indent="-263525" algn="l" fontAlgn="auto">
              <a:spcBef>
                <a:spcPts val="996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GB" sz="2900" dirty="0">
                <a:latin typeface="+mn-lt"/>
              </a:rPr>
              <a:t>5 Full bandwidth channels</a:t>
            </a:r>
          </a:p>
          <a:p>
            <a:pPr marL="360363" indent="-263525" algn="l" fontAlgn="auto">
              <a:spcBef>
                <a:spcPts val="996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GB" sz="2900" dirty="0">
                <a:latin typeface="+mn-lt"/>
              </a:rPr>
              <a:t>Low Frequency Extension </a:t>
            </a:r>
            <a:r>
              <a:rPr lang="en-GB" sz="2900" dirty="0" smtClean="0">
                <a:latin typeface="+mn-lt"/>
              </a:rPr>
              <a:t>channel</a:t>
            </a:r>
          </a:p>
          <a:p>
            <a:pPr marL="803275" lvl="1" indent="-249238" algn="l" fontAlgn="auto">
              <a:spcBef>
                <a:spcPts val="996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GB" sz="2900" dirty="0" smtClean="0">
                <a:latin typeface="+mn-lt"/>
              </a:rPr>
              <a:t>Positioned anywhere</a:t>
            </a:r>
            <a:endParaRPr lang="en-GB" sz="2900" dirty="0">
              <a:latin typeface="+mn-lt"/>
            </a:endParaRPr>
          </a:p>
          <a:p>
            <a:pPr marL="360363" indent="-263525" algn="l" fontAlgn="auto">
              <a:spcBef>
                <a:spcPts val="996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GB" sz="2900" dirty="0">
                <a:latin typeface="+mn-lt"/>
              </a:rPr>
              <a:t>All speakers equidistant</a:t>
            </a:r>
          </a:p>
          <a:p>
            <a:pPr marL="360363" indent="-263525" algn="l" fontAlgn="auto">
              <a:spcBef>
                <a:spcPts val="996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GB" sz="2900" dirty="0">
                <a:latin typeface="+mn-lt"/>
              </a:rPr>
              <a:t>Variations with rear channel at +/-135</a:t>
            </a:r>
          </a:p>
          <a:p>
            <a:pPr marL="360363" indent="-263525" algn="l" fontAlgn="auto">
              <a:spcBef>
                <a:spcPts val="996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defRPr/>
            </a:pPr>
            <a:r>
              <a:rPr lang="en-GB" sz="2900" dirty="0">
                <a:latin typeface="+mn-lt"/>
              </a:rPr>
              <a:t>Large Gap between surround channels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04101" y="7269206"/>
            <a:ext cx="47242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8" algn="l" fontAlgn="auto">
              <a:spcBef>
                <a:spcPts val="996"/>
              </a:spcBef>
              <a:spcAft>
                <a:spcPts val="0"/>
              </a:spcAft>
              <a:buClr>
                <a:schemeClr val="tx2"/>
              </a:buClr>
              <a:buSzPct val="95000"/>
              <a:defRPr/>
            </a:pPr>
            <a:r>
              <a:rPr lang="en-GB" sz="2800" i="1" dirty="0" smtClean="0"/>
              <a:t>Quadraphonic and surround sound use level differences between two closest loudspeakers, like stereo panning.</a:t>
            </a:r>
            <a:endParaRPr lang="en-GB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1204392"/>
          </a:xfrm>
        </p:spPr>
        <p:txBody>
          <a:bodyPr>
            <a:normAutofit/>
          </a:bodyPr>
          <a:lstStyle/>
          <a:p>
            <a:pPr algn="ctr" defTabSz="1300460" eaLnBrk="1" fontAlgn="auto" hangingPunct="1">
              <a:spcAft>
                <a:spcPts val="0"/>
              </a:spcAft>
              <a:defRPr/>
            </a:pPr>
            <a:r>
              <a:rPr lang="en-US" sz="4400" kern="1200" dirty="0" smtClean="0"/>
              <a:t>Constant power panning for five channels</a:t>
            </a:r>
          </a:p>
        </p:txBody>
      </p:sp>
      <p:pic>
        <p:nvPicPr>
          <p:cNvPr id="1026" name="Picture 61"/>
          <p:cNvPicPr>
            <a:picLocks noChangeAspect="1" noChangeArrowheads="1"/>
          </p:cNvPicPr>
          <p:nvPr/>
        </p:nvPicPr>
        <p:blipFill>
          <a:blip r:embed="rId2" cstate="print"/>
          <a:srcRect l="2699" r="9338"/>
          <a:stretch>
            <a:fillRect/>
          </a:stretch>
        </p:blipFill>
        <p:spPr bwMode="auto">
          <a:xfrm>
            <a:off x="2829992" y="1034382"/>
            <a:ext cx="5018615" cy="4274466"/>
          </a:xfrm>
          <a:prstGeom prst="rect">
            <a:avLst/>
          </a:prstGeom>
          <a:noFill/>
        </p:spPr>
      </p:pic>
      <p:pic>
        <p:nvPicPr>
          <p:cNvPr id="1025" name="Picture 62"/>
          <p:cNvPicPr>
            <a:picLocks noChangeAspect="1" noChangeArrowheads="1"/>
          </p:cNvPicPr>
          <p:nvPr/>
        </p:nvPicPr>
        <p:blipFill>
          <a:blip r:embed="rId3" cstate="print"/>
          <a:srcRect l="2969" r="8504"/>
          <a:stretch>
            <a:fillRect/>
          </a:stretch>
        </p:blipFill>
        <p:spPr bwMode="auto">
          <a:xfrm>
            <a:off x="2829992" y="5452864"/>
            <a:ext cx="5050794" cy="427446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8755450" y="1804460"/>
            <a:ext cx="4249350" cy="2778194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r>
              <a:rPr lang="en-US" dirty="0" smtClean="0"/>
              <a:t>(top) channel gains, (bottom) total power and total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Gerzon</a:t>
            </a:r>
            <a:r>
              <a:rPr lang="en-GB" dirty="0" smtClean="0"/>
              <a:t> on quadraphonic sound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28" y="1492425"/>
            <a:ext cx="11881320" cy="7200800"/>
          </a:xfrm>
        </p:spPr>
        <p:txBody>
          <a:bodyPr/>
          <a:lstStyle/>
          <a:p>
            <a:pPr marL="39673" indent="0">
              <a:buNone/>
            </a:pPr>
            <a:r>
              <a:rPr lang="en-GB" sz="3200" dirty="0"/>
              <a:t>aim of 4-channel stereo is (or should be) to recapture as many as possible of these missing qualities of live sound in the </a:t>
            </a:r>
            <a:r>
              <a:rPr lang="en-GB" sz="3200" dirty="0" smtClean="0"/>
              <a:t>home… only </a:t>
            </a:r>
            <a:r>
              <a:rPr lang="en-GB" sz="3200" dirty="0"/>
              <a:t>a few of these qualities have been captured, </a:t>
            </a:r>
            <a:r>
              <a:rPr lang="en-GB" sz="3200" dirty="0" smtClean="0"/>
              <a:t>some </a:t>
            </a:r>
            <a:r>
              <a:rPr lang="en-GB" sz="3200" dirty="0"/>
              <a:t>new deficiencies have been introduced which are absent in ordinary stereo. </a:t>
            </a:r>
            <a:r>
              <a:rPr lang="en-GB" sz="3200" dirty="0" smtClean="0"/>
              <a:t>… excessive </a:t>
            </a:r>
            <a:r>
              <a:rPr lang="en-GB" sz="3200" dirty="0"/>
              <a:t>quantity of reverberation </a:t>
            </a:r>
            <a:r>
              <a:rPr lang="en-GB" sz="3200" dirty="0" smtClean="0"/>
              <a:t>… lack </a:t>
            </a:r>
            <a:r>
              <a:rPr lang="en-GB" sz="3200" dirty="0"/>
              <a:t>of precise directional </a:t>
            </a:r>
            <a:r>
              <a:rPr lang="en-GB" sz="3200" dirty="0" smtClean="0"/>
              <a:t>information, lack </a:t>
            </a:r>
            <a:r>
              <a:rPr lang="en-GB" sz="3200" dirty="0"/>
              <a:t>of any sound from the sides of the listener, </a:t>
            </a:r>
            <a:r>
              <a:rPr lang="en-GB" sz="3200" dirty="0" smtClean="0"/>
              <a:t>absence </a:t>
            </a:r>
            <a:r>
              <a:rPr lang="en-GB" sz="3200" dirty="0"/>
              <a:t>of height information, distracting echoes from behind the listener, </a:t>
            </a:r>
            <a:r>
              <a:rPr lang="en-GB" sz="3200" dirty="0" smtClean="0"/>
              <a:t>lack </a:t>
            </a:r>
            <a:r>
              <a:rPr lang="en-GB" sz="3200" dirty="0"/>
              <a:t>of that sense of perspective which makes the orchestra appear to be at a natural distance from the listener. </a:t>
            </a:r>
            <a:r>
              <a:rPr lang="en-GB" sz="3200" dirty="0" smtClean="0"/>
              <a:t>… sound </a:t>
            </a:r>
            <a:r>
              <a:rPr lang="en-GB" sz="3200" dirty="0"/>
              <a:t>heard is generally muddy and confused, and is less satisfying than ordinary old-fashioned stereo</a:t>
            </a:r>
            <a:r>
              <a:rPr lang="en-GB" sz="3200" dirty="0" smtClean="0"/>
              <a:t>. </a:t>
            </a:r>
          </a:p>
          <a:p>
            <a:pPr marL="39673" indent="0">
              <a:buNone/>
            </a:pPr>
            <a:r>
              <a:rPr lang="en-GB" sz="3200" dirty="0" smtClean="0"/>
              <a:t>– </a:t>
            </a:r>
            <a:r>
              <a:rPr lang="en-GB" sz="3200" dirty="0"/>
              <a:t>condensed from </a:t>
            </a:r>
            <a:r>
              <a:rPr lang="en-GB" sz="3200" i="1" dirty="0"/>
              <a:t>Whither Four Channels?</a:t>
            </a:r>
            <a:r>
              <a:rPr lang="en-GB" sz="3200" dirty="0"/>
              <a:t> </a:t>
            </a:r>
            <a:r>
              <a:rPr lang="en-GB" sz="3200" dirty="0" smtClean="0"/>
              <a:t>, Michael </a:t>
            </a:r>
            <a:r>
              <a:rPr lang="en-GB" sz="3200" dirty="0" err="1" smtClean="0"/>
              <a:t>Gerzon</a:t>
            </a:r>
            <a:r>
              <a:rPr lang="en-GB" sz="3200" dirty="0" smtClean="0"/>
              <a:t>, 1971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482604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err="1" smtClean="0">
                <a:solidFill>
                  <a:schemeClr val="tx2">
                    <a:satMod val="200000"/>
                  </a:schemeClr>
                </a:solidFill>
              </a:rPr>
              <a:t>Ambisonics</a:t>
            </a:r>
            <a:endParaRPr lang="en-GB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032" name="Content Placeholder 2"/>
          <p:cNvSpPr>
            <a:spLocks noGrp="1"/>
          </p:cNvSpPr>
          <p:nvPr>
            <p:ph idx="1"/>
          </p:nvPr>
        </p:nvSpPr>
        <p:spPr>
          <a:xfrm>
            <a:off x="3758646" y="1780456"/>
            <a:ext cx="9246154" cy="7200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 smtClean="0"/>
              <a:t>Developed in the 1970s by Michael </a:t>
            </a:r>
            <a:r>
              <a:rPr lang="en-GB" dirty="0" err="1" smtClean="0"/>
              <a:t>Gerzon</a:t>
            </a:r>
            <a:endParaRPr lang="en-GB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 smtClean="0"/>
              <a:t>Based upon Spherical Harmonics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 smtClean="0"/>
              <a:t>Often uses standard 3D speaker-independent </a:t>
            </a:r>
            <a:r>
              <a:rPr lang="en-GB" dirty="0"/>
              <a:t>representation of a sound </a:t>
            </a:r>
            <a:r>
              <a:rPr lang="en-GB" dirty="0" smtClean="0"/>
              <a:t>field, </a:t>
            </a:r>
            <a:r>
              <a:rPr lang="en-GB" i="1" dirty="0" smtClean="0"/>
              <a:t>B-format</a:t>
            </a:r>
            <a:endParaRPr lang="en-GB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dirty="0" smtClean="0"/>
              <a:t>Higher order gives better spatial resolution</a:t>
            </a:r>
          </a:p>
          <a:p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" y="2428528"/>
            <a:ext cx="3751064" cy="4673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Straight Connector 711"/>
          <p:cNvCxnSpPr/>
          <p:nvPr/>
        </p:nvCxnSpPr>
        <p:spPr>
          <a:xfrm>
            <a:off x="4760781" y="3916152"/>
            <a:ext cx="921702" cy="1214972"/>
          </a:xfrm>
          <a:prstGeom prst="line">
            <a:avLst/>
          </a:prstGeom>
          <a:ln cmpd="dbl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traight Connector 714"/>
          <p:cNvCxnSpPr/>
          <p:nvPr/>
        </p:nvCxnSpPr>
        <p:spPr>
          <a:xfrm flipV="1">
            <a:off x="7013831" y="4559354"/>
            <a:ext cx="1945816" cy="2444169"/>
          </a:xfrm>
          <a:prstGeom prst="line">
            <a:avLst/>
          </a:prstGeom>
          <a:ln w="22225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TextBox 726"/>
          <p:cNvSpPr txBox="1"/>
          <p:nvPr/>
        </p:nvSpPr>
        <p:spPr>
          <a:xfrm>
            <a:off x="5989717" y="4325799"/>
            <a:ext cx="563573" cy="656590"/>
          </a:xfrm>
          <a:prstGeom prst="rect">
            <a:avLst/>
          </a:prstGeom>
          <a:noFill/>
        </p:spPr>
        <p:txBody>
          <a:bodyPr wrap="none" lIns="130005" tIns="65003" rIns="130005" bIns="65003" rtlCol="0">
            <a:spAutoFit/>
          </a:bodyPr>
          <a:lstStyle/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y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40356" y="5554734"/>
            <a:ext cx="490618" cy="656590"/>
          </a:xfrm>
          <a:prstGeom prst="rect">
            <a:avLst/>
          </a:prstGeom>
          <a:noFill/>
        </p:spPr>
        <p:txBody>
          <a:bodyPr wrap="none" lIns="130005" tIns="65003" rIns="130005" bIns="65003" rtlCol="0">
            <a:spAutoFit/>
          </a:bodyPr>
          <a:lstStyle/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Symbol" pitchFamily="18" charset="2"/>
                <a:ea typeface="+mn-ea"/>
                <a:cs typeface="+mn-cs"/>
              </a:rPr>
              <a:t>f</a:t>
            </a:r>
            <a:endParaRPr lang="en-US" sz="3400" i="1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Arc 39"/>
          <p:cNvSpPr/>
          <p:nvPr/>
        </p:nvSpPr>
        <p:spPr>
          <a:xfrm rot="-5400000">
            <a:off x="5068015" y="4837854"/>
            <a:ext cx="4096000" cy="4096000"/>
          </a:xfrm>
          <a:prstGeom prst="arc">
            <a:avLst>
              <a:gd name="adj1" fmla="val 2362694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0005" tIns="65003" rIns="130005" bIns="65003" rtlCol="0" anchor="ctr"/>
          <a:lstStyle/>
          <a:p>
            <a:pPr defTabSz="1300059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 rot="-5400000">
            <a:off x="4351761" y="4121600"/>
            <a:ext cx="5632000" cy="5632000"/>
          </a:xfrm>
          <a:prstGeom prst="arc">
            <a:avLst>
              <a:gd name="adj1" fmla="val 19300838"/>
              <a:gd name="adj2" fmla="val 21444332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30005" tIns="65003" rIns="130005" bIns="65003" rtlCol="0" anchor="ctr"/>
          <a:lstStyle/>
          <a:p>
            <a:pPr defTabSz="1300059" fontAlgn="auto">
              <a:spcBef>
                <a:spcPts val="0"/>
              </a:spcBef>
              <a:spcAft>
                <a:spcPts val="0"/>
              </a:spcAft>
            </a:pPr>
            <a:endParaRPr lang="en-US" sz="34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40356" y="4428209"/>
            <a:ext cx="408545" cy="656590"/>
          </a:xfrm>
          <a:prstGeom prst="rect">
            <a:avLst/>
          </a:prstGeom>
          <a:noFill/>
        </p:spPr>
        <p:txBody>
          <a:bodyPr wrap="none" lIns="130005" tIns="65003" rIns="130005" bIns="65003" rtlCol="0">
            <a:spAutoFit/>
          </a:bodyPr>
          <a:lstStyle/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r</a:t>
            </a:r>
            <a:endParaRPr lang="en-US" sz="3400" i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839079" y="3301685"/>
            <a:ext cx="921702" cy="1214972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34256" y="3506509"/>
            <a:ext cx="921702" cy="1214972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53547" y="2994451"/>
            <a:ext cx="921702" cy="1214972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60781" y="2789628"/>
            <a:ext cx="921702" cy="1214972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302908" y="6988493"/>
            <a:ext cx="4710923" cy="0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00502" y="6988499"/>
            <a:ext cx="1269235" cy="654496"/>
          </a:xfrm>
          <a:prstGeom prst="rect">
            <a:avLst/>
          </a:prstGeom>
          <a:noFill/>
        </p:spPr>
        <p:txBody>
          <a:bodyPr wrap="none" lIns="130005" tIns="65003" rIns="130005" bIns="65003" rtlCol="0">
            <a:spAutoFit/>
          </a:bodyPr>
          <a:lstStyle/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 </a:t>
            </a:r>
            <a:r>
              <a:rPr lang="en-GB" sz="34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34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7065037" y="2482392"/>
            <a:ext cx="0" cy="4403689"/>
          </a:xfrm>
          <a:prstGeom prst="line">
            <a:avLst/>
          </a:prstGeom>
          <a:ln w="3175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18662" y="2379987"/>
            <a:ext cx="1269235" cy="654496"/>
          </a:xfrm>
          <a:prstGeom prst="rect">
            <a:avLst/>
          </a:prstGeom>
          <a:noFill/>
        </p:spPr>
        <p:txBody>
          <a:bodyPr wrap="none" lIns="130005" tIns="65003" rIns="130005" bIns="65003" rtlCol="0">
            <a:spAutoFit/>
          </a:bodyPr>
          <a:lstStyle/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i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 </a:t>
            </a:r>
            <a:r>
              <a:rPr lang="en-GB" sz="34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axis</a:t>
            </a:r>
            <a:endParaRPr lang="en-US" sz="3400" i="1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17380" y="2277574"/>
            <a:ext cx="1496861" cy="1177716"/>
          </a:xfrm>
          <a:prstGeom prst="rect">
            <a:avLst/>
          </a:prstGeom>
          <a:noFill/>
        </p:spPr>
        <p:txBody>
          <a:bodyPr wrap="none" lIns="130005" tIns="65003" rIns="130005" bIns="65003" rtlCol="0">
            <a:spAutoFit/>
          </a:bodyPr>
          <a:lstStyle/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Plane </a:t>
            </a:r>
          </a:p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wave</a:t>
            </a:r>
            <a:endParaRPr lang="en-US" sz="3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062059" y="3813742"/>
            <a:ext cx="1822037" cy="656590"/>
          </a:xfrm>
          <a:prstGeom prst="rect">
            <a:avLst/>
          </a:prstGeom>
          <a:noFill/>
        </p:spPr>
        <p:txBody>
          <a:bodyPr wrap="none" lIns="130005" tIns="65003" rIns="130005" bIns="65003" rtlCol="0">
            <a:spAutoFit/>
          </a:bodyPr>
          <a:lstStyle/>
          <a:p>
            <a:pPr algn="l" defTabSz="1300059" fontAlgn="auto">
              <a:spcBef>
                <a:spcPts val="0"/>
              </a:spcBef>
              <a:spcAft>
                <a:spcPts val="0"/>
              </a:spcAft>
            </a:pPr>
            <a:r>
              <a:rPr lang="en-GB" sz="3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Listener</a:t>
            </a:r>
            <a:endParaRPr lang="en-US" sz="3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Times New Roman"/>
                <a:ea typeface="Times New Roman"/>
              </a:rPr>
              <a:t>Standard depiction of the coordinate system in 2D </a:t>
            </a:r>
            <a:r>
              <a:rPr lang="en-US" sz="4000" b="1" dirty="0" err="1" smtClean="0">
                <a:latin typeface="Times New Roman"/>
                <a:ea typeface="Times New Roman"/>
              </a:rPr>
              <a:t>ambisonics</a:t>
            </a:r>
            <a:r>
              <a:rPr lang="en-US" sz="4000" b="1" dirty="0" smtClean="0">
                <a:latin typeface="Times New Roman"/>
                <a:ea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80445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/>
              <a:t>Four loudspeakers arranged in a regular layout, suitable for first order, 2D </a:t>
            </a:r>
            <a:r>
              <a:rPr lang="en-US" sz="4400" dirty="0" err="1" smtClean="0"/>
              <a:t>ambisonics</a:t>
            </a:r>
            <a:r>
              <a:rPr lang="en-US" sz="4400" dirty="0" smtClean="0"/>
              <a:t>.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406319" y="1636440"/>
            <a:ext cx="6327980" cy="6420670"/>
            <a:chOff x="2406319" y="1636440"/>
            <a:chExt cx="7909975" cy="8025837"/>
          </a:xfrm>
        </p:grpSpPr>
        <p:sp>
          <p:nvSpPr>
            <p:cNvPr id="661" name="Oval 660"/>
            <p:cNvSpPr/>
            <p:nvPr/>
          </p:nvSpPr>
          <p:spPr>
            <a:xfrm>
              <a:off x="3327647" y="2537662"/>
              <a:ext cx="6144000" cy="6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0005" tIns="65003" rIns="130005" bIns="65003" rtlCol="0" anchor="ctr"/>
            <a:lstStyle/>
            <a:p>
              <a:pPr defTabSz="1300059" fontAlgn="auto">
                <a:spcBef>
                  <a:spcPts val="0"/>
                </a:spcBef>
                <a:spcAft>
                  <a:spcPts val="0"/>
                </a:spcAft>
              </a:pPr>
              <a:endParaRPr lang="en-US" sz="26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678"/>
            <p:cNvGrpSpPr/>
            <p:nvPr/>
          </p:nvGrpSpPr>
          <p:grpSpPr>
            <a:xfrm rot="5400000">
              <a:off x="5949676" y="1636143"/>
              <a:ext cx="825037" cy="825631"/>
              <a:chOff x="2123728" y="692696"/>
              <a:chExt cx="725130" cy="725653"/>
            </a:xfrm>
          </p:grpSpPr>
          <p:sp>
            <p:nvSpPr>
              <p:cNvPr id="681" name="Rectangle 680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2" name="Isosceles Triangle 681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4" name="Arc 683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8" name="Arc 687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" name="Group 667"/>
            <p:cNvGrpSpPr/>
            <p:nvPr/>
          </p:nvGrpSpPr>
          <p:grpSpPr>
            <a:xfrm rot="10800000">
              <a:off x="9491257" y="5198279"/>
              <a:ext cx="825037" cy="825631"/>
              <a:chOff x="2123728" y="692696"/>
              <a:chExt cx="725130" cy="7256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Arc 27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667"/>
            <p:cNvGrpSpPr/>
            <p:nvPr/>
          </p:nvGrpSpPr>
          <p:grpSpPr>
            <a:xfrm rot="16200000">
              <a:off x="5982109" y="8836943"/>
              <a:ext cx="825037" cy="825631"/>
              <a:chOff x="2123728" y="692696"/>
              <a:chExt cx="725130" cy="72565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Arc 32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rc 33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" name="Group 667"/>
            <p:cNvGrpSpPr/>
            <p:nvPr/>
          </p:nvGrpSpPr>
          <p:grpSpPr>
            <a:xfrm>
              <a:off x="2406319" y="5196846"/>
              <a:ext cx="825037" cy="825631"/>
              <a:chOff x="2123728" y="692696"/>
              <a:chExt cx="725130" cy="72565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23728" y="908720"/>
                <a:ext cx="288032" cy="28803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 rot="16200000">
                <a:off x="2051720" y="836712"/>
                <a:ext cx="720080" cy="43204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Arc 42"/>
              <p:cNvSpPr/>
              <p:nvPr/>
            </p:nvSpPr>
            <p:spPr>
              <a:xfrm rot="2700000">
                <a:off x="2128818" y="698309"/>
                <a:ext cx="720080" cy="720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Arc 43"/>
              <p:cNvSpPr/>
              <p:nvPr/>
            </p:nvSpPr>
            <p:spPr>
              <a:xfrm rot="2700000">
                <a:off x="2171005" y="789467"/>
                <a:ext cx="576064" cy="5760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1300059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26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8122652"/>
            <a:ext cx="13004800" cy="1630947"/>
          </a:xfrm>
        </p:spPr>
        <p:txBody>
          <a:bodyPr>
            <a:normAutofit fontScale="92500"/>
          </a:bodyPr>
          <a:lstStyle/>
          <a:p>
            <a:r>
              <a:rPr lang="en-GB" sz="4400" dirty="0" smtClean="0"/>
              <a:t>Goal is to approximate</a:t>
            </a:r>
            <a:r>
              <a:rPr lang="en-GB" sz="4400" baseline="0" dirty="0" smtClean="0"/>
              <a:t> the plane wave,</a:t>
            </a:r>
            <a:r>
              <a:rPr lang="en-GB" sz="4400" dirty="0" smtClean="0"/>
              <a:t> and then map the approximation to signals sent to each loudspeaker</a:t>
            </a:r>
            <a:endParaRPr lang="en-GB"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 copy 3">
  <a:themeElements>
    <a:clrScheme name="Title &amp; Bullets copy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3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Pages>0</Pages>
  <Words>801</Words>
  <Characters>0</Characters>
  <Application>Microsoft Office PowerPoint</Application>
  <PresentationFormat>Custom</PresentationFormat>
  <Lines>0</Lines>
  <Paragraphs>159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Arial</vt:lpstr>
      <vt:lpstr>Calibri</vt:lpstr>
      <vt:lpstr>Corbel</vt:lpstr>
      <vt:lpstr>Gill Sans</vt:lpstr>
      <vt:lpstr>Lucida Grande</vt:lpstr>
      <vt:lpstr>Symbol</vt:lpstr>
      <vt:lpstr>Times New Roman</vt:lpstr>
      <vt:lpstr>Wingdings</vt:lpstr>
      <vt:lpstr>ヒラギノ角ゴ ProN W3</vt:lpstr>
      <vt:lpstr>Title &amp; Bullets</vt:lpstr>
      <vt:lpstr>Title &amp; Bullets copy 3</vt:lpstr>
      <vt:lpstr>Title &amp; Bullets 2col</vt:lpstr>
      <vt:lpstr>Title at top</vt:lpstr>
      <vt:lpstr>Title at top no logo</vt:lpstr>
      <vt:lpstr>Title &amp; Bullets no logo</vt:lpstr>
      <vt:lpstr>Blank</vt:lpstr>
      <vt:lpstr>Office Theme</vt:lpstr>
      <vt:lpstr>1_Office Theme</vt:lpstr>
      <vt:lpstr>Equation</vt:lpstr>
      <vt:lpstr>PowerPoint Presentation</vt:lpstr>
      <vt:lpstr>Why Spatial Audio beyond stereo</vt:lpstr>
      <vt:lpstr>Early Attempts:  Quadraphonic</vt:lpstr>
      <vt:lpstr>Five-channel surround sound system</vt:lpstr>
      <vt:lpstr>Constant power panning for five channels</vt:lpstr>
      <vt:lpstr>Gerzon on quadraphonic sound</vt:lpstr>
      <vt:lpstr>Ambisonics</vt:lpstr>
      <vt:lpstr>Standard depiction of the coordinate system in 2D ambisonics.</vt:lpstr>
      <vt:lpstr>Four loudspeakers arranged in a regular layout, suitable for first order, 2D ambisonics.</vt:lpstr>
      <vt:lpstr>A typical ambisonics layout. Five loudspeakers arranged in a regular layout, suitable for second order, 2D ambisonics.</vt:lpstr>
      <vt:lpstr>The complicated math</vt:lpstr>
      <vt:lpstr>Matching conditions</vt:lpstr>
      <vt:lpstr>This is better understood with an example</vt:lpstr>
      <vt:lpstr>Example</vt:lpstr>
      <vt:lpstr>Ambisonics properties</vt:lpstr>
      <vt:lpstr>Vector Base Amplitude Panning (VBAP)</vt:lpstr>
      <vt:lpstr>Ville Pulkki – inventor of VBAP</vt:lpstr>
      <vt:lpstr>Calculating VBAP Gains</vt:lpstr>
      <vt:lpstr>Wavefield Synthesis</vt:lpstr>
      <vt:lpstr>Illustration of Huygens' principle.</vt:lpstr>
      <vt:lpstr>Wave Field Synthesis</vt:lpstr>
      <vt:lpstr>Geometry for the calculation of the driving functions, given a virtual source behind a line of loudspeakers.</vt:lpstr>
      <vt:lpstr>Spatial aliasing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Anon</cp:lastModifiedBy>
  <cp:revision>50</cp:revision>
  <dcterms:modified xsi:type="dcterms:W3CDTF">2020-03-20T08:53:31Z</dcterms:modified>
</cp:coreProperties>
</file>