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5" r:id="rId2"/>
    <p:sldMasterId id="2147483656" r:id="rId3"/>
    <p:sldMasterId id="2147483657" r:id="rId4"/>
    <p:sldMasterId id="2147483658" r:id="rId5"/>
    <p:sldMasterId id="2147483659" r:id="rId6"/>
    <p:sldMasterId id="2147483816" r:id="rId7"/>
  </p:sldMasterIdLst>
  <p:notesMasterIdLst>
    <p:notesMasterId r:id="rId27"/>
  </p:notesMasterIdLst>
  <p:sldIdLst>
    <p:sldId id="369" r:id="rId8"/>
    <p:sldId id="293" r:id="rId9"/>
    <p:sldId id="379" r:id="rId10"/>
    <p:sldId id="294" r:id="rId11"/>
    <p:sldId id="295" r:id="rId12"/>
    <p:sldId id="338" r:id="rId13"/>
    <p:sldId id="313" r:id="rId14"/>
    <p:sldId id="315" r:id="rId15"/>
    <p:sldId id="371" r:id="rId16"/>
    <p:sldId id="317" r:id="rId17"/>
    <p:sldId id="333" r:id="rId18"/>
    <p:sldId id="364" r:id="rId19"/>
    <p:sldId id="365" r:id="rId20"/>
    <p:sldId id="320" r:id="rId21"/>
    <p:sldId id="321" r:id="rId22"/>
    <p:sldId id="363" r:id="rId23"/>
    <p:sldId id="337" r:id="rId24"/>
    <p:sldId id="372" r:id="rId25"/>
    <p:sldId id="380" r:id="rId26"/>
  </p:sldIdLst>
  <p:sldSz cx="13004800" cy="9753600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05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119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177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23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5300" algn="l" defTabSz="91411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2357" algn="l" defTabSz="91411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199418" algn="l" defTabSz="91411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6478" algn="l" defTabSz="91411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BC0E1-B92C-431F-9BD1-A7666131C873}" v="11" dt="2020-03-27T09:33:41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4" autoAdjust="0"/>
    <p:restoredTop sz="86421" autoAdjust="0"/>
  </p:normalViewPr>
  <p:slideViewPr>
    <p:cSldViewPr>
      <p:cViewPr varScale="1">
        <p:scale>
          <a:sx n="58" d="100"/>
          <a:sy n="58" d="100"/>
        </p:scale>
        <p:origin x="540" y="3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-13140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Reiss" userId="a90d6cd88c30b6c6" providerId="LiveId" clId="{C1B3B5AD-A133-4E25-890C-A10D0FCEC98B}"/>
    <pc:docChg chg="undo custSel addSld modSld">
      <pc:chgData name="Josh Reiss" userId="a90d6cd88c30b6c6" providerId="LiveId" clId="{C1B3B5AD-A133-4E25-890C-A10D0FCEC98B}" dt="2020-03-27T09:48:59.096" v="588" actId="255"/>
      <pc:docMkLst>
        <pc:docMk/>
      </pc:docMkLst>
      <pc:sldChg chg="addSp modSp">
        <pc:chgData name="Josh Reiss" userId="a90d6cd88c30b6c6" providerId="LiveId" clId="{C1B3B5AD-A133-4E25-890C-A10D0FCEC98B}" dt="2020-03-27T09:33:11.702" v="442" actId="1035"/>
        <pc:sldMkLst>
          <pc:docMk/>
          <pc:sldMk cId="0" sldId="364"/>
        </pc:sldMkLst>
        <pc:spChg chg="add mod">
          <ac:chgData name="Josh Reiss" userId="a90d6cd88c30b6c6" providerId="LiveId" clId="{C1B3B5AD-A133-4E25-890C-A10D0FCEC98B}" dt="2020-03-27T09:33:05.307" v="438" actId="1036"/>
          <ac:spMkLst>
            <pc:docMk/>
            <pc:sldMk cId="0" sldId="364"/>
            <ac:spMk id="2" creationId="{7F829E39-2B4B-4DF8-98EB-12C8E8DB48CA}"/>
          </ac:spMkLst>
        </pc:spChg>
        <pc:spChg chg="mod">
          <ac:chgData name="Josh Reiss" userId="a90d6cd88c30b6c6" providerId="LiveId" clId="{C1B3B5AD-A133-4E25-890C-A10D0FCEC98B}" dt="2020-03-27T09:28:59.489" v="389" actId="404"/>
          <ac:spMkLst>
            <pc:docMk/>
            <pc:sldMk cId="0" sldId="364"/>
            <ac:spMk id="32" creationId="{00000000-0000-0000-0000-000000000000}"/>
          </ac:spMkLst>
        </pc:spChg>
        <pc:spChg chg="mod">
          <ac:chgData name="Josh Reiss" userId="a90d6cd88c30b6c6" providerId="LiveId" clId="{C1B3B5AD-A133-4E25-890C-A10D0FCEC98B}" dt="2020-03-27T09:15:04.515" v="236" actId="20577"/>
          <ac:spMkLst>
            <pc:docMk/>
            <pc:sldMk cId="0" sldId="364"/>
            <ac:spMk id="33" creationId="{00000000-0000-0000-0000-000000000000}"/>
          </ac:spMkLst>
        </pc:spChg>
        <pc:spChg chg="mod">
          <ac:chgData name="Josh Reiss" userId="a90d6cd88c30b6c6" providerId="LiveId" clId="{C1B3B5AD-A133-4E25-890C-A10D0FCEC98B}" dt="2020-03-27T09:28:59.489" v="389" actId="404"/>
          <ac:spMkLst>
            <pc:docMk/>
            <pc:sldMk cId="0" sldId="364"/>
            <ac:spMk id="41" creationId="{00000000-0000-0000-0000-000000000000}"/>
          </ac:spMkLst>
        </pc:spChg>
        <pc:spChg chg="mod">
          <ac:chgData name="Josh Reiss" userId="a90d6cd88c30b6c6" providerId="LiveId" clId="{C1B3B5AD-A133-4E25-890C-A10D0FCEC98B}" dt="2020-03-27T09:28:59.489" v="389" actId="404"/>
          <ac:spMkLst>
            <pc:docMk/>
            <pc:sldMk cId="0" sldId="364"/>
            <ac:spMk id="70" creationId="{00000000-0000-0000-0000-000000000000}"/>
          </ac:spMkLst>
        </pc:spChg>
        <pc:spChg chg="mod">
          <ac:chgData name="Josh Reiss" userId="a90d6cd88c30b6c6" providerId="LiveId" clId="{C1B3B5AD-A133-4E25-890C-A10D0FCEC98B}" dt="2020-03-27T09:28:59.489" v="389" actId="404"/>
          <ac:spMkLst>
            <pc:docMk/>
            <pc:sldMk cId="0" sldId="364"/>
            <ac:spMk id="72" creationId="{00000000-0000-0000-0000-000000000000}"/>
          </ac:spMkLst>
        </pc:spChg>
        <pc:spChg chg="mod">
          <ac:chgData name="Josh Reiss" userId="a90d6cd88c30b6c6" providerId="LiveId" clId="{C1B3B5AD-A133-4E25-890C-A10D0FCEC98B}" dt="2020-03-27T09:28:59.489" v="389" actId="404"/>
          <ac:spMkLst>
            <pc:docMk/>
            <pc:sldMk cId="0" sldId="364"/>
            <ac:spMk id="78" creationId="{00000000-0000-0000-0000-000000000000}"/>
          </ac:spMkLst>
        </pc:spChg>
        <pc:spChg chg="mod">
          <ac:chgData name="Josh Reiss" userId="a90d6cd88c30b6c6" providerId="LiveId" clId="{C1B3B5AD-A133-4E25-890C-A10D0FCEC98B}" dt="2020-03-27T09:28:59.489" v="389" actId="404"/>
          <ac:spMkLst>
            <pc:docMk/>
            <pc:sldMk cId="0" sldId="364"/>
            <ac:spMk id="97" creationId="{00000000-0000-0000-0000-000000000000}"/>
          </ac:spMkLst>
        </pc:spChg>
        <pc:spChg chg="mod">
          <ac:chgData name="Josh Reiss" userId="a90d6cd88c30b6c6" providerId="LiveId" clId="{C1B3B5AD-A133-4E25-890C-A10D0FCEC98B}" dt="2020-03-27T09:28:59.489" v="389" actId="404"/>
          <ac:spMkLst>
            <pc:docMk/>
            <pc:sldMk cId="0" sldId="364"/>
            <ac:spMk id="98" creationId="{00000000-0000-0000-0000-000000000000}"/>
          </ac:spMkLst>
        </pc:spChg>
        <pc:spChg chg="mod">
          <ac:chgData name="Josh Reiss" userId="a90d6cd88c30b6c6" providerId="LiveId" clId="{C1B3B5AD-A133-4E25-890C-A10D0FCEC98B}" dt="2020-03-27T09:28:59.489" v="389" actId="404"/>
          <ac:spMkLst>
            <pc:docMk/>
            <pc:sldMk cId="0" sldId="364"/>
            <ac:spMk id="102" creationId="{00000000-0000-0000-0000-000000000000}"/>
          </ac:spMkLst>
        </pc:spChg>
        <pc:spChg chg="mod">
          <ac:chgData name="Josh Reiss" userId="a90d6cd88c30b6c6" providerId="LiveId" clId="{C1B3B5AD-A133-4E25-890C-A10D0FCEC98B}" dt="2020-03-27T09:28:59.489" v="389" actId="404"/>
          <ac:spMkLst>
            <pc:docMk/>
            <pc:sldMk cId="0" sldId="364"/>
            <ac:spMk id="661" creationId="{00000000-0000-0000-0000-000000000000}"/>
          </ac:spMkLst>
        </pc:spChg>
        <pc:grpChg chg="add mod">
          <ac:chgData name="Josh Reiss" userId="a90d6cd88c30b6c6" providerId="LiveId" clId="{C1B3B5AD-A133-4E25-890C-A10D0FCEC98B}" dt="2020-03-27T09:33:11.702" v="442" actId="1035"/>
          <ac:grpSpMkLst>
            <pc:docMk/>
            <pc:sldMk cId="0" sldId="364"/>
            <ac:grpSpMk id="4" creationId="{1E35951D-C933-4CE5-860A-EE42314CCE00}"/>
          </ac:grpSpMkLst>
        </pc:grpChg>
        <pc:cxnChg chg="mod">
          <ac:chgData name="Josh Reiss" userId="a90d6cd88c30b6c6" providerId="LiveId" clId="{C1B3B5AD-A133-4E25-890C-A10D0FCEC98B}" dt="2020-03-27T09:28:32.849" v="386" actId="164"/>
          <ac:cxnSpMkLst>
            <pc:docMk/>
            <pc:sldMk cId="0" sldId="364"/>
            <ac:cxnSpMk id="61" creationId="{00000000-0000-0000-0000-000000000000}"/>
          </ac:cxnSpMkLst>
        </pc:cxnChg>
        <pc:cxnChg chg="mod">
          <ac:chgData name="Josh Reiss" userId="a90d6cd88c30b6c6" providerId="LiveId" clId="{C1B3B5AD-A133-4E25-890C-A10D0FCEC98B}" dt="2020-03-27T09:28:32.849" v="386" actId="164"/>
          <ac:cxnSpMkLst>
            <pc:docMk/>
            <pc:sldMk cId="0" sldId="364"/>
            <ac:cxnSpMk id="68" creationId="{00000000-0000-0000-0000-000000000000}"/>
          </ac:cxnSpMkLst>
        </pc:cxnChg>
        <pc:cxnChg chg="mod">
          <ac:chgData name="Josh Reiss" userId="a90d6cd88c30b6c6" providerId="LiveId" clId="{C1B3B5AD-A133-4E25-890C-A10D0FCEC98B}" dt="2020-03-27T09:28:32.849" v="386" actId="164"/>
          <ac:cxnSpMkLst>
            <pc:docMk/>
            <pc:sldMk cId="0" sldId="364"/>
            <ac:cxnSpMk id="73" creationId="{00000000-0000-0000-0000-000000000000}"/>
          </ac:cxnSpMkLst>
        </pc:cxnChg>
        <pc:cxnChg chg="mod">
          <ac:chgData name="Josh Reiss" userId="a90d6cd88c30b6c6" providerId="LiveId" clId="{C1B3B5AD-A133-4E25-890C-A10D0FCEC98B}" dt="2020-03-27T09:28:32.849" v="386" actId="164"/>
          <ac:cxnSpMkLst>
            <pc:docMk/>
            <pc:sldMk cId="0" sldId="364"/>
            <ac:cxnSpMk id="75" creationId="{00000000-0000-0000-0000-000000000000}"/>
          </ac:cxnSpMkLst>
        </pc:cxnChg>
        <pc:cxnChg chg="mod">
          <ac:chgData name="Josh Reiss" userId="a90d6cd88c30b6c6" providerId="LiveId" clId="{C1B3B5AD-A133-4E25-890C-A10D0FCEC98B}" dt="2020-03-27T09:28:32.849" v="386" actId="164"/>
          <ac:cxnSpMkLst>
            <pc:docMk/>
            <pc:sldMk cId="0" sldId="364"/>
            <ac:cxnSpMk id="79" creationId="{00000000-0000-0000-0000-000000000000}"/>
          </ac:cxnSpMkLst>
        </pc:cxnChg>
        <pc:cxnChg chg="mod">
          <ac:chgData name="Josh Reiss" userId="a90d6cd88c30b6c6" providerId="LiveId" clId="{C1B3B5AD-A133-4E25-890C-A10D0FCEC98B}" dt="2020-03-27T09:28:32.849" v="386" actId="164"/>
          <ac:cxnSpMkLst>
            <pc:docMk/>
            <pc:sldMk cId="0" sldId="364"/>
            <ac:cxnSpMk id="99" creationId="{00000000-0000-0000-0000-000000000000}"/>
          </ac:cxnSpMkLst>
        </pc:cxnChg>
        <pc:cxnChg chg="mod">
          <ac:chgData name="Josh Reiss" userId="a90d6cd88c30b6c6" providerId="LiveId" clId="{C1B3B5AD-A133-4E25-890C-A10D0FCEC98B}" dt="2020-03-27T09:28:32.849" v="386" actId="164"/>
          <ac:cxnSpMkLst>
            <pc:docMk/>
            <pc:sldMk cId="0" sldId="364"/>
            <ac:cxnSpMk id="709" creationId="{00000000-0000-0000-0000-000000000000}"/>
          </ac:cxnSpMkLst>
        </pc:cxnChg>
        <pc:cxnChg chg="mod">
          <ac:chgData name="Josh Reiss" userId="a90d6cd88c30b6c6" providerId="LiveId" clId="{C1B3B5AD-A133-4E25-890C-A10D0FCEC98B}" dt="2020-03-27T09:28:32.849" v="386" actId="164"/>
          <ac:cxnSpMkLst>
            <pc:docMk/>
            <pc:sldMk cId="0" sldId="364"/>
            <ac:cxnSpMk id="715" creationId="{00000000-0000-0000-0000-000000000000}"/>
          </ac:cxnSpMkLst>
        </pc:cxnChg>
      </pc:sldChg>
      <pc:sldChg chg="modSp">
        <pc:chgData name="Josh Reiss" userId="a90d6cd88c30b6c6" providerId="LiveId" clId="{C1B3B5AD-A133-4E25-890C-A10D0FCEC98B}" dt="2020-03-27T09:48:59.096" v="588" actId="255"/>
        <pc:sldMkLst>
          <pc:docMk/>
          <pc:sldMk cId="0" sldId="365"/>
        </pc:sldMkLst>
        <pc:spChg chg="mod">
          <ac:chgData name="Josh Reiss" userId="a90d6cd88c30b6c6" providerId="LiveId" clId="{C1B3B5AD-A133-4E25-890C-A10D0FCEC98B}" dt="2020-03-27T09:48:59.096" v="588" actId="255"/>
          <ac:spMkLst>
            <pc:docMk/>
            <pc:sldMk cId="0" sldId="365"/>
            <ac:spMk id="23" creationId="{00000000-0000-0000-0000-000000000000}"/>
          </ac:spMkLst>
        </pc:spChg>
      </pc:sldChg>
      <pc:sldChg chg="modSp">
        <pc:chgData name="Josh Reiss" userId="a90d6cd88c30b6c6" providerId="LiveId" clId="{C1B3B5AD-A133-4E25-890C-A10D0FCEC98B}" dt="2020-03-27T06:53:39.402" v="50" actId="20577"/>
        <pc:sldMkLst>
          <pc:docMk/>
          <pc:sldMk cId="3824426864" sldId="369"/>
        </pc:sldMkLst>
        <pc:spChg chg="mod">
          <ac:chgData name="Josh Reiss" userId="a90d6cd88c30b6c6" providerId="LiveId" clId="{C1B3B5AD-A133-4E25-890C-A10D0FCEC98B}" dt="2020-03-27T06:53:39.402" v="50" actId="20577"/>
          <ac:spMkLst>
            <pc:docMk/>
            <pc:sldMk cId="3824426864" sldId="369"/>
            <ac:spMk id="12290" creationId="{00000000-0000-0000-0000-000000000000}"/>
          </ac:spMkLst>
        </pc:spChg>
        <pc:picChg chg="mod">
          <ac:chgData name="Josh Reiss" userId="a90d6cd88c30b6c6" providerId="LiveId" clId="{C1B3B5AD-A133-4E25-890C-A10D0FCEC98B}" dt="2020-03-27T06:53:19.941" v="24" actId="1035"/>
          <ac:picMkLst>
            <pc:docMk/>
            <pc:sldMk cId="3824426864" sldId="369"/>
            <ac:picMk id="12291" creationId="{00000000-0000-0000-0000-000000000000}"/>
          </ac:picMkLst>
        </pc:picChg>
      </pc:sldChg>
      <pc:sldChg chg="modSp add">
        <pc:chgData name="Josh Reiss" userId="a90d6cd88c30b6c6" providerId="LiveId" clId="{C1B3B5AD-A133-4E25-890C-A10D0FCEC98B}" dt="2020-03-27T09:36:16.297" v="587" actId="948"/>
        <pc:sldMkLst>
          <pc:docMk/>
          <pc:sldMk cId="3606923388" sldId="380"/>
        </pc:sldMkLst>
        <pc:spChg chg="mod">
          <ac:chgData name="Josh Reiss" userId="a90d6cd88c30b6c6" providerId="LiveId" clId="{C1B3B5AD-A133-4E25-890C-A10D0FCEC98B}" dt="2020-03-27T09:33:49.435" v="460" actId="20577"/>
          <ac:spMkLst>
            <pc:docMk/>
            <pc:sldMk cId="3606923388" sldId="380"/>
            <ac:spMk id="2" creationId="{87DD9250-9693-4176-87C5-8244E77201D7}"/>
          </ac:spMkLst>
        </pc:spChg>
        <pc:spChg chg="mod">
          <ac:chgData name="Josh Reiss" userId="a90d6cd88c30b6c6" providerId="LiveId" clId="{C1B3B5AD-A133-4E25-890C-A10D0FCEC98B}" dt="2020-03-27T09:36:16.297" v="587" actId="948"/>
          <ac:spMkLst>
            <pc:docMk/>
            <pc:sldMk cId="3606923388" sldId="380"/>
            <ac:spMk id="3" creationId="{0879714F-33C5-4B57-8D7C-3D414206811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493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1pPr>
    <a:lvl2pPr marL="457058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2pPr>
    <a:lvl3pPr marL="914119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3pPr>
    <a:lvl4pPr marL="1371177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4pPr>
    <a:lvl5pPr marL="1828238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5pPr>
    <a:lvl6pPr marL="2285300" algn="l" defTabSz="91411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357" algn="l" defTabSz="91411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418" algn="l" defTabSz="91411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478" algn="l" defTabSz="91411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lnSpc>
                <a:spcPct val="90000"/>
              </a:lnSpc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86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088" y="9721869"/>
            <a:ext cx="3076672" cy="511053"/>
          </a:xfrm>
          <a:prstGeom prst="rect">
            <a:avLst/>
          </a:prstGeom>
          <a:noFill/>
        </p:spPr>
        <p:txBody>
          <a:bodyPr lIns="93689" tIns="46845" rIns="93689" bIns="46845"/>
          <a:lstStyle/>
          <a:p>
            <a:fld id="{696E6FEC-2C3C-4487-A8D6-F57C576B00BF}" type="slidenum">
              <a:rPr lang="en-US"/>
              <a:pPr/>
              <a:t>17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088" y="9721869"/>
            <a:ext cx="3076672" cy="511053"/>
          </a:xfrm>
          <a:prstGeom prst="rect">
            <a:avLst/>
          </a:prstGeom>
          <a:noFill/>
        </p:spPr>
        <p:txBody>
          <a:bodyPr lIns="93689" tIns="46845" rIns="93689" bIns="46845"/>
          <a:lstStyle/>
          <a:p>
            <a:fld id="{96A5F662-716B-4044-86CC-6FD90D75820C}" type="slidenum">
              <a:rPr lang="en-US"/>
              <a:pPr/>
              <a:t>18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21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86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088" y="9721869"/>
            <a:ext cx="3076672" cy="511053"/>
          </a:xfrm>
          <a:prstGeom prst="rect">
            <a:avLst/>
          </a:prstGeom>
          <a:noFill/>
        </p:spPr>
        <p:txBody>
          <a:bodyPr lIns="93689" tIns="46845" rIns="93689" bIns="46845"/>
          <a:lstStyle/>
          <a:p>
            <a:fld id="{91C72930-A3EA-45A2-95D7-94944DAB6C73}" type="slidenum">
              <a:rPr lang="en-US"/>
              <a:pPr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862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18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088" y="9721869"/>
            <a:ext cx="3076672" cy="511053"/>
          </a:xfrm>
          <a:prstGeom prst="rect">
            <a:avLst/>
          </a:prstGeom>
          <a:noFill/>
        </p:spPr>
        <p:txBody>
          <a:bodyPr lIns="93689" tIns="46845" rIns="93689" bIns="46845"/>
          <a:lstStyle/>
          <a:p>
            <a:fld id="{543B0DC4-E379-4DDC-A13F-5DCC096917F6}" type="slidenum">
              <a:rPr lang="en-US"/>
              <a:pPr/>
              <a:t>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62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68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85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67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2"/>
            <a:ext cx="3209926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8" y="50802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1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2"/>
            <a:ext cx="3209926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8" y="50802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lIns="91410" tIns="45705" rIns="91410" bIns="457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1"/>
            <a:ext cx="3203575" cy="866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8" y="50801"/>
            <a:ext cx="9458325" cy="8661400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lIns="91410" tIns="45705" rIns="91410" bIns="457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1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1"/>
            <a:ext cx="3203575" cy="866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8" y="50801"/>
            <a:ext cx="9458325" cy="8661400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1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2"/>
            <a:ext cx="3209926" cy="9626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8" y="50802"/>
            <a:ext cx="9477375" cy="9626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10" tIns="45705" rIns="91410" bIns="4570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10" tIns="45705" rIns="91410" bIns="4570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lIns="91410" tIns="45705" rIns="91410" bIns="457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lIns="91410" tIns="45705" rIns="91410" bIns="45705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10" tIns="45705" rIns="91410" bIns="4570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10" tIns="45705" rIns="91410" bIns="45705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  <a:prstGeom prst="rect">
            <a:avLst/>
          </a:prstGeom>
        </p:spPr>
        <p:txBody>
          <a:bodyPr lIns="91410" tIns="45705" rIns="91410" bIns="45705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  <a:prstGeom prst="rect">
            <a:avLst/>
          </a:prstGeom>
        </p:spPr>
        <p:txBody>
          <a:bodyPr lIns="91410" tIns="45705" rIns="91410" bIns="45705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10" tIns="45705" rIns="91410" bIns="4570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0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0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914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4181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6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7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1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25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3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5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065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07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09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0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4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5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5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628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30" indent="0">
              <a:buNone/>
              <a:defRPr sz="2800" b="1"/>
            </a:lvl2pPr>
            <a:lvl3pPr marL="1300259" indent="0">
              <a:buNone/>
              <a:defRPr sz="2600" b="1"/>
            </a:lvl3pPr>
            <a:lvl4pPr marL="1950391" indent="0">
              <a:buNone/>
              <a:defRPr sz="2300" b="1"/>
            </a:lvl4pPr>
            <a:lvl5pPr marL="2600520" indent="0">
              <a:buNone/>
              <a:defRPr sz="2300" b="1"/>
            </a:lvl5pPr>
            <a:lvl6pPr marL="3250650" indent="0">
              <a:buNone/>
              <a:defRPr sz="2300" b="1"/>
            </a:lvl6pPr>
            <a:lvl7pPr marL="3900782" indent="0">
              <a:buNone/>
              <a:defRPr sz="2300" b="1"/>
            </a:lvl7pPr>
            <a:lvl8pPr marL="4550909" indent="0">
              <a:buNone/>
              <a:defRPr sz="2300" b="1"/>
            </a:lvl8pPr>
            <a:lvl9pPr marL="5201041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30" indent="0">
              <a:buNone/>
              <a:defRPr sz="2800" b="1"/>
            </a:lvl2pPr>
            <a:lvl3pPr marL="1300259" indent="0">
              <a:buNone/>
              <a:defRPr sz="2600" b="1"/>
            </a:lvl3pPr>
            <a:lvl4pPr marL="1950391" indent="0">
              <a:buNone/>
              <a:defRPr sz="2300" b="1"/>
            </a:lvl4pPr>
            <a:lvl5pPr marL="2600520" indent="0">
              <a:buNone/>
              <a:defRPr sz="2300" b="1"/>
            </a:lvl5pPr>
            <a:lvl6pPr marL="3250650" indent="0">
              <a:buNone/>
              <a:defRPr sz="2300" b="1"/>
            </a:lvl6pPr>
            <a:lvl7pPr marL="3900782" indent="0">
              <a:buNone/>
              <a:defRPr sz="2300" b="1"/>
            </a:lvl7pPr>
            <a:lvl8pPr marL="4550909" indent="0">
              <a:buNone/>
              <a:defRPr sz="2300" b="1"/>
            </a:lvl8pPr>
            <a:lvl9pPr marL="5201041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3731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502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431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43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130" indent="0">
              <a:buNone/>
              <a:defRPr sz="1700"/>
            </a:lvl2pPr>
            <a:lvl3pPr marL="1300259" indent="0">
              <a:buNone/>
              <a:defRPr sz="1400"/>
            </a:lvl3pPr>
            <a:lvl4pPr marL="1950391" indent="0">
              <a:buNone/>
              <a:defRPr sz="1300"/>
            </a:lvl4pPr>
            <a:lvl5pPr marL="2600520" indent="0">
              <a:buNone/>
              <a:defRPr sz="1300"/>
            </a:lvl5pPr>
            <a:lvl6pPr marL="3250650" indent="0">
              <a:buNone/>
              <a:defRPr sz="1300"/>
            </a:lvl6pPr>
            <a:lvl7pPr marL="3900782" indent="0">
              <a:buNone/>
              <a:defRPr sz="1300"/>
            </a:lvl7pPr>
            <a:lvl8pPr marL="4550909" indent="0">
              <a:buNone/>
              <a:defRPr sz="1300"/>
            </a:lvl8pPr>
            <a:lvl9pPr marL="5201041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1468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130" indent="0">
              <a:buNone/>
              <a:defRPr sz="4000"/>
            </a:lvl2pPr>
            <a:lvl3pPr marL="1300259" indent="0">
              <a:buNone/>
              <a:defRPr sz="3400"/>
            </a:lvl3pPr>
            <a:lvl4pPr marL="1950391" indent="0">
              <a:buNone/>
              <a:defRPr sz="2800"/>
            </a:lvl4pPr>
            <a:lvl5pPr marL="2600520" indent="0">
              <a:buNone/>
              <a:defRPr sz="2800"/>
            </a:lvl5pPr>
            <a:lvl6pPr marL="3250650" indent="0">
              <a:buNone/>
              <a:defRPr sz="2800"/>
            </a:lvl6pPr>
            <a:lvl7pPr marL="3900782" indent="0">
              <a:buNone/>
              <a:defRPr sz="2800"/>
            </a:lvl7pPr>
            <a:lvl8pPr marL="4550909" indent="0">
              <a:buNone/>
              <a:defRPr sz="2800"/>
            </a:lvl8pPr>
            <a:lvl9pPr marL="5201041" indent="0">
              <a:buNone/>
              <a:defRPr sz="2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130" indent="0">
              <a:buNone/>
              <a:defRPr sz="1700"/>
            </a:lvl2pPr>
            <a:lvl3pPr marL="1300259" indent="0">
              <a:buNone/>
              <a:defRPr sz="1400"/>
            </a:lvl3pPr>
            <a:lvl4pPr marL="1950391" indent="0">
              <a:buNone/>
              <a:defRPr sz="1300"/>
            </a:lvl4pPr>
            <a:lvl5pPr marL="2600520" indent="0">
              <a:buNone/>
              <a:defRPr sz="1300"/>
            </a:lvl5pPr>
            <a:lvl6pPr marL="3250650" indent="0">
              <a:buNone/>
              <a:defRPr sz="1300"/>
            </a:lvl6pPr>
            <a:lvl7pPr marL="3900782" indent="0">
              <a:buNone/>
              <a:defRPr sz="1300"/>
            </a:lvl7pPr>
            <a:lvl8pPr marL="4550909" indent="0">
              <a:buNone/>
              <a:defRPr sz="1300"/>
            </a:lvl8pPr>
            <a:lvl9pPr marL="5201041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2358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478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1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01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9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2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  <a:p>
            <a:pPr lvl="4"/>
            <a:r>
              <a:rPr lang="en-US">
                <a:sym typeface="Arial" pitchFamily="34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05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11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177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23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021" indent="-380882" algn="l" rtl="0" eaLnBrk="0" fontAlgn="base" hangingPunct="0">
        <a:spcBef>
          <a:spcPts val="600"/>
        </a:spcBef>
        <a:spcAft>
          <a:spcPct val="0"/>
        </a:spcAft>
        <a:buSzPct val="150000"/>
        <a:buFont typeface="Arial" pitchFamily="34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091864" indent="-380882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472748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17111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361475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18534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5593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265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8971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2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  <a:p>
            <a:pPr lvl="4"/>
            <a:r>
              <a:rPr lang="en-US">
                <a:sym typeface="Arial" pitchFamily="34" charset="0"/>
              </a:rPr>
              <a:t>Fifth level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6"/>
            <a:ext cx="2438400" cy="6889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Line 4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05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11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177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23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021" indent="-380882" algn="l" rtl="0" eaLnBrk="0" fontAlgn="base" hangingPunct="0">
        <a:spcBef>
          <a:spcPts val="600"/>
        </a:spcBef>
        <a:spcAft>
          <a:spcPct val="0"/>
        </a:spcAft>
        <a:buSzPct val="150000"/>
        <a:buFont typeface="Arial" pitchFamily="34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091864" indent="-380882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472748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17111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361475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18534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5593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265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8971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6"/>
            <a:ext cx="2438400" cy="6889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05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11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177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23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4808" indent="-380882" algn="l" rtl="0" eaLnBrk="0" fontAlgn="base" hangingPunct="0">
        <a:spcBef>
          <a:spcPts val="1200"/>
        </a:spcBef>
        <a:spcAft>
          <a:spcPct val="0"/>
        </a:spcAft>
        <a:buSzPct val="150000"/>
        <a:buFont typeface="Arial" pitchFamily="34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142650" indent="-380882" algn="l" rtl="0" eaLnBrk="0" fontAlgn="base" hangingPunct="0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523530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67894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412257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69321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6376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3439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0500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" name="Line 2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05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11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177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23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4808" indent="-380882" algn="l" rtl="0" eaLnBrk="0" fontAlgn="base" hangingPunct="0">
        <a:spcBef>
          <a:spcPts val="1200"/>
        </a:spcBef>
        <a:spcAft>
          <a:spcPct val="0"/>
        </a:spcAft>
        <a:buSzPct val="150000"/>
        <a:buFont typeface="Arial" pitchFamily="34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142650" indent="-380882" algn="l" rtl="0" eaLnBrk="0" fontAlgn="base" hangingPunct="0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523530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67894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412257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69321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6376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3439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0500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2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  <a:p>
            <a:pPr lvl="4"/>
            <a:r>
              <a:rPr lang="en-US">
                <a:sym typeface="Arial" pitchFamily="34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05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11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177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23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021" indent="-380882" algn="l" rtl="0" eaLnBrk="0" fontAlgn="base" hangingPunct="0">
        <a:spcBef>
          <a:spcPts val="600"/>
        </a:spcBef>
        <a:spcAft>
          <a:spcPct val="0"/>
        </a:spcAft>
        <a:buSzPct val="150000"/>
        <a:buFont typeface="Arial" pitchFamily="34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091864" indent="-380882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472748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17111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361475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18534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5593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265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8971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05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119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17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23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8727" indent="-571323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091" indent="-571323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7454" indent="-571323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1818" indent="-571323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6181" indent="-571323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3242" indent="-571323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0299" indent="-571323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7360" indent="-571323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4424" indent="-571323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25" tIns="65013" rIns="130025" bIns="6501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5"/>
            <a:ext cx="11704320" cy="6436925"/>
          </a:xfrm>
          <a:prstGeom prst="rect">
            <a:avLst/>
          </a:prstGeom>
        </p:spPr>
        <p:txBody>
          <a:bodyPr vert="horz" lIns="130025" tIns="65013" rIns="130025" bIns="6501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7"/>
            <a:ext cx="3034453" cy="519289"/>
          </a:xfrm>
          <a:prstGeom prst="rect">
            <a:avLst/>
          </a:prstGeom>
        </p:spPr>
        <p:txBody>
          <a:bodyPr vert="horz" lIns="130025" tIns="65013" rIns="130025" bIns="65013" rtlCol="0" anchor="ctr"/>
          <a:lstStyle>
            <a:lvl1pPr algn="l" defTabSz="1300259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/>
              <a:t>27/03/2020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8" y="9040147"/>
            <a:ext cx="4118187" cy="519289"/>
          </a:xfrm>
          <a:prstGeom prst="rect">
            <a:avLst/>
          </a:prstGeom>
        </p:spPr>
        <p:txBody>
          <a:bodyPr vert="horz" lIns="130025" tIns="65013" rIns="130025" bIns="65013" rtlCol="0" anchor="ctr"/>
          <a:lstStyle>
            <a:lvl1pPr algn="ctr" defTabSz="1300259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7"/>
            <a:ext cx="3034453" cy="519289"/>
          </a:xfrm>
          <a:prstGeom prst="rect">
            <a:avLst/>
          </a:prstGeom>
        </p:spPr>
        <p:txBody>
          <a:bodyPr vert="horz" lIns="130025" tIns="65013" rIns="130025" bIns="65013" rtlCol="0" anchor="ctr"/>
          <a:lstStyle>
            <a:lvl1pPr algn="r" defTabSz="1300259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27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1300259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598" indent="-487598" algn="l" defTabSz="130025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461" indent="-406332" algn="l" defTabSz="1300259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324" indent="-325064" algn="l" defTabSz="1300259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455" indent="-325064" algn="l" defTabSz="130025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586" indent="-325064" algn="l" defTabSz="1300259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5717" indent="-325064" algn="l" defTabSz="130025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5845" indent="-325064" algn="l" defTabSz="130025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5977" indent="-325064" algn="l" defTabSz="130025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105" indent="-325064" algn="l" defTabSz="130025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0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59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391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20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50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0782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09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041" algn="l" defTabSz="13002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/>
          </p:cNvSpPr>
          <p:nvPr/>
        </p:nvSpPr>
        <p:spPr bwMode="auto">
          <a:xfrm>
            <a:off x="1269999" y="6677000"/>
            <a:ext cx="10464801" cy="24637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73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Spatial Audio</a:t>
            </a:r>
          </a:p>
          <a:p>
            <a:endParaRPr lang="en-US" sz="7300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endParaRPr lang="en-US" sz="7300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endParaRPr lang="en-US" sz="7300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endParaRPr lang="en-US" sz="7300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endParaRPr lang="en-US" sz="7300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r>
              <a:rPr lang="en-US" sz="73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Part 3 – Binaural sound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0909" y="2860576"/>
            <a:ext cx="3682999" cy="45735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442686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Head shadowing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4808" eaLnBrk="1" hangingPunct="1"/>
            <a:r>
              <a:rPr lang="en-US" dirty="0"/>
              <a:t>Head shadowing = sound travelling </a:t>
            </a:r>
            <a:r>
              <a:rPr lang="en-US" dirty="0">
                <a:solidFill>
                  <a:srgbClr val="0000FF"/>
                </a:solidFill>
              </a:rPr>
              <a:t>through or around head</a:t>
            </a:r>
            <a:r>
              <a:rPr lang="en-US" dirty="0"/>
              <a:t> to reach inner ear</a:t>
            </a:r>
          </a:p>
          <a:p>
            <a:pPr marL="1142650" lvl="1" eaLnBrk="1" hangingPunct="1"/>
            <a:r>
              <a:rPr lang="en-US" dirty="0"/>
              <a:t>Head can produce significant </a:t>
            </a:r>
            <a:r>
              <a:rPr lang="en-US" dirty="0">
                <a:solidFill>
                  <a:srgbClr val="0000FF"/>
                </a:solidFill>
              </a:rPr>
              <a:t>attenuation</a:t>
            </a:r>
            <a:endParaRPr lang="en-US" dirty="0"/>
          </a:p>
          <a:p>
            <a:pPr marL="1142650" lvl="1" eaLnBrk="1" hangingPunct="1"/>
            <a:r>
              <a:rPr lang="en-US" dirty="0"/>
              <a:t>Also </a:t>
            </a:r>
            <a:r>
              <a:rPr lang="en-US" dirty="0">
                <a:solidFill>
                  <a:srgbClr val="0000FF"/>
                </a:solidFill>
              </a:rPr>
              <a:t>filtering</a:t>
            </a:r>
            <a:r>
              <a:rPr lang="en-US" dirty="0"/>
              <a:t> effect, usually </a:t>
            </a:r>
            <a:r>
              <a:rPr lang="en-US" dirty="0" err="1"/>
              <a:t>lowpass</a:t>
            </a:r>
            <a:r>
              <a:rPr lang="en-US" dirty="0"/>
              <a:t> filter</a:t>
            </a:r>
          </a:p>
          <a:p>
            <a:pPr marL="1523530" lvl="2" eaLnBrk="1" hangingPunct="1"/>
            <a:r>
              <a:rPr lang="en-US" dirty="0"/>
              <a:t>Model: diffraction of plane wave around rigid sphere</a:t>
            </a:r>
          </a:p>
          <a:p>
            <a:pPr marL="1142650" lvl="1" eaLnBrk="1" hangingPunct="1"/>
            <a:r>
              <a:rPr lang="en-US" dirty="0"/>
              <a:t>Head shadowing can cause perception problems with linear distance and direction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Head Shadowing and ITD</a:t>
            </a:r>
            <a:endParaRPr lang="en-US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89853"/>
            <a:ext cx="13004800" cy="8563750"/>
          </a:xfrm>
        </p:spPr>
        <p:txBody>
          <a:bodyPr anchor="t"/>
          <a:lstStyle/>
          <a:p>
            <a:pPr lvl="1" eaLnBrk="1" hangingPunct="1"/>
            <a:r>
              <a:rPr lang="en-GB" i="1" dirty="0">
                <a:latin typeface="Times New Roman" pitchFamily="18" charset="0"/>
              </a:rPr>
              <a:t> a</a:t>
            </a:r>
            <a:r>
              <a:rPr lang="en-GB" dirty="0"/>
              <a:t> – effective radius of head</a:t>
            </a:r>
          </a:p>
          <a:p>
            <a:pPr lvl="1" eaLnBrk="1" hangingPunct="1"/>
            <a:r>
              <a:rPr lang="en-GB" dirty="0"/>
              <a:t> </a:t>
            </a:r>
            <a:r>
              <a:rPr lang="en-GB" dirty="0">
                <a:latin typeface="Symbol" pitchFamily="18" charset="2"/>
              </a:rPr>
              <a:t>q</a:t>
            </a:r>
            <a:r>
              <a:rPr lang="en-GB" dirty="0"/>
              <a:t> – azimuth</a:t>
            </a:r>
          </a:p>
          <a:p>
            <a:pPr lvl="1" eaLnBrk="1" hangingPunct="1"/>
            <a:r>
              <a:rPr lang="en-GB" dirty="0"/>
              <a:t> </a:t>
            </a:r>
            <a:r>
              <a:rPr lang="en-GB" dirty="0">
                <a:latin typeface="Symbol" pitchFamily="18" charset="2"/>
              </a:rPr>
              <a:t>a</a:t>
            </a:r>
            <a:r>
              <a:rPr lang="en-GB" dirty="0"/>
              <a:t> – position of the zero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sz="2800" dirty="0"/>
          </a:p>
          <a:p>
            <a:pPr eaLnBrk="1" hangingPunct="1"/>
            <a:r>
              <a:rPr lang="en-GB" dirty="0"/>
              <a:t>HRTF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sz="2800" dirty="0"/>
          </a:p>
          <a:p>
            <a:pPr eaLnBrk="1" hangingPunct="1"/>
            <a:r>
              <a:rPr lang="en-GB" dirty="0"/>
              <a:t>ITD – modelled as </a:t>
            </a:r>
            <a:r>
              <a:rPr lang="en-GB" dirty="0">
                <a:solidFill>
                  <a:srgbClr val="0014BE"/>
                </a:solidFill>
              </a:rPr>
              <a:t>first order </a:t>
            </a:r>
            <a:r>
              <a:rPr lang="en-GB" dirty="0" err="1">
                <a:solidFill>
                  <a:srgbClr val="0014BE"/>
                </a:solidFill>
              </a:rPr>
              <a:t>allpass</a:t>
            </a:r>
            <a:r>
              <a:rPr lang="en-GB" dirty="0">
                <a:solidFill>
                  <a:srgbClr val="0014BE"/>
                </a:solidFill>
              </a:rPr>
              <a:t> filter</a:t>
            </a:r>
            <a:endParaRPr lang="en-US" dirty="0">
              <a:solidFill>
                <a:srgbClr val="0014BE"/>
              </a:solidFill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020907" y="3237653"/>
          <a:ext cx="8073813" cy="167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892160" imgH="393480" progId="Equation.DSMT4">
                  <p:embed/>
                </p:oleObj>
              </mc:Choice>
              <mc:Fallback>
                <p:oleObj name="Equation" r:id="rId3" imgW="1892160" imgH="393480" progId="Equation.DSMT4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0907" y="3237653"/>
                        <a:ext cx="8073813" cy="167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2917049" y="5082258"/>
          <a:ext cx="7911253" cy="167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854000" imgH="393480" progId="Equation.DSMT4">
                  <p:embed/>
                </p:oleObj>
              </mc:Choice>
              <mc:Fallback>
                <p:oleObj name="Equation" r:id="rId5" imgW="1854000" imgH="393480" progId="Equation.DSMT4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049" y="5082258"/>
                        <a:ext cx="7911253" cy="167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2212622" y="8073813"/>
          <a:ext cx="9320107" cy="167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2184120" imgH="393480" progId="Equation.DSMT4">
                  <p:embed/>
                </p:oleObj>
              </mc:Choice>
              <mc:Fallback>
                <p:oleObj name="Equation" r:id="rId7" imgW="2184120" imgH="393480" progId="Equation.DSMT4">
                  <p:embed/>
                  <p:pic>
                    <p:nvPicPr>
                      <p:cNvPr id="614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622" y="8073813"/>
                        <a:ext cx="9320107" cy="167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319059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Sound wave from distant source acts like plane wave, approaches spherical head of radius </a:t>
            </a:r>
            <a:r>
              <a:rPr lang="en-US" sz="4000" b="1" i="1" dirty="0"/>
              <a:t>r</a:t>
            </a:r>
            <a:r>
              <a:rPr lang="en-US" sz="4000" b="1" dirty="0"/>
              <a:t> from azimuth angle </a:t>
            </a:r>
            <a:r>
              <a:rPr lang="en-US" sz="4000" b="1" i="1" dirty="0">
                <a:latin typeface="Symbol" pitchFamily="18" charset="2"/>
              </a:rPr>
              <a:t>q</a:t>
            </a:r>
            <a:r>
              <a:rPr lang="en-US" sz="4000" b="1" dirty="0"/>
              <a:t>.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951D-C933-4CE5-860A-EE42314CCE00}"/>
              </a:ext>
            </a:extLst>
          </p:cNvPr>
          <p:cNvGrpSpPr/>
          <p:nvPr/>
        </p:nvGrpSpPr>
        <p:grpSpPr>
          <a:xfrm>
            <a:off x="77916" y="1708448"/>
            <a:ext cx="6176502" cy="5848864"/>
            <a:chOff x="77916" y="1968863"/>
            <a:chExt cx="7720628" cy="7311080"/>
          </a:xfrm>
        </p:grpSpPr>
        <p:sp>
          <p:nvSpPr>
            <p:cNvPr id="661" name="Oval 660"/>
            <p:cNvSpPr/>
            <p:nvPr/>
          </p:nvSpPr>
          <p:spPr>
            <a:xfrm>
              <a:off x="897204" y="4364743"/>
              <a:ext cx="4915200" cy="4915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0019" tIns="65010" rIns="130019" bIns="65010" rtlCol="0" anchor="ctr"/>
            <a:lstStyle/>
            <a:p>
              <a:pPr defTabSz="1300192" fontAlgn="auto">
                <a:spcBef>
                  <a:spcPts val="0"/>
                </a:spcBef>
                <a:spcAft>
                  <a:spcPts val="0"/>
                </a:spcAft>
              </a:pPr>
              <a:endParaRPr lang="en-US" sz="3200" dirty="0">
                <a:solidFill>
                  <a:prstClr val="white"/>
                </a:solidFill>
              </a:endParaRPr>
            </a:p>
          </p:txBody>
        </p:sp>
        <p:cxnSp>
          <p:nvCxnSpPr>
            <p:cNvPr id="709" name="Straight Connector 708"/>
            <p:cNvCxnSpPr>
              <a:stCxn id="661" idx="0"/>
            </p:cNvCxnSpPr>
            <p:nvPr/>
          </p:nvCxnSpPr>
          <p:spPr>
            <a:xfrm>
              <a:off x="3354804" y="4364743"/>
              <a:ext cx="0" cy="256028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662312" y="5491273"/>
              <a:ext cx="594721" cy="779665"/>
            </a:xfrm>
            <a:prstGeom prst="rect">
              <a:avLst/>
            </a:prstGeom>
            <a:noFill/>
          </p:spPr>
          <p:txBody>
            <a:bodyPr wrap="none" lIns="130019" tIns="65010" rIns="130019" bIns="65010" rtlCol="0">
              <a:spAutoFit/>
            </a:bodyPr>
            <a:lstStyle/>
            <a:p>
              <a:pPr algn="l" defTabSz="130019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200" i="1" dirty="0">
                  <a:solidFill>
                    <a:prstClr val="black"/>
                  </a:solidFill>
                  <a:latin typeface="Symbol" pitchFamily="18" charset="2"/>
                  <a:ea typeface="+mn-ea"/>
                  <a:cs typeface="+mn-cs"/>
                </a:rPr>
                <a:t>q</a:t>
              </a:r>
              <a:endParaRPr lang="en-US" sz="3200" i="1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Arc 40"/>
            <p:cNvSpPr/>
            <p:nvPr/>
          </p:nvSpPr>
          <p:spPr>
            <a:xfrm rot="16200000">
              <a:off x="1972528" y="5440062"/>
              <a:ext cx="2765107" cy="2662696"/>
            </a:xfrm>
            <a:prstGeom prst="arc">
              <a:avLst>
                <a:gd name="adj1" fmla="val 1783"/>
                <a:gd name="adj2" fmla="val 2824776"/>
              </a:avLst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30019" tIns="65010" rIns="130019" bIns="65010" rtlCol="0" anchor="ctr"/>
            <a:lstStyle/>
            <a:p>
              <a:pPr defTabSz="1300192" fontAlgn="auto">
                <a:spcBef>
                  <a:spcPts val="0"/>
                </a:spcBef>
                <a:spcAft>
                  <a:spcPts val="0"/>
                </a:spcAft>
              </a:pPr>
              <a:endParaRPr lang="en-US" sz="3200" dirty="0">
                <a:solidFill>
                  <a:prstClr val="black"/>
                </a:solidFill>
              </a:endParaRPr>
            </a:p>
          </p:txBody>
        </p:sp>
        <p:cxnSp>
          <p:nvCxnSpPr>
            <p:cNvPr id="715" name="Straight Connector 714"/>
            <p:cNvCxnSpPr>
              <a:endCxn id="661" idx="7"/>
            </p:cNvCxnSpPr>
            <p:nvPr/>
          </p:nvCxnSpPr>
          <p:spPr>
            <a:xfrm flipV="1">
              <a:off x="3355077" y="5084563"/>
              <a:ext cx="1737512" cy="1840471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cxnSpLocks/>
            </p:cNvCxnSpPr>
            <p:nvPr/>
          </p:nvCxnSpPr>
          <p:spPr>
            <a:xfrm>
              <a:off x="4071957" y="1968863"/>
              <a:ext cx="3726587" cy="37265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354531" y="5081623"/>
              <a:ext cx="178325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600322" y="4446674"/>
              <a:ext cx="1394219" cy="779665"/>
            </a:xfrm>
            <a:prstGeom prst="rect">
              <a:avLst/>
            </a:prstGeom>
            <a:noFill/>
          </p:spPr>
          <p:txBody>
            <a:bodyPr wrap="none" lIns="130019" tIns="65010" rIns="130019" bIns="65010" rtlCol="0">
              <a:spAutoFit/>
            </a:bodyPr>
            <a:lstStyle/>
            <a:p>
              <a:pPr algn="l" defTabSz="130019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200" i="1" dirty="0" err="1">
                  <a:solidFill>
                    <a:prstClr val="black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r</a:t>
              </a:r>
              <a:r>
                <a:rPr lang="en-GB" sz="3200" dirty="0" err="1">
                  <a:solidFill>
                    <a:prstClr val="black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sin</a:t>
              </a:r>
              <a:r>
                <a:rPr lang="en-GB" sz="3200" i="1" dirty="0" err="1">
                  <a:solidFill>
                    <a:prstClr val="black"/>
                  </a:solidFill>
                  <a:latin typeface="Symbol" pitchFamily="18" charset="2"/>
                  <a:ea typeface="+mn-ea"/>
                  <a:cs typeface="+mn-cs"/>
                </a:rPr>
                <a:t>q</a:t>
              </a:r>
              <a:endParaRPr lang="en-US" sz="32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944886" y="5511756"/>
              <a:ext cx="528598" cy="779665"/>
            </a:xfrm>
            <a:prstGeom prst="rect">
              <a:avLst/>
            </a:prstGeom>
          </p:spPr>
          <p:txBody>
            <a:bodyPr wrap="none" lIns="130019" tIns="65010" rIns="130019" bIns="65010">
              <a:spAutoFit/>
            </a:bodyPr>
            <a:lstStyle/>
            <a:p>
              <a:pPr algn="l" defTabSz="130019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200" i="1" dirty="0">
                  <a:solidFill>
                    <a:prstClr val="black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r</a:t>
              </a:r>
              <a:endParaRPr lang="en-US" sz="24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5812410" y="5265969"/>
              <a:ext cx="1538249" cy="1535825"/>
            </a:xfrm>
            <a:prstGeom prst="line">
              <a:avLst/>
            </a:prstGeom>
            <a:ln w="190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634027" y="2316516"/>
              <a:ext cx="2769125" cy="2764762"/>
            </a:xfrm>
            <a:prstGeom prst="line">
              <a:avLst/>
            </a:prstGeom>
            <a:ln w="190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7916" y="5286449"/>
              <a:ext cx="795098" cy="779665"/>
            </a:xfrm>
            <a:prstGeom prst="rect">
              <a:avLst/>
            </a:prstGeom>
            <a:noFill/>
          </p:spPr>
          <p:txBody>
            <a:bodyPr wrap="none" lIns="130019" tIns="65010" rIns="130019" bIns="65010" rtlCol="0">
              <a:spAutoFit/>
            </a:bodyPr>
            <a:lstStyle/>
            <a:p>
              <a:pPr algn="l" defTabSz="130019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200" i="1" dirty="0" err="1">
                  <a:solidFill>
                    <a:prstClr val="black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r</a:t>
              </a:r>
              <a:r>
                <a:rPr lang="en-GB" sz="3200" i="1" dirty="0" err="1">
                  <a:solidFill>
                    <a:prstClr val="black"/>
                  </a:solidFill>
                  <a:latin typeface="Symbol" pitchFamily="18" charset="2"/>
                  <a:ea typeface="+mn-ea"/>
                  <a:cs typeface="+mn-cs"/>
                </a:rPr>
                <a:t>q</a:t>
              </a:r>
              <a:endParaRPr lang="en-US" sz="3200" i="1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1306851" y="3398567"/>
              <a:ext cx="1216475" cy="1171005"/>
            </a:xfrm>
            <a:prstGeom prst="line">
              <a:avLst/>
            </a:prstGeom>
            <a:ln w="25400">
              <a:solidFill>
                <a:schemeClr val="accent2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Arc 96"/>
            <p:cNvSpPr/>
            <p:nvPr/>
          </p:nvSpPr>
          <p:spPr>
            <a:xfrm>
              <a:off x="692381" y="4262332"/>
              <a:ext cx="4915746" cy="4915746"/>
            </a:xfrm>
            <a:prstGeom prst="arc">
              <a:avLst>
                <a:gd name="adj1" fmla="val 10792905"/>
                <a:gd name="adj2" fmla="val 13425528"/>
              </a:avLst>
            </a:prstGeom>
            <a:noFill/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30019" tIns="65010" rIns="130019" bIns="65010" rtlCol="0" anchor="ctr"/>
            <a:lstStyle/>
            <a:p>
              <a:pPr defTabSz="1300192" fontAlgn="auto">
                <a:spcBef>
                  <a:spcPts val="0"/>
                </a:spcBef>
                <a:spcAft>
                  <a:spcPts val="0"/>
                </a:spcAft>
              </a:pPr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94796" y="3443043"/>
              <a:ext cx="1394219" cy="779665"/>
            </a:xfrm>
            <a:prstGeom prst="rect">
              <a:avLst/>
            </a:prstGeom>
            <a:noFill/>
          </p:spPr>
          <p:txBody>
            <a:bodyPr wrap="none" lIns="130019" tIns="65010" rIns="130019" bIns="65010" rtlCol="0">
              <a:spAutoFit/>
            </a:bodyPr>
            <a:lstStyle/>
            <a:p>
              <a:pPr algn="l" defTabSz="130019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200" i="1" dirty="0" err="1">
                  <a:solidFill>
                    <a:prstClr val="black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r</a:t>
              </a:r>
              <a:r>
                <a:rPr lang="en-GB" sz="3200" dirty="0" err="1">
                  <a:solidFill>
                    <a:prstClr val="black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sin</a:t>
              </a:r>
              <a:r>
                <a:rPr lang="en-GB" sz="3200" i="1" dirty="0" err="1">
                  <a:solidFill>
                    <a:prstClr val="black"/>
                  </a:solidFill>
                  <a:latin typeface="Symbol" pitchFamily="18" charset="2"/>
                  <a:ea typeface="+mn-ea"/>
                  <a:cs typeface="+mn-cs"/>
                </a:rPr>
                <a:t>q</a:t>
              </a:r>
              <a:endParaRPr lang="en-US" sz="32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818906" y="2726161"/>
              <a:ext cx="5018158" cy="5018158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6325011" y="3238223"/>
              <a:ext cx="1378189" cy="1087441"/>
            </a:xfrm>
            <a:prstGeom prst="rect">
              <a:avLst/>
            </a:prstGeom>
            <a:noFill/>
          </p:spPr>
          <p:txBody>
            <a:bodyPr wrap="none" lIns="130019" tIns="65010" rIns="130019" bIns="65010" rtlCol="0">
              <a:spAutoFit/>
            </a:bodyPr>
            <a:lstStyle/>
            <a:p>
              <a:pPr algn="l" defTabSz="130019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400" dirty="0">
                  <a:solidFill>
                    <a:prstClr val="black"/>
                  </a:solidFill>
                  <a:latin typeface="Arial" pitchFamily="34" charset="0"/>
                  <a:ea typeface="+mn-ea"/>
                  <a:cs typeface="Arial" pitchFamily="34" charset="0"/>
                </a:rPr>
                <a:t>plane </a:t>
              </a:r>
            </a:p>
            <a:p>
              <a:pPr algn="l" defTabSz="130019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2400" dirty="0">
                  <a:solidFill>
                    <a:prstClr val="black"/>
                  </a:solidFill>
                  <a:latin typeface="Arial" pitchFamily="34" charset="0"/>
                  <a:ea typeface="+mn-ea"/>
                  <a:cs typeface="Arial" pitchFamily="34" charset="0"/>
                </a:rPr>
                <a:t>wave</a:t>
              </a:r>
              <a:endParaRPr lang="en-US" sz="2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829E39-2B4B-4DF8-98EB-12C8E8DB48CA}"/>
              </a:ext>
            </a:extLst>
          </p:cNvPr>
          <p:cNvSpPr txBox="1"/>
          <p:nvPr/>
        </p:nvSpPr>
        <p:spPr>
          <a:xfrm>
            <a:off x="6386457" y="2922994"/>
            <a:ext cx="6428914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Path length difference </a:t>
            </a:r>
            <a:r>
              <a:rPr lang="en-GB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GB" sz="3200" dirty="0" err="1">
                <a:latin typeface="Symbol" panose="05050102010706020507" pitchFamily="18" charset="2"/>
              </a:rPr>
              <a:t>q+</a:t>
            </a:r>
            <a:r>
              <a:rPr lang="en-GB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3200" dirty="0" err="1">
                <a:latin typeface="Symbol" panose="05050102010706020507" pitchFamily="18" charset="2"/>
              </a:rPr>
              <a:t>q</a:t>
            </a:r>
            <a:endParaRPr lang="en-GB" sz="2700" dirty="0">
              <a:latin typeface="Symbol" panose="05050102010706020507" pitchFamily="18" charset="2"/>
            </a:endParaRPr>
          </a:p>
          <a:p>
            <a:endParaRPr lang="en-GB" sz="2700" dirty="0"/>
          </a:p>
          <a:p>
            <a:r>
              <a:rPr lang="en-GB" sz="2700" dirty="0"/>
              <a:t>Time difference </a:t>
            </a:r>
            <a:r>
              <a:rPr lang="en-GB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7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700" dirty="0"/>
              <a:t>, c is speed of sound </a:t>
            </a:r>
          </a:p>
          <a:p>
            <a:r>
              <a:rPr lang="en-GB" sz="2700" dirty="0"/>
              <a:t>Typical adult head </a:t>
            </a:r>
            <a:r>
              <a:rPr lang="en-GB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=0.14/2 m </a:t>
            </a:r>
          </a:p>
          <a:p>
            <a:endParaRPr lang="en-GB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700" dirty="0">
                <a:latin typeface="Symbol" panose="05050102010706020507" pitchFamily="18" charset="2"/>
              </a:rPr>
              <a:t>q</a:t>
            </a:r>
            <a:r>
              <a:rPr lang="en-GB" sz="2700" dirty="0"/>
              <a:t>=45</a:t>
            </a:r>
            <a:r>
              <a:rPr lang="en-GB" sz="2700" baseline="30000" dirty="0"/>
              <a:t>o</a:t>
            </a:r>
            <a:r>
              <a:rPr lang="en-GB" sz="2700" dirty="0"/>
              <a:t>, T</a:t>
            </a:r>
            <a:r>
              <a:rPr lang="en-GB" sz="2700" baseline="-25000" dirty="0"/>
              <a:t>d</a:t>
            </a:r>
            <a:r>
              <a:rPr lang="en-GB" sz="2700" dirty="0"/>
              <a:t>=(0.07/343)(π/4+sin(π/4))=301µs  </a:t>
            </a:r>
          </a:p>
          <a:p>
            <a:r>
              <a:rPr lang="en-GB" sz="2700" dirty="0"/>
              <a:t>(300µs measured)</a:t>
            </a:r>
          </a:p>
          <a:p>
            <a:endParaRPr lang="en-GB" sz="2700" dirty="0"/>
          </a:p>
          <a:p>
            <a:r>
              <a:rPr lang="en-GB" sz="2700" dirty="0">
                <a:latin typeface="Symbol" panose="05050102010706020507" pitchFamily="18" charset="2"/>
              </a:rPr>
              <a:t>q=</a:t>
            </a:r>
            <a:r>
              <a:rPr lang="en-GB" sz="2700" dirty="0"/>
              <a:t>90</a:t>
            </a:r>
            <a:r>
              <a:rPr lang="en-GB" sz="2700" baseline="30000" dirty="0"/>
              <a:t>o</a:t>
            </a:r>
            <a:r>
              <a:rPr lang="en-GB" sz="2700" dirty="0"/>
              <a:t>,</a:t>
            </a:r>
            <a:r>
              <a:rPr lang="en-GB" sz="2700" baseline="30000" dirty="0"/>
              <a:t> </a:t>
            </a:r>
            <a:r>
              <a:rPr lang="en-GB" sz="2700" dirty="0"/>
              <a:t>T</a:t>
            </a:r>
            <a:r>
              <a:rPr lang="en-GB" sz="2700" baseline="-25000" dirty="0"/>
              <a:t>d</a:t>
            </a:r>
            <a:r>
              <a:rPr lang="en-GB" sz="2700" dirty="0"/>
              <a:t>=(0.07/343)(π/2+sin(π/2)) = 524µs  </a:t>
            </a:r>
          </a:p>
          <a:p>
            <a:r>
              <a:rPr lang="en-GB" sz="2700" dirty="0"/>
              <a:t>(400µs measured)</a:t>
            </a:r>
          </a:p>
          <a:p>
            <a:endParaRPr lang="en-GB" sz="2700" dirty="0"/>
          </a:p>
          <a:p>
            <a:r>
              <a:rPr lang="en-GB" sz="2700" dirty="0"/>
              <a:t>If head size changed to 18cm diameter, </a:t>
            </a:r>
          </a:p>
          <a:p>
            <a:r>
              <a:rPr lang="en-GB" sz="2700" dirty="0">
                <a:latin typeface="Symbol" panose="05050102010706020507" pitchFamily="18" charset="2"/>
              </a:rPr>
              <a:t>q=</a:t>
            </a:r>
            <a:r>
              <a:rPr lang="en-GB" sz="2700" dirty="0"/>
              <a:t>90</a:t>
            </a:r>
            <a:r>
              <a:rPr lang="en-GB" sz="2700" baseline="30000" dirty="0"/>
              <a:t>o</a:t>
            </a:r>
            <a:r>
              <a:rPr lang="en-GB" sz="2700" dirty="0"/>
              <a:t>,</a:t>
            </a:r>
            <a:r>
              <a:rPr lang="en-GB" sz="2700" baseline="30000" dirty="0"/>
              <a:t> </a:t>
            </a:r>
            <a:r>
              <a:rPr lang="en-GB" sz="2700" dirty="0"/>
              <a:t>T</a:t>
            </a:r>
            <a:r>
              <a:rPr lang="en-GB" sz="2700" baseline="-25000" dirty="0"/>
              <a:t>d</a:t>
            </a:r>
            <a:r>
              <a:rPr lang="en-GB" sz="2700" dirty="0"/>
              <a:t>=(0.09/343)(π/2+sin(π/2))=674µs  </a:t>
            </a:r>
          </a:p>
          <a:p>
            <a:r>
              <a:rPr lang="en-GB" sz="2700" dirty="0"/>
              <a:t>(541µs measured)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906870"/>
          </a:xfrm>
        </p:spPr>
        <p:txBody>
          <a:bodyPr>
            <a:normAutofit/>
          </a:bodyPr>
          <a:lstStyle/>
          <a:p>
            <a:r>
              <a:rPr lang="en-US" sz="4000" b="1" dirty="0"/>
              <a:t>HRTF modeling ITD and ILD as a filter based on the input signal and azimuth angle.</a:t>
            </a:r>
          </a:p>
        </p:txBody>
      </p:sp>
      <p:cxnSp>
        <p:nvCxnSpPr>
          <p:cNvPr id="22" name="Straight Arrow Connector 21"/>
          <p:cNvCxnSpPr>
            <a:endCxn id="23" idx="1"/>
          </p:cNvCxnSpPr>
          <p:nvPr/>
        </p:nvCxnSpPr>
        <p:spPr>
          <a:xfrm>
            <a:off x="4249350" y="5286446"/>
            <a:ext cx="102411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73465" y="4876800"/>
            <a:ext cx="1740993" cy="8192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19" tIns="65010" rIns="130019" bIns="65010" rtlCol="0" anchor="ctr"/>
          <a:lstStyle/>
          <a:p>
            <a:pPr defTabSz="1300192" fontAlgn="auto">
              <a:spcBef>
                <a:spcPts val="0"/>
              </a:spcBef>
              <a:spcAft>
                <a:spcPts val="0"/>
              </a:spcAft>
            </a:pPr>
            <a:r>
              <a:rPr lang="en-GB" sz="25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sz="2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5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z,</a:t>
            </a:r>
            <a:r>
              <a:rPr lang="en-GB" sz="2500" i="1" dirty="0" err="1">
                <a:solidFill>
                  <a:prstClr val="black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GB" sz="25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GB" sz="2500" i="1" dirty="0" err="1">
                <a:solidFill>
                  <a:prstClr val="black"/>
                </a:solidFill>
                <a:latin typeface="Symbol" pitchFamily="18" charset="2"/>
                <a:cs typeface="Times New Roman" pitchFamily="18" charset="0"/>
              </a:rPr>
              <a:t>p</a:t>
            </a:r>
            <a:r>
              <a:rPr lang="en-GB" sz="25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GB" sz="2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5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>
            <a:stCxn id="23" idx="3"/>
            <a:endCxn id="37" idx="1"/>
          </p:cNvCxnSpPr>
          <p:nvPr/>
        </p:nvCxnSpPr>
        <p:spPr>
          <a:xfrm>
            <a:off x="7014457" y="5286446"/>
            <a:ext cx="81929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833748" y="4876800"/>
            <a:ext cx="1331348" cy="8192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19" tIns="65010" rIns="130019" bIns="65010" rtlCol="0" anchor="ctr"/>
          <a:lstStyle/>
          <a:p>
            <a:pPr defTabSz="1300192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sz="26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GB" sz="2600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6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600" i="1" baseline="30000" dirty="0" err="1">
                <a:solidFill>
                  <a:prstClr val="black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GB" sz="2600" baseline="30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GB" sz="2600" i="1" baseline="30000" dirty="0" err="1">
                <a:solidFill>
                  <a:prstClr val="black"/>
                </a:solidFill>
                <a:latin typeface="Symbol" pitchFamily="18" charset="2"/>
                <a:cs typeface="Times New Roman" pitchFamily="18" charset="0"/>
              </a:rPr>
              <a:t>p</a:t>
            </a:r>
            <a:r>
              <a:rPr lang="en-GB" sz="26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/2)</a:t>
            </a:r>
            <a:endParaRPr lang="en-US" sz="2600" baseline="30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Straight Arrow Connector 42"/>
          <p:cNvCxnSpPr>
            <a:stCxn id="37" idx="3"/>
          </p:cNvCxnSpPr>
          <p:nvPr/>
        </p:nvCxnSpPr>
        <p:spPr>
          <a:xfrm>
            <a:off x="9165096" y="5286446"/>
            <a:ext cx="112652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7" idx="1"/>
          </p:cNvCxnSpPr>
          <p:nvPr/>
        </p:nvCxnSpPr>
        <p:spPr>
          <a:xfrm>
            <a:off x="4249350" y="6515382"/>
            <a:ext cx="102411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73465" y="6105738"/>
            <a:ext cx="1740993" cy="8192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19" tIns="65010" rIns="130019" bIns="65010" rtlCol="0" anchor="ctr"/>
          <a:lstStyle/>
          <a:p>
            <a:pPr defTabSz="1300192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6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z,</a:t>
            </a:r>
            <a:r>
              <a:rPr lang="en-GB" sz="2600" i="1" dirty="0" err="1">
                <a:solidFill>
                  <a:prstClr val="black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GB" sz="2600" i="1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</a:rPr>
              <a:t>p</a:t>
            </a: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Arrow Connector 47"/>
          <p:cNvCxnSpPr>
            <a:stCxn id="47" idx="3"/>
            <a:endCxn id="49" idx="1"/>
          </p:cNvCxnSpPr>
          <p:nvPr/>
        </p:nvCxnSpPr>
        <p:spPr>
          <a:xfrm>
            <a:off x="7014457" y="6515382"/>
            <a:ext cx="81929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833748" y="6105738"/>
            <a:ext cx="1331348" cy="8192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19" tIns="65010" rIns="130019" bIns="65010" rtlCol="0" anchor="ctr"/>
          <a:lstStyle/>
          <a:p>
            <a:pPr defTabSz="1300192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GB" sz="26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GB" sz="2600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6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600" i="1" baseline="300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GB" sz="26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GB" sz="2600" i="1" baseline="30000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</a:rPr>
              <a:t>p</a:t>
            </a:r>
            <a:r>
              <a:rPr lang="en-GB" sz="2600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/2)</a:t>
            </a:r>
            <a:endParaRPr lang="en-US" sz="2600" baseline="30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9165096" y="6515382"/>
            <a:ext cx="112652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49350" y="5286445"/>
            <a:ext cx="0" cy="122893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815592" y="5900914"/>
            <a:ext cx="1433759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034945" y="5286447"/>
            <a:ext cx="817216" cy="531399"/>
          </a:xfrm>
          <a:prstGeom prst="rect">
            <a:avLst/>
          </a:prstGeom>
        </p:spPr>
        <p:txBody>
          <a:bodyPr wrap="none" lIns="130019" tIns="65010" rIns="130019" bIns="65010">
            <a:spAutoFit/>
          </a:bodyPr>
          <a:lstStyle/>
          <a:p>
            <a:pPr defTabSz="1300192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z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en-US" sz="26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313310" y="4671980"/>
            <a:ext cx="923015" cy="531399"/>
          </a:xfrm>
          <a:prstGeom prst="rect">
            <a:avLst/>
          </a:prstGeom>
        </p:spPr>
        <p:txBody>
          <a:bodyPr wrap="none" lIns="130019" tIns="65010" rIns="130019" bIns="65010">
            <a:spAutoFit/>
          </a:bodyPr>
          <a:lstStyle/>
          <a:p>
            <a:pPr defTabSz="1300192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GB" sz="2600" i="1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z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en-US" sz="26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255787" y="5900915"/>
            <a:ext cx="935839" cy="531399"/>
          </a:xfrm>
          <a:prstGeom prst="rect">
            <a:avLst/>
          </a:prstGeom>
        </p:spPr>
        <p:txBody>
          <a:bodyPr wrap="none" lIns="130019" tIns="65010" rIns="130019" bIns="65010">
            <a:spAutoFit/>
          </a:bodyPr>
          <a:lstStyle/>
          <a:p>
            <a:pPr defTabSz="1300192" fontAlgn="auto">
              <a:spcBef>
                <a:spcPts val="0"/>
              </a:spcBef>
              <a:spcAft>
                <a:spcPts val="0"/>
              </a:spcAft>
            </a:pP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GB" sz="2600" i="1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z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lang="en-US" sz="26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Pinna reflections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4808" eaLnBrk="1" hangingPunct="1"/>
            <a:r>
              <a:rPr lang="en-US" dirty="0" err="1">
                <a:solidFill>
                  <a:srgbClr val="0000FF"/>
                </a:solidFill>
              </a:rPr>
              <a:t>Pinna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(pl. </a:t>
            </a:r>
            <a:r>
              <a:rPr lang="en-US" dirty="0" err="1">
                <a:latin typeface="Arial Italic" charset="0"/>
                <a:cs typeface="Arial Italic" charset="0"/>
                <a:sym typeface="Arial Italic" charset="0"/>
              </a:rPr>
              <a:t>pinnae</a:t>
            </a:r>
            <a:r>
              <a:rPr lang="en-US" dirty="0"/>
              <a:t>) or </a:t>
            </a:r>
            <a:r>
              <a:rPr lang="en-US" dirty="0">
                <a:solidFill>
                  <a:srgbClr val="0000FF"/>
                </a:solidFill>
              </a:rPr>
              <a:t>auricle</a:t>
            </a:r>
            <a:r>
              <a:rPr lang="en-US" dirty="0"/>
              <a:t>: outer part of the ear</a:t>
            </a:r>
          </a:p>
          <a:p>
            <a:pPr marL="1142650" lvl="1" eaLnBrk="1" hangingPunct="1"/>
            <a:r>
              <a:rPr lang="en-US" dirty="0"/>
              <a:t>Important to sound </a:t>
            </a:r>
            <a:r>
              <a:rPr lang="en-US" dirty="0" err="1"/>
              <a:t>localisation</a:t>
            </a:r>
            <a:endParaRPr lang="en-US" dirty="0"/>
          </a:p>
          <a:p>
            <a:pPr marL="1142650" lvl="1" eaLnBrk="1" hangingPunct="1"/>
            <a:r>
              <a:rPr lang="en-US" dirty="0"/>
              <a:t>Reflect incoming sound in ways depending on source angle</a:t>
            </a:r>
          </a:p>
          <a:p>
            <a:pPr marL="634808" eaLnBrk="1" hangingPunct="1"/>
            <a:r>
              <a:rPr lang="en-US" dirty="0"/>
              <a:t>Distinguishing front and back sources</a:t>
            </a:r>
          </a:p>
          <a:p>
            <a:pPr marL="1142650" lvl="1" eaLnBrk="1" hangingPunct="1"/>
            <a:r>
              <a:rPr lang="en-US" dirty="0"/>
              <a:t>Sounds from </a:t>
            </a:r>
            <a:r>
              <a:rPr lang="en-US" dirty="0">
                <a:solidFill>
                  <a:srgbClr val="0000FF"/>
                </a:solidFill>
              </a:rPr>
              <a:t>front</a:t>
            </a:r>
            <a:r>
              <a:rPr lang="en-US" dirty="0"/>
              <a:t> reflect off </a:t>
            </a:r>
            <a:r>
              <a:rPr lang="en-US" dirty="0" err="1"/>
              <a:t>pinnae</a:t>
            </a:r>
            <a:endParaRPr lang="en-US" dirty="0"/>
          </a:p>
          <a:p>
            <a:pPr marL="1142650" lvl="1" eaLnBrk="1" hangingPunct="1"/>
            <a:r>
              <a:rPr lang="en-US" dirty="0"/>
              <a:t>Sounds from </a:t>
            </a:r>
            <a:r>
              <a:rPr lang="en-US" dirty="0">
                <a:solidFill>
                  <a:srgbClr val="0000FF"/>
                </a:solidFill>
              </a:rPr>
              <a:t>back</a:t>
            </a:r>
            <a:r>
              <a:rPr lang="en-US" dirty="0"/>
              <a:t> do not cause reflections</a:t>
            </a:r>
          </a:p>
          <a:p>
            <a:pPr marL="1142650" lvl="1" eaLnBrk="1" hangingPunct="1"/>
            <a:r>
              <a:rPr lang="en-US" dirty="0"/>
              <a:t>Listening over headphones, sounds without reflections </a:t>
            </a:r>
            <a:r>
              <a:rPr lang="en-US" dirty="0" err="1"/>
              <a:t>localised</a:t>
            </a:r>
            <a:r>
              <a:rPr lang="en-US" dirty="0"/>
              <a:t> to back</a:t>
            </a:r>
          </a:p>
          <a:p>
            <a:pPr marL="1523530" lvl="2" eaLnBrk="1" hangingPunct="1"/>
            <a:r>
              <a:rPr lang="en-US" dirty="0"/>
              <a:t>This includes most microphone recordings</a:t>
            </a:r>
          </a:p>
          <a:p>
            <a:pPr marL="634808" eaLnBrk="1" hangingPunct="1"/>
            <a:r>
              <a:rPr lang="en-US" dirty="0"/>
              <a:t>Perception of height also depends on </a:t>
            </a:r>
            <a:r>
              <a:rPr lang="en-US" dirty="0" err="1"/>
              <a:t>pinna</a:t>
            </a:r>
            <a:r>
              <a:rPr lang="en-US" dirty="0"/>
              <a:t> reflections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Pinna parameters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2" y="1060376"/>
            <a:ext cx="12814300" cy="8547100"/>
          </a:xfrm>
        </p:spPr>
        <p:txBody>
          <a:bodyPr anchor="t"/>
          <a:lstStyle/>
          <a:p>
            <a:pPr marL="634808" eaLnBrk="1" hangingPunct="1"/>
            <a:r>
              <a:rPr lang="en-US" sz="3800" dirty="0" err="1"/>
              <a:t>Pinnae</a:t>
            </a:r>
            <a:r>
              <a:rPr lang="en-US" sz="3800" dirty="0"/>
              <a:t> provide multiple reflections</a:t>
            </a:r>
          </a:p>
          <a:p>
            <a:pPr marL="1142650" lvl="1" eaLnBrk="1" hangingPunct="1"/>
            <a:r>
              <a:rPr lang="en-US" sz="3300" dirty="0"/>
              <a:t>Implemented digitally with </a:t>
            </a:r>
            <a:r>
              <a:rPr lang="en-US" sz="3300" dirty="0">
                <a:solidFill>
                  <a:srgbClr val="0000FF"/>
                </a:solidFill>
              </a:rPr>
              <a:t>tapped delay line</a:t>
            </a:r>
            <a:endParaRPr lang="en-US" sz="3300" dirty="0"/>
          </a:p>
          <a:p>
            <a:pPr marL="1142650" lvl="1" eaLnBrk="1" hangingPunct="1"/>
            <a:r>
              <a:rPr lang="en-US" sz="3300" dirty="0"/>
              <a:t>Short echoes = </a:t>
            </a:r>
            <a:r>
              <a:rPr lang="en-US" sz="3300" dirty="0">
                <a:solidFill>
                  <a:srgbClr val="0000FF"/>
                </a:solidFill>
              </a:rPr>
              <a:t>notches</a:t>
            </a:r>
            <a:r>
              <a:rPr lang="en-US" sz="3300" dirty="0"/>
              <a:t> in frequency domain</a:t>
            </a:r>
          </a:p>
          <a:p>
            <a:pPr marL="1523530" lvl="2" eaLnBrk="1" hangingPunct="1"/>
            <a:r>
              <a:rPr lang="en-US" sz="2700" dirty="0"/>
              <a:t>Just like case with </a:t>
            </a:r>
            <a:r>
              <a:rPr lang="en-US" sz="2700" dirty="0" err="1"/>
              <a:t>flanger</a:t>
            </a:r>
            <a:endParaRPr lang="en-US" sz="2700" dirty="0"/>
          </a:p>
          <a:p>
            <a:pPr marL="1142650" lvl="1" eaLnBrk="1" hangingPunct="1"/>
            <a:r>
              <a:rPr lang="en-US" sz="3300" dirty="0"/>
              <a:t>Notch location is </a:t>
            </a:r>
            <a:r>
              <a:rPr lang="en-US" sz="3300" dirty="0">
                <a:solidFill>
                  <a:srgbClr val="0000FF"/>
                </a:solidFill>
              </a:rPr>
              <a:t>elevation</a:t>
            </a:r>
            <a:r>
              <a:rPr lang="en-US" sz="3300" dirty="0"/>
              <a:t>-dependent</a:t>
            </a:r>
          </a:p>
          <a:p>
            <a:pPr marL="1523530" lvl="2" eaLnBrk="1" hangingPunct="1"/>
            <a:r>
              <a:rPr lang="en-US" sz="2700" dirty="0"/>
              <a:t>Main perceptual cue for elevation</a:t>
            </a:r>
          </a:p>
          <a:p>
            <a:pPr marL="634808" eaLnBrk="1" hangingPunct="1"/>
            <a:r>
              <a:rPr lang="en-US" sz="3800" dirty="0"/>
              <a:t>Formula for </a:t>
            </a:r>
            <a:r>
              <a:rPr lang="en-US" sz="3800" dirty="0">
                <a:solidFill>
                  <a:srgbClr val="0000FF"/>
                </a:solidFill>
              </a:rPr>
              <a:t>time delay</a:t>
            </a:r>
            <a:r>
              <a:rPr lang="en-US" sz="3800" dirty="0"/>
              <a:t> of echoes:</a:t>
            </a:r>
          </a:p>
          <a:p>
            <a:pPr marL="1142650" lvl="1" eaLnBrk="1" hangingPunct="1"/>
            <a:r>
              <a:rPr lang="en-US" sz="3300" dirty="0"/>
              <a:t> </a:t>
            </a:r>
          </a:p>
          <a:p>
            <a:pPr marL="634808" eaLnBrk="1" hangingPunct="1"/>
            <a:r>
              <a:rPr lang="en-US" sz="3800" dirty="0"/>
              <a:t>Parameters for </a:t>
            </a:r>
            <a:r>
              <a:rPr lang="en-US" sz="3800" dirty="0">
                <a:solidFill>
                  <a:srgbClr val="0000FF"/>
                </a:solidFill>
              </a:rPr>
              <a:t>amplitude</a:t>
            </a:r>
            <a:r>
              <a:rPr lang="en-US" sz="3800" dirty="0"/>
              <a:t> and </a:t>
            </a:r>
            <a:r>
              <a:rPr lang="en-US" sz="3800" dirty="0">
                <a:solidFill>
                  <a:srgbClr val="0000FF"/>
                </a:solidFill>
              </a:rPr>
              <a:t>time delay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7864" y="5236840"/>
            <a:ext cx="81280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41988" name="Group 4"/>
          <p:cNvGraphicFramePr>
            <a:graphicFrameLocks noGrp="1"/>
          </p:cNvGraphicFramePr>
          <p:nvPr/>
        </p:nvGraphicFramePr>
        <p:xfrm>
          <a:off x="673101" y="6311908"/>
          <a:ext cx="7889876" cy="3376615"/>
        </p:xfrm>
        <a:graphic>
          <a:graphicData uri="http://schemas.openxmlformats.org/drawingml/2006/table">
            <a:tbl>
              <a:tblPr/>
              <a:tblGrid>
                <a:gridCol w="52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1050">
                <a:tc>
                  <a:txBody>
                    <a:bodyPr/>
                    <a:lstStyle/>
                    <a:p>
                      <a:pPr marL="5556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Italic" charset="0"/>
                          <a:cs typeface="Arial Italic" charset="0"/>
                          <a:sym typeface="Arial Italic" charset="0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Symbol" pitchFamily="18" charset="2"/>
                          <a:cs typeface="Symbol" pitchFamily="18" charset="2"/>
                          <a:sym typeface="Symbol" pitchFamily="18" charset="2"/>
                        </a:rPr>
                        <a:t>r</a:t>
                      </a:r>
                      <a:r>
                        <a:rPr kumimoji="0" lang="en-US" sz="2400" b="0" i="0" u="none" strike="noStrike" cap="none" normalizeH="0" baseline="-6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Italic" charset="0"/>
                          <a:cs typeface="Arial Italic" charset="0"/>
                          <a:sym typeface="Arial Italic" charset="0"/>
                        </a:rPr>
                        <a:t>pn</a:t>
                      </a:r>
                      <a:endParaRPr kumimoji="0" lang="en-US" sz="2400" b="0" i="0" u="none" strike="noStrike" cap="none" normalizeH="0" baseline="-6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Italic" charset="0"/>
                        <a:cs typeface="Arial Italic" charset="0"/>
                        <a:sym typeface="Arial Italic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Italic" charset="0"/>
                          <a:cs typeface="Arial Italic" charset="0"/>
                          <a:sym typeface="Arial Italic" charset="0"/>
                        </a:rPr>
                        <a:t>A</a:t>
                      </a:r>
                      <a:r>
                        <a:rPr kumimoji="0" lang="en-US" sz="2400" b="0" i="0" u="none" strike="noStrike" cap="none" normalizeH="0" baseline="-2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Italic" charset="0"/>
                          <a:cs typeface="Arial Italic" charset="0"/>
                          <a:sym typeface="Arial Italic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Italic" charset="0"/>
                          <a:cs typeface="Arial Italic" charset="0"/>
                          <a:sym typeface="Arial Italic" charset="0"/>
                        </a:rPr>
                        <a:t>[samples]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Italic" charset="0"/>
                          <a:cs typeface="Arial Italic" charset="0"/>
                          <a:sym typeface="Arial Italic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-2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Italic" charset="0"/>
                          <a:cs typeface="Arial Italic" charset="0"/>
                          <a:sym typeface="Arial Italic" charset="0"/>
                        </a:rPr>
                        <a:t>n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Italic" charset="0"/>
                          <a:cs typeface="Arial Italic" charset="0"/>
                          <a:sym typeface="Arial Italic" charset="0"/>
                        </a:rPr>
                        <a:t>[samples]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563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Italic" charset="0"/>
                          <a:cs typeface="Arial Italic" charset="0"/>
                          <a:sym typeface="Arial Italic" charset="0"/>
                        </a:rPr>
                        <a:t>D</a:t>
                      </a:r>
                      <a:r>
                        <a:rPr kumimoji="0" lang="en-US" sz="2400" b="0" i="0" u="none" strike="noStrike" cap="none" normalizeH="0" baseline="-24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Italic" charset="0"/>
                          <a:cs typeface="Arial Italic" charset="0"/>
                          <a:sym typeface="Arial Italic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 (Approx.)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0.5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-1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0.5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0.5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0.5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-0.25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11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0.5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0.25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13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ヒラギノ角ゴ ProN W3" charset="0"/>
                          <a:cs typeface="ヒラギノ角ゴ ProN W3" charset="0"/>
                          <a:sym typeface="Arial" pitchFamily="34" charset="0"/>
                        </a:rPr>
                        <a:t>0.5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45" name="Rectangle 106"/>
          <p:cNvSpPr>
            <a:spLocks/>
          </p:cNvSpPr>
          <p:nvPr/>
        </p:nvSpPr>
        <p:spPr bwMode="auto">
          <a:xfrm>
            <a:off x="8534400" y="6826252"/>
            <a:ext cx="4483100" cy="1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55735" bIns="0" anchor="ctr"/>
          <a:lstStyle/>
          <a:p>
            <a:pPr marL="55545"/>
            <a:r>
              <a:rPr lang="en-US" sz="3600" dirty="0" err="1">
                <a:solidFill>
                  <a:schemeClr val="tx1"/>
                </a:solidFill>
                <a:latin typeface="Symbol" pitchFamily="18" charset="2"/>
                <a:ea typeface="Symbol" pitchFamily="18" charset="2"/>
                <a:cs typeface="Symbol" pitchFamily="18" charset="2"/>
                <a:sym typeface="Symbol" pitchFamily="18" charset="2"/>
              </a:rPr>
              <a:t>r</a:t>
            </a:r>
            <a:r>
              <a:rPr lang="en-US" sz="2400" baseline="-6000" dirty="0" err="1">
                <a:solidFill>
                  <a:schemeClr val="tx1"/>
                </a:solidFill>
                <a:latin typeface="Arial Italic" charset="0"/>
                <a:cs typeface="Arial Italic" charset="0"/>
                <a:sym typeface="Arial Italic" charset="0"/>
              </a:rPr>
              <a:t>pn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: amplitude of reflections</a:t>
            </a:r>
          </a:p>
          <a:p>
            <a:pPr marL="55545"/>
            <a:r>
              <a:rPr lang="en-US" sz="2400" dirty="0" err="1">
                <a:solidFill>
                  <a:schemeClr val="tx1"/>
                </a:solidFill>
                <a:latin typeface="Arial Italic" charset="0"/>
                <a:cs typeface="Arial Italic" charset="0"/>
                <a:sym typeface="Arial Italic" charset="0"/>
              </a:rPr>
              <a:t>D</a:t>
            </a:r>
            <a:r>
              <a:rPr lang="en-US" sz="2400" baseline="-6000" dirty="0" err="1">
                <a:solidFill>
                  <a:schemeClr val="tx1"/>
                </a:solidFill>
                <a:latin typeface="Arial Italic" charset="0"/>
                <a:cs typeface="Arial Italic" charset="0"/>
                <a:sym typeface="Arial Italic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adjusts to individual </a:t>
            </a:r>
            <a:r>
              <a:rPr lang="en-US" sz="2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pinna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characteristics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1300125" eaLnBrk="1" fontAlgn="auto" hangingPunct="1">
              <a:spcAft>
                <a:spcPts val="0"/>
              </a:spcAft>
              <a:defRPr/>
            </a:pPr>
            <a:r>
              <a:rPr lang="en-US" sz="4000" b="1" kern="1200" dirty="0" err="1"/>
              <a:t>Pinna</a:t>
            </a:r>
            <a:r>
              <a:rPr lang="en-US" sz="4000" b="1" kern="1200" dirty="0"/>
              <a:t> echoes implemented as an FIR filter.</a:t>
            </a:r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559348" y="2428527"/>
            <a:ext cx="12135747" cy="5370500"/>
            <a:chOff x="972186" y="2828573"/>
            <a:chExt cx="8090498" cy="3580333"/>
          </a:xfrm>
        </p:grpSpPr>
        <p:sp>
          <p:nvSpPr>
            <p:cNvPr id="5" name="TextBox 12"/>
            <p:cNvSpPr txBox="1">
              <a:spLocks noChangeArrowheads="1"/>
            </p:cNvSpPr>
            <p:nvPr/>
          </p:nvSpPr>
          <p:spPr bwMode="auto">
            <a:xfrm>
              <a:off x="2405945" y="6003326"/>
              <a:ext cx="4506101" cy="4055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30046" tIns="65023" rIns="130046" bIns="65023">
              <a:spAutoFit/>
            </a:bodyPr>
            <a:lstStyle/>
            <a:p>
              <a:pPr algn="ctr"/>
              <a:r>
                <a:rPr lang="en-GB" sz="3100" b="1" dirty="0">
                  <a:latin typeface="Symbol" pitchFamily="18" charset="2"/>
                  <a:cs typeface="Times New Roman" pitchFamily="18" charset="0"/>
                </a:rPr>
                <a:t>+</a:t>
              </a:r>
              <a:endParaRPr lang="en-US" sz="4000" b="1" dirty="0">
                <a:latin typeface="Symbol" pitchFamily="18" charset="2"/>
                <a:cs typeface="Times New Roman" pitchFamily="18" charset="0"/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2405945" y="4979210"/>
              <a:ext cx="716880" cy="614468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0046" tIns="65023" rIns="130046" bIns="65023"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endParaRPr lang="en-US" sz="31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12"/>
            <p:cNvSpPr txBox="1">
              <a:spLocks noChangeArrowheads="1"/>
            </p:cNvSpPr>
            <p:nvPr/>
          </p:nvSpPr>
          <p:spPr bwMode="auto">
            <a:xfrm>
              <a:off x="2456849" y="3955096"/>
              <a:ext cx="665975" cy="49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30046" tIns="65023" rIns="130046" bIns="65023">
              <a:spAutoFit/>
            </a:bodyPr>
            <a:lstStyle/>
            <a:p>
              <a:r>
                <a:rPr lang="en-GB" sz="40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4000" i="1" baseline="30000" dirty="0">
                  <a:latin typeface="Times New Roman" pitchFamily="18" charset="0"/>
                  <a:cs typeface="Times New Roman" pitchFamily="18" charset="0"/>
                </a:rPr>
                <a:t>-d</a:t>
              </a:r>
              <a:r>
                <a:rPr lang="en-GB" sz="1800" baseline="30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 bwMode="auto">
            <a:xfrm>
              <a:off x="2789837" y="4453009"/>
              <a:ext cx="0" cy="5262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0"/>
            </p:cNvCxnSpPr>
            <p:nvPr/>
          </p:nvCxnSpPr>
          <p:spPr bwMode="auto">
            <a:xfrm>
              <a:off x="2764385" y="5593678"/>
              <a:ext cx="0" cy="4096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44471" y="4876801"/>
              <a:ext cx="441187" cy="497913"/>
            </a:xfrm>
            <a:prstGeom prst="rect">
              <a:avLst/>
            </a:prstGeom>
            <a:noFill/>
          </p:spPr>
          <p:txBody>
            <a:bodyPr wrap="none" lIns="130046" tIns="65023" rIns="130046" bIns="65023" rtlCol="0">
              <a:spAutoFit/>
            </a:bodyPr>
            <a:lstStyle/>
            <a:p>
              <a:r>
                <a:rPr lang="en-GB" sz="4000" i="1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GB" sz="40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3327647" y="4979210"/>
              <a:ext cx="716880" cy="614468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0046" tIns="65023" rIns="130046" bIns="65023"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endParaRPr lang="en-US" sz="3100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3379154" y="3955096"/>
              <a:ext cx="665600" cy="49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30046" tIns="65023" rIns="130046" bIns="65023">
              <a:spAutoFit/>
            </a:bodyPr>
            <a:lstStyle/>
            <a:p>
              <a:r>
                <a:rPr lang="en-GB" sz="40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4000" i="1" baseline="30000" dirty="0">
                  <a:latin typeface="Times New Roman" pitchFamily="18" charset="0"/>
                  <a:cs typeface="Times New Roman" pitchFamily="18" charset="0"/>
                </a:rPr>
                <a:t>-d</a:t>
              </a:r>
              <a:r>
                <a:rPr lang="en-GB" sz="1800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4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 bwMode="auto">
            <a:xfrm>
              <a:off x="3711954" y="4453009"/>
              <a:ext cx="0" cy="5262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0"/>
            </p:cNvCxnSpPr>
            <p:nvPr/>
          </p:nvCxnSpPr>
          <p:spPr bwMode="auto">
            <a:xfrm>
              <a:off x="3686087" y="5593678"/>
              <a:ext cx="0" cy="4096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66173" y="4876801"/>
              <a:ext cx="441187" cy="497913"/>
            </a:xfrm>
            <a:prstGeom prst="rect">
              <a:avLst/>
            </a:prstGeom>
            <a:noFill/>
          </p:spPr>
          <p:txBody>
            <a:bodyPr wrap="none" lIns="130046" tIns="65023" rIns="130046" bIns="65023" rtlCol="0">
              <a:spAutoFit/>
            </a:bodyPr>
            <a:lstStyle/>
            <a:p>
              <a:r>
                <a:rPr lang="en-GB" sz="4000" i="1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GB" sz="40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10800000">
              <a:off x="6092754" y="4979210"/>
              <a:ext cx="716880" cy="614468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0046" tIns="65023" rIns="130046" bIns="65023"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endParaRPr lang="en-US" sz="31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2"/>
            <p:cNvSpPr txBox="1">
              <a:spLocks noChangeArrowheads="1"/>
            </p:cNvSpPr>
            <p:nvPr/>
          </p:nvSpPr>
          <p:spPr bwMode="auto">
            <a:xfrm>
              <a:off x="6144262" y="3955096"/>
              <a:ext cx="665600" cy="49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30046" tIns="65023" rIns="130046" bIns="65023">
              <a:spAutoFit/>
            </a:bodyPr>
            <a:lstStyle/>
            <a:p>
              <a:r>
                <a:rPr lang="en-GB" sz="40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4000" i="1" baseline="30000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GB" sz="4000" i="1" baseline="30000" dirty="0" err="1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GB" sz="1800" i="1" baseline="30000" dirty="0" err="1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4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Straight Arrow Connector 19"/>
            <p:cNvCxnSpPr>
              <a:stCxn id="19" idx="2"/>
              <a:endCxn id="17" idx="3"/>
            </p:cNvCxnSpPr>
            <p:nvPr/>
          </p:nvCxnSpPr>
          <p:spPr bwMode="auto">
            <a:xfrm flipH="1">
              <a:off x="6451194" y="4453009"/>
              <a:ext cx="25868" cy="5262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0"/>
            </p:cNvCxnSpPr>
            <p:nvPr/>
          </p:nvCxnSpPr>
          <p:spPr bwMode="auto">
            <a:xfrm>
              <a:off x="6451194" y="5593678"/>
              <a:ext cx="0" cy="4096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231281" y="4876801"/>
              <a:ext cx="441187" cy="497913"/>
            </a:xfrm>
            <a:prstGeom prst="rect">
              <a:avLst/>
            </a:prstGeom>
            <a:noFill/>
          </p:spPr>
          <p:txBody>
            <a:bodyPr wrap="none" lIns="130046" tIns="65023" rIns="130046" bIns="65023" rtlCol="0">
              <a:spAutoFit/>
            </a:bodyPr>
            <a:lstStyle/>
            <a:p>
              <a:r>
                <a:rPr lang="en-GB" sz="4000" i="1" dirty="0" err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GB" sz="4000" i="1" baseline="-25000" dirty="0" err="1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4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10800000">
              <a:off x="4351761" y="4979210"/>
              <a:ext cx="716880" cy="614468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0046" tIns="65023" rIns="130046" bIns="65023" rtlCol="0" anchor="ctr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endParaRPr lang="en-US" sz="3100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12"/>
            <p:cNvSpPr txBox="1">
              <a:spLocks noChangeArrowheads="1"/>
            </p:cNvSpPr>
            <p:nvPr/>
          </p:nvSpPr>
          <p:spPr bwMode="auto">
            <a:xfrm>
              <a:off x="4403268" y="3955095"/>
              <a:ext cx="665600" cy="49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30046" tIns="65023" rIns="130046" bIns="65023">
              <a:spAutoFit/>
            </a:bodyPr>
            <a:lstStyle/>
            <a:p>
              <a:r>
                <a:rPr lang="en-GB" sz="40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4000" i="1" baseline="30000" dirty="0">
                  <a:latin typeface="Times New Roman" pitchFamily="18" charset="0"/>
                  <a:cs typeface="Times New Roman" pitchFamily="18" charset="0"/>
                </a:rPr>
                <a:t>-d</a:t>
              </a:r>
              <a:r>
                <a:rPr lang="en-GB" sz="1800" baseline="30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4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" name="Straight Arrow Connector 25"/>
            <p:cNvCxnSpPr>
              <a:stCxn id="25" idx="2"/>
              <a:endCxn id="23" idx="3"/>
            </p:cNvCxnSpPr>
            <p:nvPr/>
          </p:nvCxnSpPr>
          <p:spPr bwMode="auto">
            <a:xfrm flipH="1">
              <a:off x="4710201" y="4453008"/>
              <a:ext cx="25867" cy="52620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0"/>
            </p:cNvCxnSpPr>
            <p:nvPr/>
          </p:nvCxnSpPr>
          <p:spPr bwMode="auto">
            <a:xfrm>
              <a:off x="4710201" y="5593678"/>
              <a:ext cx="0" cy="409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0287" y="4876801"/>
              <a:ext cx="441187" cy="49791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130046" tIns="65023" rIns="130046" bIns="65023" rtlCol="0">
              <a:spAutoFit/>
            </a:bodyPr>
            <a:lstStyle/>
            <a:p>
              <a:r>
                <a:rPr lang="en-GB" sz="4000" i="1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GB" sz="40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>
              <a:off x="972186" y="3340628"/>
              <a:ext cx="54886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5" idx="1"/>
            </p:cNvCxnSpPr>
            <p:nvPr/>
          </p:nvCxnSpPr>
          <p:spPr bwMode="auto">
            <a:xfrm flipV="1">
              <a:off x="1586654" y="6206116"/>
              <a:ext cx="819291" cy="51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344597" y="4364742"/>
              <a:ext cx="482865" cy="456876"/>
            </a:xfrm>
            <a:prstGeom prst="rect">
              <a:avLst/>
            </a:prstGeom>
            <a:noFill/>
          </p:spPr>
          <p:txBody>
            <a:bodyPr wrap="none" lIns="130046" tIns="65023" rIns="130046" bIns="65023" rtlCol="0">
              <a:spAutoFit/>
            </a:bodyPr>
            <a:lstStyle/>
            <a:p>
              <a:r>
                <a:rPr lang="en-GB" sz="3600" dirty="0"/>
                <a:t>…</a:t>
              </a:r>
              <a:endParaRPr lang="en-US" sz="3600" dirty="0"/>
            </a:p>
          </p:txBody>
        </p:sp>
        <p:cxnSp>
          <p:nvCxnSpPr>
            <p:cNvPr id="32" name="Straight Arrow Connector 31"/>
            <p:cNvCxnSpPr>
              <a:endCxn id="7" idx="0"/>
            </p:cNvCxnSpPr>
            <p:nvPr/>
          </p:nvCxnSpPr>
          <p:spPr bwMode="auto">
            <a:xfrm flipH="1">
              <a:off x="2789837" y="3340628"/>
              <a:ext cx="8" cy="6144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3" idx="0"/>
            </p:cNvCxnSpPr>
            <p:nvPr/>
          </p:nvCxnSpPr>
          <p:spPr bwMode="auto">
            <a:xfrm>
              <a:off x="3686389" y="3340628"/>
              <a:ext cx="25565" cy="6144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25" idx="0"/>
            </p:cNvCxnSpPr>
            <p:nvPr/>
          </p:nvCxnSpPr>
          <p:spPr bwMode="auto">
            <a:xfrm>
              <a:off x="4710502" y="3340629"/>
              <a:ext cx="25566" cy="6144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19" idx="0"/>
            </p:cNvCxnSpPr>
            <p:nvPr/>
          </p:nvCxnSpPr>
          <p:spPr bwMode="auto">
            <a:xfrm>
              <a:off x="6451496" y="3340628"/>
              <a:ext cx="25566" cy="6144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1586654" y="3340628"/>
              <a:ext cx="0" cy="29699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5" idx="3"/>
            </p:cNvCxnSpPr>
            <p:nvPr/>
          </p:nvCxnSpPr>
          <p:spPr bwMode="auto">
            <a:xfrm>
              <a:off x="6912047" y="6206116"/>
              <a:ext cx="2150637" cy="513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1112219" y="2828573"/>
              <a:ext cx="1050328" cy="497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130046" tIns="65023" rIns="130046" bIns="65023">
              <a:spAutoFit/>
            </a:bodyPr>
            <a:lstStyle/>
            <a:p>
              <a:r>
                <a:rPr lang="en-GB" sz="40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4000" i="1" baseline="-25000" dirty="0">
                  <a:latin typeface="Times New Roman" pitchFamily="18" charset="0"/>
                  <a:cs typeface="Times New Roman" pitchFamily="18" charset="0"/>
                </a:rPr>
                <a:t>L,R</a:t>
              </a:r>
              <a:r>
                <a:rPr lang="en-GB" sz="40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GB" sz="40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4000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7447785" y="5660892"/>
              <a:ext cx="1145440" cy="497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130046" tIns="65023" rIns="130046" bIns="65023">
              <a:spAutoFit/>
            </a:bodyPr>
            <a:lstStyle/>
            <a:p>
              <a:r>
                <a:rPr lang="en-GB" sz="40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GB" sz="4000" i="1" baseline="-25000" dirty="0">
                  <a:latin typeface="Times New Roman" pitchFamily="18" charset="0"/>
                  <a:cs typeface="Times New Roman" pitchFamily="18" charset="0"/>
                </a:rPr>
                <a:t>L,R</a:t>
              </a:r>
              <a:r>
                <a:rPr lang="en-GB" sz="40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GB" sz="40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GB" sz="4000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802"/>
            <a:ext cx="12903201" cy="793550"/>
          </a:xfrm>
        </p:spPr>
        <p:txBody>
          <a:bodyPr/>
          <a:lstStyle/>
          <a:p>
            <a:pPr eaLnBrk="1" hangingPunct="1"/>
            <a:r>
              <a:rPr lang="en-GB" dirty="0"/>
              <a:t>HRTF Implementation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8369"/>
            <a:ext cx="13004800" cy="87652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Based on head shadowing, ITD, </a:t>
            </a:r>
            <a:r>
              <a:rPr lang="en-US" sz="3200" dirty="0" err="1"/>
              <a:t>pinna</a:t>
            </a:r>
            <a:r>
              <a:rPr lang="en-US" sz="3200" dirty="0"/>
              <a:t> reflections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Parameters do not work equally well for all people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head shadowing/ITD most useful &amp; important cue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/>
              <a:t>pinna</a:t>
            </a:r>
            <a:r>
              <a:rPr lang="en-US" sz="3200" dirty="0"/>
              <a:t>-reflector - linear interpolation for </a:t>
            </a:r>
            <a:r>
              <a:rPr lang="en-US" sz="3200" dirty="0" err="1"/>
              <a:t>noninteger</a:t>
            </a:r>
            <a:r>
              <a:rPr lang="en-US" sz="3200" dirty="0"/>
              <a:t> delay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important when the delay is small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/>
              <a:t>pinna</a:t>
            </a:r>
            <a:r>
              <a:rPr lang="en-US" sz="3200" dirty="0"/>
              <a:t> cues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reinforce perception of azimuth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provide elevation cues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shoulder echo often omitted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not particularly important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unknown parameters </a:t>
            </a:r>
          </a:p>
          <a:p>
            <a:pPr eaLnBrk="1" hangingPunct="1">
              <a:spcAft>
                <a:spcPts val="600"/>
              </a:spcAft>
            </a:pPr>
            <a:r>
              <a:rPr lang="en-CA" sz="3200" dirty="0"/>
              <a:t>Filtering applied even when both azimuth &amp; elevation angles =0</a:t>
            </a:r>
            <a:endParaRPr lang="en-US" sz="3200" dirty="0"/>
          </a:p>
          <a:p>
            <a:pPr eaLnBrk="1" hangingPunct="1">
              <a:spcAft>
                <a:spcPts val="600"/>
              </a:spcAft>
            </a:pPr>
            <a:r>
              <a:rPr lang="en-CA" sz="3200" dirty="0"/>
              <a:t>elevation harder to notice than azimuth cues</a:t>
            </a:r>
          </a:p>
          <a:p>
            <a:pPr lvl="1" eaLnBrk="1" hangingPunct="1">
              <a:spcAft>
                <a:spcPts val="600"/>
              </a:spcAft>
            </a:pPr>
            <a:r>
              <a:rPr lang="en-CA" sz="2400" dirty="0"/>
              <a:t>HRTF parameters often need to be fine-tuned to a particular user’s ears.</a:t>
            </a:r>
            <a:r>
              <a:rPr lang="en-US" sz="2400" dirty="0"/>
              <a:t> </a:t>
            </a:r>
            <a:endParaRPr lang="en-GB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Sweeping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88252"/>
            <a:ext cx="13004800" cy="8665351"/>
          </a:xfrm>
        </p:spPr>
        <p:txBody>
          <a:bodyPr/>
          <a:lstStyle/>
          <a:p>
            <a:pPr eaLnBrk="1" hangingPunct="1"/>
            <a:r>
              <a:rPr lang="en-CA"/>
              <a:t>illusion of moving, rotating sound source about listener’s head</a:t>
            </a:r>
          </a:p>
          <a:p>
            <a:pPr eaLnBrk="1" hangingPunct="1"/>
            <a:r>
              <a:rPr lang="en-CA"/>
              <a:t>perform HRTF processing on small segment</a:t>
            </a:r>
          </a:p>
          <a:p>
            <a:pPr eaLnBrk="1" hangingPunct="1"/>
            <a:r>
              <a:rPr lang="en-CA"/>
              <a:t>overlap-add with another segment at slightly different azimuth or elevation angle</a:t>
            </a:r>
          </a:p>
          <a:p>
            <a:pPr lvl="1" eaLnBrk="1" hangingPunct="1"/>
            <a:r>
              <a:rPr lang="en-CA"/>
              <a:t>does not perform processing on input </a:t>
            </a:r>
          </a:p>
          <a:p>
            <a:pPr lvl="1" eaLnBrk="1" hangingPunct="1"/>
            <a:r>
              <a:rPr lang="en-CA"/>
              <a:t>attempts to smooth different output chunks</a:t>
            </a:r>
          </a:p>
          <a:p>
            <a:pPr lvl="1" eaLnBrk="1" hangingPunct="1"/>
            <a:endParaRPr lang="en-CA"/>
          </a:p>
          <a:p>
            <a:pPr lvl="1" eaLnBrk="1" hangingPunct="1">
              <a:buClr>
                <a:srgbClr val="CC0000"/>
              </a:buClr>
              <a:buFont typeface="Wingdings" pitchFamily="2" charset="2"/>
              <a:buChar char="v"/>
            </a:pPr>
            <a:r>
              <a:rPr lang="en-CA"/>
              <a:t>360’ clockwise rotation, beginning behind user </a:t>
            </a:r>
          </a:p>
          <a:p>
            <a:pPr lvl="1" eaLnBrk="1" hangingPunct="1">
              <a:buClr>
                <a:srgbClr val="CC0000"/>
              </a:buClr>
              <a:buFont typeface="Wingdings" pitchFamily="2" charset="2"/>
              <a:buChar char="v"/>
            </a:pPr>
            <a:endParaRPr lang="en-US"/>
          </a:p>
          <a:p>
            <a:pPr lvl="1" eaLnBrk="1" hangingPunct="1">
              <a:buClr>
                <a:srgbClr val="CC0000"/>
              </a:buClr>
              <a:buFont typeface="Wingdings" pitchFamily="2" charset="2"/>
              <a:buChar char="v"/>
            </a:pPr>
            <a:r>
              <a:rPr lang="en-CA"/>
              <a:t>azimuth–10’ to 10’, elevation–60’ to 60</a:t>
            </a:r>
            <a:r>
              <a:rPr lang="en-US"/>
              <a:t> </a:t>
            </a:r>
          </a:p>
        </p:txBody>
      </p:sp>
      <p:graphicFrame>
        <p:nvGraphicFramePr>
          <p:cNvPr id="9218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0" y="7028472"/>
          <a:ext cx="787965" cy="82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Sound Recorder Document" r:id="rId4" imgW="290407" imgH="304485" progId="Package">
                  <p:embed/>
                </p:oleObj>
              </mc:Choice>
              <mc:Fallback>
                <p:oleObj name="Sound Recorder Document" r:id="rId4" imgW="290407" imgH="304485" progId="Package">
                  <p:embed/>
                  <p:pic>
                    <p:nvPicPr>
                      <p:cNvPr id="9218" name="Object 6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028472"/>
                        <a:ext cx="787965" cy="826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0" y="8462151"/>
          <a:ext cx="851183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Sound Recorder Document" r:id="rId6" imgW="290407" imgH="304485" progId="Package">
                  <p:embed/>
                </p:oleObj>
              </mc:Choice>
              <mc:Fallback>
                <p:oleObj name="Sound Recorder Document" r:id="rId6" imgW="290407" imgH="304485" progId="Package">
                  <p:embed/>
                  <p:pic>
                    <p:nvPicPr>
                      <p:cNvPr id="9219" name="Object 7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462151"/>
                        <a:ext cx="851183" cy="894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201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9250-9693-4176-87C5-8244E772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Areas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9714F-33C5-4B57-8D7C-3D4142068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808" y="1130300"/>
            <a:ext cx="10873208" cy="8283004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sz="4400" dirty="0"/>
              <a:t>Spatial system to HRTF mappings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sz="4400" dirty="0"/>
              <a:t>HRTF datasets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sz="4400" dirty="0"/>
              <a:t>Near field HRTFs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sz="4400" dirty="0"/>
              <a:t>Finding individual HRTFs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sz="4400" dirty="0"/>
              <a:t>Approximating typical HRTFs</a:t>
            </a:r>
          </a:p>
        </p:txBody>
      </p:sp>
    </p:spTree>
    <p:extLst>
      <p:ext uri="{BB962C8B-B14F-4D97-AF65-F5344CB8AC3E}">
        <p14:creationId xmlns:p14="http://schemas.microsoft.com/office/powerpoint/2010/main" val="36069233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Precedence effect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2" y="4180656"/>
            <a:ext cx="12814300" cy="5572944"/>
          </a:xfrm>
        </p:spPr>
        <p:txBody>
          <a:bodyPr anchor="t"/>
          <a:lstStyle/>
          <a:p>
            <a:pPr marL="1523530" lvl="2" eaLnBrk="1" hangingPunct="1"/>
            <a:endParaRPr lang="en-US" sz="2800" dirty="0"/>
          </a:p>
          <a:p>
            <a:pPr marL="1142650" lvl="1" eaLnBrk="1" hangingPunct="1"/>
            <a:r>
              <a:rPr lang="en-US" sz="3400" dirty="0"/>
              <a:t>Step toward one speaker</a:t>
            </a:r>
            <a:r>
              <a:rPr lang="en-US" sz="3400" dirty="0">
                <a:sym typeface="Wingdings" pitchFamily="2" charset="2"/>
              </a:rPr>
              <a:t> </a:t>
            </a:r>
            <a:r>
              <a:rPr lang="en-US" sz="3400" dirty="0">
                <a:solidFill>
                  <a:srgbClr val="0000FF"/>
                </a:solidFill>
              </a:rPr>
              <a:t>monophonic</a:t>
            </a:r>
            <a:r>
              <a:rPr lang="en-US" sz="3400" dirty="0"/>
              <a:t> source will appear </a:t>
            </a:r>
            <a:r>
              <a:rPr lang="en-US" sz="3400" dirty="0" err="1"/>
              <a:t>localised</a:t>
            </a:r>
            <a:r>
              <a:rPr lang="en-US" sz="3400" dirty="0"/>
              <a:t> to that speaker</a:t>
            </a:r>
          </a:p>
          <a:p>
            <a:pPr marL="1142650" lvl="1" eaLnBrk="1" hangingPunct="1"/>
            <a:r>
              <a:rPr lang="en-US" sz="3400" dirty="0"/>
              <a:t>Effect persists </a:t>
            </a:r>
            <a:r>
              <a:rPr lang="en-US" sz="3400" dirty="0">
                <a:latin typeface="Arial Italic" charset="0"/>
                <a:cs typeface="Arial Italic" charset="0"/>
                <a:sym typeface="Arial Italic" charset="0"/>
              </a:rPr>
              <a:t>despite </a:t>
            </a:r>
            <a:r>
              <a:rPr lang="en-US" sz="3400" dirty="0"/>
              <a:t>changes in volume between speakers!</a:t>
            </a:r>
          </a:p>
          <a:p>
            <a:pPr marL="634808" eaLnBrk="1" hangingPunct="1"/>
            <a:r>
              <a:rPr lang="en-US" sz="4000" dirty="0"/>
              <a:t>Psychoacoustic phenomenon: </a:t>
            </a:r>
            <a:r>
              <a:rPr lang="en-US" sz="4000" dirty="0">
                <a:solidFill>
                  <a:srgbClr val="0000FF"/>
                </a:solidFill>
              </a:rPr>
              <a:t>precedence effect</a:t>
            </a:r>
            <a:endParaRPr lang="en-US" sz="4000" dirty="0"/>
          </a:p>
          <a:p>
            <a:pPr marL="1142650" lvl="1" eaLnBrk="1" hangingPunct="1"/>
            <a:r>
              <a:rPr lang="en-US" sz="3400" dirty="0"/>
              <a:t>Spatial processing inhibited for tens of milliseconds after </a:t>
            </a:r>
            <a:r>
              <a:rPr lang="en-US" sz="3400" dirty="0" err="1"/>
              <a:t>localised</a:t>
            </a:r>
            <a:r>
              <a:rPr lang="en-US" sz="3400" dirty="0"/>
              <a:t> acoustic event</a:t>
            </a:r>
          </a:p>
          <a:p>
            <a:pPr marL="1142650" lvl="1" eaLnBrk="1" hangingPunct="1"/>
            <a:r>
              <a:rPr lang="en-US" sz="3400" dirty="0"/>
              <a:t>Exploit this by inserting delay in an audio channel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505760"/>
            <a:ext cx="6286376" cy="1938962"/>
          </a:xfrm>
          <a:prstGeom prst="rect">
            <a:avLst/>
          </a:prstGeom>
        </p:spPr>
        <p:txBody>
          <a:bodyPr wrap="square" lIns="91410" tIns="45705" rIns="91410" bIns="45705">
            <a:spAutoFit/>
          </a:bodyPr>
          <a:lstStyle/>
          <a:p>
            <a:pPr marL="634808" indent="-380882" algn="l">
              <a:spcBef>
                <a:spcPts val="600"/>
              </a:spcBef>
              <a:buSzPct val="150000"/>
              <a:buFont typeface="Arial" pitchFamily="34" charset="0"/>
              <a:buChar char="•"/>
            </a:pPr>
            <a:r>
              <a:rPr lang="en-US" sz="4000" kern="0" dirty="0">
                <a:latin typeface="Arial"/>
                <a:sym typeface="Arial" pitchFamily="34" charset="0"/>
              </a:rPr>
              <a:t>Sounds from different locations arrive at ears at different times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rcRect t="5579" r="8118"/>
          <a:stretch>
            <a:fillRect/>
          </a:stretch>
        </p:blipFill>
        <p:spPr bwMode="auto">
          <a:xfrm>
            <a:off x="7107322" y="124272"/>
            <a:ext cx="5897485" cy="45404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Precedence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 descr="A close up of a map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27"/>
          <a:stretch>
            <a:fillRect/>
          </a:stretch>
        </p:blipFill>
        <p:spPr bwMode="auto">
          <a:xfrm>
            <a:off x="-30864" y="2428528"/>
            <a:ext cx="13035664" cy="62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1952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Gain and delay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4808" eaLnBrk="1" hangingPunct="1"/>
            <a:r>
              <a:rPr lang="en-US" dirty="0"/>
              <a:t>Two primary tools for placing sounds in space</a:t>
            </a:r>
          </a:p>
          <a:p>
            <a:pPr marL="634808" eaLnBrk="1" hangingPunct="1"/>
            <a:endParaRPr lang="en-US" dirty="0"/>
          </a:p>
          <a:p>
            <a:pPr marL="634808" eaLnBrk="1" hangingPunct="1"/>
            <a:endParaRPr lang="en-US" dirty="0"/>
          </a:p>
          <a:p>
            <a:pPr marL="634808" eaLnBrk="1" hangingPunct="1"/>
            <a:endParaRPr lang="en-US" dirty="0"/>
          </a:p>
          <a:p>
            <a:pPr marL="634808" eaLnBrk="1" hangingPunct="1"/>
            <a:endParaRPr lang="en-US" dirty="0"/>
          </a:p>
          <a:p>
            <a:pPr marL="634808" eaLnBrk="1" hangingPunct="1"/>
            <a:endParaRPr lang="en-US" dirty="0"/>
          </a:p>
          <a:p>
            <a:pPr marL="634808" eaLnBrk="1" hangingPunct="1"/>
            <a:endParaRPr lang="en-US" dirty="0"/>
          </a:p>
          <a:p>
            <a:pPr marL="634808" eaLnBrk="1" hangingPunct="1"/>
            <a:endParaRPr lang="en-US" dirty="0"/>
          </a:p>
          <a:p>
            <a:pPr marL="634808" eaLnBrk="1" hangingPunct="1"/>
            <a:endParaRPr lang="en-US" dirty="0"/>
          </a:p>
          <a:p>
            <a:pPr marL="634808" eaLnBrk="1" hangingPunct="1"/>
            <a:endParaRPr lang="en-US" dirty="0"/>
          </a:p>
          <a:p>
            <a:pPr marL="1142650" lvl="1" eaLnBrk="1" hangingPunct="1"/>
            <a:r>
              <a:rPr lang="en-US" dirty="0"/>
              <a:t>&gt; 1ms or &gt; 30dB: sound </a:t>
            </a:r>
            <a:r>
              <a:rPr lang="en-US" dirty="0" err="1"/>
              <a:t>localised</a:t>
            </a:r>
            <a:r>
              <a:rPr lang="en-US" dirty="0"/>
              <a:t> to one source</a:t>
            </a: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198411" y="7379084"/>
            <a:ext cx="4575483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31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Two simultaneous sounds</a:t>
            </a:r>
          </a:p>
          <a:p>
            <a:r>
              <a:rPr lang="en-US" sz="31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with level difference</a:t>
            </a:r>
          </a:p>
        </p:txBody>
      </p:sp>
      <p:sp>
        <p:nvSpPr>
          <p:cNvPr id="17415" name="Rectangle 6"/>
          <p:cNvSpPr>
            <a:spLocks/>
          </p:cNvSpPr>
          <p:nvPr/>
        </p:nvSpPr>
        <p:spPr bwMode="auto">
          <a:xfrm>
            <a:off x="7307242" y="7379084"/>
            <a:ext cx="5040354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31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Two equal amplitude sounds</a:t>
            </a:r>
          </a:p>
          <a:p>
            <a:r>
              <a:rPr lang="en-US" sz="31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with time difference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3333"/>
          <a:stretch>
            <a:fillRect/>
          </a:stretch>
        </p:blipFill>
        <p:spPr bwMode="auto">
          <a:xfrm>
            <a:off x="0" y="1924479"/>
            <a:ext cx="6894009" cy="534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/>
          <p:nvPr/>
        </p:nvPicPr>
        <p:blipFill>
          <a:blip r:embed="rId3" cstate="print"/>
          <a:srcRect r="8118"/>
          <a:stretch>
            <a:fillRect/>
          </a:stretch>
        </p:blipFill>
        <p:spPr bwMode="auto">
          <a:xfrm>
            <a:off x="6452074" y="1924479"/>
            <a:ext cx="6552728" cy="534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Gain and delay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4808" eaLnBrk="1" hangingPunct="1"/>
            <a:r>
              <a:rPr lang="en-US" sz="3800" dirty="0"/>
              <a:t>Joint control of </a:t>
            </a:r>
            <a:r>
              <a:rPr lang="en-US" sz="3800" dirty="0">
                <a:solidFill>
                  <a:srgbClr val="0000FF"/>
                </a:solidFill>
              </a:rPr>
              <a:t>panorama</a:t>
            </a:r>
            <a:r>
              <a:rPr lang="en-US" sz="3800" dirty="0"/>
              <a:t> and </a:t>
            </a:r>
            <a:r>
              <a:rPr lang="en-US" sz="3800" dirty="0">
                <a:solidFill>
                  <a:srgbClr val="0000FF"/>
                </a:solidFill>
              </a:rPr>
              <a:t>precedence</a:t>
            </a:r>
            <a:r>
              <a:rPr lang="en-US" sz="3800" dirty="0"/>
              <a:t> effects</a:t>
            </a:r>
          </a:p>
          <a:p>
            <a:pPr marL="1142650" lvl="1" eaLnBrk="1" hangingPunct="1"/>
            <a:r>
              <a:rPr lang="en-US" sz="3100" dirty="0"/>
              <a:t>Use variable-length delay lines</a:t>
            </a:r>
          </a:p>
        </p:txBody>
      </p:sp>
      <p:grpSp>
        <p:nvGrpSpPr>
          <p:cNvPr id="25" name="Group 71"/>
          <p:cNvGrpSpPr>
            <a:grpSpLocks noChangeAspect="1"/>
          </p:cNvGrpSpPr>
          <p:nvPr/>
        </p:nvGrpSpPr>
        <p:grpSpPr>
          <a:xfrm>
            <a:off x="381727" y="3148608"/>
            <a:ext cx="11209311" cy="4320481"/>
            <a:chOff x="2195736" y="3501008"/>
            <a:chExt cx="5604656" cy="2160240"/>
          </a:xfrm>
        </p:grpSpPr>
        <p:cxnSp>
          <p:nvCxnSpPr>
            <p:cNvPr id="26" name="Straight Arrow Connector 25"/>
            <p:cNvCxnSpPr>
              <a:endCxn id="27" idx="1"/>
            </p:cNvCxnSpPr>
            <p:nvPr/>
          </p:nvCxnSpPr>
          <p:spPr>
            <a:xfrm>
              <a:off x="3203848" y="3933056"/>
              <a:ext cx="72008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3923928" y="3645024"/>
              <a:ext cx="1080120" cy="576064"/>
            </a:xfrm>
            <a:prstGeom prst="rect">
              <a:avLst/>
            </a:prstGeom>
            <a:noFill/>
            <a:ln w="190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16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100" i="1" kern="0" dirty="0" err="1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g</a:t>
              </a:r>
              <a:r>
                <a:rPr lang="en-GB" sz="3100" i="1" kern="0" baseline="-25000" dirty="0" err="1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L</a:t>
              </a:r>
              <a:r>
                <a:rPr lang="en-GB" sz="31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lang="en-GB" sz="3100" i="1" kern="0" dirty="0">
                  <a:solidFill>
                    <a:sysClr val="windowText" lastClr="000000"/>
                  </a:solidFill>
                  <a:latin typeface="Symbol" pitchFamily="18" charset="2"/>
                  <a:ea typeface="+mn-ea"/>
                  <a:cs typeface="Times New Roman" pitchFamily="18" charset="0"/>
                </a:rPr>
                <a:t>q</a:t>
              </a:r>
              <a:r>
                <a:rPr lang="en-GB" sz="31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)</a:t>
              </a:r>
              <a:endParaRPr lang="en-US" sz="31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8" name="Straight Arrow Connector 27"/>
            <p:cNvCxnSpPr>
              <a:stCxn id="27" idx="3"/>
              <a:endCxn id="29" idx="1"/>
            </p:cNvCxnSpPr>
            <p:nvPr/>
          </p:nvCxnSpPr>
          <p:spPr>
            <a:xfrm>
              <a:off x="5004048" y="3933056"/>
              <a:ext cx="432048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9" name="Rectangle 28"/>
            <p:cNvSpPr/>
            <p:nvPr/>
          </p:nvSpPr>
          <p:spPr>
            <a:xfrm>
              <a:off x="5436096" y="3645024"/>
              <a:ext cx="1224136" cy="576064"/>
            </a:xfrm>
            <a:prstGeom prst="rect">
              <a:avLst/>
            </a:prstGeom>
            <a:noFill/>
            <a:ln w="190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16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100" i="1" kern="0" dirty="0" err="1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Delay</a:t>
              </a:r>
              <a:r>
                <a:rPr lang="en-GB" sz="3100" i="1" kern="0" baseline="-25000" dirty="0" err="1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L</a:t>
              </a:r>
              <a:r>
                <a:rPr lang="en-GB" sz="31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lang="en-GB" sz="3100" i="1" kern="0" dirty="0">
                  <a:solidFill>
                    <a:sysClr val="windowText" lastClr="000000"/>
                  </a:solidFill>
                  <a:latin typeface="Symbol" pitchFamily="18" charset="2"/>
                  <a:ea typeface="+mn-ea"/>
                  <a:cs typeface="Times New Roman" pitchFamily="18" charset="0"/>
                </a:rPr>
                <a:t>q</a:t>
              </a:r>
              <a:r>
                <a:rPr lang="en-GB" sz="31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)</a:t>
              </a:r>
              <a:endParaRPr lang="en-US" sz="3100" kern="0" baseline="300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>
              <a:off x="6660232" y="3933056"/>
              <a:ext cx="792088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endCxn id="32" idx="1"/>
            </p:cNvCxnSpPr>
            <p:nvPr/>
          </p:nvCxnSpPr>
          <p:spPr>
            <a:xfrm>
              <a:off x="3203848" y="5373216"/>
              <a:ext cx="72008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32" name="Rectangle 31"/>
            <p:cNvSpPr/>
            <p:nvPr/>
          </p:nvSpPr>
          <p:spPr>
            <a:xfrm>
              <a:off x="3923928" y="5085184"/>
              <a:ext cx="1080120" cy="576064"/>
            </a:xfrm>
            <a:prstGeom prst="rect">
              <a:avLst/>
            </a:prstGeom>
            <a:noFill/>
            <a:ln w="190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16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100" i="1" kern="0" dirty="0" err="1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g</a:t>
              </a:r>
              <a:r>
                <a:rPr lang="en-GB" sz="3100" i="1" kern="0" baseline="-25000" dirty="0" err="1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R</a:t>
              </a:r>
              <a:r>
                <a:rPr lang="en-GB" sz="31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lang="en-GB" sz="3100" i="1" kern="0" dirty="0">
                  <a:solidFill>
                    <a:sysClr val="windowText" lastClr="000000"/>
                  </a:solidFill>
                  <a:latin typeface="Symbol" pitchFamily="18" charset="2"/>
                  <a:ea typeface="+mn-ea"/>
                  <a:cs typeface="Times New Roman" pitchFamily="18" charset="0"/>
                </a:rPr>
                <a:t>q</a:t>
              </a:r>
              <a:r>
                <a:rPr lang="en-GB" sz="31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)</a:t>
              </a:r>
              <a:endParaRPr lang="en-US" sz="31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3" name="Straight Arrow Connector 32"/>
            <p:cNvCxnSpPr>
              <a:stCxn id="32" idx="3"/>
              <a:endCxn id="34" idx="1"/>
            </p:cNvCxnSpPr>
            <p:nvPr/>
          </p:nvCxnSpPr>
          <p:spPr>
            <a:xfrm>
              <a:off x="5004048" y="5373216"/>
              <a:ext cx="432048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34" name="Rectangle 33"/>
            <p:cNvSpPr/>
            <p:nvPr/>
          </p:nvSpPr>
          <p:spPr>
            <a:xfrm>
              <a:off x="5436096" y="5085184"/>
              <a:ext cx="1224136" cy="576064"/>
            </a:xfrm>
            <a:prstGeom prst="rect">
              <a:avLst/>
            </a:prstGeom>
            <a:noFill/>
            <a:ln w="1905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16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100" i="1" kern="0" dirty="0" err="1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Delay</a:t>
              </a:r>
              <a:r>
                <a:rPr lang="en-GB" sz="3100" i="1" kern="0" baseline="-25000" dirty="0" err="1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R</a:t>
              </a:r>
              <a:r>
                <a:rPr lang="en-GB" sz="31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lang="en-GB" sz="3100" i="1" kern="0" dirty="0">
                  <a:solidFill>
                    <a:sysClr val="windowText" lastClr="000000"/>
                  </a:solidFill>
                  <a:latin typeface="Symbol" pitchFamily="18" charset="2"/>
                  <a:ea typeface="+mn-ea"/>
                  <a:cs typeface="Times New Roman" pitchFamily="18" charset="0"/>
                </a:rPr>
                <a:t>q</a:t>
              </a:r>
              <a:r>
                <a:rPr lang="en-GB" sz="31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)</a:t>
              </a:r>
              <a:endParaRPr lang="en-US" sz="3100" kern="0" baseline="3000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5" name="Straight Arrow Connector 34"/>
            <p:cNvCxnSpPr>
              <a:stCxn id="34" idx="3"/>
            </p:cNvCxnSpPr>
            <p:nvPr/>
          </p:nvCxnSpPr>
          <p:spPr>
            <a:xfrm>
              <a:off x="6660232" y="5373216"/>
              <a:ext cx="792088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>
            <a:xfrm>
              <a:off x="3203848" y="3933056"/>
              <a:ext cx="0" cy="144016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none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>
            <a:xfrm>
              <a:off x="2195736" y="4653136"/>
              <a:ext cx="100811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none"/>
            </a:ln>
            <a:effectLst/>
          </p:spPr>
        </p:cxnSp>
        <p:sp>
          <p:nvSpPr>
            <p:cNvPr id="38" name="Rectangle 37"/>
            <p:cNvSpPr/>
            <p:nvPr/>
          </p:nvSpPr>
          <p:spPr>
            <a:xfrm>
              <a:off x="2430803" y="4221088"/>
              <a:ext cx="412934" cy="2846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16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100" i="1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31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3100" i="1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31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31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13720" y="3501008"/>
              <a:ext cx="486672" cy="2846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16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100" i="1" kern="0" dirty="0" err="1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3100" i="1" kern="0" baseline="-25000" dirty="0" err="1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GB" sz="31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3100" i="1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31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31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242914" y="4941168"/>
              <a:ext cx="493886" cy="2846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16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100" i="1" kern="0" dirty="0" err="1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3100" i="1" kern="0" baseline="-25000" dirty="0" err="1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GB" sz="31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GB" sz="3100" i="1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GB" sz="31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]</a:t>
              </a:r>
              <a:endParaRPr lang="en-US" sz="31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4463920" y="4653136"/>
              <a:ext cx="176040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none"/>
            </a:ln>
            <a:effectLst/>
          </p:spPr>
        </p:cxnSp>
        <p:cxnSp>
          <p:nvCxnSpPr>
            <p:cNvPr id="42" name="Straight Arrow Connector 41"/>
            <p:cNvCxnSpPr>
              <a:stCxn id="32" idx="0"/>
              <a:endCxn id="27" idx="2"/>
            </p:cNvCxnSpPr>
            <p:nvPr/>
          </p:nvCxnSpPr>
          <p:spPr>
            <a:xfrm flipV="1">
              <a:off x="4463988" y="4221088"/>
              <a:ext cx="0" cy="864096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>
            <a:xfrm flipV="1">
              <a:off x="6228184" y="4221088"/>
              <a:ext cx="0" cy="864096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44" name="Rectangle 43"/>
            <p:cNvSpPr/>
            <p:nvPr/>
          </p:nvSpPr>
          <p:spPr>
            <a:xfrm>
              <a:off x="5202648" y="4581128"/>
              <a:ext cx="195727" cy="2846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16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3100" i="1" kern="0" dirty="0">
                  <a:solidFill>
                    <a:sysClr val="windowText" lastClr="000000"/>
                  </a:solidFill>
                  <a:latin typeface="Symbol" pitchFamily="18" charset="2"/>
                  <a:cs typeface="Times New Roman" pitchFamily="18" charset="0"/>
                </a:rPr>
                <a:t>q</a:t>
              </a:r>
              <a:endParaRPr lang="en-US" sz="31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700" dirty="0"/>
              <a:t>Panning &amp; Precedence Implementation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88252"/>
            <a:ext cx="13004800" cy="8665351"/>
          </a:xfrm>
        </p:spPr>
        <p:txBody>
          <a:bodyPr/>
          <a:lstStyle/>
          <a:p>
            <a:pPr eaLnBrk="1" hangingPunct="1"/>
            <a:r>
              <a:rPr lang="en-US"/>
              <a:t>Sources placed in apparent location using </a:t>
            </a:r>
          </a:p>
          <a:p>
            <a:pPr lvl="1" eaLnBrk="1" hangingPunct="1"/>
            <a:r>
              <a:rPr lang="en-US"/>
              <a:t>delay </a:t>
            </a:r>
          </a:p>
          <a:p>
            <a:pPr lvl="1" eaLnBrk="1" hangingPunct="1"/>
            <a:r>
              <a:rPr lang="en-US"/>
              <a:t> amplitude</a:t>
            </a:r>
          </a:p>
          <a:p>
            <a:pPr eaLnBrk="1" hangingPunct="1"/>
            <a:r>
              <a:rPr lang="en-US"/>
              <a:t>Sound from just one side</a:t>
            </a:r>
          </a:p>
          <a:p>
            <a:pPr lvl="1" eaLnBrk="1" hangingPunct="1"/>
            <a:r>
              <a:rPr lang="en-US"/>
              <a:t>1 ms delay</a:t>
            </a:r>
          </a:p>
          <a:p>
            <a:pPr lvl="1" eaLnBrk="1" hangingPunct="1"/>
            <a:r>
              <a:rPr lang="en-US"/>
              <a:t>&gt;30dB amplitude difference between 2 equally spaced speakers</a:t>
            </a:r>
          </a:p>
          <a:p>
            <a:pPr eaLnBrk="1" hangingPunct="1"/>
            <a:r>
              <a:rPr lang="en-CA"/>
              <a:t>Source appear half way between center &amp; speaker </a:t>
            </a:r>
          </a:p>
          <a:p>
            <a:pPr lvl="1" eaLnBrk="1" hangingPunct="1"/>
            <a:r>
              <a:rPr lang="en-CA"/>
              <a:t> 0.2ms delay between right &amp; left speaker  </a:t>
            </a:r>
          </a:p>
          <a:p>
            <a:pPr lvl="1" eaLnBrk="1" hangingPunct="1"/>
            <a:r>
              <a:rPr lang="en-CA"/>
              <a:t>Approximately 6dB amplitude difference between right &amp; left channels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Transparent amplification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348415"/>
            <a:ext cx="13004800" cy="8328993"/>
          </a:xfrm>
        </p:spPr>
        <p:txBody>
          <a:bodyPr anchor="t"/>
          <a:lstStyle/>
          <a:p>
            <a:pPr marL="634808" eaLnBrk="1" hangingPunct="1">
              <a:buNone/>
            </a:pPr>
            <a:r>
              <a:rPr lang="en-US" sz="4000" dirty="0"/>
              <a:t>How to </a:t>
            </a:r>
            <a:r>
              <a:rPr lang="en-US" sz="4000" dirty="0">
                <a:solidFill>
                  <a:srgbClr val="0000FF"/>
                </a:solidFill>
              </a:rPr>
              <a:t>reinforce</a:t>
            </a:r>
            <a:r>
              <a:rPr lang="en-US" sz="4000" dirty="0"/>
              <a:t> live sound?</a:t>
            </a:r>
          </a:p>
          <a:p>
            <a:pPr marL="634808" eaLnBrk="1" hangingPunct="1"/>
            <a:r>
              <a:rPr lang="en-US" sz="4000" dirty="0"/>
              <a:t>Example: amplifying acoustic instruments on stage</a:t>
            </a:r>
          </a:p>
          <a:p>
            <a:pPr marL="1142650" lvl="1" eaLnBrk="1" hangingPunct="1"/>
            <a:r>
              <a:rPr lang="en-US" sz="3100" dirty="0"/>
              <a:t>Want apparent sound sources to merge nicely, acoustically and visually, with sounds from acoustic instruments on stage</a:t>
            </a:r>
          </a:p>
          <a:p>
            <a:pPr marL="634808" eaLnBrk="1" hangingPunct="1"/>
            <a:r>
              <a:rPr lang="en-US" sz="4000" dirty="0"/>
              <a:t>Possible solution: only front loudspeakers</a:t>
            </a:r>
          </a:p>
          <a:p>
            <a:pPr marL="1142650" lvl="1" eaLnBrk="1" hangingPunct="1"/>
            <a:r>
              <a:rPr lang="en-US" sz="3100" dirty="0"/>
              <a:t>Sound is not uniform throughout space</a:t>
            </a:r>
          </a:p>
          <a:p>
            <a:pPr marL="634808" eaLnBrk="1" hangingPunct="1"/>
            <a:r>
              <a:rPr lang="en-US" sz="4000" dirty="0"/>
              <a:t>Better solution: </a:t>
            </a:r>
            <a:r>
              <a:rPr lang="en-US" sz="4000" dirty="0">
                <a:solidFill>
                  <a:srgbClr val="0014BE"/>
                </a:solidFill>
              </a:rPr>
              <a:t>transparent amplification</a:t>
            </a:r>
          </a:p>
          <a:p>
            <a:pPr marL="1142650" lvl="1" eaLnBrk="1" hangingPunct="1"/>
            <a:r>
              <a:rPr lang="en-US" sz="3100" dirty="0"/>
              <a:t>Feed rear speakers with </a:t>
            </a:r>
            <a:r>
              <a:rPr lang="en-US" sz="3100" dirty="0">
                <a:solidFill>
                  <a:srgbClr val="0000FF"/>
                </a:solidFill>
              </a:rPr>
              <a:t>delayed signal</a:t>
            </a:r>
          </a:p>
          <a:p>
            <a:pPr marL="1142650" lvl="1" eaLnBrk="1" hangingPunct="1"/>
            <a:r>
              <a:rPr lang="en-US" sz="3100" dirty="0"/>
              <a:t>Ensures </a:t>
            </a:r>
            <a:r>
              <a:rPr lang="en-US" sz="3100" dirty="0" err="1"/>
              <a:t>localisation</a:t>
            </a:r>
            <a:r>
              <a:rPr lang="en-US" sz="3100" dirty="0"/>
              <a:t> to stage as long as live stage sound always arrives first</a:t>
            </a:r>
          </a:p>
          <a:p>
            <a:pPr marL="1142650" lvl="1" eaLnBrk="1" hangingPunct="1"/>
            <a:r>
              <a:rPr lang="en-US" sz="3100" dirty="0"/>
              <a:t>Minimum delay depends on distance from stage</a:t>
            </a:r>
          </a:p>
          <a:p>
            <a:pPr marL="634808" eaLnBrk="1" hangingPunct="1"/>
            <a:r>
              <a:rPr lang="en-US" sz="4000" dirty="0"/>
              <a:t>Minimum delay for room length </a:t>
            </a:r>
            <a:r>
              <a:rPr lang="en-US" sz="4000" dirty="0">
                <a:latin typeface="Arial Italic" charset="0"/>
                <a:cs typeface="Arial Italic" charset="0"/>
                <a:sym typeface="Arial Italic" charset="0"/>
              </a:rPr>
              <a:t>L</a:t>
            </a:r>
            <a:r>
              <a:rPr lang="en-US" sz="4000" dirty="0"/>
              <a:t>, speed of sound </a:t>
            </a:r>
            <a:r>
              <a:rPr lang="en-US" sz="4000" dirty="0">
                <a:latin typeface="Arial Italic" charset="0"/>
                <a:cs typeface="Arial Italic" charset="0"/>
                <a:sym typeface="Arial Italic" charset="0"/>
              </a:rPr>
              <a:t>c</a:t>
            </a:r>
          </a:p>
          <a:p>
            <a:pPr marL="634808" algn="ctr" eaLnBrk="1" hangingPunct="1">
              <a:buNone/>
            </a:pPr>
            <a:r>
              <a:rPr lang="en-US" sz="4000" i="1" dirty="0">
                <a:latin typeface="Times New Roman" pitchFamily="18" charset="0"/>
              </a:rPr>
              <a:t>T</a:t>
            </a:r>
            <a:r>
              <a:rPr lang="en-US" sz="4000" i="1" baseline="-25000" dirty="0">
                <a:latin typeface="Times New Roman" pitchFamily="18" charset="0"/>
              </a:rPr>
              <a:t>D</a:t>
            </a:r>
            <a:r>
              <a:rPr lang="en-US" sz="4000" dirty="0">
                <a:latin typeface="Times New Roman" pitchFamily="18" charset="0"/>
              </a:rPr>
              <a:t>=</a:t>
            </a:r>
            <a:r>
              <a:rPr lang="en-US" sz="4000" i="1" dirty="0" err="1">
                <a:latin typeface="Times New Roman" pitchFamily="18" charset="0"/>
              </a:rPr>
              <a:t>L/c</a:t>
            </a:r>
            <a:r>
              <a:rPr lang="en-US" sz="4000" i="1" dirty="0">
                <a:latin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</a:rPr>
              <a:t>(sec)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Head-related transfer function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4808" eaLnBrk="1" hangingPunct="1"/>
            <a:r>
              <a:rPr lang="en-US" dirty="0"/>
              <a:t>Panning and precedence give </a:t>
            </a:r>
            <a:r>
              <a:rPr lang="en-US" dirty="0">
                <a:solidFill>
                  <a:srgbClr val="0000FF"/>
                </a:solidFill>
              </a:rPr>
              <a:t>azimuth</a:t>
            </a:r>
            <a:r>
              <a:rPr lang="en-US" dirty="0"/>
              <a:t> cues</a:t>
            </a:r>
          </a:p>
          <a:p>
            <a:pPr marL="1142650" lvl="1" eaLnBrk="1" hangingPunct="1"/>
            <a:r>
              <a:rPr lang="en-US" dirty="0"/>
              <a:t>Based on </a:t>
            </a:r>
            <a:r>
              <a:rPr lang="en-US" dirty="0" err="1">
                <a:solidFill>
                  <a:srgbClr val="0000FF"/>
                </a:solidFill>
              </a:rPr>
              <a:t>Interaural</a:t>
            </a:r>
            <a:r>
              <a:rPr lang="en-US" dirty="0">
                <a:solidFill>
                  <a:srgbClr val="0000FF"/>
                </a:solidFill>
              </a:rPr>
              <a:t> Time Difference</a:t>
            </a:r>
            <a:r>
              <a:rPr lang="en-US" dirty="0"/>
              <a:t> (ITD) and </a:t>
            </a:r>
            <a:r>
              <a:rPr lang="en-US" dirty="0" err="1">
                <a:solidFill>
                  <a:srgbClr val="0000FF"/>
                </a:solidFill>
              </a:rPr>
              <a:t>Interaural</a:t>
            </a:r>
            <a:r>
              <a:rPr lang="en-US" dirty="0">
                <a:solidFill>
                  <a:srgbClr val="0000FF"/>
                </a:solidFill>
              </a:rPr>
              <a:t> Level Difference</a:t>
            </a:r>
            <a:r>
              <a:rPr lang="en-US" dirty="0"/>
              <a:t> (ILD)</a:t>
            </a:r>
          </a:p>
          <a:p>
            <a:pPr marL="1142650" lvl="1" eaLnBrk="1" hangingPunct="1"/>
            <a:r>
              <a:rPr lang="en-US" dirty="0"/>
              <a:t>What about elevation?</a:t>
            </a:r>
          </a:p>
          <a:p>
            <a:pPr marL="1142650" lvl="1" eaLnBrk="1" hangingPunct="1"/>
            <a:r>
              <a:rPr lang="en-US" dirty="0"/>
              <a:t>How do we </a:t>
            </a:r>
            <a:r>
              <a:rPr lang="en-US" dirty="0" err="1"/>
              <a:t>localise</a:t>
            </a:r>
            <a:r>
              <a:rPr lang="en-US" dirty="0"/>
              <a:t> sound front-to-back?</a:t>
            </a:r>
          </a:p>
          <a:p>
            <a:pPr marL="634808" eaLnBrk="1" hangingPunct="1"/>
            <a:r>
              <a:rPr lang="en-US" dirty="0"/>
              <a:t>Head-Related Transfer Function (</a:t>
            </a:r>
            <a:r>
              <a:rPr lang="en-US" dirty="0">
                <a:solidFill>
                  <a:srgbClr val="0000FF"/>
                </a:solidFill>
              </a:rPr>
              <a:t>HRTF</a:t>
            </a:r>
            <a:r>
              <a:rPr lang="en-US" dirty="0"/>
              <a:t>)</a:t>
            </a:r>
          </a:p>
          <a:p>
            <a:pPr marL="1142650" lvl="1" eaLnBrk="1" hangingPunct="1"/>
            <a:r>
              <a:rPr lang="en-US" dirty="0"/>
              <a:t>Torso, head and outer-ear perform elevation-dependent filtering of sounds before they reach inner ear</a:t>
            </a:r>
          </a:p>
          <a:p>
            <a:pPr marL="1142650" lvl="1" eaLnBrk="1" hangingPunct="1"/>
            <a:r>
              <a:rPr lang="en-US" dirty="0"/>
              <a:t>Filtering effects resolve ambiguity in ITD and ILD</a:t>
            </a:r>
          </a:p>
          <a:p>
            <a:pPr marL="1142650" lvl="1" eaLnBrk="1" hangingPunct="1"/>
            <a:r>
              <a:rPr lang="en-US" dirty="0"/>
              <a:t>Filtering can be artificially simulated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75770" y="9"/>
            <a:ext cx="7629030" cy="1088249"/>
          </a:xfrm>
        </p:spPr>
        <p:txBody>
          <a:bodyPr/>
          <a:lstStyle/>
          <a:p>
            <a:pPr eaLnBrk="1" hangingPunct="1"/>
            <a:r>
              <a:rPr lang="en-GB"/>
              <a:t>HRTFs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8233" y="1708447"/>
            <a:ext cx="8086575" cy="8045153"/>
          </a:xfrm>
        </p:spPr>
        <p:txBody>
          <a:bodyPr anchor="t"/>
          <a:lstStyle/>
          <a:p>
            <a:pPr eaLnBrk="1" hangingPunct="1">
              <a:spcBef>
                <a:spcPts val="1200"/>
              </a:spcBef>
            </a:pPr>
            <a:r>
              <a:rPr lang="en-US" dirty="0"/>
              <a:t>HRTFs are unique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/>
              <a:t>But patterns emerge</a:t>
            </a:r>
          </a:p>
          <a:p>
            <a:pPr eaLnBrk="1" hangingPunct="1">
              <a:spcBef>
                <a:spcPts val="1200"/>
              </a:spcBef>
            </a:pPr>
            <a:r>
              <a:rPr lang="en-US" dirty="0"/>
              <a:t>HRTFs for 2 subjects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/>
              <a:t>Sound 2 meters to left of subject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dirty="0"/>
              <a:t>moved from ear level (0 degrees) to elevation 30 degrees above</a:t>
            </a:r>
          </a:p>
          <a:p>
            <a:pPr lvl="2" eaLnBrk="1" hangingPunct="1">
              <a:spcBef>
                <a:spcPts val="1200"/>
              </a:spcBef>
            </a:pPr>
            <a:r>
              <a:rPr lang="en-US" dirty="0"/>
              <a:t>solid line: 0 degrees</a:t>
            </a:r>
          </a:p>
          <a:p>
            <a:pPr lvl="2" eaLnBrk="1" hangingPunct="1">
              <a:spcBef>
                <a:spcPts val="1200"/>
              </a:spcBef>
            </a:pPr>
            <a:r>
              <a:rPr lang="en-US" dirty="0"/>
              <a:t>long dashes: 10 degrees</a:t>
            </a:r>
          </a:p>
          <a:p>
            <a:pPr lvl="2" eaLnBrk="1" hangingPunct="1">
              <a:spcBef>
                <a:spcPts val="1200"/>
              </a:spcBef>
            </a:pPr>
            <a:r>
              <a:rPr lang="en-US" dirty="0"/>
              <a:t>short dashes: 20 degrees</a:t>
            </a:r>
          </a:p>
          <a:p>
            <a:pPr lvl="2" eaLnBrk="1" hangingPunct="1">
              <a:spcBef>
                <a:spcPts val="1200"/>
              </a:spcBef>
            </a:pPr>
            <a:r>
              <a:rPr lang="en-US" dirty="0"/>
              <a:t>dotted line: 30 degrees</a:t>
            </a:r>
          </a:p>
        </p:txBody>
      </p:sp>
      <p:pic>
        <p:nvPicPr>
          <p:cNvPr id="25604" name="Picture 5" descr="Binaural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" y="0"/>
            <a:ext cx="5181601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666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2col">
  <a:themeElements>
    <a:clrScheme name="Title &amp; Bullets 2co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2col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2co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t top">
  <a:themeElements>
    <a:clrScheme name="Title at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t top no logo">
  <a:themeElements>
    <a:clrScheme name="Title at top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&amp; Bullets no logo">
  <a:themeElements>
    <a:clrScheme name="Title &amp; Bullets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Pages>0</Pages>
  <Words>1064</Words>
  <Characters>0</Characters>
  <Application>Microsoft Office PowerPoint</Application>
  <PresentationFormat>Custom</PresentationFormat>
  <Lines>0</Lines>
  <Paragraphs>231</Paragraphs>
  <Slides>19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6" baseType="lpstr">
      <vt:lpstr>Arial</vt:lpstr>
      <vt:lpstr>Arial Italic</vt:lpstr>
      <vt:lpstr>Calibri</vt:lpstr>
      <vt:lpstr>Gill Sans</vt:lpstr>
      <vt:lpstr>Lucida Grande</vt:lpstr>
      <vt:lpstr>Symbol</vt:lpstr>
      <vt:lpstr>Times New Roman</vt:lpstr>
      <vt:lpstr>Wingdings</vt:lpstr>
      <vt:lpstr>Title &amp; Bullets</vt:lpstr>
      <vt:lpstr>Title &amp; Bullets 2col</vt:lpstr>
      <vt:lpstr>Title at top</vt:lpstr>
      <vt:lpstr>Title at top no logo</vt:lpstr>
      <vt:lpstr>Title &amp; Bullets no logo</vt:lpstr>
      <vt:lpstr>Blank</vt:lpstr>
      <vt:lpstr>2_Office Theme</vt:lpstr>
      <vt:lpstr>Equation</vt:lpstr>
      <vt:lpstr>Sound Recorder Document</vt:lpstr>
      <vt:lpstr>PowerPoint Presentation</vt:lpstr>
      <vt:lpstr>Precedence effect</vt:lpstr>
      <vt:lpstr>Precedence effect</vt:lpstr>
      <vt:lpstr>Gain and delay</vt:lpstr>
      <vt:lpstr>Gain and delay</vt:lpstr>
      <vt:lpstr>Panning &amp; Precedence Implementation</vt:lpstr>
      <vt:lpstr>Transparent amplification</vt:lpstr>
      <vt:lpstr>Head-related transfer function</vt:lpstr>
      <vt:lpstr>HRTFs</vt:lpstr>
      <vt:lpstr>Head shadowing</vt:lpstr>
      <vt:lpstr>Head Shadowing and ITD</vt:lpstr>
      <vt:lpstr>Sound wave from distant source acts like plane wave, approaches spherical head of radius r from azimuth angle q.  </vt:lpstr>
      <vt:lpstr>HRTF modeling ITD and ILD as a filter based on the input signal and azimuth angle.</vt:lpstr>
      <vt:lpstr>Pinna reflections</vt:lpstr>
      <vt:lpstr>Pinna parameters</vt:lpstr>
      <vt:lpstr>Pinna echoes implemented as an FIR filter.</vt:lpstr>
      <vt:lpstr>HRTF Implementation</vt:lpstr>
      <vt:lpstr>Sweeping</vt:lpstr>
      <vt:lpstr>Areas of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 Reiss</dc:creator>
  <cp:lastModifiedBy>Josh Reiss</cp:lastModifiedBy>
  <cp:revision>41</cp:revision>
  <dcterms:modified xsi:type="dcterms:W3CDTF">2020-03-27T09:49:04Z</dcterms:modified>
</cp:coreProperties>
</file>