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768" r:id="rId11"/>
  </p:sldMasterIdLst>
  <p:notesMasterIdLst>
    <p:notesMasterId r:id="rId46"/>
  </p:notesMasterIdLst>
  <p:sldIdLst>
    <p:sldId id="271" r:id="rId12"/>
    <p:sldId id="265" r:id="rId13"/>
    <p:sldId id="298" r:id="rId14"/>
    <p:sldId id="303" r:id="rId15"/>
    <p:sldId id="299" r:id="rId16"/>
    <p:sldId id="266" r:id="rId17"/>
    <p:sldId id="267" r:id="rId18"/>
    <p:sldId id="268" r:id="rId19"/>
    <p:sldId id="269" r:id="rId20"/>
    <p:sldId id="270"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49442" autoAdjust="0"/>
  </p:normalViewPr>
  <p:slideViewPr>
    <p:cSldViewPr>
      <p:cViewPr varScale="1">
        <p:scale>
          <a:sx n="38" d="100"/>
          <a:sy n="38" d="100"/>
        </p:scale>
        <p:origin x="3180" y="72"/>
      </p:cViewPr>
      <p:guideLst>
        <p:guide orient="horz" pos="3072"/>
        <p:guide pos="4096"/>
      </p:guideLst>
    </p:cSldViewPr>
  </p:slideViewPr>
  <p:notesTextViewPr>
    <p:cViewPr>
      <p:scale>
        <a:sx n="100" d="100"/>
        <a:sy n="100" d="100"/>
      </p:scale>
      <p:origin x="0" y="0"/>
    </p:cViewPr>
  </p:notesTextViewPr>
  <p:sorterViewPr>
    <p:cViewPr>
      <p:scale>
        <a:sx n="51" d="100"/>
        <a:sy n="5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notesMaster" Target="notesMasters/notesMaster1.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459192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9.dw-world.de/rtc/infotheque/sound_processors/soundprocessor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73B53CF5-6AB3-0207-DE01-A2FB1942D1F3}"/>
              </a:ext>
            </a:extLst>
          </p:cNvPr>
          <p:cNvSpPr>
            <a:spLocks noChangeArrowheads="1" noTextEdit="1"/>
          </p:cNvSpPr>
          <p:nvPr>
            <p:ph type="sldImg"/>
          </p:nvPr>
        </p:nvSpPr>
        <p:spPr>
          <a:solidFill>
            <a:srgbClr val="FFFFFF"/>
          </a:solidFill>
          <a:ln/>
        </p:spPr>
      </p:sp>
      <p:sp>
        <p:nvSpPr>
          <p:cNvPr id="46083" name="Rectangle 2">
            <a:extLst>
              <a:ext uri="{FF2B5EF4-FFF2-40B4-BE49-F238E27FC236}">
                <a16:creationId xmlns:a16="http://schemas.microsoft.com/office/drawing/2014/main" id="{FD46E09C-A714-C403-CC8A-6BBF03B6F795}"/>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 mixing console, mixing desk, or audio mixer is an electronic device for combining (also called "mixing"), routing, and changing the level, tone, and/or dynamics of audio signals. A mixer can mix analog or digital signals, depending on the type of mixer. The modified signals (voltages or digital samples) are summed to produce the combined output signals.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Mixing consoles are used in many applications, including recording studios, public address systems, sound reinforcement systems, broadcasting, television, and film post-production. An example of a simple application would be to enable the signals that originated from two separate microphones (each being used by vocalists singing a duet, perhaps) to be heard through one set of speakers simultaneously. When used for live performances, the signal produced by the mixer will usually be sent directly to an amplifier, unless that particular mixer is “powered” or it is being connected to powered speakers.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mixing console offers 3 main functionalities.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Summing – combining the audio signals. Various channels are summed to stereo via the mix bus.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Processing – consoles often have on-board equalisers and sometimes dynamics processors.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Routing – to enable the use of external processors, effects and grouping, consoles offer routing functionality in the form of insert points, auxiliary sends and routing matrices.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solidFill>
            <a:srgbClr val="FFFFFF"/>
          </a:solidFill>
          <a:ln/>
        </p:spPr>
      </p:sp>
      <p:sp>
        <p:nvSpPr>
          <p:cNvPr id="552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 wah-way effect is created by a bandpass filter with variable center frequency and small bandwidth. The center frequency is controlled by a low frequency oscillator (LFO) with frequency around 1-2 Hz, or can be controlled by an external control input device such as a foot pedal, mouse or slider. The center frequency varies from near 0 to a frequency less than half the sampling rate. The output of the bandpass filter is added to the direct (input) signal. </a:t>
            </a:r>
          </a:p>
          <a:p>
            <a:pPr marL="65088" eaLnBrk="1" hangingPunct="1">
              <a:spcBef>
                <a:spcPts val="588"/>
              </a:spcBef>
            </a:pPr>
            <a:endPar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endParaRP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There are three types of wah wah effects.</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For the standard wah-wah, as used commonly on guitar pedals: the player controls the effect via a foot pedal manually, that is, the center frequency is moved up or down in frequency by moving a pedal.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auto-wah adjusts the effect automatically according to the amplitude of the signal from the guitar (auto-wah, or envelope follower). Here, the center frequency is determined by the loudness of the input signal, making a moving resonance on every note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An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Envelope follower</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the name for a device used in musical electronic environments that detects the amplitude variation during time of an incoming sound and produces a control signal that resembles it. Here it is used to modify certain parameters of other controllable devices (Filters, Wave shapers etc.) in relation with the incoming signal's amplitude.</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If the variation of the center frequency is mixed with low-frequency amplitude, it produces a tremolo, and produces the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tremolo-wah</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effect. (A rapid repetition of a single tone).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For a Tremolo-wah filter, the gain factor must be varied independently to yield a linear time-varying filter.</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Tremolo function is one of the examples to make a linear time varying filter, it can be written as a time-varying gain,</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For example, y(n)=x(n)g(n), where g(n)=1+cos(</a:t>
            </a:r>
            <a:r>
              <a:rPr lang="en-US" altLang="en-US" sz="1600">
                <a:solidFill>
                  <a:srgbClr val="000000"/>
                </a:solidFill>
                <a:latin typeface="Symbol" panose="05050102010706020507" pitchFamily="18" charset="2"/>
                <a:ea typeface="Symbol" panose="05050102010706020507" pitchFamily="18" charset="2"/>
                <a:cs typeface="Symbol" panose="05050102010706020507" pitchFamily="18" charset="2"/>
                <a:sym typeface="Symbol" panose="05050102010706020507" pitchFamily="18" charset="2"/>
              </a:rPr>
              <a:t>ω</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calculation of the time-variant gain factor g(n) is usually performed with a logarithmic level representation, because the human sensitivity of loudness follows a logarithmic relation.</a:t>
            </a:r>
          </a:p>
        </p:txBody>
      </p:sp>
    </p:spTree>
    <p:extLst>
      <p:ext uri="{BB962C8B-B14F-4D97-AF65-F5344CB8AC3E}">
        <p14:creationId xmlns:p14="http://schemas.microsoft.com/office/powerpoint/2010/main" val="128460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solidFill>
            <a:srgbClr val="FFFFFF"/>
          </a:solidFill>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notches needed for phase shifting (or simply called phasing) are most often implemented using a special group of filters called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allpass filters</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As the name implies, the allpass filter passes all frequencies - that is it allows all frequencies to appear in the output with no attenuation or amplification. So if you were to put any sine wave into the allpass filter, you would see a sine wave at the output, with the same amplitude it was at the input. To complete the phase shifter, we just add the filter output to the input signal, as in the Figure. The amount of the filtered signal that appears in the output is set by the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depth</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(also called the 'mix' or 'level') control.</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Well that's interesting, but if the filter passes all frequencies equally, how does it alter the sound, and where do the notches come from? Well there's one other characteristic of the filter we haven't mentioned yet, and that is the filter's phase response. </a:t>
            </a:r>
          </a:p>
        </p:txBody>
      </p:sp>
    </p:spTree>
    <p:extLst>
      <p:ext uri="{BB962C8B-B14F-4D97-AF65-F5344CB8AC3E}">
        <p14:creationId xmlns:p14="http://schemas.microsoft.com/office/powerpoint/2010/main" val="3148448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Symmetrical soft clipping. For overdrive simulations a symmetrical soft clipping of the input values has to be performed. One possible approach for a soft saturation nonlinearity [Sch80] is given by  the equation. The static input to output relation is shown in the figure. Up to the threshold of 1/3 the input is multiplied by two and the characteristic curve is in its linear region. Between input values of 1/3 up to 2/3, the characteristic curve produces a soft compression described by the middle term of equation. Above input values of 2/3 the output value is set to one. </a:t>
            </a:r>
          </a:p>
        </p:txBody>
      </p:sp>
    </p:spTree>
    <p:extLst>
      <p:ext uri="{BB962C8B-B14F-4D97-AF65-F5344CB8AC3E}">
        <p14:creationId xmlns:p14="http://schemas.microsoft.com/office/powerpoint/2010/main" val="333076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solidFill>
            <a:srgbClr val="FFFFFF"/>
          </a:solidFill>
          <a:ln/>
        </p:spPr>
      </p:sp>
      <p:sp>
        <p:nvSpPr>
          <p:cNvPr id="583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Intermodulation distortion is the bane of fuzzbox technology. If you take any two pure sine waves and intermodulate them, you get not only the two sine waves, but two other frequencies - the sum of the two originals, and the difference. If we had A-440 and A-880, and intermodulated them, we'd get 440, 880, 440 again from the difference, and 1320, which is three times A-440. This would actually sound pretty good.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bad part about this is that we picked the best possible example. However, if we take A-440 and the note an octave and a third up, 1467 Hz, we get the original notes plus 1026 Hz, and 1907 Hz. These frequencies are NOT related to the original note and sound harsh or out of tune. We're also talking about sine waves. Real world signals always have some harmonics, and we get the sums and difference of all the harmonics, too. Very unmusical.</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So the name of the game is to produce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harmonic distortion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which makes musically good sounding notes and to minimize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intermodulation distortion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which makes un-musical squarks and harsh buzzes. Unfortunately, no matter how hard we try, we can never get all harmonic distortion and no intermodulation distortion. But we can pick between distortion mechanisms to use the better ones and avoid the worse ones.</a:t>
            </a:r>
          </a:p>
        </p:txBody>
      </p:sp>
    </p:spTree>
    <p:extLst>
      <p:ext uri="{BB962C8B-B14F-4D97-AF65-F5344CB8AC3E}">
        <p14:creationId xmlns:p14="http://schemas.microsoft.com/office/powerpoint/2010/main" val="330690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solidFill>
            <a:srgbClr val="FFFFFF"/>
          </a:solidFill>
          <a:ln/>
        </p:spPr>
      </p:sp>
      <p:sp>
        <p:nvSpPr>
          <p:cNvPr id="593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 ring modulator is a simple device that can be used to create unusual sounds from an instrument’s output. It takes two signals (each with some frequency), and produces a signal containing the sum and differences of those frequencies. These frequencies will typically be non-harmonic, so the ring modulator can create some very dissonant sounds. For this reason, ring modulation is not a widely used effect. </a:t>
            </a:r>
          </a:p>
          <a:p>
            <a:pPr marL="65088" eaLnBrk="1" hangingPunct="1">
              <a:spcBef>
                <a:spcPts val="588"/>
              </a:spcBef>
            </a:pP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Sound Set 1:</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 phrase played on guitar, and then the same phrase played through a ring modulator (mixed together with the guitar's output).</a:t>
            </a:r>
          </a:p>
        </p:txBody>
      </p:sp>
    </p:spTree>
    <p:extLst>
      <p:ext uri="{BB962C8B-B14F-4D97-AF65-F5344CB8AC3E}">
        <p14:creationId xmlns:p14="http://schemas.microsoft.com/office/powerpoint/2010/main" val="2227320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solidFill>
            <a:srgbClr val="FFFFFF"/>
          </a:solidFill>
          <a:ln/>
        </p:spPr>
      </p:sp>
      <p:sp>
        <p:nvSpPr>
          <p:cNvPr id="604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 compressor is basically a variable gain device, where the amount of gain used depends on the level of the input. In this case, the gain will be reduced when the signal level is high which makes louder passages softer, reducing the dynamic range. The basic scheme is shown. </a:t>
            </a:r>
          </a:p>
        </p:txBody>
      </p:sp>
    </p:spTree>
    <p:extLst>
      <p:ext uri="{BB962C8B-B14F-4D97-AF65-F5344CB8AC3E}">
        <p14:creationId xmlns:p14="http://schemas.microsoft.com/office/powerpoint/2010/main" val="2020581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solidFill>
            <a:srgbClr val="FFFFFF"/>
          </a:solidFill>
          <a:ln/>
        </p:spPr>
      </p:sp>
      <p:sp>
        <p:nvSpPr>
          <p:cNvPr id="614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compressor setting is usually stated as a ratio, such as 2:1, which means that the input level would have to increase by two decibels to create a one decibel increase in the output. With a 4:1 setting, the input would need to change by 4 dB for a 1 dB change in the output level, and so on.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Limiting</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simply an extreme form of compression where the input/output relationship become very flat (10:1 or higher). This places a hard limit on the signal level.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So looking at previous figure, we can see that the compressor makes loud signals quieter, but it does not make quiet sounds louder (although it may be perceived that way). </a:t>
            </a:r>
          </a:p>
        </p:txBody>
      </p:sp>
    </p:spTree>
    <p:extLst>
      <p:ext uri="{BB962C8B-B14F-4D97-AF65-F5344CB8AC3E}">
        <p14:creationId xmlns:p14="http://schemas.microsoft.com/office/powerpoint/2010/main" val="35216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solidFill>
            <a:srgbClr val="FFFFFF"/>
          </a:solidFill>
          <a:ln/>
        </p:spPr>
      </p:sp>
      <p:sp>
        <p:nvSpPr>
          <p:cNvPr id="624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endPar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09055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solidFill>
            <a:srgbClr val="FFFFFF"/>
          </a:solidFill>
          <a:ln/>
        </p:spPr>
      </p:sp>
      <p:sp>
        <p:nvSpPr>
          <p:cNvPr id="634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eaLnBrk="1" hangingPunct="1">
              <a:spcBef>
                <a:spcPts val="413"/>
              </a:spcBef>
            </a:pP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514962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solidFill>
            <a:srgbClr val="FFFFFF"/>
          </a:solidFill>
          <a:ln/>
        </p:spPr>
      </p:sp>
      <p:sp>
        <p:nvSpPr>
          <p:cNvPr id="6451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It's very tempting to say that reverb is a series of echoes, but this isn't quite correct. 'Echo' generally implies a distinct, delayed version of a sound, as you would hear with a delay more than one or two-tenths of a second. With reverb, each delayed sound wave arrives in such a short period of time that we do not perceive each reflection as a copy of the original sound. Even though we can't discern every reflection, we still hear the effect that the entire series of reflections has. </a:t>
            </a:r>
          </a:p>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So far, it sounds like a simple delay device with feedback might produce reverberation. Although a delay can add a similar effect, there is one very important feature that a simple delay unit will not produce - the rate of arriving reflections changes over time, whereas the delay can only simulate reflections with a fixed time interval between them. </a:t>
            </a:r>
          </a:p>
        </p:txBody>
      </p:sp>
    </p:spTree>
    <p:extLst>
      <p:ext uri="{BB962C8B-B14F-4D97-AF65-F5344CB8AC3E}">
        <p14:creationId xmlns:p14="http://schemas.microsoft.com/office/powerpoint/2010/main" val="384136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6D5CC050-CCE7-A7B5-290A-A46C6D4F4471}"/>
              </a:ext>
            </a:extLst>
          </p:cNvPr>
          <p:cNvSpPr>
            <a:spLocks noChangeArrowheads="1" noTextEdit="1"/>
          </p:cNvSpPr>
          <p:nvPr>
            <p:ph type="sldImg"/>
          </p:nvPr>
        </p:nvSpPr>
        <p:spPr>
          <a:solidFill>
            <a:srgbClr val="FFFFFF"/>
          </a:solidFill>
          <a:ln/>
        </p:spPr>
      </p:sp>
      <p:sp>
        <p:nvSpPr>
          <p:cNvPr id="47107" name="Rectangle 2">
            <a:extLst>
              <a:ext uri="{FF2B5EF4-FFF2-40B4-BE49-F238E27FC236}">
                <a16:creationId xmlns:a16="http://schemas.microsoft.com/office/drawing/2014/main" id="{F17A799A-A895-DFA4-C30A-031899A9835A}"/>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mixing console offers 3 main functionalities.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Summing – combining the audio signals. Various channels are summed to stereo via the mix bus.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Processing – consoles often have on-board equalisers and sometimes dynamics processors.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Routing – to enable the use of external processors, effects and grouping, consoles offer routing functionality in the form of insert points, auxiliary sends and routing matrices.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mixing console has 2 distinct  sections.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Channel section- collection of channels organised in physical strips. Each channel corresponds to an individual track on the multitrack recorder. Most channels support mono input, though some consoles will have several types of channels (mono, stereo, channels with different EQs)</a:t>
            </a:r>
          </a:p>
          <a:p>
            <a:pPr marL="60325"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Master section – central control over console and global functionality. Includes master aux sends, effect returns, control room level,...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solidFill>
            <a:srgbClr val="FFFFFF"/>
          </a:solidFill>
          <a:ln/>
        </p:spPr>
      </p:sp>
      <p:sp>
        <p:nvSpPr>
          <p:cNvPr id="655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An example impulse response for a room is depicted in Figure. (For those who are not sure what an impulse response is, think of it like this. If you consider a small piece of a sound, each vertical line marks when that same piece of sound is heard again, and the height of the columns is how loud the sound is at that time.) </a:t>
            </a:r>
          </a:p>
        </p:txBody>
      </p:sp>
    </p:spTree>
    <p:extLst>
      <p:ext uri="{BB962C8B-B14F-4D97-AF65-F5344CB8AC3E}">
        <p14:creationId xmlns:p14="http://schemas.microsoft.com/office/powerpoint/2010/main" val="191632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A71508A2-1328-6C37-80B3-25794FC97EAE}"/>
              </a:ext>
            </a:extLst>
          </p:cNvPr>
          <p:cNvSpPr>
            <a:spLocks noChangeArrowheads="1" noTextEdit="1"/>
          </p:cNvSpPr>
          <p:nvPr>
            <p:ph type="sldImg"/>
          </p:nvPr>
        </p:nvSpPr>
        <p:spPr>
          <a:solidFill>
            <a:srgbClr val="FFFFFF"/>
          </a:solidFill>
          <a:ln/>
        </p:spPr>
      </p:sp>
      <p:sp>
        <p:nvSpPr>
          <p:cNvPr id="48131" name="Rectangle 2">
            <a:extLst>
              <a:ext uri="{FF2B5EF4-FFF2-40B4-BE49-F238E27FC236}">
                <a16:creationId xmlns:a16="http://schemas.microsoft.com/office/drawing/2014/main" id="{0D82E500-FFF6-B9C8-57EB-47F208F3C3D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cs typeface="Lucida Grande" charset="0"/>
                <a:sym typeface="Lucida Grande" charset="0"/>
              </a:rPr>
              <a:t>Useful properties to know. Which DAFX satisfy or break these properties?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solidFill>
            <a:srgbClr val="FFFFFF"/>
          </a:solidFill>
          <a:ln/>
        </p:spPr>
      </p:sp>
      <p:sp>
        <p:nvSpPr>
          <p:cNvPr id="4915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Just having a single echo effect is rather limiting, so most delays also have a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feedback</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control (sometimes called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regeneration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which takes the output of the delay, and sends it back to the input, as shown in Figure. Now you have the ability to repeat the sound over and over, and it becomes quieter each time it plays back (assuming that the feedback gain is less than one. Most delay devices restrict it to be less than one for stability). With the feedback, the sound is theoretically repeated forever (at least until you turn the unit off), but after some point, it will become so quiet that it will be below the ambient noise in the system and inaudible. </a:t>
            </a:r>
          </a:p>
          <a:p>
            <a:pPr marL="65088" eaLnBrk="1" hangingPunct="1">
              <a:spcBef>
                <a:spcPts val="588"/>
              </a:spcBef>
            </a:pP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Figure 2:</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Diagram of the basic delay unit with feedback. </a:t>
            </a:r>
          </a:p>
        </p:txBody>
      </p:sp>
    </p:spTree>
    <p:extLst>
      <p:ext uri="{BB962C8B-B14F-4D97-AF65-F5344CB8AC3E}">
        <p14:creationId xmlns:p14="http://schemas.microsoft.com/office/powerpoint/2010/main" val="422285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From </a:t>
            </a:r>
            <a:r>
              <a:rPr lang="en-US" altLang="en-US" sz="1600" u="sng">
                <a:solidFill>
                  <a:srgbClr val="000000"/>
                </a:solidFill>
                <a:latin typeface="Arial" panose="020B0604020202020204" pitchFamily="34" charset="0"/>
                <a:cs typeface="Arial" panose="020B0604020202020204" pitchFamily="34" charset="0"/>
                <a:sym typeface="Arial" panose="020B0604020202020204" pitchFamily="34" charset="0"/>
                <a:hlinkClick r:id="rId3"/>
              </a:rPr>
              <a:t>http://www9.dw-world.de/rtc/infotheque/sound_processors/soundprocessors.html</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and DAFX Textbook</a:t>
            </a:r>
          </a:p>
        </p:txBody>
      </p:sp>
    </p:spTree>
    <p:extLst>
      <p:ext uri="{BB962C8B-B14F-4D97-AF65-F5344CB8AC3E}">
        <p14:creationId xmlns:p14="http://schemas.microsoft.com/office/powerpoint/2010/main" val="8623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solidFill>
            <a:srgbClr val="FFFFFF"/>
          </a:solidFill>
          <a:ln/>
        </p:spPr>
      </p:sp>
      <p:sp>
        <p:nvSpPr>
          <p:cNvPr id="512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Flanging is modeled quite accurately as a feedforward comb filter, in which the delay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M </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is varied over time. Figure depicts such a model. The input-output relation for a basic flanger can be written as </a:t>
            </a:r>
          </a:p>
          <a:p>
            <a:pPr marL="57150" eaLnBrk="1" hangingPunct="1">
              <a:spcBef>
                <a:spcPts val="588"/>
              </a:spcBef>
            </a:pP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y</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x</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gx</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 M</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p>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where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x</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the input signal amplitude at time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=0,1,2…,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y</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the output at time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g</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the ``depth'' of the flanging effect, and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M</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is the length of the delay-line at time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Since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M</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n</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must vary smoothly over time, it is clearly necessary to use an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interpolated delay line</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to provide non-integer values of </a:t>
            </a:r>
            <a:r>
              <a:rPr lang="en-US" altLang="en-US" sz="1600">
                <a:solidFill>
                  <a:srgbClr val="000000"/>
                </a:solidFill>
                <a:latin typeface="Arial Italic" panose="020B0604020202090204" pitchFamily="34" charset="0"/>
                <a:cs typeface="Arial Italic" panose="020B0604020202090204" pitchFamily="34" charset="0"/>
                <a:sym typeface="Arial Italic" panose="020B0604020202090204" pitchFamily="34" charset="0"/>
              </a:rPr>
              <a:t>M </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in a smooth fashion. </a:t>
            </a:r>
          </a:p>
        </p:txBody>
      </p:sp>
    </p:spTree>
    <p:extLst>
      <p:ext uri="{BB962C8B-B14F-4D97-AF65-F5344CB8AC3E}">
        <p14:creationId xmlns:p14="http://schemas.microsoft.com/office/powerpoint/2010/main" val="18680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solidFill>
            <a:srgbClr val="FFFFFF"/>
          </a:solidFill>
          <a:ln/>
        </p:spPr>
      </p:sp>
      <p:sp>
        <p:nvSpPr>
          <p:cNvPr id="522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Instead of creating an echo, the delay has a filtering effect on the signal, and this effect creates a series of notches in the frequency response, as shown in Figure 2. Points at which the frequency response goes to zero means that sounds of that frequency are eliminated, while other frequencies are passed with some amplitude change. This frequency response is sometimes called a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comb filter</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as its notches resemble the teeth on a comb. </a:t>
            </a:r>
          </a:p>
        </p:txBody>
      </p:sp>
    </p:spTree>
    <p:extLst>
      <p:ext uri="{BB962C8B-B14F-4D97-AF65-F5344CB8AC3E}">
        <p14:creationId xmlns:p14="http://schemas.microsoft.com/office/powerpoint/2010/main" val="1446499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solidFill>
            <a:srgbClr val="FFFFFF"/>
          </a:solidFill>
          <a:ln/>
        </p:spPr>
      </p:sp>
      <p:sp>
        <p:nvSpPr>
          <p:cNvPr id="532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most common equalisation system is probably the tone controls that can be found on most stereo systems. They provide a quick and easy way to adjust the sound to suit your tastes and partially compensate for the room. You will often find the controls labeled 'bass' and 'treble.' Each of those knobs controls a special type of filter called a </a:t>
            </a:r>
            <a:r>
              <a:rPr lang="en-US" altLang="en-US" sz="1600">
                <a:solidFill>
                  <a:srgbClr val="000000"/>
                </a:solidFill>
                <a:latin typeface="Arial Bold" panose="020B0704020202020204" pitchFamily="34" charset="0"/>
                <a:cs typeface="Arial Bold" panose="020B0704020202020204" pitchFamily="34" charset="0"/>
                <a:sym typeface="Arial Bold" panose="020B0704020202020204" pitchFamily="34" charset="0"/>
              </a:rPr>
              <a:t>shelving filter</a:t>
            </a: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or more precisely, a lowpass shelving filter and a highpass shelving filter respectively. The frequency responses for these two filters are shown in Figure. (Most filters have a gain that changes with frequency. The plots are of the frequency response magnitude, which shows you the gain at each frequency component. A gain greater than one will boost the signal, and if the gain is less than one, it cuts the sound.)</a:t>
            </a:r>
          </a:p>
        </p:txBody>
      </p:sp>
    </p:spTree>
    <p:extLst>
      <p:ext uri="{BB962C8B-B14F-4D97-AF65-F5344CB8AC3E}">
        <p14:creationId xmlns:p14="http://schemas.microsoft.com/office/powerpoint/2010/main" val="278216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solidFill>
            <a:srgbClr val="FFFFFF"/>
          </a:solidFill>
          <a:ln/>
        </p:spPr>
      </p:sp>
      <p:sp>
        <p:nvSpPr>
          <p:cNvPr id="542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The actual implementation of a graphic equaliser is different than the common tone controls. The bass and treble tone knobs on your stereo boost or attenuate only certain frequency bands while letting everything thing else pass unaffected, so we can chain them in series. A graphic equaliser uses a set of bandpass filters that are designed to completely isolate certain frequency bands. The top figure shows the frequency response for an ideal bandpass filter. </a:t>
            </a:r>
          </a:p>
          <a:p>
            <a:pPr marL="65088" eaLnBrk="1" hangingPunct="1">
              <a:spcBef>
                <a:spcPts val="588"/>
              </a:spcBef>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In order to have control over the total audio spectrum, the filters need to be arranged in parallel, as shown in the bottom figure. Each filter in the graphic equaliser has the same input. Their job is to only allow a small band of frequencies through. </a:t>
            </a:r>
          </a:p>
        </p:txBody>
      </p:sp>
    </p:spTree>
    <p:extLst>
      <p:ext uri="{BB962C8B-B14F-4D97-AF65-F5344CB8AC3E}">
        <p14:creationId xmlns:p14="http://schemas.microsoft.com/office/powerpoint/2010/main" val="134383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91720154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9925421"/>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225293893"/>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25693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8994050"/>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4967364"/>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332636"/>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561669"/>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86014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7898057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6843557"/>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4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84705"/>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602235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26861572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025364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4347778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383056"/>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584806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790875"/>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68595"/>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6946426"/>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5745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295576845"/>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2830909"/>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145468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283221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422140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40629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650270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653848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87290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84728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017730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053812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10806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485406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9849028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6350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010874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18537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61870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020916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0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8585810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11012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994939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15181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29968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1065704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739399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772641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126923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78085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54394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474315"/>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3452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065892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383033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15039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50226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19308310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993619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527972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774920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7314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288618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886566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8627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767481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100013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3069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92494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9059144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87118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7135540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86683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307416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39207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000571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08301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792690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672753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4986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262756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8347095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43154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84310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9576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394308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42981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872534005"/>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48430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412534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325894"/>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80199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46955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03054122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52692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906282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475342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378866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03221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365297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34750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2545559"/>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7694289"/>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00748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443177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736181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767992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91237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67213262"/>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177084"/>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4246079"/>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8430507"/>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259023"/>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3435279"/>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3354236"/>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6227666"/>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6483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Arial" panose="020B0604020202020204"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panose="020B0604020202020204" pitchFamily="34"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anose="020B0604020202020204" pitchFamily="34"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anose="020B0604020202020204" pitchFamily="34"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anose="020B0604020202020204" pitchFamily="34"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anose="020B0604020202020204" pitchFamily="34" charset="0"/>
        </a:defRPr>
      </a:lvl5pPr>
      <a:lvl6pPr marL="4572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4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6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8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panose="020B0604020202020204" pitchFamily="34" charset="0"/>
        </a:defRPr>
      </a:lvl1pPr>
      <a:lvl2pPr algn="ctr" rtl="0" eaLnBrk="0" fontAlgn="base" hangingPunct="0">
        <a:spcBef>
          <a:spcPct val="0"/>
        </a:spcBef>
        <a:spcAft>
          <a:spcPct val="0"/>
        </a:spcAft>
        <a:defRPr sz="3600">
          <a:solidFill>
            <a:schemeClr val="tx1"/>
          </a:solidFill>
          <a:latin typeface="+mn-lt"/>
          <a:ea typeface="+mn-ea"/>
          <a:cs typeface="+mn-cs"/>
          <a:sym typeface="Arial" panose="020B0604020202020204" pitchFamily="34" charset="0"/>
        </a:defRPr>
      </a:lvl2pPr>
      <a:lvl3pPr algn="ctr" rtl="0" eaLnBrk="0" fontAlgn="base" hangingPunct="0">
        <a:spcBef>
          <a:spcPct val="0"/>
        </a:spcBef>
        <a:spcAft>
          <a:spcPct val="0"/>
        </a:spcAft>
        <a:defRPr sz="3600">
          <a:solidFill>
            <a:schemeClr val="tx1"/>
          </a:solidFill>
          <a:latin typeface="+mn-lt"/>
          <a:ea typeface="+mn-ea"/>
          <a:cs typeface="+mn-cs"/>
          <a:sym typeface="Arial" panose="020B0604020202020204" pitchFamily="34" charset="0"/>
        </a:defRPr>
      </a:lvl3pPr>
      <a:lvl4pPr algn="ctr" rtl="0" eaLnBrk="0" fontAlgn="base" hangingPunct="0">
        <a:spcBef>
          <a:spcPct val="0"/>
        </a:spcBef>
        <a:spcAft>
          <a:spcPct val="0"/>
        </a:spcAft>
        <a:defRPr sz="3600">
          <a:solidFill>
            <a:schemeClr val="tx1"/>
          </a:solidFill>
          <a:latin typeface="+mn-lt"/>
          <a:ea typeface="+mn-ea"/>
          <a:cs typeface="+mn-cs"/>
          <a:sym typeface="Arial" panose="020B0604020202020204" pitchFamily="34" charset="0"/>
        </a:defRPr>
      </a:lvl4pPr>
      <a:lvl5pPr algn="ctr" rtl="0" eaLnBrk="0" fontAlgn="base" hangingPunct="0">
        <a:spcBef>
          <a:spcPct val="0"/>
        </a:spcBef>
        <a:spcAft>
          <a:spcPct val="0"/>
        </a:spcAft>
        <a:defRPr sz="3600">
          <a:solidFill>
            <a:schemeClr val="tx1"/>
          </a:solidFill>
          <a:latin typeface="+mn-lt"/>
          <a:ea typeface="+mn-ea"/>
          <a:cs typeface="+mn-cs"/>
          <a:sym typeface="Arial" panose="020B0604020202020204" pitchFamily="34" charset="0"/>
        </a:defRPr>
      </a:lvl5pPr>
      <a:lvl6pPr marL="457200" algn="ctr" rtl="0" fontAlgn="base">
        <a:spcBef>
          <a:spcPct val="0"/>
        </a:spcBef>
        <a:spcAft>
          <a:spcPct val="0"/>
        </a:spcAft>
        <a:defRPr sz="3600">
          <a:solidFill>
            <a:schemeClr val="tx1"/>
          </a:solidFill>
          <a:latin typeface="+mn-lt"/>
          <a:ea typeface="+mn-ea"/>
          <a:cs typeface="+mn-cs"/>
          <a:sym typeface="Arial" charset="0"/>
        </a:defRPr>
      </a:lvl6pPr>
      <a:lvl7pPr marL="914400" algn="ctr" rtl="0" fontAlgn="base">
        <a:spcBef>
          <a:spcPct val="0"/>
        </a:spcBef>
        <a:spcAft>
          <a:spcPct val="0"/>
        </a:spcAft>
        <a:defRPr sz="3600">
          <a:solidFill>
            <a:schemeClr val="tx1"/>
          </a:solidFill>
          <a:latin typeface="+mn-lt"/>
          <a:ea typeface="+mn-ea"/>
          <a:cs typeface="+mn-cs"/>
          <a:sym typeface="Arial" charset="0"/>
        </a:defRPr>
      </a:lvl7pPr>
      <a:lvl8pPr marL="1371600" algn="ctr" rtl="0" fontAlgn="base">
        <a:spcBef>
          <a:spcPct val="0"/>
        </a:spcBef>
        <a:spcAft>
          <a:spcPct val="0"/>
        </a:spcAft>
        <a:defRPr sz="3600">
          <a:solidFill>
            <a:schemeClr val="tx1"/>
          </a:solidFill>
          <a:latin typeface="+mn-lt"/>
          <a:ea typeface="+mn-ea"/>
          <a:cs typeface="+mn-cs"/>
          <a:sym typeface="Arial" charset="0"/>
        </a:defRPr>
      </a:lvl8pPr>
      <a:lvl9pPr marL="1828800"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10242" name="Line 2"/>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eaLnBrk="0" fontAlgn="base" hangingPunct="0">
        <a:spcBef>
          <a:spcPts val="12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143000" indent="-381000"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5240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685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4130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AF0C887A-B128-62BB-ABB9-AB5B473C791C}"/>
              </a:ext>
            </a:extLst>
          </p:cNvPr>
          <p:cNvSpPr>
            <a:spLocks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2051" name="Rectangle 2">
            <a:extLst>
              <a:ext uri="{FF2B5EF4-FFF2-40B4-BE49-F238E27FC236}">
                <a16:creationId xmlns:a16="http://schemas.microsoft.com/office/drawing/2014/main" id="{77D354C1-7C4C-2022-30E5-57E67555406B}"/>
              </a:ext>
            </a:extLst>
          </p:cNvPr>
          <p:cNvSpPr>
            <a:spLocks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a:extLst>
              <a:ext uri="{FF2B5EF4-FFF2-40B4-BE49-F238E27FC236}">
                <a16:creationId xmlns:a16="http://schemas.microsoft.com/office/drawing/2014/main" id="{719A0AA8-BC61-B4DC-C278-0A7F2F8D68B2}"/>
              </a:ext>
            </a:extLst>
          </p:cNvPr>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pic>
        <p:nvPicPr>
          <p:cNvPr id="2053" name="Picture 4">
            <a:extLst>
              <a:ext uri="{FF2B5EF4-FFF2-40B4-BE49-F238E27FC236}">
                <a16:creationId xmlns:a16="http://schemas.microsoft.com/office/drawing/2014/main" id="{B6354BE2-1263-4089-D5CB-DEF1A14695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332" t="21333" r="665" b="23332"/>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664597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2051"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3075"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pic>
        <p:nvPicPr>
          <p:cNvPr id="3077" name="Picture 4"/>
          <p:cNvPicPr>
            <a:picLocks noChangeAspect="1" noChangeArrowheads="1"/>
          </p:cNvPicPr>
          <p:nvPr/>
        </p:nvPicPr>
        <p:blipFill>
          <a:blip r:embed="rId13">
            <a:extLst>
              <a:ext uri="{28A0092B-C50C-407E-A947-70E740481C1C}">
                <a14:useLocalDpi xmlns:a14="http://schemas.microsoft.com/office/drawing/2010/main" val="0"/>
              </a:ext>
            </a:extLst>
          </a:blip>
          <a:srcRect l="1332" t="21324" r="708" b="23364"/>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4099"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pic>
        <p:nvPicPr>
          <p:cNvPr id="4101" name="Picture 4"/>
          <p:cNvPicPr>
            <a:picLocks noChangeAspect="1" noChangeArrowheads="1"/>
          </p:cNvPicPr>
          <p:nvPr/>
        </p:nvPicPr>
        <p:blipFill>
          <a:blip r:embed="rId13">
            <a:extLst>
              <a:ext uri="{28A0092B-C50C-407E-A947-70E740481C1C}">
                <a14:useLocalDpi xmlns:a14="http://schemas.microsoft.com/office/drawing/2010/main" val="0"/>
              </a:ext>
            </a:extLst>
          </a:blip>
          <a:srcRect l="1332" t="21324" r="708" b="23364"/>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5123"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pic>
        <p:nvPicPr>
          <p:cNvPr id="5125" name="Picture 4"/>
          <p:cNvPicPr>
            <a:picLocks noChangeAspect="1" noChangeArrowheads="1"/>
          </p:cNvPicPr>
          <p:nvPr/>
        </p:nvPicPr>
        <p:blipFill>
          <a:blip r:embed="rId13">
            <a:extLst>
              <a:ext uri="{28A0092B-C50C-407E-A947-70E740481C1C}">
                <a14:useLocalDpi xmlns:a14="http://schemas.microsoft.com/office/drawing/2010/main" val="0"/>
              </a:ext>
            </a:extLst>
          </a:blip>
          <a:srcRect l="1332" t="21324" r="708" b="23364"/>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6147"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7171" name="Rectangle 2"/>
          <p:cNvSpPr>
            <a:spLocks noGrp="1" noChangeArrowheads="1"/>
          </p:cNvSpPr>
          <p:nvPr>
            <p:ph type="body" idx="1"/>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7172" name="Picture 3"/>
          <p:cNvPicPr>
            <a:picLocks noChangeAspect="1" noChangeArrowheads="1"/>
          </p:cNvPicPr>
          <p:nvPr/>
        </p:nvPicPr>
        <p:blipFill>
          <a:blip r:embed="rId13">
            <a:extLst>
              <a:ext uri="{28A0092B-C50C-407E-A947-70E740481C1C}">
                <a14:useLocalDpi xmlns:a14="http://schemas.microsoft.com/office/drawing/2010/main" val="0"/>
              </a:ext>
            </a:extLst>
          </a:blip>
          <a:srcRect l="1332" t="21333" r="665" b="23332"/>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Line 4"/>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473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177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362200" indent="-317500" algn="l" rtl="0" eaLnBrk="0" fontAlgn="base" hangingPunct="0">
        <a:spcBef>
          <a:spcPts val="6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88900" y="50800"/>
            <a:ext cx="12814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a:sym typeface="Arial" panose="020B0604020202020204" pitchFamily="34" charset="0"/>
              </a:rPr>
              <a:t>Click to edit Master title style</a:t>
            </a:r>
          </a:p>
        </p:txBody>
      </p:sp>
      <p:pic>
        <p:nvPicPr>
          <p:cNvPr id="8195" name="Picture 2"/>
          <p:cNvPicPr>
            <a:picLocks noChangeAspect="1" noChangeArrowheads="1"/>
          </p:cNvPicPr>
          <p:nvPr/>
        </p:nvPicPr>
        <p:blipFill>
          <a:blip r:embed="rId13">
            <a:extLst>
              <a:ext uri="{28A0092B-C50C-407E-A947-70E740481C1C}">
                <a14:useLocalDpi xmlns:a14="http://schemas.microsoft.com/office/drawing/2010/main" val="0"/>
              </a:ext>
            </a:extLst>
          </a:blip>
          <a:srcRect l="1332" t="21333" r="665" b="23332"/>
          <a:stretch>
            <a:fillRect/>
          </a:stretch>
        </p:blipFill>
        <p:spPr bwMode="auto">
          <a:xfrm>
            <a:off x="10515600" y="9064625"/>
            <a:ext cx="2438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19"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anose="020B0604020202020204"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anose="020B0604020202020204" pitchFamily="34"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eaLnBrk="0" fontAlgn="base" hangingPunct="0">
        <a:spcBef>
          <a:spcPts val="1200"/>
        </a:spcBef>
        <a:spcAft>
          <a:spcPct val="0"/>
        </a:spcAft>
        <a:buSzPct val="150000"/>
        <a:buFont typeface="Arial" panose="020B0604020202020204" pitchFamily="34" charset="0"/>
        <a:buChar char="•"/>
        <a:defRPr sz="4200">
          <a:solidFill>
            <a:schemeClr val="tx1"/>
          </a:solidFill>
          <a:latin typeface="+mn-lt"/>
          <a:ea typeface="+mn-ea"/>
          <a:cs typeface="+mn-cs"/>
          <a:sym typeface="Arial" panose="020B0604020202020204" pitchFamily="34" charset="0"/>
        </a:defRPr>
      </a:lvl1pPr>
      <a:lvl2pPr marL="1143000" indent="-381000"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anose="020B0604020202020204" pitchFamily="34" charset="0"/>
        </a:defRPr>
      </a:lvl2pPr>
      <a:lvl3pPr marL="15240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3pPr>
      <a:lvl4pPr marL="19685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4pPr>
      <a:lvl5pPr marL="2413000" indent="-317500" algn="l" rtl="0" eaLnBrk="0" fontAlgn="base" hangingPunct="0">
        <a:spcBef>
          <a:spcPts val="1200"/>
        </a:spcBef>
        <a:spcAft>
          <a:spcPct val="0"/>
        </a:spcAft>
        <a:buClr>
          <a:srgbClr val="000000"/>
        </a:buClr>
        <a:buSzPct val="100000"/>
        <a:buFont typeface="Arial" panose="020B0604020202020204" pitchFamily="34" charset="0"/>
        <a:buChar char="-"/>
        <a:defRPr sz="3000">
          <a:solidFill>
            <a:schemeClr val="tx1"/>
          </a:solidFill>
          <a:latin typeface="+mn-lt"/>
          <a:ea typeface="+mn-ea"/>
          <a:cs typeface="+mn-cs"/>
          <a:sym typeface="Arial" panose="020B0604020202020204" pitchFamily="34"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270000" y="2159000"/>
            <a:ext cx="10464800" cy="3302000"/>
          </a:xfrm>
        </p:spPr>
        <p:txBody>
          <a:bodyPr/>
          <a:lstStyle/>
          <a:p>
            <a:pPr eaLnBrk="1" hangingPunct="1"/>
            <a:r>
              <a:rPr lang="en-US" altLang="en-US"/>
              <a:t>Revision Lecture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p:cNvSpPr>
          <p:nvPr/>
        </p:nvSpPr>
        <p:spPr bwMode="auto">
          <a:xfrm>
            <a:off x="88900" y="10795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81000" indent="-381000"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spcBef>
                <a:spcPts val="600"/>
              </a:spcBef>
              <a:buSzPct val="150000"/>
              <a:buFont typeface="Arial" panose="020B0604020202020204" pitchFamily="34" charset="0"/>
              <a:buChar char="•"/>
            </a:pPr>
            <a:r>
              <a:rPr lang="en-US" altLang="en-US">
                <a:solidFill>
                  <a:schemeClr val="tx1"/>
                </a:solidFill>
                <a:latin typeface="Arial" panose="020B0604020202020204" pitchFamily="34" charset="0"/>
                <a:cs typeface="Arial" panose="020B0604020202020204" pitchFamily="34" charset="0"/>
                <a:sym typeface="Arial" panose="020B0604020202020204" pitchFamily="34" charset="0"/>
              </a:rPr>
              <a:t>Most delays have feedback control (</a:t>
            </a:r>
            <a:r>
              <a:rPr lang="en-US" altLang="en-US">
                <a:solidFill>
                  <a:srgbClr val="0000FF"/>
                </a:solidFill>
                <a:latin typeface="Arial" panose="020B0604020202020204" pitchFamily="34" charset="0"/>
                <a:cs typeface="Arial" panose="020B0604020202020204" pitchFamily="34" charset="0"/>
                <a:sym typeface="Arial" panose="020B0604020202020204" pitchFamily="34" charset="0"/>
              </a:rPr>
              <a:t>regeneration</a:t>
            </a:r>
            <a:r>
              <a:rPr lang="en-US" altLang="en-US">
                <a:solidFill>
                  <a:schemeClr val="tx1"/>
                </a:solidFill>
                <a:latin typeface="Arial" panose="020B0604020202020204" pitchFamily="34" charset="0"/>
                <a:cs typeface="Arial" panose="020B0604020202020204" pitchFamily="34" charset="0"/>
                <a:sym typeface="Arial" panose="020B0604020202020204" pitchFamily="34" charset="0"/>
              </a:rPr>
              <a:t>)</a:t>
            </a:r>
          </a:p>
          <a:p>
            <a:pPr algn="l" eaLnBrk="1" hangingPunct="1">
              <a:spcBef>
                <a:spcPts val="600"/>
              </a:spcBef>
              <a:buSzPct val="100000"/>
              <a:buFont typeface="Lucida Grande" charset="0"/>
              <a:buChar char="‣"/>
            </a:pPr>
            <a:r>
              <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rPr>
              <a:t>Take the delay output, send it back to the input</a:t>
            </a: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r>
              <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rPr>
              <a:t>To derive </a:t>
            </a:r>
            <a:r>
              <a:rPr lang="en-US" altLang="en-US" sz="3600">
                <a:solidFill>
                  <a:schemeClr val="tx1"/>
                </a:solidFill>
                <a:latin typeface="Arial Italic" panose="020B0604020202090204" pitchFamily="34" charset="0"/>
                <a:cs typeface="Arial Italic" panose="020B0604020202090204" pitchFamily="34" charset="0"/>
                <a:sym typeface="Arial Italic" panose="020B0604020202090204" pitchFamily="34" charset="0"/>
              </a:rPr>
              <a:t>y[n] </a:t>
            </a:r>
            <a:r>
              <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rPr>
              <a:t>in terms of </a:t>
            </a:r>
            <a:r>
              <a:rPr lang="en-US" altLang="en-US" sz="3600">
                <a:solidFill>
                  <a:schemeClr val="tx1"/>
                </a:solidFill>
                <a:latin typeface="Arial Italic" panose="020B0604020202090204" pitchFamily="34" charset="0"/>
                <a:cs typeface="Arial Italic" panose="020B0604020202090204" pitchFamily="34" charset="0"/>
                <a:sym typeface="Arial Italic" panose="020B0604020202090204" pitchFamily="34" charset="0"/>
              </a:rPr>
              <a:t>x[n]</a:t>
            </a:r>
            <a:r>
              <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rPr>
              <a:t>:</a:t>
            </a:r>
          </a:p>
          <a:p>
            <a:pPr algn="l" eaLnBrk="1" hangingPunct="1">
              <a:spcBef>
                <a:spcPts val="600"/>
              </a:spcBef>
            </a:pPr>
            <a:endParaRPr lang="en-US" altLang="en-US" sz="360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9459" name="Rectangle 2"/>
          <p:cNvSpPr>
            <a:spLocks noGrp="1" noChangeArrowheads="1"/>
          </p:cNvSpPr>
          <p:nvPr>
            <p:ph type="title"/>
          </p:nvPr>
        </p:nvSpPr>
        <p:spPr/>
        <p:txBody>
          <a:bodyPr/>
          <a:lstStyle/>
          <a:p>
            <a:pPr eaLnBrk="1" hangingPunct="1"/>
            <a:r>
              <a:rPr lang="en-US" altLang="en-US"/>
              <a:t>Delay (with feedback)</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5943600"/>
            <a:ext cx="5575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6629400"/>
            <a:ext cx="3670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6300" y="5943600"/>
            <a:ext cx="3238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0" y="6629400"/>
            <a:ext cx="3213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464" name="Group 14"/>
          <p:cNvGrpSpPr>
            <a:grpSpLocks/>
          </p:cNvGrpSpPr>
          <p:nvPr/>
        </p:nvGrpSpPr>
        <p:grpSpPr bwMode="auto">
          <a:xfrm>
            <a:off x="1492250" y="2400300"/>
            <a:ext cx="9728200" cy="3441700"/>
            <a:chOff x="0" y="0"/>
            <a:chExt cx="6128" cy="2168"/>
          </a:xfrm>
        </p:grpSpPr>
        <p:pic>
          <p:nvPicPr>
            <p:cNvPr id="19467" name="Picture 7"/>
            <p:cNvPicPr>
              <a:picLocks noChangeArrowheads="1"/>
            </p:cNvPicPr>
            <p:nvPr/>
          </p:nvPicPr>
          <p:blipFill>
            <a:blip r:embed="rId7">
              <a:extLst>
                <a:ext uri="{28A0092B-C50C-407E-A947-70E740481C1C}">
                  <a14:useLocalDpi xmlns:a14="http://schemas.microsoft.com/office/drawing/2010/main" val="0"/>
                </a:ext>
              </a:extLst>
            </a:blip>
            <a:srcRect b="8018"/>
            <a:stretch>
              <a:fillRect/>
            </a:stretch>
          </p:blipFill>
          <p:spPr bwMode="auto">
            <a:xfrm>
              <a:off x="0" y="0"/>
              <a:ext cx="6127" cy="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Rectangle 8"/>
            <p:cNvSpPr>
              <a:spLocks/>
            </p:cNvSpPr>
            <p:nvPr/>
          </p:nvSpPr>
          <p:spPr bwMode="auto">
            <a:xfrm>
              <a:off x="3904" y="1472"/>
              <a:ext cx="20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a</a:t>
              </a:r>
            </a:p>
          </p:txBody>
        </p:sp>
        <p:sp>
          <p:nvSpPr>
            <p:cNvPr id="19469" name="Rectangle 9"/>
            <p:cNvSpPr>
              <a:spLocks/>
            </p:cNvSpPr>
            <p:nvPr/>
          </p:nvSpPr>
          <p:spPr bwMode="auto">
            <a:xfrm>
              <a:off x="2220" y="552"/>
              <a:ext cx="13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f</a:t>
              </a:r>
            </a:p>
          </p:txBody>
        </p:sp>
        <p:sp>
          <p:nvSpPr>
            <p:cNvPr id="19470" name="Rectangle 10"/>
            <p:cNvSpPr>
              <a:spLocks/>
            </p:cNvSpPr>
            <p:nvPr/>
          </p:nvSpPr>
          <p:spPr bwMode="auto">
            <a:xfrm>
              <a:off x="2277" y="1680"/>
              <a:ext cx="2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D</a:t>
              </a:r>
            </a:p>
          </p:txBody>
        </p:sp>
        <p:sp>
          <p:nvSpPr>
            <p:cNvPr id="19471" name="Rectangle 11"/>
            <p:cNvSpPr>
              <a:spLocks/>
            </p:cNvSpPr>
            <p:nvPr/>
          </p:nvSpPr>
          <p:spPr bwMode="auto">
            <a:xfrm>
              <a:off x="5504" y="1280"/>
              <a:ext cx="45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y[n]</a:t>
              </a:r>
            </a:p>
          </p:txBody>
        </p:sp>
        <p:sp>
          <p:nvSpPr>
            <p:cNvPr id="19472" name="Rectangle 12"/>
            <p:cNvSpPr>
              <a:spLocks/>
            </p:cNvSpPr>
            <p:nvPr/>
          </p:nvSpPr>
          <p:spPr bwMode="auto">
            <a:xfrm>
              <a:off x="83" y="1280"/>
              <a:ext cx="45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x[n]</a:t>
              </a:r>
            </a:p>
          </p:txBody>
        </p:sp>
        <p:sp>
          <p:nvSpPr>
            <p:cNvPr id="19473" name="Rectangle 13"/>
            <p:cNvSpPr>
              <a:spLocks/>
            </p:cNvSpPr>
            <p:nvPr/>
          </p:nvSpPr>
          <p:spPr bwMode="auto">
            <a:xfrm>
              <a:off x="3201" y="1280"/>
              <a:ext cx="4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Italic" panose="020B0604020202090204" pitchFamily="34" charset="0"/>
                  <a:cs typeface="Arial Italic" panose="020B0604020202090204" pitchFamily="34" charset="0"/>
                  <a:sym typeface="Arial Italic" panose="020B0604020202090204" pitchFamily="34" charset="0"/>
                </a:rPr>
                <a:t>d[n]</a:t>
              </a:r>
            </a:p>
          </p:txBody>
        </p:sp>
      </p:grpSp>
      <p:pic>
        <p:nvPicPr>
          <p:cNvPr id="19465"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 y="7785100"/>
            <a:ext cx="12242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6"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 y="8661400"/>
            <a:ext cx="9334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r>
              <a:rPr lang="en-US" altLang="en-US"/>
              <a:t>Delay 2</a:t>
            </a:r>
          </a:p>
        </p:txBody>
      </p:sp>
      <p:pic>
        <p:nvPicPr>
          <p:cNvPr id="2048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1338263"/>
            <a:ext cx="70739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1347788"/>
            <a:ext cx="46863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Grp="1" noChangeArrowheads="1"/>
          </p:cNvSpPr>
          <p:nvPr>
            <p:ph type="body" idx="1"/>
          </p:nvPr>
        </p:nvSpPr>
        <p:spPr>
          <a:xfrm>
            <a:off x="114300" y="5549900"/>
            <a:ext cx="12814300" cy="4127500"/>
          </a:xfrm>
        </p:spPr>
        <p:txBody>
          <a:bodyPr anchor="t"/>
          <a:lstStyle/>
          <a:p>
            <a:pPr marL="635000" eaLnBrk="1" hangingPunct="1"/>
            <a:r>
              <a:rPr lang="en-US" altLang="en-US" sz="3500"/>
              <a:t>Other things to know:</a:t>
            </a:r>
          </a:p>
          <a:p>
            <a:pPr marL="1143000" lvl="1" eaLnBrk="1" hangingPunct="1"/>
            <a:r>
              <a:rPr lang="en-US" altLang="en-US" sz="3500"/>
              <a:t>How to convert between block diagram &amp; transfer function</a:t>
            </a:r>
          </a:p>
          <a:p>
            <a:pPr marL="1143000" lvl="1" eaLnBrk="1" hangingPunct="1"/>
            <a:r>
              <a:rPr lang="en-US" altLang="en-US" sz="3500"/>
              <a:t>Variations: </a:t>
            </a:r>
            <a:r>
              <a:rPr lang="en-US" altLang="en-US" sz="3500">
                <a:solidFill>
                  <a:srgbClr val="0000FF"/>
                </a:solidFill>
              </a:rPr>
              <a:t>multi-tap</a:t>
            </a:r>
            <a:r>
              <a:rPr lang="en-US" altLang="en-US" sz="3500"/>
              <a:t>, </a:t>
            </a:r>
            <a:r>
              <a:rPr lang="en-US" altLang="en-US" sz="3500">
                <a:solidFill>
                  <a:srgbClr val="0000FF"/>
                </a:solidFill>
              </a:rPr>
              <a:t>ping-pong</a:t>
            </a:r>
            <a:r>
              <a:rPr lang="en-US" altLang="en-US" sz="3500"/>
              <a:t>, etc.</a:t>
            </a:r>
          </a:p>
          <a:p>
            <a:pPr marL="1143000" lvl="1" eaLnBrk="1" hangingPunct="1"/>
            <a:r>
              <a:rPr lang="en-US" altLang="en-US" sz="3500">
                <a:solidFill>
                  <a:srgbClr val="0000FF"/>
                </a:solidFill>
              </a:rPr>
              <a:t>Fractional delay</a:t>
            </a:r>
            <a:r>
              <a:rPr lang="en-US" altLang="en-US" sz="3500"/>
              <a:t> </a:t>
            </a:r>
          </a:p>
          <a:p>
            <a:pPr marL="1143000" lvl="1" eaLnBrk="1" hangingPunct="1"/>
            <a:r>
              <a:rPr lang="en-US" altLang="en-US" sz="3500"/>
              <a:t>Implementation on a </a:t>
            </a:r>
            <a:r>
              <a:rPr lang="en-US" altLang="en-US" sz="3500">
                <a:solidFill>
                  <a:srgbClr val="0000FF"/>
                </a:solidFill>
              </a:rPr>
              <a:t>circular buffer</a:t>
            </a:r>
            <a:r>
              <a:rPr lang="en-US" altLang="en-US" sz="3500"/>
              <a:t> (basics, not code)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body" idx="1"/>
          </p:nvPr>
        </p:nvSpPr>
        <p:spPr>
          <a:xfrm>
            <a:off x="114300" y="2603500"/>
            <a:ext cx="12814300" cy="7073900"/>
          </a:xfrm>
        </p:spPr>
        <p:txBody>
          <a:bodyPr/>
          <a:lstStyle/>
          <a:p>
            <a:pPr marL="635000" eaLnBrk="1" hangingPunct="1">
              <a:buClr>
                <a:srgbClr val="0000FF"/>
              </a:buClr>
            </a:pPr>
            <a:r>
              <a:rPr lang="en-US" altLang="en-US" sz="3900">
                <a:solidFill>
                  <a:srgbClr val="0000FF"/>
                </a:solidFill>
              </a:rPr>
              <a:t>Feedforward comb filter</a:t>
            </a:r>
          </a:p>
          <a:p>
            <a:pPr marL="635000" eaLnBrk="1" hangingPunct="1"/>
            <a:r>
              <a:rPr lang="en-US" altLang="en-US" sz="3900"/>
              <a:t>Input-output relation:</a:t>
            </a:r>
          </a:p>
          <a:p>
            <a:pPr marL="1143000" lvl="1" eaLnBrk="1" hangingPunct="1"/>
            <a:r>
              <a:rPr lang="en-US" altLang="en-US" sz="3300"/>
              <a:t>x[n] - input signal</a:t>
            </a:r>
          </a:p>
          <a:p>
            <a:pPr marL="1143000" lvl="1" eaLnBrk="1" hangingPunct="1"/>
            <a:r>
              <a:rPr lang="en-US" altLang="en-US" sz="3300"/>
              <a:t>y[n] - output signal</a:t>
            </a:r>
          </a:p>
          <a:p>
            <a:pPr marL="1143000" lvl="1" eaLnBrk="1" hangingPunct="1"/>
            <a:r>
              <a:rPr lang="en-US" altLang="en-US" sz="3300"/>
              <a:t>g - depth of flanging effect</a:t>
            </a:r>
          </a:p>
          <a:p>
            <a:pPr marL="1143000" lvl="1" eaLnBrk="1" hangingPunct="1"/>
            <a:r>
              <a:rPr lang="en-US" altLang="en-US" sz="3300"/>
              <a:t>M(n) - length of delay line at sample n</a:t>
            </a:r>
          </a:p>
          <a:p>
            <a:pPr marL="635000" eaLnBrk="1" hangingPunct="1"/>
            <a:r>
              <a:rPr lang="en-US" altLang="en-US" sz="3900"/>
              <a:t>M(n) must vary </a:t>
            </a:r>
            <a:r>
              <a:rPr lang="en-US" altLang="en-US" sz="3900">
                <a:solidFill>
                  <a:srgbClr val="0000FF"/>
                </a:solidFill>
              </a:rPr>
              <a:t>smoothly</a:t>
            </a:r>
            <a:r>
              <a:rPr lang="en-US" altLang="en-US" sz="3900"/>
              <a:t> over time</a:t>
            </a:r>
          </a:p>
          <a:p>
            <a:pPr marL="1143000" lvl="1" eaLnBrk="1" hangingPunct="1"/>
            <a:r>
              <a:rPr lang="en-US" altLang="en-US" sz="3300">
                <a:solidFill>
                  <a:srgbClr val="0000FF"/>
                </a:solidFill>
              </a:rPr>
              <a:t>Interpolated</a:t>
            </a:r>
            <a:r>
              <a:rPr lang="en-US" altLang="en-US" sz="3300"/>
              <a:t> (fractional) delay line allows noninteger M</a:t>
            </a:r>
          </a:p>
          <a:p>
            <a:pPr marL="635000" eaLnBrk="1" hangingPunct="1">
              <a:buClr>
                <a:srgbClr val="FF0000"/>
              </a:buClr>
            </a:pPr>
            <a:r>
              <a:rPr lang="en-US" altLang="en-US" sz="3900">
                <a:solidFill>
                  <a:srgbClr val="FF0000"/>
                </a:solidFill>
              </a:rPr>
              <a:t>How are chorus and vibrato different?</a:t>
            </a:r>
          </a:p>
          <a:p>
            <a:pPr marL="635000" eaLnBrk="1" hangingPunct="1"/>
            <a:r>
              <a:rPr lang="en-US" altLang="en-US" sz="3900"/>
              <a:t>Also know:</a:t>
            </a:r>
          </a:p>
          <a:p>
            <a:pPr marL="1143000" lvl="1" eaLnBrk="1" hangingPunct="1"/>
            <a:r>
              <a:rPr lang="en-US" altLang="en-US" sz="3300"/>
              <a:t>Variations (feedback, stereo, etc.)</a:t>
            </a:r>
          </a:p>
          <a:p>
            <a:pPr marL="1143000" lvl="1" eaLnBrk="1" hangingPunct="1"/>
            <a:r>
              <a:rPr lang="en-US" altLang="en-US" sz="3300"/>
              <a:t>Parameters</a:t>
            </a:r>
          </a:p>
        </p:txBody>
      </p:sp>
      <p:sp>
        <p:nvSpPr>
          <p:cNvPr id="21507" name="Rectangle 2"/>
          <p:cNvSpPr>
            <a:spLocks noGrp="1" noChangeArrowheads="1"/>
          </p:cNvSpPr>
          <p:nvPr>
            <p:ph type="title"/>
          </p:nvPr>
        </p:nvSpPr>
        <p:spPr/>
        <p:txBody>
          <a:bodyPr/>
          <a:lstStyle/>
          <a:p>
            <a:pPr eaLnBrk="1" hangingPunct="1"/>
            <a:r>
              <a:rPr lang="en-US" altLang="en-US"/>
              <a:t>Flanging</a:t>
            </a:r>
          </a:p>
        </p:txBody>
      </p:sp>
      <p:pic>
        <p:nvPicPr>
          <p:cNvPr id="21508"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1406525"/>
            <a:ext cx="79121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3340100"/>
            <a:ext cx="5359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ltLang="en-US"/>
              <a:t>Flanger frequency response</a:t>
            </a:r>
          </a:p>
        </p:txBody>
      </p:sp>
      <p:sp>
        <p:nvSpPr>
          <p:cNvPr id="22531" name="Rectangle 2"/>
          <p:cNvSpPr>
            <a:spLocks noGrp="1" noChangeArrowheads="1"/>
          </p:cNvSpPr>
          <p:nvPr>
            <p:ph type="body" idx="1"/>
          </p:nvPr>
        </p:nvSpPr>
        <p:spPr/>
        <p:txBody>
          <a:bodyPr anchor="t"/>
          <a:lstStyle/>
          <a:p>
            <a:pPr marL="635000" eaLnBrk="1" hangingPunct="1"/>
            <a:r>
              <a:rPr lang="en-US" altLang="en-US"/>
              <a:t>Delay &amp; add has </a:t>
            </a:r>
            <a:r>
              <a:rPr lang="en-US" altLang="en-US">
                <a:solidFill>
                  <a:srgbClr val="0000FF"/>
                </a:solidFill>
              </a:rPr>
              <a:t>filtering</a:t>
            </a:r>
            <a:r>
              <a:rPr lang="en-US" altLang="en-US"/>
              <a:t> effect on signal</a:t>
            </a:r>
          </a:p>
          <a:p>
            <a:pPr marL="1143000" lvl="1" eaLnBrk="1" hangingPunct="1"/>
            <a:r>
              <a:rPr lang="en-US" altLang="en-US"/>
              <a:t>Creates series of notches in frequency response </a:t>
            </a:r>
          </a:p>
          <a:p>
            <a:pPr marL="1143000" lvl="1" eaLnBrk="1" hangingPunct="1"/>
            <a:r>
              <a:rPr lang="en-US" altLang="en-US"/>
              <a:t>Eliminates a periodically spaced set of frequencies</a:t>
            </a:r>
          </a:p>
          <a:p>
            <a:pPr marL="1143000" lvl="1" eaLnBrk="1" hangingPunct="1"/>
            <a:r>
              <a:rPr lang="en-US" altLang="en-US"/>
              <a:t>Other frequencies passed with amplitude change</a:t>
            </a:r>
          </a:p>
          <a:p>
            <a:pPr marL="635000" eaLnBrk="1" hangingPunct="1"/>
            <a:r>
              <a:rPr lang="en-US" altLang="en-US">
                <a:solidFill>
                  <a:srgbClr val="0000FF"/>
                </a:solidFill>
              </a:rPr>
              <a:t>Comb filter</a:t>
            </a:r>
            <a:r>
              <a:rPr lang="en-US" altLang="en-US"/>
              <a:t> (notches resemble teeth on comb)</a:t>
            </a:r>
          </a:p>
        </p:txBody>
      </p:sp>
      <p:pic>
        <p:nvPicPr>
          <p:cNvPr id="2253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4611688"/>
            <a:ext cx="12085638"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4"/>
          <p:cNvSpPr>
            <a:spLocks/>
          </p:cNvSpPr>
          <p:nvPr/>
        </p:nvSpPr>
        <p:spPr bwMode="auto">
          <a:xfrm>
            <a:off x="844550" y="8521700"/>
            <a:ext cx="8564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0000FF"/>
                </a:solidFill>
                <a:latin typeface="Arial" panose="020B0604020202020204" pitchFamily="34" charset="0"/>
                <a:cs typeface="Arial" panose="020B0604020202020204" pitchFamily="34" charset="0"/>
                <a:sym typeface="Arial" panose="020B0604020202020204" pitchFamily="34" charset="0"/>
              </a:rPr>
              <a:t>Frequency response</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for two flangers with depth 1.</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Which one has the smaller delay, and why?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r>
              <a:rPr lang="en-US" altLang="en-US"/>
              <a:t>IIR filters (also know FIR)</a:t>
            </a:r>
          </a:p>
        </p:txBody>
      </p:sp>
      <p:sp>
        <p:nvSpPr>
          <p:cNvPr id="23555" name="Rectangle 2"/>
          <p:cNvSpPr>
            <a:spLocks noGrp="1" noChangeArrowheads="1"/>
          </p:cNvSpPr>
          <p:nvPr>
            <p:ph type="body" idx="1"/>
          </p:nvPr>
        </p:nvSpPr>
        <p:spPr/>
        <p:txBody>
          <a:bodyPr anchor="t"/>
          <a:lstStyle/>
          <a:p>
            <a:pPr marL="635000" eaLnBrk="1" hangingPunct="1"/>
            <a:r>
              <a:rPr lang="en-US" altLang="en-US"/>
              <a:t>More general form:</a:t>
            </a:r>
          </a:p>
          <a:p>
            <a:pPr marL="1143000" lvl="1" eaLnBrk="1" hangingPunct="1">
              <a:spcBef>
                <a:spcPts val="13200"/>
              </a:spcBef>
            </a:pPr>
            <a:r>
              <a:rPr lang="en-US" altLang="en-US"/>
              <a:t>Output depends on last M inputs and N outputs</a:t>
            </a:r>
          </a:p>
          <a:p>
            <a:pPr marL="1143000" lvl="1" eaLnBrk="1" hangingPunct="1"/>
            <a:r>
              <a:rPr lang="en-US" altLang="en-US">
                <a:solidFill>
                  <a:srgbClr val="0000FF"/>
                </a:solidFill>
              </a:rPr>
              <a:t>Infinite Impulse Response</a:t>
            </a:r>
            <a:r>
              <a:rPr lang="en-US" altLang="en-US"/>
              <a:t> (IIR)</a:t>
            </a:r>
          </a:p>
          <a:p>
            <a:pPr marL="1524000" lvl="2" eaLnBrk="1" hangingPunct="1"/>
            <a:r>
              <a:rPr lang="en-US" altLang="en-US"/>
              <a:t>Unless all a</a:t>
            </a:r>
            <a:r>
              <a:rPr lang="en-US" altLang="en-US" baseline="-6000"/>
              <a:t>k</a:t>
            </a:r>
            <a:r>
              <a:rPr lang="en-US" altLang="en-US"/>
              <a:t> = 0</a:t>
            </a:r>
          </a:p>
          <a:p>
            <a:pPr marL="1143000" lvl="1" eaLnBrk="1" hangingPunct="1"/>
            <a:r>
              <a:rPr lang="en-US" altLang="en-US"/>
              <a:t>Often N = M in practice, but this is not required</a:t>
            </a:r>
          </a:p>
          <a:p>
            <a:pPr marL="1143000" lvl="1" eaLnBrk="1" hangingPunct="1"/>
            <a:r>
              <a:rPr lang="en-US" altLang="en-US"/>
              <a:t>max(N,M) called </a:t>
            </a:r>
            <a:r>
              <a:rPr lang="en-US" altLang="en-US">
                <a:solidFill>
                  <a:srgbClr val="0000FF"/>
                </a:solidFill>
              </a:rPr>
              <a:t>order</a:t>
            </a:r>
            <a:r>
              <a:rPr lang="en-US" altLang="en-US"/>
              <a:t> of filter</a:t>
            </a:r>
          </a:p>
          <a:p>
            <a:pPr marL="1143000" lvl="1" eaLnBrk="1" hangingPunct="1"/>
            <a:r>
              <a:rPr lang="en-US" altLang="en-US"/>
              <a:t>Properties of </a:t>
            </a:r>
            <a:r>
              <a:rPr lang="en-US" altLang="en-US">
                <a:solidFill>
                  <a:srgbClr val="0000FF"/>
                </a:solidFill>
              </a:rPr>
              <a:t>IIR</a:t>
            </a:r>
            <a:r>
              <a:rPr lang="en-US" altLang="en-US"/>
              <a:t> filters</a:t>
            </a:r>
          </a:p>
          <a:p>
            <a:pPr marL="1524000" lvl="2" eaLnBrk="1" hangingPunct="1">
              <a:buClr>
                <a:srgbClr val="0000FF"/>
              </a:buClr>
            </a:pPr>
            <a:r>
              <a:rPr lang="en-US" altLang="en-US">
                <a:solidFill>
                  <a:srgbClr val="0000FF"/>
                </a:solidFill>
              </a:rPr>
              <a:t>Linear</a:t>
            </a:r>
          </a:p>
          <a:p>
            <a:pPr marL="1524000" lvl="2" eaLnBrk="1" hangingPunct="1">
              <a:buClr>
                <a:srgbClr val="0000FF"/>
              </a:buClr>
            </a:pPr>
            <a:r>
              <a:rPr lang="en-US" altLang="en-US">
                <a:solidFill>
                  <a:srgbClr val="0000FF"/>
                </a:solidFill>
              </a:rPr>
              <a:t>Time-invariant</a:t>
            </a:r>
          </a:p>
          <a:p>
            <a:pPr marL="1524000" lvl="2" eaLnBrk="1" hangingPunct="1"/>
            <a:r>
              <a:rPr lang="en-US" altLang="en-US">
                <a:solidFill>
                  <a:srgbClr val="0000FF"/>
                </a:solidFill>
              </a:rPr>
              <a:t>Stability</a:t>
            </a:r>
            <a:r>
              <a:rPr lang="en-US" altLang="en-US"/>
              <a:t> depends on coefficients a</a:t>
            </a:r>
            <a:r>
              <a:rPr lang="en-US" altLang="en-US" baseline="-6000"/>
              <a:t>k</a:t>
            </a:r>
          </a:p>
          <a:p>
            <a:pPr marL="635000" eaLnBrk="1" hangingPunct="1"/>
            <a:r>
              <a:rPr lang="en-US" altLang="en-US"/>
              <a:t>Most equalisers use IIR filters</a:t>
            </a: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1955800"/>
            <a:ext cx="74041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eaLnBrk="1" hangingPunct="1"/>
            <a:r>
              <a:rPr lang="en-US" altLang="en-US"/>
              <a:t>Types of filters</a:t>
            </a:r>
          </a:p>
        </p:txBody>
      </p:sp>
      <p:sp>
        <p:nvSpPr>
          <p:cNvPr id="24579" name="Rectangle 2"/>
          <p:cNvSpPr>
            <a:spLocks/>
          </p:cNvSpPr>
          <p:nvPr/>
        </p:nvSpPr>
        <p:spPr bwMode="auto">
          <a:xfrm>
            <a:off x="1422400" y="4578350"/>
            <a:ext cx="187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Lowpass</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0447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300" y="56515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8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20447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8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0447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100" y="56515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5" name="Rectangle 8"/>
          <p:cNvSpPr>
            <a:spLocks/>
          </p:cNvSpPr>
          <p:nvPr/>
        </p:nvSpPr>
        <p:spPr bwMode="auto">
          <a:xfrm>
            <a:off x="5511800" y="4584700"/>
            <a:ext cx="2019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Highpass</a:t>
            </a:r>
          </a:p>
        </p:txBody>
      </p:sp>
      <p:sp>
        <p:nvSpPr>
          <p:cNvPr id="24586" name="Rectangle 9"/>
          <p:cNvSpPr>
            <a:spLocks/>
          </p:cNvSpPr>
          <p:nvPr/>
        </p:nvSpPr>
        <p:spPr bwMode="auto">
          <a:xfrm>
            <a:off x="9652000" y="4584700"/>
            <a:ext cx="205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Bandpass</a:t>
            </a:r>
          </a:p>
        </p:txBody>
      </p:sp>
      <p:pic>
        <p:nvPicPr>
          <p:cNvPr id="2458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 y="56515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8" name="Rectangle 11"/>
          <p:cNvSpPr>
            <a:spLocks/>
          </p:cNvSpPr>
          <p:nvPr/>
        </p:nvSpPr>
        <p:spPr bwMode="auto">
          <a:xfrm>
            <a:off x="711200" y="8305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Peaking / Notch</a:t>
            </a:r>
          </a:p>
        </p:txBody>
      </p:sp>
      <p:sp>
        <p:nvSpPr>
          <p:cNvPr id="24589" name="Rectangle 12"/>
          <p:cNvSpPr>
            <a:spLocks/>
          </p:cNvSpPr>
          <p:nvPr/>
        </p:nvSpPr>
        <p:spPr bwMode="auto">
          <a:xfrm>
            <a:off x="5499100" y="8305800"/>
            <a:ext cx="2019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Shelving</a:t>
            </a:r>
          </a:p>
        </p:txBody>
      </p:sp>
      <p:sp>
        <p:nvSpPr>
          <p:cNvPr id="24590" name="Rectangle 13"/>
          <p:cNvSpPr>
            <a:spLocks/>
          </p:cNvSpPr>
          <p:nvPr/>
        </p:nvSpPr>
        <p:spPr bwMode="auto">
          <a:xfrm>
            <a:off x="9855200" y="8305800"/>
            <a:ext cx="162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Allpass</a:t>
            </a:r>
          </a:p>
        </p:txBody>
      </p:sp>
      <p:sp>
        <p:nvSpPr>
          <p:cNvPr id="24591" name="Rectangle 14"/>
          <p:cNvSpPr>
            <a:spLocks/>
          </p:cNvSpPr>
          <p:nvPr/>
        </p:nvSpPr>
        <p:spPr bwMode="auto">
          <a:xfrm>
            <a:off x="431800" y="1346200"/>
            <a:ext cx="9613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400">
                <a:solidFill>
                  <a:schemeClr val="tx1"/>
                </a:solidFill>
                <a:latin typeface="Arial" panose="020B0604020202020204" pitchFamily="34" charset="0"/>
                <a:cs typeface="Arial" panose="020B0604020202020204" pitchFamily="34" charset="0"/>
                <a:sym typeface="Arial" panose="020B0604020202020204" pitchFamily="34" charset="0"/>
              </a:rPr>
              <a:t>Types we frequently encounter in audio systems: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ltLang="en-US"/>
              <a:t>Filter Q</a:t>
            </a:r>
          </a:p>
        </p:txBody>
      </p:sp>
      <p:sp>
        <p:nvSpPr>
          <p:cNvPr id="25603" name="Rectangle 2"/>
          <p:cNvSpPr>
            <a:spLocks noGrp="1" noChangeArrowheads="1"/>
          </p:cNvSpPr>
          <p:nvPr>
            <p:ph type="body" idx="1"/>
          </p:nvPr>
        </p:nvSpPr>
        <p:spPr/>
        <p:txBody>
          <a:bodyPr anchor="t"/>
          <a:lstStyle/>
          <a:p>
            <a:pPr marL="635000" eaLnBrk="1" hangingPunct="1"/>
            <a:r>
              <a:rPr lang="en-US" altLang="en-US"/>
              <a:t>Filters can be described “</a:t>
            </a:r>
            <a:r>
              <a:rPr lang="en-US" altLang="en-US">
                <a:solidFill>
                  <a:srgbClr val="0000FF"/>
                </a:solidFill>
              </a:rPr>
              <a:t>quality factor</a:t>
            </a:r>
            <a:r>
              <a:rPr lang="en-US" altLang="en-US"/>
              <a:t>” Q</a:t>
            </a:r>
          </a:p>
          <a:p>
            <a:pPr marL="1143000" lvl="1" eaLnBrk="1" hangingPunct="1"/>
            <a:r>
              <a:rPr lang="en-US" altLang="en-US">
                <a:solidFill>
                  <a:srgbClr val="0000FF"/>
                </a:solidFill>
              </a:rPr>
              <a:t>Selectivity (bandwidth)</a:t>
            </a:r>
            <a:r>
              <a:rPr lang="en-US" altLang="en-US"/>
              <a:t> relative to </a:t>
            </a:r>
            <a:r>
              <a:rPr lang="en-US" altLang="en-US">
                <a:solidFill>
                  <a:srgbClr val="0000FF"/>
                </a:solidFill>
              </a:rPr>
              <a:t>centre frequency</a:t>
            </a: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514600"/>
            <a:ext cx="1663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3705225"/>
            <a:ext cx="95504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6" name="Rectangle 5"/>
          <p:cNvSpPr>
            <a:spLocks/>
          </p:cNvSpPr>
          <p:nvPr/>
        </p:nvSpPr>
        <p:spPr bwMode="auto">
          <a:xfrm>
            <a:off x="10369550" y="5327650"/>
            <a:ext cx="1684338"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200">
                <a:solidFill>
                  <a:srgbClr val="00FFFF"/>
                </a:solidFill>
                <a:latin typeface="Arial" panose="020B0604020202020204" pitchFamily="34" charset="0"/>
                <a:cs typeface="Arial" panose="020B0604020202020204" pitchFamily="34" charset="0"/>
                <a:sym typeface="Arial" panose="020B0604020202020204" pitchFamily="34" charset="0"/>
              </a:rPr>
              <a:t>Q = 0.5</a:t>
            </a:r>
          </a:p>
          <a:p>
            <a:pPr eaLnBrk="1" hangingPunct="1"/>
            <a:r>
              <a:rPr lang="en-US" altLang="en-US" sz="3200">
                <a:solidFill>
                  <a:srgbClr val="FF7F00"/>
                </a:solidFill>
                <a:latin typeface="Arial" panose="020B0604020202020204" pitchFamily="34" charset="0"/>
                <a:cs typeface="Arial" panose="020B0604020202020204" pitchFamily="34" charset="0"/>
                <a:sym typeface="Arial" panose="020B0604020202020204" pitchFamily="34" charset="0"/>
              </a:rPr>
              <a:t>Q = 0.71</a:t>
            </a:r>
          </a:p>
          <a:p>
            <a:pPr eaLnBrk="1" hangingPunct="1"/>
            <a:r>
              <a:rPr lang="en-US" altLang="en-US" sz="3200">
                <a:solidFill>
                  <a:srgbClr val="00FF00"/>
                </a:solidFill>
                <a:latin typeface="Arial" panose="020B0604020202020204" pitchFamily="34" charset="0"/>
                <a:cs typeface="Arial" panose="020B0604020202020204" pitchFamily="34" charset="0"/>
                <a:sym typeface="Arial" panose="020B0604020202020204" pitchFamily="34" charset="0"/>
              </a:rPr>
              <a:t>Q = 1</a:t>
            </a:r>
          </a:p>
          <a:p>
            <a:pPr eaLnBrk="1" hangingPunct="1"/>
            <a:r>
              <a:rPr lang="en-US" altLang="en-US" sz="3200">
                <a:solidFill>
                  <a:srgbClr val="7F007F"/>
                </a:solidFill>
                <a:latin typeface="Arial" panose="020B0604020202020204" pitchFamily="34" charset="0"/>
                <a:cs typeface="Arial" panose="020B0604020202020204" pitchFamily="34" charset="0"/>
                <a:sym typeface="Arial" panose="020B0604020202020204" pitchFamily="34" charset="0"/>
              </a:rPr>
              <a:t>Q = 1.5</a:t>
            </a:r>
          </a:p>
          <a:p>
            <a:pPr eaLnBrk="1" hangingPunct="1"/>
            <a:r>
              <a:rPr lang="en-US" altLang="en-US" sz="3200">
                <a:solidFill>
                  <a:srgbClr val="0000FF"/>
                </a:solidFill>
                <a:latin typeface="Arial" panose="020B0604020202020204" pitchFamily="34" charset="0"/>
                <a:cs typeface="Arial" panose="020B0604020202020204" pitchFamily="34" charset="0"/>
                <a:sym typeface="Arial" panose="020B0604020202020204" pitchFamily="34" charset="0"/>
              </a:rPr>
              <a:t>Q = 3</a:t>
            </a:r>
          </a:p>
          <a:p>
            <a:pPr eaLnBrk="1" hangingPunct="1"/>
            <a:r>
              <a:rPr lang="en-US" altLang="en-US" sz="3200">
                <a:solidFill>
                  <a:srgbClr val="FF0000"/>
                </a:solidFill>
                <a:latin typeface="Arial" panose="020B0604020202020204" pitchFamily="34" charset="0"/>
                <a:cs typeface="Arial" panose="020B0604020202020204" pitchFamily="34" charset="0"/>
                <a:sym typeface="Arial" panose="020B0604020202020204" pitchFamily="34" charset="0"/>
              </a:rPr>
              <a:t>Q = 10</a:t>
            </a:r>
          </a:p>
        </p:txBody>
      </p:sp>
      <p:sp>
        <p:nvSpPr>
          <p:cNvPr id="25607" name="Rectangle 6"/>
          <p:cNvSpPr>
            <a:spLocks/>
          </p:cNvSpPr>
          <p:nvPr/>
        </p:nvSpPr>
        <p:spPr bwMode="auto">
          <a:xfrm>
            <a:off x="9798050" y="4070350"/>
            <a:ext cx="2828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600">
                <a:solidFill>
                  <a:schemeClr val="tx1"/>
                </a:solidFill>
                <a:latin typeface="Arial" panose="020B0604020202020204" pitchFamily="34" charset="0"/>
                <a:cs typeface="Arial" panose="020B0604020202020204" pitchFamily="34" charset="0"/>
                <a:sym typeface="Arial" panose="020B0604020202020204" pitchFamily="34" charset="0"/>
              </a:rPr>
              <a:t>Second order</a:t>
            </a:r>
          </a:p>
          <a:p>
            <a:pPr eaLnBrk="1" hangingPunct="1"/>
            <a:r>
              <a:rPr lang="en-US" altLang="en-US" sz="2600">
                <a:solidFill>
                  <a:schemeClr val="tx1"/>
                </a:solidFill>
                <a:latin typeface="Arial" panose="020B0604020202020204" pitchFamily="34" charset="0"/>
                <a:cs typeface="Arial" panose="020B0604020202020204" pitchFamily="34" charset="0"/>
                <a:sym typeface="Arial" panose="020B0604020202020204" pitchFamily="34" charset="0"/>
              </a:rPr>
              <a:t>lowpass filters (all)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pPr eaLnBrk="1" hangingPunct="1"/>
            <a:r>
              <a:rPr lang="en-US" altLang="en-US"/>
              <a:t>Tone controls</a:t>
            </a:r>
          </a:p>
        </p:txBody>
      </p:sp>
      <p:sp>
        <p:nvSpPr>
          <p:cNvPr id="26627" name="Rectangle 2"/>
          <p:cNvSpPr>
            <a:spLocks noGrp="1" noChangeArrowheads="1"/>
          </p:cNvSpPr>
          <p:nvPr>
            <p:ph type="body" idx="1"/>
          </p:nvPr>
        </p:nvSpPr>
        <p:spPr/>
        <p:txBody>
          <a:bodyPr anchor="t"/>
          <a:lstStyle/>
          <a:p>
            <a:pPr marL="635000" eaLnBrk="1" hangingPunct="1"/>
            <a:r>
              <a:rPr lang="en-US" altLang="en-US"/>
              <a:t>Most common equalisation is the </a:t>
            </a:r>
            <a:r>
              <a:rPr lang="en-US" altLang="en-US">
                <a:solidFill>
                  <a:srgbClr val="0000FF"/>
                </a:solidFill>
              </a:rPr>
              <a:t>tone control</a:t>
            </a:r>
            <a:endParaRPr lang="en-US" altLang="en-US"/>
          </a:p>
          <a:p>
            <a:pPr marL="1143000" lvl="1" eaLnBrk="1" hangingPunct="1"/>
            <a:r>
              <a:rPr lang="en-US" altLang="en-US"/>
              <a:t>Controls: </a:t>
            </a:r>
            <a:r>
              <a:rPr lang="en-US" altLang="en-US">
                <a:solidFill>
                  <a:srgbClr val="0000FF"/>
                </a:solidFill>
              </a:rPr>
              <a:t>bass</a:t>
            </a:r>
            <a:r>
              <a:rPr lang="en-US" altLang="en-US"/>
              <a:t> and </a:t>
            </a:r>
            <a:r>
              <a:rPr lang="en-US" altLang="en-US">
                <a:solidFill>
                  <a:srgbClr val="0000FF"/>
                </a:solidFill>
              </a:rPr>
              <a:t>treble</a:t>
            </a:r>
            <a:endParaRPr lang="en-US" altLang="en-US"/>
          </a:p>
          <a:p>
            <a:pPr marL="1143000" lvl="1" eaLnBrk="1" hangingPunct="1"/>
            <a:r>
              <a:rPr lang="en-US" altLang="en-US"/>
              <a:t>Adjust sound to suit your taste, or the room</a:t>
            </a:r>
          </a:p>
          <a:p>
            <a:pPr marL="1143000" lvl="1" eaLnBrk="1" hangingPunct="1"/>
            <a:r>
              <a:rPr lang="en-US" altLang="en-US"/>
              <a:t>Bass control = </a:t>
            </a:r>
            <a:r>
              <a:rPr lang="en-US" altLang="en-US">
                <a:solidFill>
                  <a:srgbClr val="0000FF"/>
                </a:solidFill>
              </a:rPr>
              <a:t>lowpass shelving</a:t>
            </a:r>
            <a:r>
              <a:rPr lang="en-US" altLang="en-US"/>
              <a:t> filter</a:t>
            </a:r>
          </a:p>
          <a:p>
            <a:pPr marL="1143000" lvl="1" eaLnBrk="1" hangingPunct="1"/>
            <a:r>
              <a:rPr lang="en-US" altLang="en-US"/>
              <a:t>Treble control = </a:t>
            </a:r>
            <a:r>
              <a:rPr lang="en-US" altLang="en-US">
                <a:solidFill>
                  <a:srgbClr val="0000FF"/>
                </a:solidFill>
              </a:rPr>
              <a:t>highpass shelving</a:t>
            </a:r>
            <a:r>
              <a:rPr lang="en-US" altLang="en-US"/>
              <a:t> filter</a:t>
            </a:r>
          </a:p>
          <a:p>
            <a:pPr marL="1143000" lvl="1" eaLnBrk="1" hangingPunct="1"/>
            <a:r>
              <a:rPr lang="en-US" altLang="en-US"/>
              <a:t>Control centred = unity gain = flat response</a:t>
            </a:r>
          </a:p>
        </p:txBody>
      </p:sp>
      <p:pic>
        <p:nvPicPr>
          <p:cNvPr id="26628"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03825"/>
            <a:ext cx="13004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pPr eaLnBrk="1" hangingPunct="1"/>
            <a:r>
              <a:rPr lang="en-US" altLang="en-US"/>
              <a:t>Graphic EQ (parallel implementation)</a:t>
            </a:r>
          </a:p>
        </p:txBody>
      </p:sp>
      <p:sp>
        <p:nvSpPr>
          <p:cNvPr id="27651" name="Rectangle 2"/>
          <p:cNvSpPr>
            <a:spLocks noGrp="1" noChangeArrowheads="1"/>
          </p:cNvSpPr>
          <p:nvPr>
            <p:ph type="body" idx="1"/>
          </p:nvPr>
        </p:nvSpPr>
        <p:spPr>
          <a:xfrm>
            <a:off x="0" y="1060450"/>
            <a:ext cx="13004800" cy="8693150"/>
          </a:xfrm>
        </p:spPr>
        <p:txBody>
          <a:bodyPr anchor="t"/>
          <a:lstStyle/>
          <a:p>
            <a:pPr marL="635000" eaLnBrk="1" hangingPunct="1"/>
            <a:r>
              <a:rPr lang="en-US" altLang="en-US" sz="4000"/>
              <a:t>Consider as bank of </a:t>
            </a:r>
            <a:r>
              <a:rPr lang="en-US" altLang="en-US" sz="4000">
                <a:solidFill>
                  <a:srgbClr val="0000FF"/>
                </a:solidFill>
              </a:rPr>
              <a:t>bandpass filters</a:t>
            </a:r>
          </a:p>
          <a:p>
            <a:pPr marL="1143000" lvl="1" eaLnBrk="1" hangingPunct="1"/>
            <a:r>
              <a:rPr lang="en-US" altLang="en-US" sz="3200"/>
              <a:t>Completely isolate individual frequency bands</a:t>
            </a:r>
          </a:p>
          <a:p>
            <a:pPr marL="1143000" lvl="1" eaLnBrk="1" hangingPunct="1"/>
            <a:r>
              <a:rPr lang="en-US" altLang="en-US" sz="3200"/>
              <a:t>Real bandpass filters have some </a:t>
            </a:r>
            <a:r>
              <a:rPr lang="en-US" altLang="en-US" sz="3200">
                <a:solidFill>
                  <a:srgbClr val="0000FF"/>
                </a:solidFill>
              </a:rPr>
              <a:t>ripple</a:t>
            </a:r>
            <a:r>
              <a:rPr lang="en-US" altLang="en-US" sz="3200"/>
              <a:t> in passband and don’t have a perfectly sharp cutoff</a:t>
            </a:r>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635000" eaLnBrk="1" hangingPunct="1"/>
            <a:r>
              <a:rPr lang="en-US" altLang="en-US" sz="4000"/>
              <a:t>Arrange filters in </a:t>
            </a:r>
            <a:r>
              <a:rPr lang="en-US" altLang="en-US" sz="4000">
                <a:solidFill>
                  <a:srgbClr val="0000FF"/>
                </a:solidFill>
              </a:rPr>
              <a:t>parallel</a:t>
            </a:r>
            <a:endParaRPr lang="en-US" altLang="en-US" sz="4000"/>
          </a:p>
          <a:p>
            <a:pPr marL="1143000" lvl="1" eaLnBrk="1" hangingPunct="1"/>
            <a:r>
              <a:rPr lang="en-US" altLang="en-US" sz="3200"/>
              <a:t>Each has the same input</a:t>
            </a:r>
          </a:p>
          <a:p>
            <a:pPr marL="1143000" lvl="1" eaLnBrk="1" hangingPunct="1"/>
            <a:r>
              <a:rPr lang="en-US" altLang="en-US" sz="3200"/>
              <a:t>Outputs are summed (mixed) after band </a:t>
            </a:r>
            <a:r>
              <a:rPr lang="en-US" altLang="en-US" sz="3200">
                <a:solidFill>
                  <a:srgbClr val="0000FF"/>
                </a:solidFill>
              </a:rPr>
              <a:t>gains</a:t>
            </a:r>
            <a:r>
              <a:rPr lang="en-US" altLang="en-US" sz="3200"/>
              <a:t> adjusted</a:t>
            </a:r>
          </a:p>
          <a:p>
            <a:pPr marL="1143000" lvl="1" eaLnBrk="1" hangingPunct="1"/>
            <a:r>
              <a:rPr lang="en-US" altLang="en-US" sz="3200"/>
              <a:t>Also know: how band frequencies are chosen</a:t>
            </a:r>
          </a:p>
        </p:txBody>
      </p:sp>
      <p:pic>
        <p:nvPicPr>
          <p:cNvPr id="2765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625850"/>
            <a:ext cx="58166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202113"/>
            <a:ext cx="6959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p:cNvSpPr>
          <p:nvPr/>
        </p:nvSpPr>
        <p:spPr bwMode="auto">
          <a:xfrm>
            <a:off x="114300" y="1130300"/>
            <a:ext cx="128143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81000" indent="-381000" eaLnBrk="0" hangingPunct="0">
              <a:defRPr sz="4200">
                <a:solidFill>
                  <a:srgbClr val="000000"/>
                </a:solidFill>
                <a:latin typeface="Gill Sans" charset="0"/>
                <a:ea typeface="ヒラギノ角ゴ ProN W3" charset="0"/>
                <a:cs typeface="ヒラギノ角ゴ ProN W3" charset="0"/>
                <a:sym typeface="Gill Sans" charset="0"/>
              </a:defRPr>
            </a:lvl1pPr>
            <a:lvl2pPr marL="1079500" indent="-31750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spcBef>
                <a:spcPts val="600"/>
              </a:spcBef>
              <a:buSzPct val="150000"/>
              <a:buFont typeface="Arial" panose="020B0604020202020204" pitchFamily="34" charset="0"/>
              <a:buChar char="•"/>
            </a:pPr>
            <a:r>
              <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rPr>
              <a:t>Consider cascade of </a:t>
            </a:r>
            <a:r>
              <a:rPr lang="en-US" altLang="en-US" sz="4000">
                <a:solidFill>
                  <a:srgbClr val="0000FF"/>
                </a:solidFill>
                <a:latin typeface="Arial" panose="020B0604020202020204" pitchFamily="34" charset="0"/>
                <a:cs typeface="Arial" panose="020B0604020202020204" pitchFamily="34" charset="0"/>
                <a:sym typeface="Arial" panose="020B0604020202020204" pitchFamily="34" charset="0"/>
              </a:rPr>
              <a:t>peaking</a:t>
            </a:r>
            <a:r>
              <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rPr>
              <a:t> or </a:t>
            </a:r>
            <a:r>
              <a:rPr lang="en-US" altLang="en-US" sz="4000">
                <a:solidFill>
                  <a:srgbClr val="0000FF"/>
                </a:solidFill>
                <a:latin typeface="Arial" panose="020B0604020202020204" pitchFamily="34" charset="0"/>
                <a:cs typeface="Arial" panose="020B0604020202020204" pitchFamily="34" charset="0"/>
                <a:sym typeface="Arial" panose="020B0604020202020204" pitchFamily="34" charset="0"/>
              </a:rPr>
              <a:t>shelving filters</a:t>
            </a:r>
          </a:p>
          <a:p>
            <a:pPr algn="l" eaLnBrk="1" hangingPunct="1">
              <a:spcBef>
                <a:spcPts val="600"/>
              </a:spcBef>
              <a:buSzPct val="100000"/>
              <a:buFont typeface="Lucida Grande" charset="0"/>
              <a:buChar char="‣"/>
            </a:pPr>
            <a:r>
              <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rPr>
              <a:t>Add a boost or notch to a specific frequency band</a:t>
            </a:r>
          </a:p>
          <a:p>
            <a:pPr lvl="1" algn="l" eaLnBrk="1" hangingPunct="1">
              <a:spcBef>
                <a:spcPts val="600"/>
              </a:spcBef>
              <a:buSzPct val="100000"/>
              <a:buFont typeface="Arial" panose="020B0604020202020204" pitchFamily="34" charset="0"/>
              <a:buChar char="-"/>
            </a:pPr>
            <a:r>
              <a:rPr lang="en-US" altLang="en-US" sz="2800">
                <a:solidFill>
                  <a:schemeClr val="tx1"/>
                </a:solidFill>
                <a:latin typeface="Arial" panose="020B0604020202020204" pitchFamily="34" charset="0"/>
                <a:cs typeface="Arial" panose="020B0604020202020204" pitchFamily="34" charset="0"/>
                <a:sym typeface="Arial" panose="020B0604020202020204" pitchFamily="34" charset="0"/>
              </a:rPr>
              <a:t>Top and bottom bands may be shelving filters which extend to edge of spectrum</a:t>
            </a:r>
          </a:p>
          <a:p>
            <a:pPr algn="l" eaLnBrk="1" hangingPunct="1">
              <a:buSzPct val="100000"/>
              <a:buFont typeface="Lucida Grande" charset="0"/>
              <a:buChar char="‣"/>
            </a:pPr>
            <a:r>
              <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rPr>
              <a:t>Each filter has a gain of </a:t>
            </a:r>
            <a:r>
              <a:rPr lang="en-US" altLang="en-US" sz="3200">
                <a:solidFill>
                  <a:srgbClr val="0000FF"/>
                </a:solidFill>
                <a:latin typeface="Arial" panose="020B0604020202020204" pitchFamily="34" charset="0"/>
                <a:cs typeface="Arial" panose="020B0604020202020204" pitchFamily="34" charset="0"/>
                <a:sym typeface="Arial" panose="020B0604020202020204" pitchFamily="34" charset="0"/>
              </a:rPr>
              <a:t>1</a:t>
            </a:r>
            <a:r>
              <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rPr>
              <a:t> outside the band</a:t>
            </a:r>
          </a:p>
          <a:p>
            <a:pPr algn="l" eaLnBrk="1" hangingPunct="1">
              <a:buSzPct val="100000"/>
              <a:buFont typeface="Lucida Grande" charset="0"/>
              <a:buChar char="‣"/>
            </a:pPr>
            <a:endPar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endPar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50000"/>
              <a:buFont typeface="Arial" panose="020B0604020202020204" pitchFamily="34" charset="0"/>
              <a:buChar char="•"/>
            </a:pPr>
            <a:endPar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pPr>
            <a:endPar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4900"/>
              </a:spcBef>
              <a:buSzPct val="150000"/>
              <a:buFont typeface="Arial" panose="020B0604020202020204" pitchFamily="34" charset="0"/>
              <a:buChar char="•"/>
            </a:pPr>
            <a:r>
              <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rPr>
              <a:t>Arrange filters in </a:t>
            </a:r>
            <a:r>
              <a:rPr lang="en-US" altLang="en-US" sz="4000">
                <a:solidFill>
                  <a:srgbClr val="0000FF"/>
                </a:solidFill>
                <a:latin typeface="Arial" panose="020B0604020202020204" pitchFamily="34" charset="0"/>
                <a:cs typeface="Arial" panose="020B0604020202020204" pitchFamily="34" charset="0"/>
                <a:sym typeface="Arial" panose="020B0604020202020204" pitchFamily="34" charset="0"/>
              </a:rPr>
              <a:t>series</a:t>
            </a:r>
            <a:endParaRPr lang="en-US" altLang="en-US" sz="4000">
              <a:solidFill>
                <a:schemeClr val="tx1"/>
              </a:solidFill>
              <a:latin typeface="Arial" panose="020B0604020202020204" pitchFamily="34" charset="0"/>
              <a:cs typeface="Arial" panose="020B0604020202020204" pitchFamily="34" charset="0"/>
              <a:sym typeface="Arial" panose="020B0604020202020204" pitchFamily="34" charset="0"/>
            </a:endParaRPr>
          </a:p>
          <a:p>
            <a:pPr algn="l" eaLnBrk="1" hangingPunct="1">
              <a:spcBef>
                <a:spcPts val="600"/>
              </a:spcBef>
              <a:buSzPct val="100000"/>
              <a:buFont typeface="Lucida Grande" charset="0"/>
              <a:buChar char="‣"/>
            </a:pPr>
            <a:r>
              <a:rPr lang="en-US" altLang="en-US" sz="3200">
                <a:solidFill>
                  <a:schemeClr val="tx1"/>
                </a:solidFill>
                <a:latin typeface="Arial" panose="020B0604020202020204" pitchFamily="34" charset="0"/>
                <a:cs typeface="Arial" panose="020B0604020202020204" pitchFamily="34" charset="0"/>
                <a:sym typeface="Arial" panose="020B0604020202020204" pitchFamily="34" charset="0"/>
              </a:rPr>
              <a:t>Each takes its input from the previous filter</a:t>
            </a:r>
          </a:p>
        </p:txBody>
      </p:sp>
      <p:sp>
        <p:nvSpPr>
          <p:cNvPr id="28675" name="Rectangle 2"/>
          <p:cNvSpPr>
            <a:spLocks noGrp="1" noChangeArrowheads="1"/>
          </p:cNvSpPr>
          <p:nvPr>
            <p:ph type="title"/>
          </p:nvPr>
        </p:nvSpPr>
        <p:spPr/>
        <p:txBody>
          <a:bodyPr/>
          <a:lstStyle/>
          <a:p>
            <a:pPr eaLnBrk="1" hangingPunct="1"/>
            <a:r>
              <a:rPr lang="en-US" altLang="en-US"/>
              <a:t>Graphic EQ (series implementation)</a:t>
            </a:r>
          </a:p>
        </p:txBody>
      </p:sp>
      <p:sp>
        <p:nvSpPr>
          <p:cNvPr id="28676" name="Line 3"/>
          <p:cNvSpPr>
            <a:spLocks noChangeShapeType="1"/>
          </p:cNvSpPr>
          <p:nvPr/>
        </p:nvSpPr>
        <p:spPr bwMode="auto">
          <a:xfrm flipH="1">
            <a:off x="8509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77" name="Rectangle 4"/>
          <p:cNvSpPr>
            <a:spLocks/>
          </p:cNvSpPr>
          <p:nvPr/>
        </p:nvSpPr>
        <p:spPr bwMode="auto">
          <a:xfrm>
            <a:off x="280988" y="5422900"/>
            <a:ext cx="544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x[n]</a:t>
            </a:r>
          </a:p>
        </p:txBody>
      </p:sp>
      <p:grpSp>
        <p:nvGrpSpPr>
          <p:cNvPr id="28678" name="Group 12"/>
          <p:cNvGrpSpPr>
            <a:grpSpLocks/>
          </p:cNvGrpSpPr>
          <p:nvPr/>
        </p:nvGrpSpPr>
        <p:grpSpPr bwMode="auto">
          <a:xfrm>
            <a:off x="3162300" y="5092700"/>
            <a:ext cx="1727200" cy="1039813"/>
            <a:chOff x="0" y="0"/>
            <a:chExt cx="1088" cy="655"/>
          </a:xfrm>
        </p:grpSpPr>
        <p:sp>
          <p:nvSpPr>
            <p:cNvPr id="28747" name="Rectangle 5"/>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48" name="Line 6"/>
            <p:cNvSpPr>
              <a:spLocks noChangeShapeType="1"/>
            </p:cNvSpPr>
            <p:nvPr/>
          </p:nvSpPr>
          <p:spPr bwMode="auto">
            <a:xfrm flipH="1">
              <a:off x="101" y="393"/>
              <a:ext cx="27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49" name="Line 7"/>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50" name="Line 8"/>
            <p:cNvSpPr>
              <a:spLocks noChangeShapeType="1"/>
            </p:cNvSpPr>
            <p:nvPr/>
          </p:nvSpPr>
          <p:spPr bwMode="auto">
            <a:xfrm flipH="1">
              <a:off x="362" y="210"/>
              <a:ext cx="183"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51" name="Line 9"/>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52" name="Rectangle 10"/>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Peak/Notch</a:t>
              </a:r>
            </a:p>
          </p:txBody>
        </p:sp>
        <p:sp>
          <p:nvSpPr>
            <p:cNvPr id="28753" name="Rectangle 11"/>
            <p:cNvSpPr>
              <a:spLocks/>
            </p:cNvSpPr>
            <p:nvPr/>
          </p:nvSpPr>
          <p:spPr bwMode="auto">
            <a:xfrm>
              <a:off x="304" y="422"/>
              <a:ext cx="50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100Hz</a:t>
              </a:r>
            </a:p>
          </p:txBody>
        </p:sp>
      </p:grpSp>
      <p:grpSp>
        <p:nvGrpSpPr>
          <p:cNvPr id="28679" name="Group 20"/>
          <p:cNvGrpSpPr>
            <a:grpSpLocks/>
          </p:cNvGrpSpPr>
          <p:nvPr/>
        </p:nvGrpSpPr>
        <p:grpSpPr bwMode="auto">
          <a:xfrm>
            <a:off x="5181600" y="5092700"/>
            <a:ext cx="1727200" cy="1039813"/>
            <a:chOff x="0" y="0"/>
            <a:chExt cx="1088" cy="655"/>
          </a:xfrm>
        </p:grpSpPr>
        <p:sp>
          <p:nvSpPr>
            <p:cNvPr id="28740" name="Rectangle 13"/>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41" name="Line 14"/>
            <p:cNvSpPr>
              <a:spLocks noChangeShapeType="1"/>
            </p:cNvSpPr>
            <p:nvPr/>
          </p:nvSpPr>
          <p:spPr bwMode="auto">
            <a:xfrm flipH="1">
              <a:off x="101" y="393"/>
              <a:ext cx="27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42" name="Line 15"/>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43" name="Line 16"/>
            <p:cNvSpPr>
              <a:spLocks noChangeShapeType="1"/>
            </p:cNvSpPr>
            <p:nvPr/>
          </p:nvSpPr>
          <p:spPr bwMode="auto">
            <a:xfrm flipH="1">
              <a:off x="362" y="210"/>
              <a:ext cx="183"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44" name="Line 17"/>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45" name="Rectangle 18"/>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Peak/Notch</a:t>
              </a:r>
            </a:p>
          </p:txBody>
        </p:sp>
        <p:sp>
          <p:nvSpPr>
            <p:cNvPr id="28746" name="Rectangle 19"/>
            <p:cNvSpPr>
              <a:spLocks/>
            </p:cNvSpPr>
            <p:nvPr/>
          </p:nvSpPr>
          <p:spPr bwMode="auto">
            <a:xfrm>
              <a:off x="304" y="422"/>
              <a:ext cx="50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200Hz</a:t>
              </a:r>
            </a:p>
          </p:txBody>
        </p:sp>
      </p:grpSp>
      <p:grpSp>
        <p:nvGrpSpPr>
          <p:cNvPr id="28680" name="Group 28"/>
          <p:cNvGrpSpPr>
            <a:grpSpLocks/>
          </p:cNvGrpSpPr>
          <p:nvPr/>
        </p:nvGrpSpPr>
        <p:grpSpPr bwMode="auto">
          <a:xfrm>
            <a:off x="8166100" y="5092700"/>
            <a:ext cx="1727200" cy="1039813"/>
            <a:chOff x="0" y="0"/>
            <a:chExt cx="1088" cy="655"/>
          </a:xfrm>
        </p:grpSpPr>
        <p:sp>
          <p:nvSpPr>
            <p:cNvPr id="28733" name="Rectangle 21"/>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34" name="Line 22"/>
            <p:cNvSpPr>
              <a:spLocks noChangeShapeType="1"/>
            </p:cNvSpPr>
            <p:nvPr/>
          </p:nvSpPr>
          <p:spPr bwMode="auto">
            <a:xfrm flipH="1">
              <a:off x="101" y="393"/>
              <a:ext cx="27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5" name="Line 23"/>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6" name="Line 24"/>
            <p:cNvSpPr>
              <a:spLocks noChangeShapeType="1"/>
            </p:cNvSpPr>
            <p:nvPr/>
          </p:nvSpPr>
          <p:spPr bwMode="auto">
            <a:xfrm flipH="1">
              <a:off x="362" y="210"/>
              <a:ext cx="183"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7" name="Line 25"/>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8" name="Rectangle 26"/>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Peak/Notch</a:t>
              </a:r>
            </a:p>
          </p:txBody>
        </p:sp>
        <p:sp>
          <p:nvSpPr>
            <p:cNvPr id="28739" name="Rectangle 27"/>
            <p:cNvSpPr>
              <a:spLocks/>
            </p:cNvSpPr>
            <p:nvPr/>
          </p:nvSpPr>
          <p:spPr bwMode="auto">
            <a:xfrm>
              <a:off x="224" y="424"/>
              <a:ext cx="6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6.4kHz</a:t>
              </a:r>
            </a:p>
          </p:txBody>
        </p:sp>
      </p:grpSp>
      <p:sp>
        <p:nvSpPr>
          <p:cNvPr id="28681" name="Rectangle 29"/>
          <p:cNvSpPr>
            <a:spLocks/>
          </p:cNvSpPr>
          <p:nvPr/>
        </p:nvSpPr>
        <p:spPr bwMode="auto">
          <a:xfrm>
            <a:off x="10287000" y="6704013"/>
            <a:ext cx="1727200" cy="1030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682" name="Line 30"/>
          <p:cNvSpPr>
            <a:spLocks noChangeShapeType="1"/>
          </p:cNvSpPr>
          <p:nvPr/>
        </p:nvSpPr>
        <p:spPr bwMode="auto">
          <a:xfrm flipH="1">
            <a:off x="10447338" y="7316788"/>
            <a:ext cx="43338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83" name="Line 31"/>
          <p:cNvSpPr>
            <a:spLocks noChangeShapeType="1"/>
          </p:cNvSpPr>
          <p:nvPr/>
        </p:nvSpPr>
        <p:spPr bwMode="auto">
          <a:xfrm flipH="1">
            <a:off x="10861675" y="7026275"/>
            <a:ext cx="290513" cy="2905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84" name="Line 32"/>
          <p:cNvSpPr>
            <a:spLocks noChangeShapeType="1"/>
          </p:cNvSpPr>
          <p:nvPr/>
        </p:nvSpPr>
        <p:spPr bwMode="auto">
          <a:xfrm>
            <a:off x="11150600" y="7027863"/>
            <a:ext cx="68421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85" name="Rectangle 33"/>
          <p:cNvSpPr>
            <a:spLocks/>
          </p:cNvSpPr>
          <p:nvPr/>
        </p:nvSpPr>
        <p:spPr bwMode="auto">
          <a:xfrm>
            <a:off x="10464800" y="6692900"/>
            <a:ext cx="13541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700">
                <a:solidFill>
                  <a:schemeClr val="tx1"/>
                </a:solidFill>
                <a:latin typeface="Arial" panose="020B0604020202020204" pitchFamily="34" charset="0"/>
                <a:cs typeface="Arial" panose="020B0604020202020204" pitchFamily="34" charset="0"/>
                <a:sym typeface="Arial" panose="020B0604020202020204" pitchFamily="34" charset="0"/>
              </a:rPr>
              <a:t>Shelving HP</a:t>
            </a:r>
          </a:p>
        </p:txBody>
      </p:sp>
      <p:sp>
        <p:nvSpPr>
          <p:cNvPr id="28686" name="Rectangle 34"/>
          <p:cNvSpPr>
            <a:spLocks/>
          </p:cNvSpPr>
          <p:nvPr/>
        </p:nvSpPr>
        <p:spPr bwMode="auto">
          <a:xfrm>
            <a:off x="10642600" y="7364413"/>
            <a:ext cx="1016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12.8kHz</a:t>
            </a:r>
          </a:p>
        </p:txBody>
      </p:sp>
      <p:grpSp>
        <p:nvGrpSpPr>
          <p:cNvPr id="28687" name="Group 42"/>
          <p:cNvGrpSpPr>
            <a:grpSpLocks/>
          </p:cNvGrpSpPr>
          <p:nvPr/>
        </p:nvGrpSpPr>
        <p:grpSpPr bwMode="auto">
          <a:xfrm>
            <a:off x="1130300" y="5092700"/>
            <a:ext cx="1727200" cy="1039813"/>
            <a:chOff x="0" y="0"/>
            <a:chExt cx="1088" cy="655"/>
          </a:xfrm>
        </p:grpSpPr>
        <p:sp>
          <p:nvSpPr>
            <p:cNvPr id="28726" name="Rectangle 35"/>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27" name="Line 36"/>
            <p:cNvSpPr>
              <a:spLocks noChangeShapeType="1"/>
            </p:cNvSpPr>
            <p:nvPr/>
          </p:nvSpPr>
          <p:spPr bwMode="auto">
            <a:xfrm flipH="1">
              <a:off x="101" y="393"/>
              <a:ext cx="27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28" name="Line 37"/>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29" name="Line 38"/>
            <p:cNvSpPr>
              <a:spLocks noChangeShapeType="1"/>
            </p:cNvSpPr>
            <p:nvPr/>
          </p:nvSpPr>
          <p:spPr bwMode="auto">
            <a:xfrm flipH="1">
              <a:off x="362" y="210"/>
              <a:ext cx="183"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0" name="Line 39"/>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31" name="Rectangle 40"/>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Peak/Notch</a:t>
              </a:r>
            </a:p>
          </p:txBody>
        </p:sp>
        <p:sp>
          <p:nvSpPr>
            <p:cNvPr id="28732" name="Rectangle 41"/>
            <p:cNvSpPr>
              <a:spLocks/>
            </p:cNvSpPr>
            <p:nvPr/>
          </p:nvSpPr>
          <p:spPr bwMode="auto">
            <a:xfrm>
              <a:off x="304" y="422"/>
              <a:ext cx="50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50Hz</a:t>
              </a:r>
            </a:p>
          </p:txBody>
        </p:sp>
      </p:grpSp>
      <p:sp>
        <p:nvSpPr>
          <p:cNvPr id="28688" name="Rectangle 43"/>
          <p:cNvSpPr>
            <a:spLocks/>
          </p:cNvSpPr>
          <p:nvPr/>
        </p:nvSpPr>
        <p:spPr bwMode="auto">
          <a:xfrm>
            <a:off x="7158038" y="4946650"/>
            <a:ext cx="727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5700">
                <a:solidFill>
                  <a:schemeClr val="tx1"/>
                </a:solidFill>
                <a:latin typeface="Arial" panose="020B0604020202020204" pitchFamily="34" charset="0"/>
                <a:cs typeface="Arial" panose="020B0604020202020204" pitchFamily="34" charset="0"/>
                <a:sym typeface="Arial" panose="020B0604020202020204" pitchFamily="34" charset="0"/>
              </a:rPr>
              <a:t>...</a:t>
            </a:r>
          </a:p>
        </p:txBody>
      </p:sp>
      <p:sp>
        <p:nvSpPr>
          <p:cNvPr id="28689" name="Line 44"/>
          <p:cNvSpPr>
            <a:spLocks noChangeShapeType="1"/>
          </p:cNvSpPr>
          <p:nvPr/>
        </p:nvSpPr>
        <p:spPr bwMode="auto">
          <a:xfrm flipH="1">
            <a:off x="28702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0" name="Line 45"/>
          <p:cNvSpPr>
            <a:spLocks noChangeShapeType="1"/>
          </p:cNvSpPr>
          <p:nvPr/>
        </p:nvSpPr>
        <p:spPr bwMode="auto">
          <a:xfrm flipH="1">
            <a:off x="48895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1" name="Line 46"/>
          <p:cNvSpPr>
            <a:spLocks noChangeShapeType="1"/>
          </p:cNvSpPr>
          <p:nvPr/>
        </p:nvSpPr>
        <p:spPr bwMode="auto">
          <a:xfrm flipH="1">
            <a:off x="69088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2" name="Line 47"/>
          <p:cNvSpPr>
            <a:spLocks noChangeShapeType="1"/>
          </p:cNvSpPr>
          <p:nvPr/>
        </p:nvSpPr>
        <p:spPr bwMode="auto">
          <a:xfrm flipH="1">
            <a:off x="78994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3" name="Line 48"/>
          <p:cNvSpPr>
            <a:spLocks noChangeShapeType="1"/>
          </p:cNvSpPr>
          <p:nvPr/>
        </p:nvSpPr>
        <p:spPr bwMode="auto">
          <a:xfrm flipH="1">
            <a:off x="99060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4" name="Line 49"/>
          <p:cNvSpPr>
            <a:spLocks noChangeShapeType="1"/>
          </p:cNvSpPr>
          <p:nvPr/>
        </p:nvSpPr>
        <p:spPr bwMode="auto">
          <a:xfrm flipH="1">
            <a:off x="11887200" y="5626100"/>
            <a:ext cx="26511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5" name="Rectangle 50"/>
          <p:cNvSpPr>
            <a:spLocks/>
          </p:cNvSpPr>
          <p:nvPr/>
        </p:nvSpPr>
        <p:spPr bwMode="auto">
          <a:xfrm>
            <a:off x="12179300" y="5422900"/>
            <a:ext cx="5429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y[n]</a:t>
            </a:r>
          </a:p>
        </p:txBody>
      </p:sp>
      <p:sp>
        <p:nvSpPr>
          <p:cNvPr id="28696" name="Line 51"/>
          <p:cNvSpPr>
            <a:spLocks noChangeShapeType="1"/>
          </p:cNvSpPr>
          <p:nvPr/>
        </p:nvSpPr>
        <p:spPr bwMode="auto">
          <a:xfrm rot="10800000" flipH="1">
            <a:off x="1993900" y="4622800"/>
            <a:ext cx="0" cy="463550"/>
          </a:xfrm>
          <a:prstGeom prst="line">
            <a:avLst/>
          </a:prstGeom>
          <a:noFill/>
          <a:ln w="381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7" name="Rectangle 52"/>
          <p:cNvSpPr>
            <a:spLocks/>
          </p:cNvSpPr>
          <p:nvPr/>
        </p:nvSpPr>
        <p:spPr bwMode="auto">
          <a:xfrm>
            <a:off x="1343025" y="3848100"/>
            <a:ext cx="12858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Boost/Cut</a:t>
            </a:r>
          </a:p>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Level</a:t>
            </a:r>
          </a:p>
        </p:txBody>
      </p:sp>
      <p:sp>
        <p:nvSpPr>
          <p:cNvPr id="28698" name="Line 53"/>
          <p:cNvSpPr>
            <a:spLocks noChangeShapeType="1"/>
          </p:cNvSpPr>
          <p:nvPr/>
        </p:nvSpPr>
        <p:spPr bwMode="auto">
          <a:xfrm rot="10800000" flipH="1">
            <a:off x="4025900" y="4622800"/>
            <a:ext cx="0" cy="463550"/>
          </a:xfrm>
          <a:prstGeom prst="line">
            <a:avLst/>
          </a:prstGeom>
          <a:noFill/>
          <a:ln w="381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699" name="Rectangle 54"/>
          <p:cNvSpPr>
            <a:spLocks/>
          </p:cNvSpPr>
          <p:nvPr/>
        </p:nvSpPr>
        <p:spPr bwMode="auto">
          <a:xfrm>
            <a:off x="3378200" y="3848100"/>
            <a:ext cx="12842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Boost/Cut</a:t>
            </a:r>
          </a:p>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Level</a:t>
            </a:r>
          </a:p>
        </p:txBody>
      </p:sp>
      <p:sp>
        <p:nvSpPr>
          <p:cNvPr id="28700" name="Line 55"/>
          <p:cNvSpPr>
            <a:spLocks noChangeShapeType="1"/>
          </p:cNvSpPr>
          <p:nvPr/>
        </p:nvSpPr>
        <p:spPr bwMode="auto">
          <a:xfrm rot="10800000" flipH="1">
            <a:off x="6057900" y="4622800"/>
            <a:ext cx="0" cy="463550"/>
          </a:xfrm>
          <a:prstGeom prst="line">
            <a:avLst/>
          </a:prstGeom>
          <a:noFill/>
          <a:ln w="381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01" name="Rectangle 56"/>
          <p:cNvSpPr>
            <a:spLocks/>
          </p:cNvSpPr>
          <p:nvPr/>
        </p:nvSpPr>
        <p:spPr bwMode="auto">
          <a:xfrm>
            <a:off x="5410200" y="3848100"/>
            <a:ext cx="12842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Boost/Cut</a:t>
            </a:r>
          </a:p>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Level</a:t>
            </a:r>
          </a:p>
        </p:txBody>
      </p:sp>
      <p:sp>
        <p:nvSpPr>
          <p:cNvPr id="28702" name="Line 57"/>
          <p:cNvSpPr>
            <a:spLocks noChangeShapeType="1"/>
          </p:cNvSpPr>
          <p:nvPr/>
        </p:nvSpPr>
        <p:spPr bwMode="auto">
          <a:xfrm rot="10800000" flipH="1">
            <a:off x="9017000" y="4622800"/>
            <a:ext cx="0" cy="463550"/>
          </a:xfrm>
          <a:prstGeom prst="line">
            <a:avLst/>
          </a:prstGeom>
          <a:noFill/>
          <a:ln w="381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03" name="Rectangle 58"/>
          <p:cNvSpPr>
            <a:spLocks/>
          </p:cNvSpPr>
          <p:nvPr/>
        </p:nvSpPr>
        <p:spPr bwMode="auto">
          <a:xfrm>
            <a:off x="8369300" y="3848100"/>
            <a:ext cx="12842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Boost/Cut</a:t>
            </a:r>
          </a:p>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Level</a:t>
            </a:r>
          </a:p>
        </p:txBody>
      </p:sp>
      <p:sp>
        <p:nvSpPr>
          <p:cNvPr id="28704" name="Line 59"/>
          <p:cNvSpPr>
            <a:spLocks noChangeShapeType="1"/>
          </p:cNvSpPr>
          <p:nvPr/>
        </p:nvSpPr>
        <p:spPr bwMode="auto">
          <a:xfrm rot="10800000" flipH="1">
            <a:off x="11049000" y="4622800"/>
            <a:ext cx="0" cy="463550"/>
          </a:xfrm>
          <a:prstGeom prst="line">
            <a:avLst/>
          </a:prstGeom>
          <a:noFill/>
          <a:ln w="381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05" name="Rectangle 60"/>
          <p:cNvSpPr>
            <a:spLocks/>
          </p:cNvSpPr>
          <p:nvPr/>
        </p:nvSpPr>
        <p:spPr bwMode="auto">
          <a:xfrm>
            <a:off x="10401300" y="3848100"/>
            <a:ext cx="12842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Boost/Cut</a:t>
            </a:r>
          </a:p>
          <a:p>
            <a:pPr eaLnBrk="1" hangingPunct="1"/>
            <a:r>
              <a:rPr lang="en-US" altLang="en-US" sz="2100">
                <a:solidFill>
                  <a:schemeClr val="tx1"/>
                </a:solidFill>
                <a:latin typeface="Arial" panose="020B0604020202020204" pitchFamily="34" charset="0"/>
                <a:cs typeface="Arial" panose="020B0604020202020204" pitchFamily="34" charset="0"/>
                <a:sym typeface="Arial" panose="020B0604020202020204" pitchFamily="34" charset="0"/>
              </a:rPr>
              <a:t>Level</a:t>
            </a:r>
          </a:p>
        </p:txBody>
      </p:sp>
      <p:grpSp>
        <p:nvGrpSpPr>
          <p:cNvPr id="28706" name="Group 67"/>
          <p:cNvGrpSpPr>
            <a:grpSpLocks/>
          </p:cNvGrpSpPr>
          <p:nvPr/>
        </p:nvGrpSpPr>
        <p:grpSpPr bwMode="auto">
          <a:xfrm>
            <a:off x="1130300" y="6692900"/>
            <a:ext cx="1727200" cy="1041400"/>
            <a:chOff x="0" y="0"/>
            <a:chExt cx="1088" cy="655"/>
          </a:xfrm>
        </p:grpSpPr>
        <p:sp>
          <p:nvSpPr>
            <p:cNvPr id="28720" name="Rectangle 61"/>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21" name="Line 62"/>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22" name="Line 63"/>
            <p:cNvSpPr>
              <a:spLocks noChangeShapeType="1"/>
            </p:cNvSpPr>
            <p:nvPr/>
          </p:nvSpPr>
          <p:spPr bwMode="auto">
            <a:xfrm flipH="1">
              <a:off x="181" y="218"/>
              <a:ext cx="36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23" name="Line 64"/>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24" name="Rectangle 65"/>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Shelving LP</a:t>
              </a:r>
            </a:p>
          </p:txBody>
        </p:sp>
        <p:sp>
          <p:nvSpPr>
            <p:cNvPr id="28725" name="Rectangle 66"/>
            <p:cNvSpPr>
              <a:spLocks/>
            </p:cNvSpPr>
            <p:nvPr/>
          </p:nvSpPr>
          <p:spPr bwMode="auto">
            <a:xfrm>
              <a:off x="304" y="422"/>
              <a:ext cx="50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50Hz</a:t>
              </a:r>
            </a:p>
          </p:txBody>
        </p:sp>
      </p:grpSp>
      <p:grpSp>
        <p:nvGrpSpPr>
          <p:cNvPr id="28707" name="Group 75"/>
          <p:cNvGrpSpPr>
            <a:grpSpLocks/>
          </p:cNvGrpSpPr>
          <p:nvPr/>
        </p:nvGrpSpPr>
        <p:grpSpPr bwMode="auto">
          <a:xfrm>
            <a:off x="10172700" y="5092700"/>
            <a:ext cx="1727200" cy="1039813"/>
            <a:chOff x="0" y="0"/>
            <a:chExt cx="1088" cy="655"/>
          </a:xfrm>
        </p:grpSpPr>
        <p:sp>
          <p:nvSpPr>
            <p:cNvPr id="28713" name="Rectangle 68"/>
            <p:cNvSpPr>
              <a:spLocks/>
            </p:cNvSpPr>
            <p:nvPr/>
          </p:nvSpPr>
          <p:spPr bwMode="auto">
            <a:xfrm>
              <a:off x="0" y="7"/>
              <a:ext cx="1088" cy="6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28714" name="Line 69"/>
            <p:cNvSpPr>
              <a:spLocks noChangeShapeType="1"/>
            </p:cNvSpPr>
            <p:nvPr/>
          </p:nvSpPr>
          <p:spPr bwMode="auto">
            <a:xfrm flipH="1">
              <a:off x="101" y="393"/>
              <a:ext cx="27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15" name="Line 70"/>
            <p:cNvSpPr>
              <a:spLocks noChangeShapeType="1"/>
            </p:cNvSpPr>
            <p:nvPr/>
          </p:nvSpPr>
          <p:spPr bwMode="auto">
            <a:xfrm flipH="1">
              <a:off x="718" y="393"/>
              <a:ext cx="27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16" name="Line 71"/>
            <p:cNvSpPr>
              <a:spLocks noChangeShapeType="1"/>
            </p:cNvSpPr>
            <p:nvPr/>
          </p:nvSpPr>
          <p:spPr bwMode="auto">
            <a:xfrm flipH="1">
              <a:off x="362" y="210"/>
              <a:ext cx="183"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17" name="Line 72"/>
            <p:cNvSpPr>
              <a:spLocks noChangeShapeType="1"/>
            </p:cNvSpPr>
            <p:nvPr/>
          </p:nvSpPr>
          <p:spPr bwMode="auto">
            <a:xfrm>
              <a:off x="544" y="211"/>
              <a:ext cx="182" cy="18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28718" name="Rectangle 73"/>
            <p:cNvSpPr>
              <a:spLocks/>
            </p:cNvSpPr>
            <p:nvPr/>
          </p:nvSpPr>
          <p:spPr bwMode="auto">
            <a:xfrm>
              <a:off x="112" y="0"/>
              <a:ext cx="8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Peak/Notch</a:t>
              </a:r>
            </a:p>
          </p:txBody>
        </p:sp>
        <p:sp>
          <p:nvSpPr>
            <p:cNvPr id="28719" name="Rectangle 74"/>
            <p:cNvSpPr>
              <a:spLocks/>
            </p:cNvSpPr>
            <p:nvPr/>
          </p:nvSpPr>
          <p:spPr bwMode="auto">
            <a:xfrm>
              <a:off x="224" y="423"/>
              <a:ext cx="6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1800">
                  <a:solidFill>
                    <a:schemeClr val="tx1"/>
                  </a:solidFill>
                  <a:latin typeface="Arial" panose="020B0604020202020204" pitchFamily="34" charset="0"/>
                  <a:cs typeface="Arial" panose="020B0604020202020204" pitchFamily="34" charset="0"/>
                  <a:sym typeface="Arial" panose="020B0604020202020204" pitchFamily="34" charset="0"/>
                </a:rPr>
                <a:t>12.8kHz</a:t>
              </a:r>
            </a:p>
          </p:txBody>
        </p:sp>
      </p:grpSp>
      <p:sp>
        <p:nvSpPr>
          <p:cNvPr id="28708" name="Rectangle 76"/>
          <p:cNvSpPr>
            <a:spLocks/>
          </p:cNvSpPr>
          <p:nvPr/>
        </p:nvSpPr>
        <p:spPr bwMode="auto">
          <a:xfrm>
            <a:off x="1084263" y="7747000"/>
            <a:ext cx="18081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(variation)</a:t>
            </a:r>
          </a:p>
        </p:txBody>
      </p:sp>
      <p:sp>
        <p:nvSpPr>
          <p:cNvPr id="28709" name="Rectangle 77"/>
          <p:cNvSpPr>
            <a:spLocks/>
          </p:cNvSpPr>
          <p:nvPr/>
        </p:nvSpPr>
        <p:spPr bwMode="auto">
          <a:xfrm>
            <a:off x="10299700" y="7747000"/>
            <a:ext cx="18065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(variation)</a:t>
            </a:r>
          </a:p>
        </p:txBody>
      </p:sp>
      <p:pic>
        <p:nvPicPr>
          <p:cNvPr id="28710" name="Picture 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100" y="6413500"/>
            <a:ext cx="40655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711" name="Rectangle 79"/>
          <p:cNvSpPr>
            <a:spLocks/>
          </p:cNvSpPr>
          <p:nvPr/>
        </p:nvSpPr>
        <p:spPr bwMode="auto">
          <a:xfrm>
            <a:off x="3625850" y="6292850"/>
            <a:ext cx="24399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700">
                <a:solidFill>
                  <a:schemeClr val="tx1"/>
                </a:solidFill>
                <a:latin typeface="Arial" panose="020B0604020202020204" pitchFamily="34" charset="0"/>
                <a:cs typeface="Arial" panose="020B0604020202020204" pitchFamily="34" charset="0"/>
                <a:sym typeface="Arial" panose="020B0604020202020204" pitchFamily="34" charset="0"/>
              </a:rPr>
              <a:t>Gain of 1 (0dB)</a:t>
            </a:r>
          </a:p>
        </p:txBody>
      </p:sp>
      <p:sp>
        <p:nvSpPr>
          <p:cNvPr id="28712" name="Line 80"/>
          <p:cNvSpPr>
            <a:spLocks noChangeShapeType="1"/>
          </p:cNvSpPr>
          <p:nvPr/>
        </p:nvSpPr>
        <p:spPr bwMode="auto">
          <a:xfrm rot="10800000">
            <a:off x="4618038" y="6870700"/>
            <a:ext cx="1355725" cy="3540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A64B3509-1243-037F-8BBF-A55C49F36652}"/>
              </a:ext>
            </a:extLst>
          </p:cNvPr>
          <p:cNvSpPr>
            <a:spLocks noChangeArrowheads="1"/>
          </p:cNvSpPr>
          <p:nvPr>
            <p:ph type="title"/>
          </p:nvPr>
        </p:nvSpPr>
        <p:spPr/>
        <p:txBody>
          <a:bodyPr/>
          <a:lstStyle/>
          <a:p>
            <a:pPr eaLnBrk="1" hangingPunct="1"/>
            <a:r>
              <a:rPr lang="en-US" altLang="en-US"/>
              <a:t>Topics</a:t>
            </a:r>
          </a:p>
        </p:txBody>
      </p:sp>
      <p:sp>
        <p:nvSpPr>
          <p:cNvPr id="11267" name="Rectangle 2">
            <a:extLst>
              <a:ext uri="{FF2B5EF4-FFF2-40B4-BE49-F238E27FC236}">
                <a16:creationId xmlns:a16="http://schemas.microsoft.com/office/drawing/2014/main" id="{24F7D005-8DCB-8269-9F7C-311B7FD6B3C2}"/>
              </a:ext>
            </a:extLst>
          </p:cNvPr>
          <p:cNvSpPr>
            <a:spLocks noChangeArrowheads="1"/>
          </p:cNvSpPr>
          <p:nvPr>
            <p:ph type="body" idx="1"/>
          </p:nvPr>
        </p:nvSpPr>
        <p:spPr>
          <a:xfrm>
            <a:off x="88900" y="1447800"/>
            <a:ext cx="12814300" cy="8153400"/>
          </a:xfrm>
        </p:spPr>
        <p:txBody>
          <a:bodyPr anchor="t"/>
          <a:lstStyle/>
          <a:p>
            <a:pPr marL="635000" eaLnBrk="1" hangingPunct="1"/>
            <a:r>
              <a:rPr lang="en-US" altLang="en-US">
                <a:solidFill>
                  <a:srgbClr val="0000FF"/>
                </a:solidFill>
              </a:rPr>
              <a:t>Mixing Consoles, Software Mixers</a:t>
            </a:r>
            <a:endParaRPr lang="en-US" altLang="en-US"/>
          </a:p>
          <a:p>
            <a:pPr marL="635000" eaLnBrk="1" hangingPunct="1"/>
            <a:r>
              <a:rPr lang="en-US" altLang="en-US">
                <a:solidFill>
                  <a:srgbClr val="0000FF"/>
                </a:solidFill>
              </a:rPr>
              <a:t>Fundamentals</a:t>
            </a:r>
          </a:p>
          <a:p>
            <a:pPr marL="635000" eaLnBrk="1" hangingPunct="1"/>
            <a:r>
              <a:rPr lang="en-US" altLang="en-US">
                <a:solidFill>
                  <a:srgbClr val="0000FF"/>
                </a:solidFill>
              </a:rPr>
              <a:t>Delay, Vibrato,</a:t>
            </a:r>
            <a:r>
              <a:rPr lang="en-US" altLang="en-US"/>
              <a:t> </a:t>
            </a:r>
            <a:r>
              <a:rPr lang="en-US" altLang="en-US">
                <a:solidFill>
                  <a:srgbClr val="0000FF"/>
                </a:solidFill>
              </a:rPr>
              <a:t>Flanging, Chorus</a:t>
            </a:r>
            <a:endParaRPr lang="en-US" altLang="en-US"/>
          </a:p>
          <a:p>
            <a:pPr marL="635000" eaLnBrk="1" hangingPunct="1"/>
            <a:r>
              <a:rPr lang="en-US" altLang="en-US">
                <a:solidFill>
                  <a:srgbClr val="0000FF"/>
                </a:solidFill>
              </a:rPr>
              <a:t>Filters, Tone Controls, Graphic EQ, Parametric EQ, Wah-Wah, Phasers</a:t>
            </a:r>
            <a:endParaRPr lang="en-US" altLang="en-US"/>
          </a:p>
          <a:p>
            <a:pPr marL="635000" eaLnBrk="1" hangingPunct="1"/>
            <a:r>
              <a:rPr lang="en-US" altLang="en-US">
                <a:solidFill>
                  <a:srgbClr val="0000FF"/>
                </a:solidFill>
              </a:rPr>
              <a:t>Compression, Expansion</a:t>
            </a:r>
            <a:endParaRPr lang="en-US" altLang="en-US"/>
          </a:p>
          <a:p>
            <a:pPr marL="635000" eaLnBrk="1" hangingPunct="1"/>
            <a:r>
              <a:rPr lang="en-US" altLang="en-US">
                <a:solidFill>
                  <a:srgbClr val="0000FF"/>
                </a:solidFill>
              </a:rPr>
              <a:t>Distortion, Ring Modulation</a:t>
            </a:r>
            <a:endParaRPr lang="en-US" altLang="en-US"/>
          </a:p>
          <a:p>
            <a:pPr marL="635000" eaLnBrk="1" hangingPunct="1"/>
            <a:r>
              <a:rPr lang="en-US" altLang="en-US">
                <a:solidFill>
                  <a:srgbClr val="0000FF"/>
                </a:solidFill>
              </a:rPr>
              <a:t>Reverb, Doppler, Spatial Audio</a:t>
            </a:r>
          </a:p>
          <a:p>
            <a:pPr marL="635000" eaLnBrk="1" hangingPunct="1"/>
            <a:r>
              <a:rPr lang="en-US" altLang="en-US">
                <a:solidFill>
                  <a:srgbClr val="0000FF"/>
                </a:solidFill>
              </a:rPr>
              <a:t>Phase Vocoder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r>
              <a:rPr lang="en-US" altLang="en-US"/>
              <a:t>Parametric EQ plots</a:t>
            </a:r>
          </a:p>
        </p:txBody>
      </p:sp>
      <p:sp>
        <p:nvSpPr>
          <p:cNvPr id="29699" name="Rectangle 2"/>
          <p:cNvSpPr>
            <a:spLocks noGrp="1" noChangeArrowheads="1"/>
          </p:cNvSpPr>
          <p:nvPr>
            <p:ph type="body" idx="1"/>
          </p:nvPr>
        </p:nvSpPr>
        <p:spPr/>
        <p:txBody>
          <a:bodyPr anchor="t"/>
          <a:lstStyle/>
          <a:p>
            <a:pPr marL="635000" eaLnBrk="1" hangingPunct="1"/>
            <a:r>
              <a:rPr lang="en-US" altLang="en-US"/>
              <a:t>Controls: </a:t>
            </a:r>
            <a:r>
              <a:rPr lang="en-US" altLang="en-US">
                <a:solidFill>
                  <a:srgbClr val="0000FF"/>
                </a:solidFill>
              </a:rPr>
              <a:t>centre frequency</a:t>
            </a:r>
            <a:r>
              <a:rPr lang="en-US" altLang="en-US"/>
              <a:t>, </a:t>
            </a:r>
            <a:r>
              <a:rPr lang="en-US" altLang="en-US">
                <a:solidFill>
                  <a:srgbClr val="0000FF"/>
                </a:solidFill>
              </a:rPr>
              <a:t>gain</a:t>
            </a:r>
            <a:r>
              <a:rPr lang="en-US" altLang="en-US"/>
              <a:t>, </a:t>
            </a:r>
            <a:r>
              <a:rPr lang="en-US" altLang="en-US">
                <a:solidFill>
                  <a:srgbClr val="0000FF"/>
                </a:solidFill>
              </a:rPr>
              <a:t>bandwidth</a:t>
            </a:r>
          </a:p>
          <a:p>
            <a:pPr marL="1143000" lvl="1" eaLnBrk="1" hangingPunct="1"/>
            <a:r>
              <a:rPr lang="en-US" altLang="en-US"/>
              <a:t>These plots for </a:t>
            </a:r>
            <a:r>
              <a:rPr lang="en-US" altLang="en-US">
                <a:solidFill>
                  <a:srgbClr val="0000FF"/>
                </a:solidFill>
              </a:rPr>
              <a:t>peaking</a:t>
            </a:r>
            <a:r>
              <a:rPr lang="en-US" altLang="en-US"/>
              <a:t> filters (not shelving)</a:t>
            </a:r>
          </a:p>
        </p:txBody>
      </p:sp>
      <p:pic>
        <p:nvPicPr>
          <p:cNvPr id="2970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2579688"/>
            <a:ext cx="10394950"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ltLang="en-US"/>
              <a:t>Wah-wah</a:t>
            </a:r>
          </a:p>
        </p:txBody>
      </p:sp>
      <p:sp>
        <p:nvSpPr>
          <p:cNvPr id="30723" name="Rectangle 2"/>
          <p:cNvSpPr>
            <a:spLocks noGrp="1" noChangeArrowheads="1"/>
          </p:cNvSpPr>
          <p:nvPr>
            <p:ph type="body" idx="1"/>
          </p:nvPr>
        </p:nvSpPr>
        <p:spPr/>
        <p:txBody>
          <a:bodyPr anchor="t"/>
          <a:lstStyle/>
          <a:p>
            <a:pPr marL="635000" eaLnBrk="1" hangingPunct="1"/>
            <a:r>
              <a:rPr lang="en-US" altLang="en-US" sz="3700"/>
              <a:t>Resonant (</a:t>
            </a:r>
            <a:r>
              <a:rPr lang="en-US" altLang="en-US" sz="3700">
                <a:solidFill>
                  <a:srgbClr val="0000FF"/>
                </a:solidFill>
              </a:rPr>
              <a:t>bandpass</a:t>
            </a:r>
            <a:r>
              <a:rPr lang="en-US" altLang="en-US" sz="3700"/>
              <a:t> or </a:t>
            </a:r>
            <a:r>
              <a:rPr lang="en-US" altLang="en-US" sz="3700">
                <a:solidFill>
                  <a:srgbClr val="0000FF"/>
                </a:solidFill>
              </a:rPr>
              <a:t>peaking</a:t>
            </a:r>
            <a:r>
              <a:rPr lang="en-US" altLang="en-US" sz="3700"/>
              <a:t>) filter</a:t>
            </a:r>
          </a:p>
          <a:p>
            <a:pPr marL="1143000" lvl="1" eaLnBrk="1" hangingPunct="1"/>
            <a:r>
              <a:rPr lang="en-US" altLang="en-US" sz="3100"/>
              <a:t>Variable centre frequency </a:t>
            </a:r>
          </a:p>
          <a:p>
            <a:pPr marL="1143000" lvl="1" eaLnBrk="1" hangingPunct="1"/>
            <a:r>
              <a:rPr lang="en-US" altLang="en-US" sz="3100">
                <a:solidFill>
                  <a:srgbClr val="0000FF"/>
                </a:solidFill>
              </a:rPr>
              <a:t>Small bandwidth</a:t>
            </a:r>
            <a:r>
              <a:rPr lang="en-US" altLang="en-US" sz="3100"/>
              <a:t> (i.e. </a:t>
            </a:r>
            <a:r>
              <a:rPr lang="en-US" altLang="en-US" sz="3100">
                <a:solidFill>
                  <a:srgbClr val="0000FF"/>
                </a:solidFill>
              </a:rPr>
              <a:t>high Q</a:t>
            </a:r>
            <a:r>
              <a:rPr lang="en-US" altLang="en-US" sz="3100"/>
              <a:t>)</a:t>
            </a:r>
          </a:p>
          <a:p>
            <a:pPr marL="635000" eaLnBrk="1" hangingPunct="1"/>
            <a:r>
              <a:rPr lang="en-US" altLang="en-US" sz="3700"/>
              <a:t>Standard wah-wah</a:t>
            </a:r>
          </a:p>
          <a:p>
            <a:pPr marL="1143000" lvl="1" eaLnBrk="1" hangingPunct="1"/>
            <a:r>
              <a:rPr lang="en-US" altLang="en-US" sz="3100"/>
              <a:t>Centre frequency controlled </a:t>
            </a:r>
            <a:br>
              <a:rPr lang="en-US" altLang="en-US" sz="3100"/>
            </a:br>
            <a:r>
              <a:rPr lang="en-US" altLang="en-US" sz="3100"/>
              <a:t>by pedal (manual control)</a:t>
            </a:r>
          </a:p>
          <a:p>
            <a:pPr marL="635000" eaLnBrk="1" hangingPunct="1">
              <a:buClr>
                <a:srgbClr val="0000FF"/>
              </a:buClr>
            </a:pPr>
            <a:r>
              <a:rPr lang="en-US" altLang="en-US" sz="3700">
                <a:solidFill>
                  <a:srgbClr val="0000FF"/>
                </a:solidFill>
              </a:rPr>
              <a:t>Auto-wah </a:t>
            </a:r>
            <a:r>
              <a:rPr lang="en-US" altLang="en-US" sz="3700"/>
              <a:t>(2 effects)</a:t>
            </a:r>
            <a:endParaRPr lang="en-US" altLang="en-US" sz="3700">
              <a:solidFill>
                <a:srgbClr val="0000FF"/>
              </a:solidFill>
            </a:endParaRPr>
          </a:p>
          <a:p>
            <a:pPr marL="1143000" lvl="1" eaLnBrk="1" hangingPunct="1"/>
            <a:r>
              <a:rPr lang="en-US" altLang="en-US" sz="3100"/>
              <a:t>Centre frequency controlled </a:t>
            </a:r>
            <a:br>
              <a:rPr lang="en-US" altLang="en-US" sz="3100"/>
            </a:br>
            <a:r>
              <a:rPr lang="en-US" altLang="en-US" sz="3100"/>
              <a:t>by </a:t>
            </a:r>
            <a:r>
              <a:rPr lang="en-US" altLang="en-US" sz="3100">
                <a:solidFill>
                  <a:srgbClr val="0000FF"/>
                </a:solidFill>
              </a:rPr>
              <a:t>LFO</a:t>
            </a:r>
            <a:endParaRPr lang="en-US" altLang="en-US" sz="3100"/>
          </a:p>
          <a:p>
            <a:pPr marL="1143000" lvl="1" eaLnBrk="1" hangingPunct="1"/>
            <a:r>
              <a:rPr lang="en-US" altLang="en-US" sz="3100"/>
              <a:t>Frequency of LFO usually </a:t>
            </a:r>
            <a:br>
              <a:rPr lang="en-US" altLang="en-US" sz="3100"/>
            </a:br>
            <a:r>
              <a:rPr lang="en-US" altLang="en-US" sz="3100"/>
              <a:t>around 1-2 Hz</a:t>
            </a:r>
          </a:p>
          <a:p>
            <a:pPr marL="1143000" lvl="1" eaLnBrk="1" hangingPunct="1"/>
            <a:r>
              <a:rPr lang="en-US" altLang="en-US" sz="3100">
                <a:solidFill>
                  <a:srgbClr val="FF0000"/>
                </a:solidFill>
              </a:rPr>
              <a:t>OR</a:t>
            </a:r>
            <a:r>
              <a:rPr lang="en-US" altLang="en-US" sz="3100"/>
              <a:t>, could depend on </a:t>
            </a:r>
            <a:r>
              <a:rPr lang="en-US" altLang="en-US" sz="3100">
                <a:solidFill>
                  <a:srgbClr val="0000FF"/>
                </a:solidFill>
              </a:rPr>
              <a:t>envelope</a:t>
            </a:r>
            <a:r>
              <a:rPr lang="en-US" altLang="en-US" sz="3100"/>
              <a:t> of input signal </a:t>
            </a:r>
          </a:p>
          <a:p>
            <a:pPr marL="635000" eaLnBrk="1" hangingPunct="1"/>
            <a:r>
              <a:rPr lang="en-US" altLang="en-US" sz="3700">
                <a:solidFill>
                  <a:srgbClr val="0000FF"/>
                </a:solidFill>
              </a:rPr>
              <a:t>Tremolo-wah</a:t>
            </a:r>
            <a:r>
              <a:rPr lang="en-US" altLang="en-US" sz="3700"/>
              <a:t>: also amplitude variations</a:t>
            </a:r>
          </a:p>
          <a:p>
            <a:pPr marL="635000" eaLnBrk="1" hangingPunct="1"/>
            <a:r>
              <a:rPr lang="en-US" altLang="en-US" sz="3700"/>
              <a:t>Centre frequency can vary from near 0 to f</a:t>
            </a:r>
            <a:r>
              <a:rPr lang="en-US" altLang="en-US" sz="3700" baseline="-6000"/>
              <a:t>s</a:t>
            </a:r>
            <a:r>
              <a:rPr lang="en-US" altLang="en-US" sz="3700"/>
              <a:t>/2</a:t>
            </a:r>
          </a:p>
          <a:p>
            <a:pPr marL="1143000" lvl="1" eaLnBrk="1" hangingPunct="1"/>
            <a:r>
              <a:rPr lang="en-US" altLang="en-US" sz="3100"/>
              <a:t>In practice, varies across the midrange frequencies only</a:t>
            </a:r>
          </a:p>
        </p:txBody>
      </p:sp>
      <p:pic>
        <p:nvPicPr>
          <p:cNvPr id="30724" name="Picture 3"/>
          <p:cNvPicPr>
            <a:picLocks noChangeArrowheads="1"/>
          </p:cNvPicPr>
          <p:nvPr/>
        </p:nvPicPr>
        <p:blipFill>
          <a:blip r:embed="rId3">
            <a:extLst>
              <a:ext uri="{28A0092B-C50C-407E-A947-70E740481C1C}">
                <a14:useLocalDpi xmlns:a14="http://schemas.microsoft.com/office/drawing/2010/main" val="0"/>
              </a:ext>
            </a:extLst>
          </a:blip>
          <a:srcRect b="14082"/>
          <a:stretch>
            <a:fillRect/>
          </a:stretch>
        </p:blipFill>
        <p:spPr bwMode="auto">
          <a:xfrm>
            <a:off x="6738938" y="3149600"/>
            <a:ext cx="60198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ltLang="en-US"/>
              <a:t>Phasing</a:t>
            </a:r>
          </a:p>
        </p:txBody>
      </p:sp>
      <p:sp>
        <p:nvSpPr>
          <p:cNvPr id="31747" name="Rectangle 2"/>
          <p:cNvSpPr>
            <a:spLocks noGrp="1" noChangeArrowheads="1"/>
          </p:cNvSpPr>
          <p:nvPr>
            <p:ph type="body" idx="1"/>
          </p:nvPr>
        </p:nvSpPr>
        <p:spPr/>
        <p:txBody>
          <a:bodyPr anchor="t"/>
          <a:lstStyle/>
          <a:p>
            <a:pPr marL="635000" eaLnBrk="1" hangingPunct="1"/>
            <a:r>
              <a:rPr lang="en-US" altLang="en-US"/>
              <a:t>Notches implemented indirectly by </a:t>
            </a:r>
            <a:r>
              <a:rPr lang="en-US" altLang="en-US">
                <a:solidFill>
                  <a:srgbClr val="0000FF"/>
                </a:solidFill>
              </a:rPr>
              <a:t>allpass filters</a:t>
            </a:r>
            <a:endParaRPr lang="en-US" altLang="en-US"/>
          </a:p>
          <a:p>
            <a:pPr marL="1143000" lvl="1" eaLnBrk="1" hangingPunct="1"/>
            <a:r>
              <a:rPr lang="en-US" altLang="en-US"/>
              <a:t>Allpass filter passes all frequencies equally</a:t>
            </a:r>
          </a:p>
          <a:p>
            <a:pPr marL="1143000" lvl="1" eaLnBrk="1" hangingPunct="1"/>
            <a:r>
              <a:rPr lang="en-US" altLang="en-US"/>
              <a:t>No amplification or attenuation: </a:t>
            </a:r>
          </a:p>
          <a:p>
            <a:pPr marL="1143000" lvl="1" eaLnBrk="1" hangingPunct="1"/>
            <a:r>
              <a:rPr lang="en-US" altLang="en-US"/>
              <a:t>It’s all about the </a:t>
            </a:r>
            <a:r>
              <a:rPr lang="en-US" altLang="en-US">
                <a:solidFill>
                  <a:srgbClr val="0000FF"/>
                </a:solidFill>
              </a:rPr>
              <a:t>phase</a:t>
            </a:r>
            <a:endParaRPr lang="en-US" altLang="en-US"/>
          </a:p>
          <a:p>
            <a:pPr marL="635000" eaLnBrk="1" hangingPunct="1"/>
            <a:r>
              <a:rPr lang="en-US" altLang="en-US"/>
              <a:t>Add filtered output to original</a:t>
            </a:r>
          </a:p>
          <a:p>
            <a:pPr marL="1143000" lvl="1" eaLnBrk="1" hangingPunct="1"/>
            <a:r>
              <a:rPr lang="en-US" altLang="en-US"/>
              <a:t>Amount of filtered output controlled by </a:t>
            </a:r>
            <a:r>
              <a:rPr lang="en-US" altLang="en-US">
                <a:latin typeface="Arial Italic" panose="020B0604020202090204" pitchFamily="34" charset="0"/>
                <a:cs typeface="Arial Italic" panose="020B0604020202090204" pitchFamily="34" charset="0"/>
                <a:sym typeface="Arial Italic" panose="020B0604020202090204" pitchFamily="34" charset="0"/>
              </a:rPr>
              <a:t>depth</a:t>
            </a:r>
            <a:r>
              <a:rPr lang="en-US" altLang="en-US"/>
              <a:t> or </a:t>
            </a:r>
            <a:r>
              <a:rPr lang="en-US" altLang="en-US">
                <a:latin typeface="Arial Italic" panose="020B0604020202090204" pitchFamily="34" charset="0"/>
                <a:cs typeface="Arial Italic" panose="020B0604020202090204" pitchFamily="34" charset="0"/>
                <a:sym typeface="Arial Italic" panose="020B0604020202090204" pitchFamily="34" charset="0"/>
              </a:rPr>
              <a:t>mix</a:t>
            </a:r>
            <a:r>
              <a:rPr lang="en-US" altLang="en-US"/>
              <a:t> control</a:t>
            </a:r>
          </a:p>
          <a:p>
            <a:pPr marL="635000" eaLnBrk="1" hangingPunct="1"/>
            <a:r>
              <a:rPr lang="en-US" altLang="en-US">
                <a:solidFill>
                  <a:srgbClr val="0000FF"/>
                </a:solidFill>
              </a:rPr>
              <a:t>Where do the notches come from?</a:t>
            </a:r>
          </a:p>
          <a:p>
            <a:pPr marL="635000" eaLnBrk="1" hangingPunct="1"/>
            <a:endParaRPr lang="en-US" altLang="en-US">
              <a:solidFill>
                <a:srgbClr val="0000FF"/>
              </a:solidFill>
            </a:endParaRPr>
          </a:p>
          <a:p>
            <a:pPr marL="635000" eaLnBrk="1" hangingPunct="1"/>
            <a:endParaRPr lang="en-US" altLang="en-US">
              <a:solidFill>
                <a:srgbClr val="0000FF"/>
              </a:solidFill>
            </a:endParaRPr>
          </a:p>
          <a:p>
            <a:pPr marL="635000" eaLnBrk="1" hangingPunct="1"/>
            <a:r>
              <a:rPr lang="en-US" altLang="en-US"/>
              <a:t>Also know:</a:t>
            </a:r>
          </a:p>
          <a:p>
            <a:pPr marL="1143000" lvl="1" eaLnBrk="1" hangingPunct="1"/>
            <a:r>
              <a:rPr lang="en-US" altLang="en-US"/>
              <a:t>Parameters; variations (</a:t>
            </a:r>
            <a:r>
              <a:rPr lang="en-US" altLang="en-US">
                <a:solidFill>
                  <a:srgbClr val="0000FF"/>
                </a:solidFill>
              </a:rPr>
              <a:t>stereo</a:t>
            </a:r>
            <a:r>
              <a:rPr lang="en-US" altLang="en-US"/>
              <a:t>, </a:t>
            </a:r>
            <a:r>
              <a:rPr lang="en-US" altLang="en-US">
                <a:solidFill>
                  <a:srgbClr val="0000FF"/>
                </a:solidFill>
              </a:rPr>
              <a:t>feedback</a:t>
            </a:r>
            <a:r>
              <a:rPr lang="en-US" altLang="en-US"/>
              <a:t>, etc.)</a:t>
            </a:r>
          </a:p>
          <a:p>
            <a:pPr marL="1143000" lvl="1" eaLnBrk="1" hangingPunct="1"/>
            <a:r>
              <a:rPr lang="en-US" altLang="en-US"/>
              <a:t>Differences between phaser and flanger</a:t>
            </a:r>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2540000"/>
            <a:ext cx="208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4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6210300"/>
            <a:ext cx="65024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r>
              <a:rPr lang="en-US" altLang="en-US"/>
              <a:t>Distortion (soft clipping variations)</a:t>
            </a:r>
          </a:p>
        </p:txBody>
      </p:sp>
      <p:sp>
        <p:nvSpPr>
          <p:cNvPr id="32771" name="Rectangle 2"/>
          <p:cNvSpPr>
            <a:spLocks noGrp="1" noChangeArrowheads="1"/>
          </p:cNvSpPr>
          <p:nvPr>
            <p:ph type="body" idx="1"/>
          </p:nvPr>
        </p:nvSpPr>
        <p:spPr/>
        <p:txBody>
          <a:bodyPr anchor="t"/>
          <a:lstStyle/>
          <a:p>
            <a:pPr marL="635000" eaLnBrk="1" hangingPunct="1"/>
            <a:r>
              <a:rPr lang="en-US" altLang="en-US"/>
              <a:t>Most analogue systems have</a:t>
            </a:r>
            <a:r>
              <a:rPr lang="en-US" altLang="en-US">
                <a:solidFill>
                  <a:srgbClr val="0000FF"/>
                </a:solidFill>
              </a:rPr>
              <a:t> smooth transition </a:t>
            </a:r>
            <a:r>
              <a:rPr lang="en-US" altLang="en-US"/>
              <a:t>from linear to non-linear</a:t>
            </a:r>
          </a:p>
          <a:p>
            <a:pPr marL="1143000" lvl="1" eaLnBrk="1" hangingPunct="1"/>
            <a:r>
              <a:rPr lang="en-US" altLang="en-US"/>
              <a:t>Rounded tops of waveforms known as </a:t>
            </a:r>
            <a:r>
              <a:rPr lang="en-US" altLang="en-US">
                <a:solidFill>
                  <a:srgbClr val="0000FF"/>
                </a:solidFill>
              </a:rPr>
              <a:t>soft clipping</a:t>
            </a:r>
          </a:p>
        </p:txBody>
      </p:sp>
      <p:pic>
        <p:nvPicPr>
          <p:cNvPr id="3277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3163888"/>
            <a:ext cx="65532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4619625"/>
            <a:ext cx="9931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5"/>
          <p:cNvSpPr>
            <a:spLocks/>
          </p:cNvSpPr>
          <p:nvPr/>
        </p:nvSpPr>
        <p:spPr bwMode="auto">
          <a:xfrm>
            <a:off x="9126538" y="3562350"/>
            <a:ext cx="2273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900">
                <a:solidFill>
                  <a:srgbClr val="FF0000"/>
                </a:solidFill>
                <a:latin typeface="Arial" panose="020B0604020202020204" pitchFamily="34" charset="0"/>
                <a:cs typeface="Arial" panose="020B0604020202020204" pitchFamily="34" charset="0"/>
                <a:sym typeface="Arial" panose="020B0604020202020204" pitchFamily="34" charset="0"/>
              </a:rPr>
              <a:t>Notice: G = 2</a:t>
            </a:r>
          </a:p>
        </p:txBody>
      </p:sp>
      <p:sp>
        <p:nvSpPr>
          <p:cNvPr id="32775" name="Line 6"/>
          <p:cNvSpPr>
            <a:spLocks noChangeShapeType="1"/>
          </p:cNvSpPr>
          <p:nvPr/>
        </p:nvSpPr>
        <p:spPr bwMode="auto">
          <a:xfrm>
            <a:off x="7607300" y="3327400"/>
            <a:ext cx="1466850" cy="498475"/>
          </a:xfrm>
          <a:prstGeom prst="line">
            <a:avLst/>
          </a:prstGeom>
          <a:noFill/>
          <a:ln w="381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r>
              <a:rPr lang="en-US" altLang="en-US"/>
              <a:t>Distortion in the frequency domain</a:t>
            </a:r>
          </a:p>
        </p:txBody>
      </p:sp>
      <p:sp>
        <p:nvSpPr>
          <p:cNvPr id="33795" name="Rectangle 2"/>
          <p:cNvSpPr>
            <a:spLocks noGrp="1" noChangeArrowheads="1"/>
          </p:cNvSpPr>
          <p:nvPr>
            <p:ph type="body" idx="1"/>
          </p:nvPr>
        </p:nvSpPr>
        <p:spPr/>
        <p:txBody>
          <a:bodyPr anchor="t"/>
          <a:lstStyle/>
          <a:p>
            <a:pPr marL="635000" eaLnBrk="1" hangingPunct="1"/>
            <a:r>
              <a:rPr lang="en-US" altLang="en-US"/>
              <a:t>Distortion is a </a:t>
            </a:r>
            <a:r>
              <a:rPr lang="en-US" altLang="en-US">
                <a:solidFill>
                  <a:srgbClr val="0000FF"/>
                </a:solidFill>
              </a:rPr>
              <a:t>nonlinear</a:t>
            </a:r>
            <a:r>
              <a:rPr lang="en-US" altLang="en-US"/>
              <a:t> effect (why?)</a:t>
            </a:r>
          </a:p>
          <a:p>
            <a:pPr marL="1143000" lvl="1" eaLnBrk="1" hangingPunct="1"/>
            <a:r>
              <a:rPr lang="en-US" altLang="en-US"/>
              <a:t> </a:t>
            </a:r>
          </a:p>
          <a:p>
            <a:pPr marL="1143000" lvl="1" eaLnBrk="1" hangingPunct="1"/>
            <a:r>
              <a:rPr lang="en-US" altLang="en-US"/>
              <a:t>Non-linearity introduces </a:t>
            </a:r>
            <a:r>
              <a:rPr lang="en-US" altLang="en-US">
                <a:solidFill>
                  <a:srgbClr val="0000FF"/>
                </a:solidFill>
              </a:rPr>
              <a:t>new frequency components </a:t>
            </a:r>
            <a:r>
              <a:rPr lang="en-US" altLang="en-US"/>
              <a:t>that weren’t present in the original signal</a:t>
            </a:r>
          </a:p>
        </p:txBody>
      </p:sp>
      <p:pic>
        <p:nvPicPr>
          <p:cNvPr id="337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892300"/>
            <a:ext cx="5397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3797" name="Group 12"/>
          <p:cNvGrpSpPr>
            <a:grpSpLocks/>
          </p:cNvGrpSpPr>
          <p:nvPr/>
        </p:nvGrpSpPr>
        <p:grpSpPr bwMode="auto">
          <a:xfrm>
            <a:off x="363538" y="4152900"/>
            <a:ext cx="12277725" cy="5257800"/>
            <a:chOff x="0" y="0"/>
            <a:chExt cx="7734" cy="3312"/>
          </a:xfrm>
        </p:grpSpPr>
        <p:pic>
          <p:nvPicPr>
            <p:cNvPr id="337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 y="296"/>
              <a:ext cx="3360"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799" name="Rectangle 5"/>
            <p:cNvSpPr>
              <a:spLocks/>
            </p:cNvSpPr>
            <p:nvPr/>
          </p:nvSpPr>
          <p:spPr bwMode="auto">
            <a:xfrm>
              <a:off x="1776" y="3032"/>
              <a:ext cx="51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Bin #</a:t>
              </a:r>
            </a:p>
          </p:txBody>
        </p:sp>
        <p:sp>
          <p:nvSpPr>
            <p:cNvPr id="33800" name="Rectangle 6"/>
            <p:cNvSpPr>
              <a:spLocks/>
            </p:cNvSpPr>
            <p:nvPr/>
          </p:nvSpPr>
          <p:spPr bwMode="auto">
            <a:xfrm rot="-5400000">
              <a:off x="-552" y="1472"/>
              <a:ext cx="138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Magnitude (dB)</a:t>
              </a:r>
            </a:p>
          </p:txBody>
        </p:sp>
        <p:sp>
          <p:nvSpPr>
            <p:cNvPr id="33801" name="Rectangle 7"/>
            <p:cNvSpPr>
              <a:spLocks/>
            </p:cNvSpPr>
            <p:nvPr/>
          </p:nvSpPr>
          <p:spPr bwMode="auto">
            <a:xfrm>
              <a:off x="756" y="0"/>
              <a:ext cx="255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Fourier Transform: Sine input</a:t>
              </a:r>
            </a:p>
          </p:txBody>
        </p:sp>
        <p:pic>
          <p:nvPicPr>
            <p:cNvPr id="338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 y="296"/>
              <a:ext cx="3360"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03" name="Rectangle 9"/>
            <p:cNvSpPr>
              <a:spLocks/>
            </p:cNvSpPr>
            <p:nvPr/>
          </p:nvSpPr>
          <p:spPr bwMode="auto">
            <a:xfrm>
              <a:off x="5738" y="3032"/>
              <a:ext cx="51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Bin #</a:t>
              </a:r>
            </a:p>
          </p:txBody>
        </p:sp>
        <p:sp>
          <p:nvSpPr>
            <p:cNvPr id="33804" name="Rectangle 10"/>
            <p:cNvSpPr>
              <a:spLocks/>
            </p:cNvSpPr>
            <p:nvPr/>
          </p:nvSpPr>
          <p:spPr bwMode="auto">
            <a:xfrm rot="-5400000">
              <a:off x="3410" y="1400"/>
              <a:ext cx="138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Magnitude (dB)</a:t>
              </a:r>
            </a:p>
          </p:txBody>
        </p:sp>
        <p:sp>
          <p:nvSpPr>
            <p:cNvPr id="33805" name="Rectangle 11"/>
            <p:cNvSpPr>
              <a:spLocks/>
            </p:cNvSpPr>
            <p:nvPr/>
          </p:nvSpPr>
          <p:spPr bwMode="auto">
            <a:xfrm>
              <a:off x="4253" y="0"/>
              <a:ext cx="34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2400">
                  <a:solidFill>
                    <a:schemeClr val="tx1"/>
                  </a:solidFill>
                  <a:latin typeface="Arial" panose="020B0604020202020204" pitchFamily="34" charset="0"/>
                  <a:cs typeface="Arial" panose="020B0604020202020204" pitchFamily="34" charset="0"/>
                  <a:sym typeface="Arial" panose="020B0604020202020204" pitchFamily="34" charset="0"/>
                </a:rPr>
                <a:t>Fourier Transform: Hard clipping (G = 5)</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eaLnBrk="1" hangingPunct="1"/>
            <a:r>
              <a:rPr lang="en-US" altLang="en-US"/>
              <a:t>Intermodulation distortion</a:t>
            </a:r>
          </a:p>
        </p:txBody>
      </p:sp>
      <p:sp>
        <p:nvSpPr>
          <p:cNvPr id="34819" name="Rectangle 2"/>
          <p:cNvSpPr>
            <a:spLocks noGrp="1" noChangeArrowheads="1"/>
          </p:cNvSpPr>
          <p:nvPr>
            <p:ph type="body" idx="1"/>
          </p:nvPr>
        </p:nvSpPr>
        <p:spPr/>
        <p:txBody>
          <a:bodyPr anchor="t"/>
          <a:lstStyle/>
          <a:p>
            <a:pPr marL="635000" eaLnBrk="1" hangingPunct="1"/>
            <a:r>
              <a:rPr lang="en-US" altLang="en-US" sz="4000"/>
              <a:t>The bane of fuzzbox technology</a:t>
            </a:r>
          </a:p>
          <a:p>
            <a:pPr marL="635000" eaLnBrk="1" hangingPunct="1"/>
            <a:r>
              <a:rPr lang="en-US" altLang="en-US" sz="4000"/>
              <a:t>Trig. identity:</a:t>
            </a:r>
          </a:p>
          <a:p>
            <a:pPr marL="1143000" lvl="1" eaLnBrk="1" hangingPunct="1">
              <a:spcBef>
                <a:spcPts val="3100"/>
              </a:spcBef>
            </a:pPr>
            <a:r>
              <a:rPr lang="en-US" altLang="en-US" sz="3200">
                <a:solidFill>
                  <a:srgbClr val="0000FF"/>
                </a:solidFill>
              </a:rPr>
              <a:t>Sum and difference frequencies</a:t>
            </a:r>
            <a:r>
              <a:rPr lang="en-US" altLang="en-US" sz="3200"/>
              <a:t> are products of </a:t>
            </a:r>
            <a:r>
              <a:rPr lang="en-US" altLang="en-US" sz="3200">
                <a:solidFill>
                  <a:srgbClr val="0000FF"/>
                </a:solidFill>
              </a:rPr>
              <a:t>intermodulation</a:t>
            </a:r>
            <a:r>
              <a:rPr lang="en-US" altLang="en-US" sz="3200"/>
              <a:t> between inputs</a:t>
            </a:r>
          </a:p>
          <a:p>
            <a:pPr marL="1143000" lvl="1" eaLnBrk="1" hangingPunct="1"/>
            <a:r>
              <a:rPr lang="en-US" altLang="en-US" sz="3200"/>
              <a:t>When we apply non-linear distortion, intermodulation products will show up in the spectrum</a:t>
            </a:r>
          </a:p>
          <a:p>
            <a:pPr marL="1143000" lvl="1" eaLnBrk="1" hangingPunct="1"/>
            <a:r>
              <a:rPr lang="en-US" altLang="en-US" sz="3200"/>
              <a:t>If two tones are </a:t>
            </a:r>
            <a:r>
              <a:rPr lang="en-US" altLang="en-US" sz="3200">
                <a:solidFill>
                  <a:srgbClr val="0000FF"/>
                </a:solidFill>
              </a:rPr>
              <a:t>harmonically-related</a:t>
            </a:r>
            <a:endParaRPr lang="en-US" altLang="en-US" sz="3200"/>
          </a:p>
          <a:p>
            <a:pPr marL="1524000" lvl="2" eaLnBrk="1" hangingPunct="1"/>
            <a:r>
              <a:rPr lang="en-US" altLang="en-US" sz="2800"/>
              <a:t>Intermodulation products will be harmonically-related as well</a:t>
            </a:r>
          </a:p>
          <a:p>
            <a:pPr marL="1143000" lvl="1" eaLnBrk="1" hangingPunct="1"/>
            <a:r>
              <a:rPr lang="en-US" altLang="en-US" sz="3200"/>
              <a:t>If two tones are not harmonically-related</a:t>
            </a:r>
          </a:p>
          <a:p>
            <a:pPr marL="1524000" lvl="2" eaLnBrk="1" hangingPunct="1"/>
            <a:r>
              <a:rPr lang="en-US" altLang="en-US" sz="2800"/>
              <a:t>Intermodulation produces will be harsh and dissonant</a:t>
            </a:r>
          </a:p>
          <a:p>
            <a:pPr marL="1524000" lvl="2" eaLnBrk="1" hangingPunct="1"/>
            <a:r>
              <a:rPr lang="en-US" altLang="en-US" sz="2800"/>
              <a:t>Exact guitar tuning is </a:t>
            </a:r>
            <a:r>
              <a:rPr lang="en-US" altLang="en-US" sz="2800">
                <a:latin typeface="Arial Italic" panose="020B0604020202090204" pitchFamily="34" charset="0"/>
                <a:cs typeface="Arial Italic" panose="020B0604020202090204" pitchFamily="34" charset="0"/>
                <a:sym typeface="Arial Italic" panose="020B0604020202090204" pitchFamily="34" charset="0"/>
              </a:rPr>
              <a:t>especially </a:t>
            </a:r>
            <a:r>
              <a:rPr lang="en-US" altLang="en-US" sz="2800"/>
              <a:t>important when using distortion!</a:t>
            </a:r>
          </a:p>
          <a:p>
            <a:pPr marL="635000" eaLnBrk="1" hangingPunct="1"/>
            <a:r>
              <a:rPr lang="en-US" altLang="en-US" sz="4000"/>
              <a:t>Also know:</a:t>
            </a:r>
          </a:p>
          <a:p>
            <a:pPr marL="1143000" lvl="1" eaLnBrk="1" hangingPunct="1"/>
            <a:r>
              <a:rPr lang="en-US" altLang="en-US" sz="3200">
                <a:solidFill>
                  <a:srgbClr val="0000FF"/>
                </a:solidFill>
              </a:rPr>
              <a:t>Aliasing</a:t>
            </a:r>
            <a:r>
              <a:rPr lang="en-US" altLang="en-US" sz="3200"/>
              <a:t> (and addressing it); </a:t>
            </a:r>
            <a:r>
              <a:rPr lang="en-US" altLang="en-US" sz="3200">
                <a:solidFill>
                  <a:srgbClr val="0000FF"/>
                </a:solidFill>
              </a:rPr>
              <a:t>hard clipping</a:t>
            </a:r>
            <a:r>
              <a:rPr lang="en-US" altLang="en-US" sz="3200"/>
              <a:t>; </a:t>
            </a:r>
            <a:r>
              <a:rPr lang="en-US" altLang="en-US" sz="3200">
                <a:solidFill>
                  <a:srgbClr val="0000FF"/>
                </a:solidFill>
              </a:rPr>
              <a:t>(a)symmetry</a:t>
            </a:r>
          </a:p>
          <a:p>
            <a:pPr marL="1143000" lvl="1" eaLnBrk="1" hangingPunct="1"/>
            <a:r>
              <a:rPr lang="en-US" altLang="en-US" sz="3200">
                <a:solidFill>
                  <a:srgbClr val="0000FF"/>
                </a:solidFill>
              </a:rPr>
              <a:t>Rectification</a:t>
            </a:r>
            <a:r>
              <a:rPr lang="en-US" altLang="en-US" sz="3200"/>
              <a:t>, other variations</a:t>
            </a:r>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00" y="1651000"/>
            <a:ext cx="8763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r>
              <a:rPr lang="en-US" altLang="en-US"/>
              <a:t>Ring modulation</a:t>
            </a:r>
          </a:p>
        </p:txBody>
      </p:sp>
      <p:sp>
        <p:nvSpPr>
          <p:cNvPr id="35843" name="Rectangle 2"/>
          <p:cNvSpPr>
            <a:spLocks noGrp="1" noChangeArrowheads="1"/>
          </p:cNvSpPr>
          <p:nvPr>
            <p:ph type="body" idx="1"/>
          </p:nvPr>
        </p:nvSpPr>
        <p:spPr/>
        <p:txBody>
          <a:bodyPr anchor="t"/>
          <a:lstStyle/>
          <a:p>
            <a:pPr marL="635000" eaLnBrk="1" hangingPunct="1"/>
            <a:r>
              <a:rPr lang="en-US" altLang="en-US"/>
              <a:t>Audio-frequency amplitude modulation</a:t>
            </a:r>
          </a:p>
          <a:p>
            <a:pPr marL="635000" eaLnBrk="1" hangingPunct="1"/>
            <a:endParaRPr lang="en-US" altLang="en-US"/>
          </a:p>
          <a:p>
            <a:pPr marL="635000" eaLnBrk="1" hangingPunct="1"/>
            <a:endParaRPr lang="en-US" altLang="en-US"/>
          </a:p>
          <a:p>
            <a:pPr marL="635000" eaLnBrk="1" hangingPunct="1"/>
            <a:endParaRPr lang="en-US" altLang="en-US"/>
          </a:p>
          <a:p>
            <a:pPr marL="1143000" lvl="1" eaLnBrk="1" hangingPunct="1">
              <a:spcBef>
                <a:spcPts val="1600"/>
              </a:spcBef>
            </a:pPr>
            <a:r>
              <a:rPr lang="en-US" altLang="en-US"/>
              <a:t>Multiply signal by a sinusoid</a:t>
            </a:r>
          </a:p>
          <a:p>
            <a:pPr marL="635000" eaLnBrk="1" hangingPunct="1"/>
            <a:r>
              <a:rPr lang="en-US" altLang="en-US"/>
              <a:t>Resulting frequencies will differ from input</a:t>
            </a:r>
          </a:p>
          <a:p>
            <a:pPr marL="1143000" lvl="1" eaLnBrk="1" hangingPunct="1"/>
            <a:r>
              <a:rPr lang="en-US" altLang="en-US">
                <a:solidFill>
                  <a:srgbClr val="0000FF"/>
                </a:solidFill>
              </a:rPr>
              <a:t>Sum and difference frequencies</a:t>
            </a:r>
          </a:p>
          <a:p>
            <a:pPr marL="1524000" lvl="2" eaLnBrk="1" hangingPunct="1"/>
            <a:r>
              <a:rPr lang="en-US" altLang="en-US"/>
              <a:t>Known as </a:t>
            </a:r>
            <a:r>
              <a:rPr lang="en-US" altLang="en-US">
                <a:solidFill>
                  <a:srgbClr val="0000FF"/>
                </a:solidFill>
              </a:rPr>
              <a:t>sidebands</a:t>
            </a:r>
            <a:endParaRPr lang="en-US" altLang="en-US"/>
          </a:p>
          <a:p>
            <a:pPr marL="1143000" lvl="1" eaLnBrk="1" hangingPunct="1"/>
            <a:r>
              <a:rPr lang="en-US" altLang="en-US"/>
              <a:t>Output </a:t>
            </a:r>
            <a:r>
              <a:rPr lang="en-US" altLang="en-US">
                <a:solidFill>
                  <a:srgbClr val="0000FF"/>
                </a:solidFill>
              </a:rPr>
              <a:t>not harmonic</a:t>
            </a:r>
            <a:endParaRPr lang="en-US" altLang="en-US"/>
          </a:p>
          <a:p>
            <a:pPr marL="1524000" lvl="2" eaLnBrk="1" hangingPunct="1"/>
            <a:r>
              <a:rPr lang="en-US" altLang="en-US"/>
              <a:t>Sounds can be quite dissonant, even for simple inputs</a:t>
            </a:r>
          </a:p>
          <a:p>
            <a:pPr marL="1524000" lvl="2" eaLnBrk="1" hangingPunct="1"/>
            <a:r>
              <a:rPr lang="en-US" altLang="en-US"/>
              <a:t>Not widely used for this reason</a:t>
            </a:r>
          </a:p>
        </p:txBody>
      </p:sp>
      <p:pic>
        <p:nvPicPr>
          <p:cNvPr id="3584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1946275"/>
            <a:ext cx="7681913"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r>
              <a:rPr lang="en-US" altLang="en-US"/>
              <a:t>Compression</a:t>
            </a:r>
          </a:p>
        </p:txBody>
      </p:sp>
      <p:sp>
        <p:nvSpPr>
          <p:cNvPr id="36867" name="Rectangle 2"/>
          <p:cNvSpPr>
            <a:spLocks noGrp="1" noChangeArrowheads="1"/>
          </p:cNvSpPr>
          <p:nvPr>
            <p:ph type="body" idx="1"/>
          </p:nvPr>
        </p:nvSpPr>
        <p:spPr/>
        <p:txBody>
          <a:bodyPr anchor="t"/>
          <a:lstStyle/>
          <a:p>
            <a:pPr marL="635000" eaLnBrk="1" hangingPunct="1"/>
            <a:r>
              <a:rPr lang="en-US" altLang="en-US" sz="4000"/>
              <a:t>Compressor = amplifier with </a:t>
            </a:r>
            <a:r>
              <a:rPr lang="en-US" altLang="en-US" sz="4000">
                <a:solidFill>
                  <a:srgbClr val="0000FF"/>
                </a:solidFill>
              </a:rPr>
              <a:t>variable gain control</a:t>
            </a:r>
          </a:p>
          <a:p>
            <a:pPr marL="1143000" lvl="1" eaLnBrk="1" hangingPunct="1"/>
            <a:r>
              <a:rPr lang="en-US" altLang="en-US" sz="3200"/>
              <a:t>Gain always ≤ 1</a:t>
            </a:r>
          </a:p>
          <a:p>
            <a:pPr marL="635000" eaLnBrk="1" hangingPunct="1"/>
            <a:r>
              <a:rPr lang="en-US" altLang="en-US" sz="4000"/>
              <a:t>Crucially: </a:t>
            </a:r>
            <a:r>
              <a:rPr lang="en-US" altLang="en-US" sz="4000">
                <a:solidFill>
                  <a:srgbClr val="0000FF"/>
                </a:solidFill>
              </a:rPr>
              <a:t>gain controlled by level of input</a:t>
            </a:r>
          </a:p>
          <a:p>
            <a:pPr marL="1143000" lvl="1" eaLnBrk="1" hangingPunct="1"/>
            <a:r>
              <a:rPr lang="en-US" altLang="en-US" sz="3200">
                <a:ea typeface="Apple Symbols" charset="0"/>
                <a:cs typeface="Apple Symbols" charset="0"/>
              </a:rPr>
              <a:t>High signal level     gain ≪ 1</a:t>
            </a:r>
            <a:endParaRPr lang="en-US" altLang="en-US" sz="3200"/>
          </a:p>
          <a:p>
            <a:pPr marL="1143000" lvl="1" eaLnBrk="1" hangingPunct="1"/>
            <a:r>
              <a:rPr lang="en-US" altLang="en-US" sz="3200"/>
              <a:t>Low signal level      gain ≈ 1</a:t>
            </a:r>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1143000" lvl="1" eaLnBrk="1" hangingPunct="1"/>
            <a:endParaRPr lang="en-US" altLang="en-US" sz="3200"/>
          </a:p>
          <a:p>
            <a:pPr marL="635000" eaLnBrk="1" hangingPunct="1"/>
            <a:r>
              <a:rPr lang="en-US" altLang="en-US" sz="4000"/>
              <a:t>Two ways to calculate signal level</a:t>
            </a:r>
          </a:p>
          <a:p>
            <a:pPr marL="1143000" lvl="1" eaLnBrk="1" hangingPunct="1"/>
            <a:r>
              <a:rPr lang="en-US" altLang="en-US" sz="3200"/>
              <a:t>Before or after compression is applied</a:t>
            </a:r>
          </a:p>
          <a:p>
            <a:pPr marL="1524000" lvl="2" eaLnBrk="1" hangingPunct="1"/>
            <a:r>
              <a:rPr lang="en-US" altLang="en-US" sz="2800"/>
              <a:t>“</a:t>
            </a:r>
            <a:r>
              <a:rPr lang="en-US" altLang="en-US" sz="2800">
                <a:solidFill>
                  <a:srgbClr val="0000FF"/>
                </a:solidFill>
              </a:rPr>
              <a:t>Feedforward</a:t>
            </a:r>
            <a:r>
              <a:rPr lang="en-US" altLang="en-US" sz="2800"/>
              <a:t>” and “</a:t>
            </a:r>
            <a:r>
              <a:rPr lang="en-US" altLang="en-US" sz="2800">
                <a:solidFill>
                  <a:srgbClr val="0000FF"/>
                </a:solidFill>
              </a:rPr>
              <a:t>feedback</a:t>
            </a:r>
            <a:r>
              <a:rPr lang="en-US" altLang="en-US" sz="2800"/>
              <a:t>” strategies</a:t>
            </a:r>
          </a:p>
          <a:p>
            <a:pPr marL="1524000" lvl="2" eaLnBrk="1" hangingPunct="1"/>
            <a:r>
              <a:rPr lang="en-US" altLang="en-US" sz="2800"/>
              <a:t>We have mostly seen feedforward version</a:t>
            </a:r>
          </a:p>
        </p:txBody>
      </p:sp>
      <p:sp>
        <p:nvSpPr>
          <p:cNvPr id="36868" name="Line 3"/>
          <p:cNvSpPr>
            <a:spLocks noChangeShapeType="1"/>
          </p:cNvSpPr>
          <p:nvPr/>
        </p:nvSpPr>
        <p:spPr bwMode="auto">
          <a:xfrm flipH="1">
            <a:off x="4341813" y="3363913"/>
            <a:ext cx="484187" cy="0"/>
          </a:xfrm>
          <a:prstGeom prst="line">
            <a:avLst/>
          </a:prstGeom>
          <a:noFill/>
          <a:ln w="508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36869" name="Line 4"/>
          <p:cNvSpPr>
            <a:spLocks noChangeShapeType="1"/>
          </p:cNvSpPr>
          <p:nvPr/>
        </p:nvSpPr>
        <p:spPr bwMode="auto">
          <a:xfrm flipH="1">
            <a:off x="4341813" y="3940175"/>
            <a:ext cx="484187" cy="0"/>
          </a:xfrm>
          <a:prstGeom prst="line">
            <a:avLst/>
          </a:prstGeom>
          <a:noFill/>
          <a:ln w="508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pic>
        <p:nvPicPr>
          <p:cNvPr id="36870" name="Picture 5"/>
          <p:cNvPicPr>
            <a:picLocks noChangeArrowheads="1"/>
          </p:cNvPicPr>
          <p:nvPr/>
        </p:nvPicPr>
        <p:blipFill>
          <a:blip r:embed="rId3">
            <a:extLst>
              <a:ext uri="{28A0092B-C50C-407E-A947-70E740481C1C}">
                <a14:useLocalDpi xmlns:a14="http://schemas.microsoft.com/office/drawing/2010/main" val="0"/>
              </a:ext>
            </a:extLst>
          </a:blip>
          <a:srcRect t="3922"/>
          <a:stretch>
            <a:fillRect/>
          </a:stretch>
        </p:blipFill>
        <p:spPr bwMode="auto">
          <a:xfrm>
            <a:off x="1470025" y="4552950"/>
            <a:ext cx="9523413"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altLang="en-US"/>
              <a:t>Compression terminology</a:t>
            </a:r>
          </a:p>
        </p:txBody>
      </p:sp>
      <p:pic>
        <p:nvPicPr>
          <p:cNvPr id="37891" name="Picture 2"/>
          <p:cNvPicPr>
            <a:picLocks noChangeArrowheads="1"/>
          </p:cNvPicPr>
          <p:nvPr/>
        </p:nvPicPr>
        <p:blipFill>
          <a:blip r:embed="rId3">
            <a:extLst>
              <a:ext uri="{28A0092B-C50C-407E-A947-70E740481C1C}">
                <a14:useLocalDpi xmlns:a14="http://schemas.microsoft.com/office/drawing/2010/main" val="0"/>
              </a:ext>
            </a:extLst>
          </a:blip>
          <a:srcRect t="9262"/>
          <a:stretch>
            <a:fillRect/>
          </a:stretch>
        </p:blipFill>
        <p:spPr bwMode="auto">
          <a:xfrm>
            <a:off x="2324100" y="1130300"/>
            <a:ext cx="8343900"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3"/>
          <p:cNvSpPr>
            <a:spLocks/>
          </p:cNvSpPr>
          <p:nvPr/>
        </p:nvSpPr>
        <p:spPr bwMode="auto">
          <a:xfrm>
            <a:off x="1117600" y="7404100"/>
            <a:ext cx="55245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Threshold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input level at which </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compressor activates</a:t>
            </a:r>
          </a:p>
          <a:p>
            <a:pPr algn="l" eaLnBrk="1" hangingPunct="1"/>
            <a:r>
              <a:rPr lang="en-US" altLang="en-US" sz="2200">
                <a:solidFill>
                  <a:schemeClr val="tx1"/>
                </a:solidFill>
                <a:latin typeface="Arial" panose="020B0604020202020204" pitchFamily="34" charset="0"/>
                <a:cs typeface="Arial" panose="020B0604020202020204" pitchFamily="34" charset="0"/>
                <a:sym typeface="Arial" panose="020B0604020202020204" pitchFamily="34" charset="0"/>
              </a:rPr>
              <a:t>(below this, gain = 1)</a:t>
            </a:r>
          </a:p>
        </p:txBody>
      </p:sp>
      <p:sp>
        <p:nvSpPr>
          <p:cNvPr id="37893" name="Rectangle 4"/>
          <p:cNvSpPr>
            <a:spLocks/>
          </p:cNvSpPr>
          <p:nvPr/>
        </p:nvSpPr>
        <p:spPr bwMode="auto">
          <a:xfrm>
            <a:off x="3213100" y="1282700"/>
            <a:ext cx="5524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Knee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transition between</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compressed and </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uncompressed</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regions</a:t>
            </a:r>
          </a:p>
        </p:txBody>
      </p:sp>
      <p:sp>
        <p:nvSpPr>
          <p:cNvPr id="37894" name="Rectangle 5"/>
          <p:cNvSpPr>
            <a:spLocks/>
          </p:cNvSpPr>
          <p:nvPr/>
        </p:nvSpPr>
        <p:spPr bwMode="auto">
          <a:xfrm>
            <a:off x="7162800" y="7404100"/>
            <a:ext cx="55245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Ratio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amount that increasing</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input level affects output level</a:t>
            </a:r>
          </a:p>
          <a:p>
            <a:pPr algn="l" eaLnBrk="1" hangingPunct="1"/>
            <a:r>
              <a:rPr lang="en-US" altLang="en-US" sz="2200">
                <a:solidFill>
                  <a:schemeClr val="tx1"/>
                </a:solidFill>
                <a:latin typeface="Arial" panose="020B0604020202020204" pitchFamily="34" charset="0"/>
                <a:cs typeface="Arial" panose="020B0604020202020204" pitchFamily="34" charset="0"/>
                <a:sym typeface="Arial" panose="020B0604020202020204" pitchFamily="34" charset="0"/>
              </a:rPr>
              <a:t>(not the same as gain -- why?)</a:t>
            </a:r>
          </a:p>
        </p:txBody>
      </p:sp>
      <p:sp>
        <p:nvSpPr>
          <p:cNvPr id="37895" name="Oval 6"/>
          <p:cNvSpPr>
            <a:spLocks/>
          </p:cNvSpPr>
          <p:nvPr/>
        </p:nvSpPr>
        <p:spPr bwMode="auto">
          <a:xfrm>
            <a:off x="3987800" y="6362700"/>
            <a:ext cx="1778000" cy="7112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37896" name="Oval 7"/>
          <p:cNvSpPr>
            <a:spLocks/>
          </p:cNvSpPr>
          <p:nvPr/>
        </p:nvSpPr>
        <p:spPr bwMode="auto">
          <a:xfrm>
            <a:off x="8153400" y="2540000"/>
            <a:ext cx="901700" cy="19558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37897" name="Oval 8"/>
          <p:cNvSpPr>
            <a:spLocks/>
          </p:cNvSpPr>
          <p:nvPr/>
        </p:nvSpPr>
        <p:spPr bwMode="auto">
          <a:xfrm>
            <a:off x="4419600" y="4051300"/>
            <a:ext cx="901700" cy="8763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pPr eaLnBrk="1" hangingPunct="1"/>
            <a:r>
              <a:rPr lang="en-US" altLang="en-US"/>
              <a:t>Attack and release time</a:t>
            </a:r>
          </a:p>
        </p:txBody>
      </p:sp>
      <p:sp>
        <p:nvSpPr>
          <p:cNvPr id="38915" name="Rectangle 2"/>
          <p:cNvSpPr>
            <a:spLocks noGrp="1" noChangeArrowheads="1"/>
          </p:cNvSpPr>
          <p:nvPr>
            <p:ph type="body" idx="1"/>
          </p:nvPr>
        </p:nvSpPr>
        <p:spPr/>
        <p:txBody>
          <a:bodyPr/>
          <a:lstStyle/>
          <a:p>
            <a:pPr marL="635000" eaLnBrk="1" hangingPunct="1"/>
            <a:r>
              <a:rPr lang="en-US" altLang="en-US">
                <a:solidFill>
                  <a:srgbClr val="0000FF"/>
                </a:solidFill>
              </a:rPr>
              <a:t>Attack time</a:t>
            </a:r>
            <a:r>
              <a:rPr lang="en-US" altLang="en-US"/>
              <a:t> and </a:t>
            </a:r>
            <a:r>
              <a:rPr lang="en-US" altLang="en-US">
                <a:solidFill>
                  <a:srgbClr val="0000FF"/>
                </a:solidFill>
              </a:rPr>
              <a:t>release time</a:t>
            </a:r>
            <a:r>
              <a:rPr lang="en-US" altLang="en-US"/>
              <a:t> are properties of the level detector (not the gain control)</a:t>
            </a:r>
          </a:p>
          <a:p>
            <a:pPr marL="1143000" lvl="1" eaLnBrk="1" hangingPunct="1"/>
            <a:r>
              <a:rPr lang="en-US" altLang="en-US"/>
              <a:t>Assume level detector operates over a time window</a:t>
            </a:r>
          </a:p>
          <a:p>
            <a:pPr marL="1143000" lvl="1" eaLnBrk="1" hangingPunct="1"/>
            <a:r>
              <a:rPr lang="en-US" altLang="en-US"/>
              <a:t>Attack time = how long it takes to respond when input rises above the </a:t>
            </a:r>
            <a:r>
              <a:rPr lang="en-US" altLang="en-US">
                <a:solidFill>
                  <a:srgbClr val="0000FF"/>
                </a:solidFill>
              </a:rPr>
              <a:t>threshold</a:t>
            </a:r>
            <a:endParaRPr lang="en-US" altLang="en-US"/>
          </a:p>
          <a:p>
            <a:pPr marL="1524000" lvl="2" eaLnBrk="1" hangingPunct="1"/>
            <a:r>
              <a:rPr lang="en-US" altLang="en-US"/>
              <a:t>Usually short, less than 100ms</a:t>
            </a:r>
          </a:p>
          <a:p>
            <a:pPr marL="1143000" lvl="1" eaLnBrk="1" hangingPunct="1"/>
            <a:r>
              <a:rPr lang="en-US" altLang="en-US"/>
              <a:t>Release time = how long it takes to respond when input falls below the threshold</a:t>
            </a:r>
          </a:p>
          <a:p>
            <a:pPr marL="1524000" lvl="2" eaLnBrk="1" hangingPunct="1"/>
            <a:r>
              <a:rPr lang="en-US" altLang="en-US"/>
              <a:t>Usually larger than attack time, e.g. 1-2 seconds</a:t>
            </a:r>
          </a:p>
          <a:p>
            <a:pPr marL="635000" eaLnBrk="1" hangingPunct="1"/>
            <a:r>
              <a:rPr lang="en-US" altLang="en-US"/>
              <a:t>Also know:</a:t>
            </a:r>
          </a:p>
          <a:p>
            <a:pPr marL="1143000" lvl="1" eaLnBrk="1" hangingPunct="1"/>
            <a:r>
              <a:rPr lang="en-US" altLang="en-US">
                <a:solidFill>
                  <a:srgbClr val="0000FF"/>
                </a:solidFill>
              </a:rPr>
              <a:t>Limiting</a:t>
            </a:r>
            <a:r>
              <a:rPr lang="en-US" altLang="en-US"/>
              <a:t>, </a:t>
            </a:r>
            <a:r>
              <a:rPr lang="en-US" altLang="en-US">
                <a:solidFill>
                  <a:srgbClr val="0000FF"/>
                </a:solidFill>
              </a:rPr>
              <a:t>ducking</a:t>
            </a:r>
            <a:r>
              <a:rPr lang="en-US" altLang="en-US"/>
              <a:t>, </a:t>
            </a:r>
            <a:r>
              <a:rPr lang="en-US" altLang="en-US">
                <a:solidFill>
                  <a:srgbClr val="0000FF"/>
                </a:solidFill>
              </a:rPr>
              <a:t>look-ahead</a:t>
            </a:r>
            <a:r>
              <a:rPr lang="en-US" altLang="en-US"/>
              <a:t>, </a:t>
            </a:r>
            <a:r>
              <a:rPr lang="en-US" altLang="en-US">
                <a:solidFill>
                  <a:srgbClr val="0000FF"/>
                </a:solidFill>
              </a:rPr>
              <a:t>de-essing</a:t>
            </a:r>
            <a:r>
              <a:rPr lang="en-US" altLang="en-US"/>
              <a:t>, etc.</a:t>
            </a:r>
          </a:p>
          <a:p>
            <a:pPr marL="1143000" lvl="1" eaLnBrk="1" hangingPunct="1"/>
            <a:r>
              <a:rPr lang="en-US" altLang="en-US"/>
              <a:t>Difference between compression and distortion</a:t>
            </a:r>
          </a:p>
          <a:p>
            <a:pPr marL="1143000" lvl="1" eaLnBrk="1" hangingPunct="1"/>
            <a:r>
              <a:rPr lang="en-US" altLang="en-US">
                <a:solidFill>
                  <a:srgbClr val="0000FF"/>
                </a:solidFill>
              </a:rPr>
              <a:t>Pumping</a:t>
            </a:r>
            <a:r>
              <a:rPr lang="en-US" altLang="en-US"/>
              <a:t> and </a:t>
            </a:r>
            <a:r>
              <a:rPr lang="en-US" altLang="en-US">
                <a:solidFill>
                  <a:srgbClr val="0000FF"/>
                </a:solidFill>
              </a:rPr>
              <a:t>breathing</a:t>
            </a:r>
            <a:r>
              <a:rPr lang="en-US" altLang="en-US"/>
              <a:t> (and how to deal with them)</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B2C4AD70-9125-8F70-922E-B0DA99907A06}"/>
              </a:ext>
            </a:extLst>
          </p:cNvPr>
          <p:cNvSpPr>
            <a:spLocks noChangeArrowheads="1"/>
          </p:cNvSpPr>
          <p:nvPr>
            <p:ph type="title"/>
          </p:nvPr>
        </p:nvSpPr>
        <p:spPr/>
        <p:txBody>
          <a:bodyPr/>
          <a:lstStyle/>
          <a:p>
            <a:pPr eaLnBrk="1" hangingPunct="1"/>
            <a:r>
              <a:rPr lang="en-US" altLang="en-US"/>
              <a:t>Mixing consoles</a:t>
            </a:r>
          </a:p>
        </p:txBody>
      </p:sp>
      <p:sp>
        <p:nvSpPr>
          <p:cNvPr id="12291" name="Rectangle 2">
            <a:extLst>
              <a:ext uri="{FF2B5EF4-FFF2-40B4-BE49-F238E27FC236}">
                <a16:creationId xmlns:a16="http://schemas.microsoft.com/office/drawing/2014/main" id="{996E5745-8B23-783D-B449-85C94AE6D708}"/>
              </a:ext>
            </a:extLst>
          </p:cNvPr>
          <p:cNvSpPr>
            <a:spLocks noChangeArrowheads="1"/>
          </p:cNvSpPr>
          <p:nvPr>
            <p:ph type="body" idx="1"/>
          </p:nvPr>
        </p:nvSpPr>
        <p:spPr>
          <a:xfrm>
            <a:off x="88900" y="1143000"/>
            <a:ext cx="12814300" cy="8547100"/>
          </a:xfrm>
        </p:spPr>
        <p:txBody>
          <a:bodyPr/>
          <a:lstStyle/>
          <a:p>
            <a:pPr marL="635000" eaLnBrk="1" hangingPunct="1"/>
            <a:r>
              <a:rPr lang="en-US" altLang="en-US"/>
              <a:t>What is a mixing console?</a:t>
            </a:r>
          </a:p>
          <a:p>
            <a:pPr marL="1143000" lvl="1" eaLnBrk="1" hangingPunct="1"/>
            <a:r>
              <a:rPr lang="en-US" altLang="en-US"/>
              <a:t>Electronic device for </a:t>
            </a:r>
            <a:r>
              <a:rPr lang="en-US" altLang="en-US">
                <a:solidFill>
                  <a:srgbClr val="0000FF"/>
                </a:solidFill>
              </a:rPr>
              <a:t>combining</a:t>
            </a:r>
            <a:r>
              <a:rPr lang="en-US" altLang="en-US"/>
              <a:t>, </a:t>
            </a:r>
            <a:r>
              <a:rPr lang="en-US" altLang="en-US">
                <a:solidFill>
                  <a:srgbClr val="0000FF"/>
                </a:solidFill>
              </a:rPr>
              <a:t>routing</a:t>
            </a:r>
            <a:r>
              <a:rPr lang="en-US" altLang="en-US"/>
              <a:t>, and </a:t>
            </a:r>
            <a:r>
              <a:rPr lang="en-US" altLang="en-US">
                <a:solidFill>
                  <a:srgbClr val="0000FF"/>
                </a:solidFill>
              </a:rPr>
              <a:t>modifying</a:t>
            </a:r>
            <a:r>
              <a:rPr lang="en-US" altLang="en-US"/>
              <a:t> audio signals (including level, tone and dynamics)</a:t>
            </a:r>
          </a:p>
          <a:p>
            <a:pPr marL="1143000" lvl="1" eaLnBrk="1" hangingPunct="1"/>
            <a:r>
              <a:rPr lang="en-US" altLang="en-US"/>
              <a:t>Analogue or digital signals, depending on type</a:t>
            </a:r>
          </a:p>
          <a:p>
            <a:pPr marL="1143000" lvl="1" eaLnBrk="1" hangingPunct="1"/>
            <a:r>
              <a:rPr lang="en-US" altLang="en-US"/>
              <a:t>Modified signals are summed to produce output</a:t>
            </a:r>
          </a:p>
          <a:p>
            <a:pPr marL="635000" eaLnBrk="1" hangingPunct="1"/>
            <a:r>
              <a:rPr lang="en-US" altLang="en-US"/>
              <a:t>Three main functions:</a:t>
            </a:r>
          </a:p>
          <a:p>
            <a:pPr marL="1143000" lvl="1" eaLnBrk="1" hangingPunct="1"/>
            <a:r>
              <a:rPr lang="en-US" altLang="en-US">
                <a:solidFill>
                  <a:srgbClr val="0000FF"/>
                </a:solidFill>
              </a:rPr>
              <a:t>Summing</a:t>
            </a:r>
            <a:r>
              <a:rPr lang="en-US" altLang="en-US"/>
              <a:t>: combining audio signals</a:t>
            </a:r>
          </a:p>
          <a:p>
            <a:pPr marL="1524000" lvl="2" eaLnBrk="1" hangingPunct="1"/>
            <a:r>
              <a:rPr lang="en-US" altLang="en-US"/>
              <a:t>Many channels can be summed to stereo (or mono) via mix bus</a:t>
            </a:r>
          </a:p>
          <a:p>
            <a:pPr marL="1143000" lvl="1" eaLnBrk="1" hangingPunct="1"/>
            <a:r>
              <a:rPr lang="en-US" altLang="en-US">
                <a:solidFill>
                  <a:srgbClr val="0000FF"/>
                </a:solidFill>
              </a:rPr>
              <a:t>Processing</a:t>
            </a:r>
            <a:r>
              <a:rPr lang="en-US" altLang="en-US"/>
              <a:t>: modifying audio signal properties</a:t>
            </a:r>
          </a:p>
          <a:p>
            <a:pPr marL="1524000" lvl="2" eaLnBrk="1" hangingPunct="1"/>
            <a:r>
              <a:rPr lang="en-US" altLang="en-US"/>
              <a:t>Consoles often have on-board equalisers and sometimes dynamics processors</a:t>
            </a:r>
          </a:p>
          <a:p>
            <a:pPr marL="1143000" lvl="1" eaLnBrk="1" hangingPunct="1"/>
            <a:r>
              <a:rPr lang="en-US" altLang="en-US">
                <a:solidFill>
                  <a:srgbClr val="0000FF"/>
                </a:solidFill>
              </a:rPr>
              <a:t>Routing</a:t>
            </a:r>
            <a:r>
              <a:rPr lang="en-US" altLang="en-US"/>
              <a:t>: grouping, sending and receiving signals</a:t>
            </a:r>
          </a:p>
          <a:p>
            <a:pPr marL="1524000" lvl="2" eaLnBrk="1" hangingPunct="1"/>
            <a:r>
              <a:rPr lang="en-US" altLang="en-US"/>
              <a:t>Enable use of external processors and effects</a:t>
            </a:r>
          </a:p>
          <a:p>
            <a:pPr marL="1524000" lvl="2" eaLnBrk="1" hangingPunct="1"/>
            <a:r>
              <a:rPr lang="en-US" altLang="en-US"/>
              <a:t>Insert points, auxiliary sends and receives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p:cNvPicPr>
            <a:picLocks noChangeArrowheads="1"/>
          </p:cNvPicPr>
          <p:nvPr/>
        </p:nvPicPr>
        <p:blipFill>
          <a:blip r:embed="rId3">
            <a:extLst>
              <a:ext uri="{28A0092B-C50C-407E-A947-70E740481C1C}">
                <a14:useLocalDpi xmlns:a14="http://schemas.microsoft.com/office/drawing/2010/main" val="0"/>
              </a:ext>
            </a:extLst>
          </a:blip>
          <a:srcRect l="11453" t="11089" r="12222" b="1366"/>
          <a:stretch>
            <a:fillRect/>
          </a:stretch>
        </p:blipFill>
        <p:spPr bwMode="auto">
          <a:xfrm>
            <a:off x="2414588" y="1287463"/>
            <a:ext cx="64770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p:cNvSpPr>
            <a:spLocks noGrp="1" noChangeArrowheads="1"/>
          </p:cNvSpPr>
          <p:nvPr>
            <p:ph type="title"/>
          </p:nvPr>
        </p:nvSpPr>
        <p:spPr/>
        <p:txBody>
          <a:bodyPr/>
          <a:lstStyle/>
          <a:p>
            <a:pPr eaLnBrk="1" hangingPunct="1"/>
            <a:r>
              <a:rPr lang="en-US" altLang="en-US"/>
              <a:t>Expansion</a:t>
            </a:r>
          </a:p>
        </p:txBody>
      </p:sp>
      <p:sp>
        <p:nvSpPr>
          <p:cNvPr id="39940" name="Rectangle 3"/>
          <p:cNvSpPr>
            <a:spLocks/>
          </p:cNvSpPr>
          <p:nvPr/>
        </p:nvSpPr>
        <p:spPr bwMode="auto">
          <a:xfrm>
            <a:off x="1117600" y="7404100"/>
            <a:ext cx="55245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Threshold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input level at which </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expander activates</a:t>
            </a:r>
          </a:p>
          <a:p>
            <a:pPr algn="l" eaLnBrk="1" hangingPunct="1"/>
            <a:r>
              <a:rPr lang="en-US" altLang="en-US" sz="2200">
                <a:solidFill>
                  <a:schemeClr val="tx1"/>
                </a:solidFill>
                <a:latin typeface="Arial" panose="020B0604020202020204" pitchFamily="34" charset="0"/>
                <a:cs typeface="Arial" panose="020B0604020202020204" pitchFamily="34" charset="0"/>
                <a:sym typeface="Arial" panose="020B0604020202020204" pitchFamily="34" charset="0"/>
              </a:rPr>
              <a:t>(above this, gain = 1)</a:t>
            </a:r>
          </a:p>
        </p:txBody>
      </p:sp>
      <p:sp>
        <p:nvSpPr>
          <p:cNvPr id="39941" name="Rectangle 4"/>
          <p:cNvSpPr>
            <a:spLocks/>
          </p:cNvSpPr>
          <p:nvPr/>
        </p:nvSpPr>
        <p:spPr bwMode="auto">
          <a:xfrm>
            <a:off x="3213100" y="1282700"/>
            <a:ext cx="5524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Knee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transition between</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expanded and </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unexpanded</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regions</a:t>
            </a:r>
          </a:p>
        </p:txBody>
      </p:sp>
      <p:sp>
        <p:nvSpPr>
          <p:cNvPr id="39942" name="Rectangle 5"/>
          <p:cNvSpPr>
            <a:spLocks/>
          </p:cNvSpPr>
          <p:nvPr/>
        </p:nvSpPr>
        <p:spPr bwMode="auto">
          <a:xfrm>
            <a:off x="7162800" y="7404100"/>
            <a:ext cx="55245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000">
                <a:solidFill>
                  <a:srgbClr val="FF0000"/>
                </a:solidFill>
                <a:latin typeface="Arial" panose="020B0604020202020204" pitchFamily="34" charset="0"/>
                <a:cs typeface="Arial" panose="020B0604020202020204" pitchFamily="34" charset="0"/>
                <a:sym typeface="Arial" panose="020B0604020202020204" pitchFamily="34" charset="0"/>
              </a:rPr>
              <a:t>Ratio </a:t>
            </a:r>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 amount that decreasing</a:t>
            </a:r>
          </a:p>
          <a:p>
            <a:pPr algn="l" eaLnBrk="1" hangingPunct="1"/>
            <a:r>
              <a:rPr lang="en-US" altLang="en-US" sz="3000">
                <a:solidFill>
                  <a:schemeClr val="tx1"/>
                </a:solidFill>
                <a:latin typeface="Arial" panose="020B0604020202020204" pitchFamily="34" charset="0"/>
                <a:cs typeface="Arial" panose="020B0604020202020204" pitchFamily="34" charset="0"/>
                <a:sym typeface="Arial" panose="020B0604020202020204" pitchFamily="34" charset="0"/>
              </a:rPr>
              <a:t>input level affects output level</a:t>
            </a:r>
          </a:p>
          <a:p>
            <a:pPr algn="l" eaLnBrk="1" hangingPunct="1"/>
            <a:r>
              <a:rPr lang="en-US" altLang="en-US" sz="2200">
                <a:solidFill>
                  <a:schemeClr val="tx1"/>
                </a:solidFill>
                <a:latin typeface="Arial" panose="020B0604020202020204" pitchFamily="34" charset="0"/>
                <a:cs typeface="Arial" panose="020B0604020202020204" pitchFamily="34" charset="0"/>
                <a:sym typeface="Arial" panose="020B0604020202020204" pitchFamily="34" charset="0"/>
              </a:rPr>
              <a:t>(not the same as gain)</a:t>
            </a:r>
          </a:p>
        </p:txBody>
      </p:sp>
      <p:sp>
        <p:nvSpPr>
          <p:cNvPr id="39943" name="Oval 6"/>
          <p:cNvSpPr>
            <a:spLocks/>
          </p:cNvSpPr>
          <p:nvPr/>
        </p:nvSpPr>
        <p:spPr bwMode="auto">
          <a:xfrm>
            <a:off x="4292600" y="6515100"/>
            <a:ext cx="1778000" cy="7112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39944" name="Oval 7"/>
          <p:cNvSpPr>
            <a:spLocks/>
          </p:cNvSpPr>
          <p:nvPr/>
        </p:nvSpPr>
        <p:spPr bwMode="auto">
          <a:xfrm>
            <a:off x="6489700" y="3568700"/>
            <a:ext cx="901700" cy="28194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39945" name="Oval 8"/>
          <p:cNvSpPr>
            <a:spLocks/>
          </p:cNvSpPr>
          <p:nvPr/>
        </p:nvSpPr>
        <p:spPr bwMode="auto">
          <a:xfrm>
            <a:off x="4724400" y="3886200"/>
            <a:ext cx="901700" cy="876300"/>
          </a:xfrm>
          <a:prstGeom prst="ellipse">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altLang="en-US"/>
          </a:p>
        </p:txBody>
      </p:sp>
      <p:sp>
        <p:nvSpPr>
          <p:cNvPr id="39946" name="Rectangle 9"/>
          <p:cNvSpPr>
            <a:spLocks/>
          </p:cNvSpPr>
          <p:nvPr/>
        </p:nvSpPr>
        <p:spPr bwMode="auto">
          <a:xfrm>
            <a:off x="431800" y="8985250"/>
            <a:ext cx="552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altLang="en-US" sz="3300">
                <a:solidFill>
                  <a:schemeClr val="tx1"/>
                </a:solidFill>
                <a:latin typeface="Arial" panose="020B0604020202020204" pitchFamily="34" charset="0"/>
                <a:cs typeface="Arial" panose="020B0604020202020204" pitchFamily="34" charset="0"/>
                <a:sym typeface="Arial" panose="020B0604020202020204" pitchFamily="34" charset="0"/>
              </a:rPr>
              <a:t>Also know:</a:t>
            </a:r>
            <a:r>
              <a:rPr lang="en-US" altLang="en-US" sz="3300">
                <a:solidFill>
                  <a:srgbClr val="FF0000"/>
                </a:solidFill>
                <a:latin typeface="Arial" panose="020B0604020202020204" pitchFamily="34" charset="0"/>
                <a:cs typeface="Arial" panose="020B0604020202020204" pitchFamily="34" charset="0"/>
                <a:sym typeface="Arial" panose="020B0604020202020204" pitchFamily="34" charset="0"/>
              </a:rPr>
              <a:t> </a:t>
            </a:r>
            <a:r>
              <a:rPr lang="en-US" altLang="en-US" sz="3300">
                <a:solidFill>
                  <a:srgbClr val="0000FF"/>
                </a:solidFill>
                <a:latin typeface="Arial" panose="020B0604020202020204" pitchFamily="34" charset="0"/>
                <a:cs typeface="Arial" panose="020B0604020202020204" pitchFamily="34" charset="0"/>
                <a:sym typeface="Arial" panose="020B0604020202020204" pitchFamily="34" charset="0"/>
              </a:rPr>
              <a:t>noise gating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r>
              <a:rPr lang="en-US" altLang="en-US"/>
              <a:t>Reverb, echo and delay</a:t>
            </a:r>
          </a:p>
        </p:txBody>
      </p:sp>
      <p:sp>
        <p:nvSpPr>
          <p:cNvPr id="40963" name="Rectangle 2"/>
          <p:cNvSpPr>
            <a:spLocks noGrp="1" noChangeArrowheads="1"/>
          </p:cNvSpPr>
          <p:nvPr>
            <p:ph type="body" idx="1"/>
          </p:nvPr>
        </p:nvSpPr>
        <p:spPr/>
        <p:txBody>
          <a:bodyPr/>
          <a:lstStyle/>
          <a:p>
            <a:pPr marL="635000" eaLnBrk="1" hangingPunct="1"/>
            <a:r>
              <a:rPr lang="en-US" altLang="en-US"/>
              <a:t>Reverb is </a:t>
            </a:r>
            <a:r>
              <a:rPr lang="en-US" altLang="en-US">
                <a:solidFill>
                  <a:srgbClr val="FF0000"/>
                </a:solidFill>
              </a:rPr>
              <a:t>not</a:t>
            </a:r>
            <a:r>
              <a:rPr lang="en-US" altLang="en-US"/>
              <a:t> just a series of echoes</a:t>
            </a:r>
          </a:p>
          <a:p>
            <a:pPr marL="1143000" lvl="1" eaLnBrk="1" hangingPunct="1"/>
            <a:r>
              <a:rPr lang="en-US" altLang="en-US">
                <a:solidFill>
                  <a:srgbClr val="0000FF"/>
                </a:solidFill>
              </a:rPr>
              <a:t>Echo</a:t>
            </a:r>
            <a:r>
              <a:rPr lang="en-US" altLang="en-US"/>
              <a:t>: distinct, delayed version of sound</a:t>
            </a:r>
          </a:p>
          <a:p>
            <a:pPr marL="1524000" lvl="2" eaLnBrk="1" hangingPunct="1"/>
            <a:r>
              <a:rPr lang="en-US" altLang="en-US"/>
              <a:t>Delay more than 0.1-0.2 seconds</a:t>
            </a:r>
          </a:p>
          <a:p>
            <a:pPr marL="1143000" lvl="1" eaLnBrk="1" hangingPunct="1"/>
            <a:r>
              <a:rPr lang="en-US" altLang="en-US">
                <a:solidFill>
                  <a:srgbClr val="0000FF"/>
                </a:solidFill>
              </a:rPr>
              <a:t>Reverb</a:t>
            </a:r>
            <a:r>
              <a:rPr lang="en-US" altLang="en-US"/>
              <a:t>: many closely-spaced copies of a sound</a:t>
            </a:r>
          </a:p>
          <a:p>
            <a:pPr marL="1524000" lvl="2" eaLnBrk="1" hangingPunct="1"/>
            <a:r>
              <a:rPr lang="en-US" altLang="en-US"/>
              <a:t>Do not perceive reflections as echoes</a:t>
            </a:r>
          </a:p>
          <a:p>
            <a:pPr marL="1524000" lvl="2" eaLnBrk="1" hangingPunct="1"/>
            <a:r>
              <a:rPr lang="en-US" altLang="en-US"/>
              <a:t>However, the overall effect is highly audible</a:t>
            </a:r>
          </a:p>
          <a:p>
            <a:pPr marL="635000" eaLnBrk="1" hangingPunct="1"/>
            <a:r>
              <a:rPr lang="en-US" altLang="en-US"/>
              <a:t>Delay with feedback does </a:t>
            </a:r>
            <a:r>
              <a:rPr lang="en-US" altLang="en-US">
                <a:solidFill>
                  <a:srgbClr val="FF0000"/>
                </a:solidFill>
              </a:rPr>
              <a:t>not</a:t>
            </a:r>
            <a:r>
              <a:rPr lang="en-US" altLang="en-US"/>
              <a:t> produce reverb</a:t>
            </a:r>
          </a:p>
          <a:p>
            <a:pPr marL="1143000" lvl="1" eaLnBrk="1" hangingPunct="1"/>
            <a:r>
              <a:rPr lang="en-US" altLang="en-US">
                <a:solidFill>
                  <a:srgbClr val="0000FF"/>
                </a:solidFill>
              </a:rPr>
              <a:t>Delay</a:t>
            </a:r>
            <a:r>
              <a:rPr lang="en-US" altLang="en-US"/>
              <a:t>: reflections with fixed time interval</a:t>
            </a:r>
          </a:p>
          <a:p>
            <a:pPr marL="1143000" lvl="1" eaLnBrk="1" hangingPunct="1"/>
            <a:r>
              <a:rPr lang="en-US" altLang="en-US">
                <a:solidFill>
                  <a:srgbClr val="0000FF"/>
                </a:solidFill>
              </a:rPr>
              <a:t>Reverb</a:t>
            </a:r>
            <a:r>
              <a:rPr lang="en-US" altLang="en-US"/>
              <a:t>: rate of arriving reflections changes over time</a:t>
            </a:r>
          </a:p>
          <a:p>
            <a:pPr marL="1524000" lvl="2" eaLnBrk="1" hangingPunct="1"/>
            <a:r>
              <a:rPr lang="en-US" altLang="en-US"/>
              <a:t>Greater spacing of initial reflections, closer spacing later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rrowheads="1"/>
          </p:cNvPicPr>
          <p:nvPr/>
        </p:nvPicPr>
        <p:blipFill>
          <a:blip r:embed="rId3">
            <a:extLst>
              <a:ext uri="{28A0092B-C50C-407E-A947-70E740481C1C}">
                <a14:useLocalDpi xmlns:a14="http://schemas.microsoft.com/office/drawing/2010/main" val="0"/>
              </a:ext>
            </a:extLst>
          </a:blip>
          <a:srcRect t="17412" r="1181"/>
          <a:stretch>
            <a:fillRect/>
          </a:stretch>
        </p:blipFill>
        <p:spPr bwMode="auto">
          <a:xfrm>
            <a:off x="647700" y="1254125"/>
            <a:ext cx="113411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pPr eaLnBrk="1" hangingPunct="1"/>
            <a:r>
              <a:rPr lang="en-US" altLang="en-US"/>
              <a:t>Reverb impulse response</a:t>
            </a:r>
          </a:p>
        </p:txBody>
      </p:sp>
      <p:sp>
        <p:nvSpPr>
          <p:cNvPr id="41988" name="Rectangle 3"/>
          <p:cNvSpPr>
            <a:spLocks noGrp="1" noChangeArrowheads="1"/>
          </p:cNvSpPr>
          <p:nvPr>
            <p:ph type="body" idx="1"/>
          </p:nvPr>
        </p:nvSpPr>
        <p:spPr>
          <a:xfrm>
            <a:off x="114300" y="6388100"/>
            <a:ext cx="12814300" cy="3289300"/>
          </a:xfrm>
        </p:spPr>
        <p:txBody>
          <a:bodyPr anchor="t"/>
          <a:lstStyle/>
          <a:p>
            <a:pPr marL="635000" eaLnBrk="1" hangingPunct="1"/>
            <a:r>
              <a:rPr lang="en-US" altLang="en-US" sz="4100"/>
              <a:t>Series of scaled </a:t>
            </a:r>
            <a:r>
              <a:rPr lang="en-US" altLang="en-US" sz="4100">
                <a:solidFill>
                  <a:srgbClr val="0000FF"/>
                </a:solidFill>
              </a:rPr>
              <a:t>delta functions</a:t>
            </a:r>
            <a:endParaRPr lang="en-US" altLang="en-US" sz="4100"/>
          </a:p>
          <a:p>
            <a:pPr marL="1143000" lvl="1" eaLnBrk="1" hangingPunct="1"/>
            <a:r>
              <a:rPr lang="en-US" altLang="en-US" sz="3500"/>
              <a:t>Each line represents a delayed, attenuated copy of sound</a:t>
            </a:r>
          </a:p>
          <a:p>
            <a:pPr marL="1143000" lvl="1" eaLnBrk="1" hangingPunct="1"/>
            <a:r>
              <a:rPr lang="en-US" altLang="en-US" sz="3500"/>
              <a:t>What would a simple feedback delay look like?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p:txBody>
          <a:bodyPr/>
          <a:lstStyle/>
          <a:p>
            <a:pPr eaLnBrk="1" hangingPunct="1"/>
            <a:r>
              <a:rPr lang="en-US" altLang="en-US"/>
              <a:t>Phase vocoder</a:t>
            </a:r>
          </a:p>
        </p:txBody>
      </p:sp>
      <p:sp>
        <p:nvSpPr>
          <p:cNvPr id="43011" name="Rectangle 2"/>
          <p:cNvSpPr>
            <a:spLocks noGrp="1" noChangeArrowheads="1"/>
          </p:cNvSpPr>
          <p:nvPr>
            <p:ph type="body" idx="1"/>
          </p:nvPr>
        </p:nvSpPr>
        <p:spPr/>
        <p:txBody>
          <a:bodyPr anchor="t"/>
          <a:lstStyle/>
          <a:p>
            <a:pPr marL="635000" eaLnBrk="1" hangingPunct="1"/>
            <a:r>
              <a:rPr lang="en-US" altLang="en-US" sz="3800"/>
              <a:t>Frequency-domain processing</a:t>
            </a:r>
          </a:p>
          <a:p>
            <a:pPr marL="1143000" lvl="1" eaLnBrk="1" hangingPunct="1"/>
            <a:r>
              <a:rPr lang="en-US" altLang="en-US" sz="3200"/>
              <a:t>Based on periodic </a:t>
            </a:r>
            <a:r>
              <a:rPr lang="en-US" altLang="en-US" sz="3200">
                <a:solidFill>
                  <a:srgbClr val="0000FF"/>
                </a:solidFill>
              </a:rPr>
              <a:t>windows</a:t>
            </a:r>
            <a:r>
              <a:rPr lang="en-US" altLang="en-US" sz="3200"/>
              <a:t> processed by DFT/IDFT</a:t>
            </a:r>
          </a:p>
          <a:p>
            <a:pPr marL="635000" eaLnBrk="1" hangingPunct="1"/>
            <a:r>
              <a:rPr lang="en-US" altLang="en-US" sz="3800"/>
              <a:t>Overlap-Add processing method:</a:t>
            </a:r>
          </a:p>
          <a:p>
            <a:pPr marL="1143000" lvl="1" eaLnBrk="1" hangingPunct="1">
              <a:buSzPct val="99000"/>
              <a:buFontTx/>
              <a:buAutoNum type="arabicPeriod"/>
            </a:pPr>
            <a:r>
              <a:rPr lang="en-US" altLang="en-US" sz="3200"/>
              <a:t>Take </a:t>
            </a:r>
            <a:r>
              <a:rPr lang="en-US" altLang="en-US" sz="3200">
                <a:solidFill>
                  <a:srgbClr val="0000FF"/>
                </a:solidFill>
                <a:latin typeface="Arial Italic" panose="020B0604020202090204" pitchFamily="34" charset="0"/>
                <a:cs typeface="Arial Italic" panose="020B0604020202090204" pitchFamily="34" charset="0"/>
                <a:sym typeface="Arial Italic" panose="020B0604020202090204" pitchFamily="34" charset="0"/>
              </a:rPr>
              <a:t>m</a:t>
            </a:r>
            <a:r>
              <a:rPr lang="en-US" altLang="en-US" sz="3200" baseline="32000">
                <a:solidFill>
                  <a:srgbClr val="0000FF"/>
                </a:solidFill>
              </a:rPr>
              <a:t>th</a:t>
            </a:r>
            <a:r>
              <a:rPr lang="en-US" altLang="en-US" sz="3200">
                <a:solidFill>
                  <a:srgbClr val="0000FF"/>
                </a:solidFill>
              </a:rPr>
              <a:t> segment</a:t>
            </a:r>
            <a:r>
              <a:rPr lang="en-US" altLang="en-US" sz="3200"/>
              <a:t> (frame) of length M using windowing function</a:t>
            </a:r>
          </a:p>
          <a:p>
            <a:pPr marL="1143000" lvl="1" eaLnBrk="1" hangingPunct="1">
              <a:buSzPct val="99000"/>
              <a:buFontTx/>
              <a:buAutoNum type="arabicPeriod"/>
            </a:pPr>
            <a:r>
              <a:rPr lang="en-US" altLang="en-US" sz="3200"/>
              <a:t>Take </a:t>
            </a:r>
            <a:r>
              <a:rPr lang="en-US" altLang="en-US" sz="3200">
                <a:solidFill>
                  <a:srgbClr val="0000FF"/>
                </a:solidFill>
              </a:rPr>
              <a:t>DFT</a:t>
            </a:r>
            <a:r>
              <a:rPr lang="en-US" altLang="en-US" sz="3200"/>
              <a:t> of length N ≥ M of segment</a:t>
            </a:r>
          </a:p>
          <a:p>
            <a:pPr marL="1524000" lvl="2" eaLnBrk="1" hangingPunct="1">
              <a:buSzPct val="125000"/>
            </a:pPr>
            <a:r>
              <a:rPr lang="en-US" altLang="en-US" sz="2600"/>
              <a:t>If N &gt; M, </a:t>
            </a:r>
            <a:r>
              <a:rPr lang="en-US" altLang="en-US" sz="2600">
                <a:solidFill>
                  <a:srgbClr val="0000FF"/>
                </a:solidFill>
              </a:rPr>
              <a:t>zero-pad </a:t>
            </a:r>
            <a:r>
              <a:rPr lang="en-US" altLang="en-US" sz="2600"/>
              <a:t>the segment (add zeros to end)</a:t>
            </a:r>
          </a:p>
          <a:p>
            <a:pPr marL="1143000" lvl="1" eaLnBrk="1" hangingPunct="1">
              <a:buSzPct val="99000"/>
              <a:buFontTx/>
              <a:buAutoNum type="arabicPeriod"/>
            </a:pPr>
            <a:r>
              <a:rPr lang="en-US" altLang="en-US" sz="3200">
                <a:solidFill>
                  <a:srgbClr val="FF0000"/>
                </a:solidFill>
              </a:rPr>
              <a:t>Do something interesting to frequency data</a:t>
            </a:r>
          </a:p>
          <a:p>
            <a:pPr marL="1143000" lvl="1" eaLnBrk="1" hangingPunct="1">
              <a:buSzPct val="99000"/>
              <a:buFontTx/>
              <a:buAutoNum type="arabicPeriod"/>
            </a:pPr>
            <a:r>
              <a:rPr lang="en-US" altLang="en-US" sz="3200"/>
              <a:t>Take </a:t>
            </a:r>
            <a:r>
              <a:rPr lang="en-US" altLang="en-US" sz="3200">
                <a:solidFill>
                  <a:srgbClr val="0000FF"/>
                </a:solidFill>
              </a:rPr>
              <a:t>IDFT</a:t>
            </a:r>
            <a:r>
              <a:rPr lang="en-US" altLang="en-US" sz="3200"/>
              <a:t> to get back to time domain segment</a:t>
            </a:r>
          </a:p>
          <a:p>
            <a:pPr marL="1143000" lvl="1" eaLnBrk="1" hangingPunct="1">
              <a:buSzPct val="99000"/>
              <a:buFontTx/>
              <a:buAutoNum type="arabicPeriod"/>
            </a:pPr>
            <a:r>
              <a:rPr lang="en-US" altLang="en-US" sz="3200">
                <a:solidFill>
                  <a:srgbClr val="0000FF"/>
                </a:solidFill>
              </a:rPr>
              <a:t>Add</a:t>
            </a:r>
            <a:r>
              <a:rPr lang="en-US" altLang="en-US" sz="3200"/>
              <a:t> the result to the output buffer containing the prior segments</a:t>
            </a:r>
          </a:p>
          <a:p>
            <a:pPr marL="1143000" lvl="1" eaLnBrk="1" hangingPunct="1">
              <a:buSzPct val="99000"/>
              <a:buFontTx/>
              <a:buAutoNum type="arabicPeriod"/>
            </a:pPr>
            <a:r>
              <a:rPr lang="en-US" altLang="en-US" sz="3200"/>
              <a:t>Advance by the</a:t>
            </a:r>
            <a:r>
              <a:rPr lang="en-US" altLang="en-US" sz="3200">
                <a:solidFill>
                  <a:srgbClr val="0000FF"/>
                </a:solidFill>
              </a:rPr>
              <a:t> hop size</a:t>
            </a:r>
            <a:r>
              <a:rPr lang="en-US" altLang="en-US" sz="3200"/>
              <a:t> to </a:t>
            </a:r>
            <a:r>
              <a:rPr lang="en-US" altLang="en-US" sz="3200">
                <a:solidFill>
                  <a:srgbClr val="0000FF"/>
                </a:solidFill>
                <a:latin typeface="Arial Italic" panose="020B0604020202090204" pitchFamily="34" charset="0"/>
                <a:cs typeface="Arial Italic" panose="020B0604020202090204" pitchFamily="34" charset="0"/>
                <a:sym typeface="Arial Italic" panose="020B0604020202090204" pitchFamily="34" charset="0"/>
              </a:rPr>
              <a:t>(m+1)</a:t>
            </a:r>
            <a:r>
              <a:rPr lang="en-US" altLang="en-US" sz="3200" baseline="32000">
                <a:solidFill>
                  <a:srgbClr val="0000FF"/>
                </a:solidFill>
              </a:rPr>
              <a:t>th</a:t>
            </a:r>
            <a:r>
              <a:rPr lang="en-US" altLang="en-US" sz="3200"/>
              <a:t> frame and repeat</a:t>
            </a:r>
          </a:p>
          <a:p>
            <a:pPr marL="635000" eaLnBrk="1" hangingPunct="1"/>
            <a:r>
              <a:rPr lang="en-US" altLang="en-US" sz="3800"/>
              <a:t>Also know:</a:t>
            </a:r>
          </a:p>
          <a:p>
            <a:pPr marL="1143000" lvl="1" eaLnBrk="1" hangingPunct="1"/>
            <a:r>
              <a:rPr lang="en-US" altLang="en-US" sz="3200">
                <a:solidFill>
                  <a:srgbClr val="0000FF"/>
                </a:solidFill>
              </a:rPr>
              <a:t>Robotisation</a:t>
            </a:r>
            <a:r>
              <a:rPr lang="en-US" altLang="en-US" sz="3200"/>
              <a:t>, </a:t>
            </a:r>
            <a:r>
              <a:rPr lang="en-US" altLang="en-US" sz="3200">
                <a:solidFill>
                  <a:srgbClr val="0000FF"/>
                </a:solidFill>
              </a:rPr>
              <a:t>whisperisation</a:t>
            </a:r>
            <a:r>
              <a:rPr lang="en-US" altLang="en-US" sz="3200"/>
              <a:t>, </a:t>
            </a:r>
            <a:r>
              <a:rPr lang="en-US" altLang="en-US" sz="3200">
                <a:solidFill>
                  <a:srgbClr val="0000FF"/>
                </a:solidFill>
              </a:rPr>
              <a:t>mutation</a:t>
            </a:r>
            <a:r>
              <a:rPr lang="en-US" altLang="en-US" sz="3200"/>
              <a:t>, </a:t>
            </a:r>
            <a:r>
              <a:rPr lang="en-US" altLang="en-US" sz="3200">
                <a:solidFill>
                  <a:srgbClr val="0000FF"/>
                </a:solidFill>
              </a:rPr>
              <a:t>denoising</a:t>
            </a:r>
            <a:r>
              <a:rPr lang="en-US" altLang="en-US" sz="3200"/>
              <a:t>, </a:t>
            </a:r>
            <a:r>
              <a:rPr lang="en-US" altLang="en-US" sz="3200">
                <a:solidFill>
                  <a:srgbClr val="0000FF"/>
                </a:solidFill>
              </a:rPr>
              <a:t>pitch-shift</a:t>
            </a:r>
            <a:r>
              <a:rPr lang="en-US" altLang="en-US" sz="3200"/>
              <a:t> or </a:t>
            </a:r>
            <a:r>
              <a:rPr lang="en-US" altLang="en-US" sz="3200">
                <a:solidFill>
                  <a:srgbClr val="0000FF"/>
                </a:solidFill>
              </a:rPr>
              <a:t>time-stretch</a:t>
            </a:r>
            <a:r>
              <a:rPr lang="en-US" altLang="en-US" sz="3200"/>
              <a:t> (basics only)</a:t>
            </a:r>
          </a:p>
          <a:p>
            <a:pPr marL="1143000" lvl="1" eaLnBrk="1" hangingPunct="1"/>
            <a:r>
              <a:rPr lang="en-US" altLang="en-US" sz="3200">
                <a:solidFill>
                  <a:srgbClr val="0000FF"/>
                </a:solidFill>
              </a:rPr>
              <a:t>Latency</a:t>
            </a:r>
            <a:r>
              <a:rPr lang="en-US" altLang="en-US" sz="3200"/>
              <a:t> considerations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pPr eaLnBrk="1" hangingPunct="1"/>
            <a:r>
              <a:rPr lang="en-US" altLang="en-US"/>
              <a:t>Spatial audio: gain and delay</a:t>
            </a:r>
          </a:p>
        </p:txBody>
      </p:sp>
      <p:sp>
        <p:nvSpPr>
          <p:cNvPr id="44035" name="Rectangle 2"/>
          <p:cNvSpPr>
            <a:spLocks noGrp="1" noChangeArrowheads="1"/>
          </p:cNvSpPr>
          <p:nvPr>
            <p:ph type="body" idx="1"/>
          </p:nvPr>
        </p:nvSpPr>
        <p:spPr/>
        <p:txBody>
          <a:bodyPr anchor="t"/>
          <a:lstStyle/>
          <a:p>
            <a:pPr marL="635000" eaLnBrk="1" hangingPunct="1"/>
            <a:r>
              <a:rPr lang="en-US" altLang="en-US" sz="4000"/>
              <a:t>Two primary tools for placing sounds in space</a:t>
            </a:r>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635000" eaLnBrk="1" hangingPunct="1"/>
            <a:endParaRPr lang="en-US" altLang="en-US" sz="4000"/>
          </a:p>
          <a:p>
            <a:pPr marL="1143000" lvl="1" eaLnBrk="1" hangingPunct="1"/>
            <a:r>
              <a:rPr lang="en-US" altLang="en-US" sz="3200">
                <a:solidFill>
                  <a:srgbClr val="0000FF"/>
                </a:solidFill>
              </a:rPr>
              <a:t>Interaural Level Difference</a:t>
            </a:r>
            <a:r>
              <a:rPr lang="en-US" altLang="en-US" sz="3200"/>
              <a:t> and </a:t>
            </a:r>
            <a:r>
              <a:rPr lang="en-US" altLang="en-US" sz="3200">
                <a:solidFill>
                  <a:srgbClr val="0000FF"/>
                </a:solidFill>
              </a:rPr>
              <a:t>Interaural Time Difference</a:t>
            </a:r>
          </a:p>
          <a:p>
            <a:pPr marL="1143000" lvl="1" eaLnBrk="1" hangingPunct="1"/>
            <a:r>
              <a:rPr lang="en-US" altLang="en-US" sz="3200"/>
              <a:t>&gt; 1ms or &gt; 30dB: sound localised to one source</a:t>
            </a:r>
          </a:p>
          <a:p>
            <a:pPr marL="1143000" lvl="1" eaLnBrk="1" hangingPunct="1"/>
            <a:r>
              <a:rPr lang="en-US" altLang="en-US" sz="3200"/>
              <a:t>Also know: </a:t>
            </a:r>
            <a:r>
              <a:rPr lang="en-US" altLang="en-US" sz="3200">
                <a:solidFill>
                  <a:srgbClr val="0000FF"/>
                </a:solidFill>
              </a:rPr>
              <a:t>HRTF</a:t>
            </a:r>
            <a:r>
              <a:rPr lang="en-US" altLang="en-US" sz="3200"/>
              <a:t> (basic concept, not equations)</a:t>
            </a:r>
          </a:p>
        </p:txBody>
      </p:sp>
      <p:pic>
        <p:nvPicPr>
          <p:cNvPr id="44036" name="Picture 3"/>
          <p:cNvPicPr>
            <a:picLocks noChangeArrowheads="1"/>
          </p:cNvPicPr>
          <p:nvPr/>
        </p:nvPicPr>
        <p:blipFill>
          <a:blip r:embed="rId2">
            <a:extLst>
              <a:ext uri="{28A0092B-C50C-407E-A947-70E740481C1C}">
                <a14:useLocalDpi xmlns:a14="http://schemas.microsoft.com/office/drawing/2010/main" val="0"/>
              </a:ext>
            </a:extLst>
          </a:blip>
          <a:srcRect r="52361" b="12300"/>
          <a:stretch>
            <a:fillRect/>
          </a:stretch>
        </p:blipFill>
        <p:spPr bwMode="auto">
          <a:xfrm>
            <a:off x="584200" y="2103438"/>
            <a:ext cx="55880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4"/>
          <p:cNvSpPr>
            <a:spLocks/>
          </p:cNvSpPr>
          <p:nvPr/>
        </p:nvSpPr>
        <p:spPr bwMode="auto">
          <a:xfrm>
            <a:off x="1163638" y="6667500"/>
            <a:ext cx="46450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100">
                <a:solidFill>
                  <a:srgbClr val="0000FF"/>
                </a:solidFill>
                <a:latin typeface="Arial" panose="020B0604020202020204" pitchFamily="34" charset="0"/>
                <a:cs typeface="Arial" panose="020B0604020202020204" pitchFamily="34" charset="0"/>
                <a:sym typeface="Arial" panose="020B0604020202020204" pitchFamily="34" charset="0"/>
              </a:rPr>
              <a:t>Two simultaneous sounds</a:t>
            </a:r>
          </a:p>
          <a:p>
            <a:pPr eaLnBrk="1" hangingPunct="1"/>
            <a:r>
              <a:rPr lang="en-US" altLang="en-US" sz="3100">
                <a:solidFill>
                  <a:srgbClr val="0000FF"/>
                </a:solidFill>
                <a:latin typeface="Arial" panose="020B0604020202020204" pitchFamily="34" charset="0"/>
                <a:cs typeface="Arial" panose="020B0604020202020204" pitchFamily="34" charset="0"/>
                <a:sym typeface="Arial" panose="020B0604020202020204" pitchFamily="34" charset="0"/>
              </a:rPr>
              <a:t>with level difference</a:t>
            </a:r>
          </a:p>
        </p:txBody>
      </p:sp>
      <p:pic>
        <p:nvPicPr>
          <p:cNvPr id="44038" name="Picture 5"/>
          <p:cNvPicPr>
            <a:picLocks noChangeAspect="1" noChangeArrowheads="1"/>
          </p:cNvPicPr>
          <p:nvPr/>
        </p:nvPicPr>
        <p:blipFill>
          <a:blip r:embed="rId2">
            <a:extLst>
              <a:ext uri="{28A0092B-C50C-407E-A947-70E740481C1C}">
                <a14:useLocalDpi xmlns:a14="http://schemas.microsoft.com/office/drawing/2010/main" val="0"/>
              </a:ext>
            </a:extLst>
          </a:blip>
          <a:srcRect l="53142" b="12299"/>
          <a:stretch>
            <a:fillRect/>
          </a:stretch>
        </p:blipFill>
        <p:spPr bwMode="auto">
          <a:xfrm>
            <a:off x="6897688" y="2105025"/>
            <a:ext cx="5494337"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6"/>
          <p:cNvSpPr>
            <a:spLocks/>
          </p:cNvSpPr>
          <p:nvPr/>
        </p:nvSpPr>
        <p:spPr bwMode="auto">
          <a:xfrm>
            <a:off x="7275513" y="6667500"/>
            <a:ext cx="51038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ltLang="en-US" sz="3100">
                <a:solidFill>
                  <a:srgbClr val="0000FF"/>
                </a:solidFill>
                <a:latin typeface="Arial" panose="020B0604020202020204" pitchFamily="34" charset="0"/>
                <a:cs typeface="Arial" panose="020B0604020202020204" pitchFamily="34" charset="0"/>
                <a:sym typeface="Arial" panose="020B0604020202020204" pitchFamily="34" charset="0"/>
              </a:rPr>
              <a:t>Two equal amplitude sounds</a:t>
            </a:r>
          </a:p>
          <a:p>
            <a:pPr eaLnBrk="1" hangingPunct="1"/>
            <a:r>
              <a:rPr lang="en-US" altLang="en-US" sz="3100">
                <a:solidFill>
                  <a:srgbClr val="0000FF"/>
                </a:solidFill>
                <a:latin typeface="Arial" panose="020B0604020202020204" pitchFamily="34" charset="0"/>
                <a:cs typeface="Arial" panose="020B0604020202020204" pitchFamily="34" charset="0"/>
                <a:sym typeface="Arial" panose="020B0604020202020204" pitchFamily="34" charset="0"/>
              </a:rPr>
              <a:t>with time difference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4F702DF3-563E-8F84-98F8-EBFDEE971F96}"/>
              </a:ext>
            </a:extLst>
          </p:cNvPr>
          <p:cNvSpPr>
            <a:spLocks noChangeArrowheads="1"/>
          </p:cNvSpPr>
          <p:nvPr>
            <p:ph type="title"/>
          </p:nvPr>
        </p:nvSpPr>
        <p:spPr/>
        <p:txBody>
          <a:bodyPr/>
          <a:lstStyle/>
          <a:p>
            <a:pPr eaLnBrk="1" hangingPunct="1"/>
            <a:r>
              <a:rPr lang="en-US" altLang="en-US"/>
              <a:t>Mixing consoles</a:t>
            </a:r>
          </a:p>
        </p:txBody>
      </p:sp>
      <p:sp>
        <p:nvSpPr>
          <p:cNvPr id="13315" name="Rectangle 2">
            <a:extLst>
              <a:ext uri="{FF2B5EF4-FFF2-40B4-BE49-F238E27FC236}">
                <a16:creationId xmlns:a16="http://schemas.microsoft.com/office/drawing/2014/main" id="{6185B588-DBA6-7DCE-5A8A-28411E4200FF}"/>
              </a:ext>
            </a:extLst>
          </p:cNvPr>
          <p:cNvSpPr>
            <a:spLocks noChangeArrowheads="1"/>
          </p:cNvSpPr>
          <p:nvPr>
            <p:ph type="body" idx="1"/>
          </p:nvPr>
        </p:nvSpPr>
        <p:spPr/>
        <p:txBody>
          <a:bodyPr/>
          <a:lstStyle/>
          <a:p>
            <a:pPr marL="635000" eaLnBrk="1" hangingPunct="1"/>
            <a:r>
              <a:rPr lang="en-US" altLang="en-US"/>
              <a:t>A mixing console has two main sections:</a:t>
            </a:r>
          </a:p>
          <a:p>
            <a:pPr marL="1143000" lvl="1" eaLnBrk="1" hangingPunct="1"/>
            <a:r>
              <a:rPr lang="en-US" altLang="en-US">
                <a:solidFill>
                  <a:srgbClr val="0000FF"/>
                </a:solidFill>
              </a:rPr>
              <a:t>Channel</a:t>
            </a:r>
            <a:r>
              <a:rPr lang="en-US" altLang="en-US"/>
              <a:t> section </a:t>
            </a:r>
          </a:p>
          <a:p>
            <a:pPr marL="1524000" lvl="2" eaLnBrk="1" hangingPunct="1"/>
            <a:r>
              <a:rPr lang="en-US" altLang="en-US"/>
              <a:t>Collection of channels organised in physical </a:t>
            </a:r>
            <a:r>
              <a:rPr lang="en-US" altLang="en-US">
                <a:solidFill>
                  <a:srgbClr val="0000FF"/>
                </a:solidFill>
              </a:rPr>
              <a:t>strips</a:t>
            </a:r>
            <a:endParaRPr lang="en-US" altLang="en-US"/>
          </a:p>
          <a:p>
            <a:pPr marL="1524000" lvl="2" eaLnBrk="1" hangingPunct="1"/>
            <a:r>
              <a:rPr lang="en-US" altLang="en-US"/>
              <a:t>Each channel can correspond to an individual </a:t>
            </a:r>
            <a:r>
              <a:rPr lang="en-US" altLang="en-US">
                <a:solidFill>
                  <a:srgbClr val="0000FF"/>
                </a:solidFill>
              </a:rPr>
              <a:t>track</a:t>
            </a:r>
            <a:r>
              <a:rPr lang="en-US" altLang="en-US"/>
              <a:t> on a multitrack recorder</a:t>
            </a:r>
          </a:p>
          <a:p>
            <a:pPr marL="1524000" lvl="2" eaLnBrk="1" hangingPunct="1"/>
            <a:r>
              <a:rPr lang="en-US" altLang="en-US"/>
              <a:t>Most channels support </a:t>
            </a:r>
            <a:r>
              <a:rPr lang="en-US" altLang="en-US">
                <a:solidFill>
                  <a:srgbClr val="0000FF"/>
                </a:solidFill>
              </a:rPr>
              <a:t>mono</a:t>
            </a:r>
            <a:r>
              <a:rPr lang="en-US" altLang="en-US"/>
              <a:t> input; some support </a:t>
            </a:r>
            <a:r>
              <a:rPr lang="en-US" altLang="en-US">
                <a:solidFill>
                  <a:srgbClr val="0000FF"/>
                </a:solidFill>
              </a:rPr>
              <a:t>stereo</a:t>
            </a:r>
          </a:p>
          <a:p>
            <a:pPr marL="1524000" lvl="2" eaLnBrk="1" hangingPunct="1"/>
            <a:r>
              <a:rPr lang="en-US" altLang="en-US"/>
              <a:t>Some channels will have different types of equalisation, etc.</a:t>
            </a:r>
          </a:p>
          <a:p>
            <a:pPr marL="1143000" lvl="1" eaLnBrk="1" hangingPunct="1"/>
            <a:r>
              <a:rPr lang="en-US" altLang="en-US">
                <a:solidFill>
                  <a:srgbClr val="0000FF"/>
                </a:solidFill>
              </a:rPr>
              <a:t>Master</a:t>
            </a:r>
            <a:r>
              <a:rPr lang="en-US" altLang="en-US"/>
              <a:t> section </a:t>
            </a:r>
          </a:p>
          <a:p>
            <a:pPr marL="1524000" lvl="2" eaLnBrk="1" hangingPunct="1"/>
            <a:r>
              <a:rPr lang="en-US" altLang="en-US"/>
              <a:t>Central control over console (global functionality)</a:t>
            </a:r>
          </a:p>
          <a:p>
            <a:pPr marL="1524000" lvl="2" eaLnBrk="1" hangingPunct="1"/>
            <a:r>
              <a:rPr lang="en-US" altLang="en-US"/>
              <a:t>Includes master </a:t>
            </a:r>
            <a:r>
              <a:rPr lang="en-US" altLang="en-US">
                <a:solidFill>
                  <a:srgbClr val="0000FF"/>
                </a:solidFill>
              </a:rPr>
              <a:t>aux sends</a:t>
            </a:r>
            <a:r>
              <a:rPr lang="en-US" altLang="en-US"/>
              <a:t>, </a:t>
            </a:r>
            <a:r>
              <a:rPr lang="en-US" altLang="en-US">
                <a:solidFill>
                  <a:srgbClr val="0000FF"/>
                </a:solidFill>
              </a:rPr>
              <a:t>effect returns</a:t>
            </a:r>
            <a:r>
              <a:rPr lang="en-US" altLang="en-US"/>
              <a:t>, control room level, ...</a:t>
            </a:r>
          </a:p>
          <a:p>
            <a:pPr marL="635000" eaLnBrk="1" hangingPunct="1"/>
            <a:r>
              <a:rPr lang="en-US" altLang="en-US"/>
              <a:t>Other terms to know</a:t>
            </a:r>
          </a:p>
          <a:p>
            <a:pPr marL="1143000" lvl="1" eaLnBrk="1" hangingPunct="1"/>
            <a:r>
              <a:rPr lang="en-US" altLang="en-US">
                <a:solidFill>
                  <a:srgbClr val="0000FF"/>
                </a:solidFill>
              </a:rPr>
              <a:t>buss</a:t>
            </a:r>
            <a:r>
              <a:rPr lang="en-US" altLang="en-US"/>
              <a:t>, </a:t>
            </a:r>
            <a:r>
              <a:rPr lang="en-US" altLang="en-US">
                <a:solidFill>
                  <a:srgbClr val="0000FF"/>
                </a:solidFill>
              </a:rPr>
              <a:t>group</a:t>
            </a:r>
            <a:r>
              <a:rPr lang="en-US" altLang="en-US"/>
              <a:t>, </a:t>
            </a:r>
            <a:r>
              <a:rPr lang="en-US" altLang="en-US">
                <a:solidFill>
                  <a:srgbClr val="0000FF"/>
                </a:solidFill>
              </a:rPr>
              <a:t>effect</a:t>
            </a:r>
            <a:r>
              <a:rPr lang="en-US" altLang="en-US"/>
              <a:t> vs. </a:t>
            </a:r>
            <a:r>
              <a:rPr lang="en-US" altLang="en-US">
                <a:solidFill>
                  <a:srgbClr val="0000FF"/>
                </a:solidFill>
              </a:rPr>
              <a:t>processor</a:t>
            </a:r>
          </a:p>
          <a:p>
            <a:pPr marL="1143000" lvl="1" eaLnBrk="1" hangingPunct="1"/>
            <a:r>
              <a:rPr lang="en-US" altLang="en-US">
                <a:solidFill>
                  <a:srgbClr val="0000FF"/>
                </a:solidFill>
              </a:rPr>
              <a:t>tracks</a:t>
            </a:r>
            <a:r>
              <a:rPr lang="en-US" altLang="en-US"/>
              <a:t>,</a:t>
            </a:r>
            <a:r>
              <a:rPr lang="en-US" altLang="en-US">
                <a:solidFill>
                  <a:srgbClr val="0000FF"/>
                </a:solidFill>
              </a:rPr>
              <a:t> mixer strips </a:t>
            </a:r>
            <a:r>
              <a:rPr lang="en-US" altLang="en-US"/>
              <a:t>(software mixers)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FC2F09BA-E961-4E85-B665-40E97F884D58}"/>
              </a:ext>
            </a:extLst>
          </p:cNvPr>
          <p:cNvSpPr>
            <a:spLocks noChangeArrowheads="1"/>
          </p:cNvSpPr>
          <p:nvPr>
            <p:ph type="title"/>
          </p:nvPr>
        </p:nvSpPr>
        <p:spPr/>
        <p:txBody>
          <a:bodyPr/>
          <a:lstStyle/>
          <a:p>
            <a:pPr eaLnBrk="1" hangingPunct="1"/>
            <a:r>
              <a:rPr lang="en-US" altLang="en-US"/>
              <a:t>Signal flow in a mixing console</a:t>
            </a:r>
          </a:p>
        </p:txBody>
      </p:sp>
      <p:sp>
        <p:nvSpPr>
          <p:cNvPr id="14339" name="Rectangle 2">
            <a:extLst>
              <a:ext uri="{FF2B5EF4-FFF2-40B4-BE49-F238E27FC236}">
                <a16:creationId xmlns:a16="http://schemas.microsoft.com/office/drawing/2014/main" id="{34E0A7CF-4ABD-7C3D-49BE-E6B8711C7D09}"/>
              </a:ext>
            </a:extLst>
          </p:cNvPr>
          <p:cNvSpPr>
            <a:spLocks noChangeArrowheads="1"/>
          </p:cNvSpPr>
          <p:nvPr>
            <p:ph type="body" idx="1"/>
          </p:nvPr>
        </p:nvSpPr>
        <p:spPr>
          <a:xfrm>
            <a:off x="114300" y="1130300"/>
            <a:ext cx="13868400" cy="8407400"/>
          </a:xfrm>
        </p:spPr>
        <p:txBody>
          <a:bodyPr/>
          <a:lstStyle/>
          <a:p>
            <a:pPr marL="635000" eaLnBrk="1" hangingPunct="1"/>
            <a:r>
              <a:rPr lang="en-US" altLang="en-US"/>
              <a:t>Components</a:t>
            </a:r>
          </a:p>
          <a:p>
            <a:pPr marL="1143000" lvl="1" eaLnBrk="1" hangingPunct="1"/>
            <a:r>
              <a:rPr lang="en-US" altLang="en-US">
                <a:solidFill>
                  <a:srgbClr val="FF0000"/>
                </a:solidFill>
              </a:rPr>
              <a:t>Faders, pan pots &amp; cut switch</a:t>
            </a:r>
          </a:p>
          <a:p>
            <a:pPr marL="1143000" lvl="1" eaLnBrk="1" hangingPunct="1"/>
            <a:r>
              <a:rPr lang="en-US" altLang="en-US">
                <a:solidFill>
                  <a:srgbClr val="0000FF"/>
                </a:solidFill>
              </a:rPr>
              <a:t>Line gains, phase invert &amp;</a:t>
            </a:r>
            <a:br>
              <a:rPr lang="en-US" altLang="en-US">
                <a:solidFill>
                  <a:srgbClr val="0000FF"/>
                </a:solidFill>
              </a:rPr>
            </a:br>
            <a:r>
              <a:rPr lang="en-US" altLang="en-US">
                <a:solidFill>
                  <a:srgbClr val="0000FF"/>
                </a:solidFill>
              </a:rPr>
              <a:t>clip indicators</a:t>
            </a:r>
          </a:p>
          <a:p>
            <a:pPr marL="1143000" lvl="1" eaLnBrk="1" hangingPunct="1"/>
            <a:r>
              <a:rPr lang="en-US" altLang="en-US">
                <a:solidFill>
                  <a:srgbClr val="7F007F"/>
                </a:solidFill>
              </a:rPr>
              <a:t>On-board processors</a:t>
            </a:r>
          </a:p>
          <a:p>
            <a:pPr marL="1143000" lvl="1" eaLnBrk="1" hangingPunct="1"/>
            <a:r>
              <a:rPr lang="en-US" altLang="en-US">
                <a:solidFill>
                  <a:srgbClr val="3CCA00"/>
                </a:solidFill>
              </a:rPr>
              <a:t>Insertion points </a:t>
            </a:r>
            <a:r>
              <a:rPr lang="en-US" altLang="en-US" sz="3100">
                <a:solidFill>
                  <a:srgbClr val="3CCA00"/>
                </a:solidFill>
                <a:latin typeface="Arial Italic" panose="020B0604020202090204" pitchFamily="34" charset="0"/>
                <a:cs typeface="Arial Italic" panose="020B0604020202090204" pitchFamily="34" charset="0"/>
                <a:sym typeface="Arial Italic" panose="020B0604020202090204" pitchFamily="34" charset="0"/>
              </a:rPr>
              <a:t>(not shown)</a:t>
            </a:r>
            <a:endParaRPr lang="en-US" altLang="en-US">
              <a:solidFill>
                <a:srgbClr val="3CCA00"/>
              </a:solidFill>
            </a:endParaRPr>
          </a:p>
          <a:p>
            <a:pPr marL="1143000" lvl="1" eaLnBrk="1" hangingPunct="1"/>
            <a:r>
              <a:rPr lang="en-US" altLang="en-US">
                <a:solidFill>
                  <a:srgbClr val="FF7F00"/>
                </a:solidFill>
              </a:rPr>
              <a:t>Auxiliary sends</a:t>
            </a:r>
          </a:p>
          <a:p>
            <a:pPr marL="1143000" lvl="1" eaLnBrk="1" hangingPunct="1"/>
            <a:r>
              <a:rPr lang="en-US" altLang="en-US">
                <a:solidFill>
                  <a:srgbClr val="31AFAE"/>
                </a:solidFill>
              </a:rPr>
              <a:t>FX returns</a:t>
            </a:r>
          </a:p>
        </p:txBody>
      </p:sp>
      <p:pic>
        <p:nvPicPr>
          <p:cNvPr id="14340" name="Picture 3">
            <a:extLst>
              <a:ext uri="{FF2B5EF4-FFF2-40B4-BE49-F238E27FC236}">
                <a16:creationId xmlns:a16="http://schemas.microsoft.com/office/drawing/2014/main" id="{F65CFDFE-7027-1FC2-2D00-C4828C215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927" t="1427"/>
          <a:stretch>
            <a:fillRect/>
          </a:stretch>
        </p:blipFill>
        <p:spPr bwMode="auto">
          <a:xfrm>
            <a:off x="7607300" y="1295400"/>
            <a:ext cx="5137150" cy="774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341" name="Rectangle 4">
            <a:extLst>
              <a:ext uri="{FF2B5EF4-FFF2-40B4-BE49-F238E27FC236}">
                <a16:creationId xmlns:a16="http://schemas.microsoft.com/office/drawing/2014/main" id="{34E0CED5-8B4E-556E-C5D6-BC7DB15E059E}"/>
              </a:ext>
            </a:extLst>
          </p:cNvPr>
          <p:cNvSpPr>
            <a:spLocks/>
          </p:cNvSpPr>
          <p:nvPr/>
        </p:nvSpPr>
        <p:spPr bwMode="auto">
          <a:xfrm>
            <a:off x="7340600" y="5651500"/>
            <a:ext cx="939800" cy="31623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4342" name="Rectangle 5">
            <a:extLst>
              <a:ext uri="{FF2B5EF4-FFF2-40B4-BE49-F238E27FC236}">
                <a16:creationId xmlns:a16="http://schemas.microsoft.com/office/drawing/2014/main" id="{24594508-A9AE-8E25-7F5F-02D913A75188}"/>
              </a:ext>
            </a:extLst>
          </p:cNvPr>
          <p:cNvSpPr>
            <a:spLocks/>
          </p:cNvSpPr>
          <p:nvPr/>
        </p:nvSpPr>
        <p:spPr bwMode="auto">
          <a:xfrm>
            <a:off x="7454900" y="2133600"/>
            <a:ext cx="939800" cy="1346200"/>
          </a:xfrm>
          <a:prstGeom prst="rect">
            <a:avLst/>
          </a:prstGeom>
          <a:noFill/>
          <a:ln w="50800">
            <a:solidFill>
              <a:srgbClr val="1315F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4343" name="Rectangle 6">
            <a:extLst>
              <a:ext uri="{FF2B5EF4-FFF2-40B4-BE49-F238E27FC236}">
                <a16:creationId xmlns:a16="http://schemas.microsoft.com/office/drawing/2014/main" id="{188C3901-C681-FCF3-24C9-5B946644A0DF}"/>
              </a:ext>
            </a:extLst>
          </p:cNvPr>
          <p:cNvSpPr>
            <a:spLocks/>
          </p:cNvSpPr>
          <p:nvPr/>
        </p:nvSpPr>
        <p:spPr bwMode="auto">
          <a:xfrm>
            <a:off x="7340600" y="4394200"/>
            <a:ext cx="939800" cy="1257300"/>
          </a:xfrm>
          <a:prstGeom prst="rect">
            <a:avLst/>
          </a:prstGeom>
          <a:noFill/>
          <a:ln w="50800">
            <a:solidFill>
              <a:srgbClr val="86007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4344" name="Rectangle 7">
            <a:extLst>
              <a:ext uri="{FF2B5EF4-FFF2-40B4-BE49-F238E27FC236}">
                <a16:creationId xmlns:a16="http://schemas.microsoft.com/office/drawing/2014/main" id="{C7F26780-C7B3-45F6-523D-4764C01843C3}"/>
              </a:ext>
            </a:extLst>
          </p:cNvPr>
          <p:cNvSpPr>
            <a:spLocks/>
          </p:cNvSpPr>
          <p:nvPr/>
        </p:nvSpPr>
        <p:spPr bwMode="auto">
          <a:xfrm>
            <a:off x="9042400" y="1320800"/>
            <a:ext cx="533400" cy="1104900"/>
          </a:xfrm>
          <a:prstGeom prst="rect">
            <a:avLst/>
          </a:prstGeom>
          <a:noFill/>
          <a:ln w="50800">
            <a:solidFill>
              <a:srgbClr val="FC7D2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4345" name="Rectangle 8">
            <a:extLst>
              <a:ext uri="{FF2B5EF4-FFF2-40B4-BE49-F238E27FC236}">
                <a16:creationId xmlns:a16="http://schemas.microsoft.com/office/drawing/2014/main" id="{15B415F5-CA6F-E3FB-CA49-83B5DFCF53E7}"/>
              </a:ext>
            </a:extLst>
          </p:cNvPr>
          <p:cNvSpPr>
            <a:spLocks/>
          </p:cNvSpPr>
          <p:nvPr/>
        </p:nvSpPr>
        <p:spPr bwMode="auto">
          <a:xfrm>
            <a:off x="7543800" y="3530600"/>
            <a:ext cx="533400" cy="1104900"/>
          </a:xfrm>
          <a:prstGeom prst="rect">
            <a:avLst/>
          </a:prstGeom>
          <a:noFill/>
          <a:ln w="50800">
            <a:solidFill>
              <a:srgbClr val="FC7D2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4346" name="Rectangle 9">
            <a:extLst>
              <a:ext uri="{FF2B5EF4-FFF2-40B4-BE49-F238E27FC236}">
                <a16:creationId xmlns:a16="http://schemas.microsoft.com/office/drawing/2014/main" id="{C5F2C100-8E7F-3FA8-EB94-3837F59FD910}"/>
              </a:ext>
            </a:extLst>
          </p:cNvPr>
          <p:cNvSpPr>
            <a:spLocks/>
          </p:cNvSpPr>
          <p:nvPr/>
        </p:nvSpPr>
        <p:spPr bwMode="auto">
          <a:xfrm>
            <a:off x="8305800" y="1320800"/>
            <a:ext cx="673100" cy="990600"/>
          </a:xfrm>
          <a:prstGeom prst="rect">
            <a:avLst/>
          </a:prstGeom>
          <a:noFill/>
          <a:ln w="50800">
            <a:solidFill>
              <a:srgbClr val="5ED0C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1">
            <a:extLst>
              <a:ext uri="{FF2B5EF4-FFF2-40B4-BE49-F238E27FC236}">
                <a16:creationId xmlns:a16="http://schemas.microsoft.com/office/drawing/2014/main" id="{7F4A046E-C170-BAE8-D8AA-70931505D0DB}"/>
              </a:ext>
            </a:extLst>
          </p:cNvPr>
          <p:cNvGrpSpPr>
            <a:grpSpLocks/>
          </p:cNvGrpSpPr>
          <p:nvPr/>
        </p:nvGrpSpPr>
        <p:grpSpPr bwMode="auto">
          <a:xfrm>
            <a:off x="646113" y="3922713"/>
            <a:ext cx="5221287" cy="3133725"/>
            <a:chOff x="0" y="0"/>
            <a:chExt cx="3288" cy="1973"/>
          </a:xfrm>
        </p:grpSpPr>
        <p:grpSp>
          <p:nvGrpSpPr>
            <p:cNvPr id="15366" name="Group 3">
              <a:extLst>
                <a:ext uri="{FF2B5EF4-FFF2-40B4-BE49-F238E27FC236}">
                  <a16:creationId xmlns:a16="http://schemas.microsoft.com/office/drawing/2014/main" id="{FE19E9C4-7FE8-753D-D9F8-0CBC7C6EA705}"/>
                </a:ext>
              </a:extLst>
            </p:cNvPr>
            <p:cNvGrpSpPr>
              <a:grpSpLocks/>
            </p:cNvGrpSpPr>
            <p:nvPr/>
          </p:nvGrpSpPr>
          <p:grpSpPr bwMode="auto">
            <a:xfrm>
              <a:off x="0" y="0"/>
              <a:ext cx="3288" cy="1973"/>
              <a:chOff x="0" y="0"/>
              <a:chExt cx="3288" cy="1973"/>
            </a:xfrm>
          </p:grpSpPr>
          <p:pic>
            <p:nvPicPr>
              <p:cNvPr id="15384" name="Picture 1">
                <a:extLst>
                  <a:ext uri="{FF2B5EF4-FFF2-40B4-BE49-F238E27FC236}">
                    <a16:creationId xmlns:a16="http://schemas.microsoft.com/office/drawing/2014/main" id="{18B902BA-2FB7-6511-47F6-D001449F0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91" t="20140" r="18657" b="19905"/>
              <a:stretch>
                <a:fillRect/>
              </a:stretch>
            </p:blipFill>
            <p:spPr bwMode="auto">
              <a:xfrm>
                <a:off x="35" y="0"/>
                <a:ext cx="3199"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85" name="Line 2">
                <a:extLst>
                  <a:ext uri="{FF2B5EF4-FFF2-40B4-BE49-F238E27FC236}">
                    <a16:creationId xmlns:a16="http://schemas.microsoft.com/office/drawing/2014/main" id="{10146C6D-8C57-BC13-C0DF-4289B317BCB5}"/>
                  </a:ext>
                </a:extLst>
              </p:cNvPr>
              <p:cNvSpPr>
                <a:spLocks noChangeShapeType="1"/>
              </p:cNvSpPr>
              <p:nvPr/>
            </p:nvSpPr>
            <p:spPr bwMode="auto">
              <a:xfrm>
                <a:off x="0" y="994"/>
                <a:ext cx="3288" cy="0"/>
              </a:xfrm>
              <a:prstGeom prst="line">
                <a:avLst/>
              </a:prstGeom>
              <a:noFill/>
              <a:ln w="38100">
                <a:solidFill>
                  <a:srgbClr val="777777"/>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grpSp>
        <p:sp>
          <p:nvSpPr>
            <p:cNvPr id="15367" name="Line 4">
              <a:extLst>
                <a:ext uri="{FF2B5EF4-FFF2-40B4-BE49-F238E27FC236}">
                  <a16:creationId xmlns:a16="http://schemas.microsoft.com/office/drawing/2014/main" id="{FF98A2EF-C4B5-A0E4-1682-D83F1ECF06FC}"/>
                </a:ext>
              </a:extLst>
            </p:cNvPr>
            <p:cNvSpPr>
              <a:spLocks noChangeShapeType="1"/>
            </p:cNvSpPr>
            <p:nvPr/>
          </p:nvSpPr>
          <p:spPr bwMode="auto">
            <a:xfrm rot="10800000" flipH="1">
              <a:off x="433" y="968"/>
              <a:ext cx="5" cy="57"/>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8" name="Line 5">
              <a:extLst>
                <a:ext uri="{FF2B5EF4-FFF2-40B4-BE49-F238E27FC236}">
                  <a16:creationId xmlns:a16="http://schemas.microsoft.com/office/drawing/2014/main" id="{1C31C07D-FDA3-518B-3BC4-B62BBCDBBB36}"/>
                </a:ext>
              </a:extLst>
            </p:cNvPr>
            <p:cNvSpPr>
              <a:spLocks noChangeShapeType="1"/>
            </p:cNvSpPr>
            <p:nvPr/>
          </p:nvSpPr>
          <p:spPr bwMode="auto">
            <a:xfrm rot="10800000" flipH="1">
              <a:off x="232" y="464"/>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9" name="Line 6">
              <a:extLst>
                <a:ext uri="{FF2B5EF4-FFF2-40B4-BE49-F238E27FC236}">
                  <a16:creationId xmlns:a16="http://schemas.microsoft.com/office/drawing/2014/main" id="{E3804405-41F1-1257-B928-DD6EC865D1E8}"/>
                </a:ext>
              </a:extLst>
            </p:cNvPr>
            <p:cNvSpPr>
              <a:spLocks noChangeShapeType="1"/>
            </p:cNvSpPr>
            <p:nvPr/>
          </p:nvSpPr>
          <p:spPr bwMode="auto">
            <a:xfrm rot="10800000" flipH="1">
              <a:off x="40" y="967"/>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0" name="Line 7">
              <a:extLst>
                <a:ext uri="{FF2B5EF4-FFF2-40B4-BE49-F238E27FC236}">
                  <a16:creationId xmlns:a16="http://schemas.microsoft.com/office/drawing/2014/main" id="{A4195B1B-BB3C-9308-1217-8E131619F2C1}"/>
                </a:ext>
              </a:extLst>
            </p:cNvPr>
            <p:cNvSpPr>
              <a:spLocks noChangeShapeType="1"/>
            </p:cNvSpPr>
            <p:nvPr/>
          </p:nvSpPr>
          <p:spPr bwMode="auto">
            <a:xfrm>
              <a:off x="632" y="984"/>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1" name="Line 8">
              <a:extLst>
                <a:ext uri="{FF2B5EF4-FFF2-40B4-BE49-F238E27FC236}">
                  <a16:creationId xmlns:a16="http://schemas.microsoft.com/office/drawing/2014/main" id="{7F493886-97B0-DDFF-D716-6626628F746C}"/>
                </a:ext>
              </a:extLst>
            </p:cNvPr>
            <p:cNvSpPr>
              <a:spLocks noChangeShapeType="1"/>
            </p:cNvSpPr>
            <p:nvPr/>
          </p:nvSpPr>
          <p:spPr bwMode="auto">
            <a:xfrm rot="10800000" flipH="1">
              <a:off x="12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2" name="Line 9">
              <a:extLst>
                <a:ext uri="{FF2B5EF4-FFF2-40B4-BE49-F238E27FC236}">
                  <a16:creationId xmlns:a16="http://schemas.microsoft.com/office/drawing/2014/main" id="{921B3C10-D76D-7C68-6412-1F2E6B85543E}"/>
                </a:ext>
              </a:extLst>
            </p:cNvPr>
            <p:cNvSpPr>
              <a:spLocks noChangeShapeType="1"/>
            </p:cNvSpPr>
            <p:nvPr/>
          </p:nvSpPr>
          <p:spPr bwMode="auto">
            <a:xfrm rot="10800000" flipH="1">
              <a:off x="1024"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3" name="Line 10">
              <a:extLst>
                <a:ext uri="{FF2B5EF4-FFF2-40B4-BE49-F238E27FC236}">
                  <a16:creationId xmlns:a16="http://schemas.microsoft.com/office/drawing/2014/main" id="{07C4F09D-AF23-E994-E3B7-3CF827EB531F}"/>
                </a:ext>
              </a:extLst>
            </p:cNvPr>
            <p:cNvSpPr>
              <a:spLocks noChangeShapeType="1"/>
            </p:cNvSpPr>
            <p:nvPr/>
          </p:nvSpPr>
          <p:spPr bwMode="auto">
            <a:xfrm rot="10800000" flipH="1">
              <a:off x="832"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4" name="Line 11">
              <a:extLst>
                <a:ext uri="{FF2B5EF4-FFF2-40B4-BE49-F238E27FC236}">
                  <a16:creationId xmlns:a16="http://schemas.microsoft.com/office/drawing/2014/main" id="{00745525-7DF4-94F7-DE43-524A432696D7}"/>
                </a:ext>
              </a:extLst>
            </p:cNvPr>
            <p:cNvSpPr>
              <a:spLocks noChangeShapeType="1"/>
            </p:cNvSpPr>
            <p:nvPr/>
          </p:nvSpPr>
          <p:spPr bwMode="auto">
            <a:xfrm>
              <a:off x="1424"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5" name="Line 12">
              <a:extLst>
                <a:ext uri="{FF2B5EF4-FFF2-40B4-BE49-F238E27FC236}">
                  <a16:creationId xmlns:a16="http://schemas.microsoft.com/office/drawing/2014/main" id="{A520ED92-248E-FA06-9CD3-01CEB86E8E44}"/>
                </a:ext>
              </a:extLst>
            </p:cNvPr>
            <p:cNvSpPr>
              <a:spLocks noChangeShapeType="1"/>
            </p:cNvSpPr>
            <p:nvPr/>
          </p:nvSpPr>
          <p:spPr bwMode="auto">
            <a:xfrm rot="10800000" flipH="1">
              <a:off x="2016"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6" name="Line 13">
              <a:extLst>
                <a:ext uri="{FF2B5EF4-FFF2-40B4-BE49-F238E27FC236}">
                  <a16:creationId xmlns:a16="http://schemas.microsoft.com/office/drawing/2014/main" id="{C1353ACC-43A9-5CEA-0A29-6E5401554B77}"/>
                </a:ext>
              </a:extLst>
            </p:cNvPr>
            <p:cNvSpPr>
              <a:spLocks noChangeShapeType="1"/>
            </p:cNvSpPr>
            <p:nvPr/>
          </p:nvSpPr>
          <p:spPr bwMode="auto">
            <a:xfrm rot="10800000" flipH="1">
              <a:off x="1816"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7" name="Line 14">
              <a:extLst>
                <a:ext uri="{FF2B5EF4-FFF2-40B4-BE49-F238E27FC236}">
                  <a16:creationId xmlns:a16="http://schemas.microsoft.com/office/drawing/2014/main" id="{659D2EF5-0E95-58D2-4165-2764D03F1FD7}"/>
                </a:ext>
              </a:extLst>
            </p:cNvPr>
            <p:cNvSpPr>
              <a:spLocks noChangeShapeType="1"/>
            </p:cNvSpPr>
            <p:nvPr/>
          </p:nvSpPr>
          <p:spPr bwMode="auto">
            <a:xfrm rot="10800000" flipH="1">
              <a:off x="16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8" name="Line 15">
              <a:extLst>
                <a:ext uri="{FF2B5EF4-FFF2-40B4-BE49-F238E27FC236}">
                  <a16:creationId xmlns:a16="http://schemas.microsoft.com/office/drawing/2014/main" id="{30523C0E-78E5-532E-6260-CA1FEDE65B31}"/>
                </a:ext>
              </a:extLst>
            </p:cNvPr>
            <p:cNvSpPr>
              <a:spLocks noChangeShapeType="1"/>
            </p:cNvSpPr>
            <p:nvPr/>
          </p:nvSpPr>
          <p:spPr bwMode="auto">
            <a:xfrm>
              <a:off x="2216"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79" name="Line 16">
              <a:extLst>
                <a:ext uri="{FF2B5EF4-FFF2-40B4-BE49-F238E27FC236}">
                  <a16:creationId xmlns:a16="http://schemas.microsoft.com/office/drawing/2014/main" id="{38D7CCD4-B0C2-7ACE-015C-88050416B65A}"/>
                </a:ext>
              </a:extLst>
            </p:cNvPr>
            <p:cNvSpPr>
              <a:spLocks noChangeShapeType="1"/>
            </p:cNvSpPr>
            <p:nvPr/>
          </p:nvSpPr>
          <p:spPr bwMode="auto">
            <a:xfrm rot="10800000" flipH="1">
              <a:off x="28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80" name="Line 17">
              <a:extLst>
                <a:ext uri="{FF2B5EF4-FFF2-40B4-BE49-F238E27FC236}">
                  <a16:creationId xmlns:a16="http://schemas.microsoft.com/office/drawing/2014/main" id="{EF804BC2-16E5-F749-8658-4C16AB4FDD3A}"/>
                </a:ext>
              </a:extLst>
            </p:cNvPr>
            <p:cNvSpPr>
              <a:spLocks noChangeShapeType="1"/>
            </p:cNvSpPr>
            <p:nvPr/>
          </p:nvSpPr>
          <p:spPr bwMode="auto">
            <a:xfrm rot="10800000" flipH="1">
              <a:off x="2624"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81" name="Line 18">
              <a:extLst>
                <a:ext uri="{FF2B5EF4-FFF2-40B4-BE49-F238E27FC236}">
                  <a16:creationId xmlns:a16="http://schemas.microsoft.com/office/drawing/2014/main" id="{357F0690-6003-8455-EC74-A10FE92FCBAF}"/>
                </a:ext>
              </a:extLst>
            </p:cNvPr>
            <p:cNvSpPr>
              <a:spLocks noChangeShapeType="1"/>
            </p:cNvSpPr>
            <p:nvPr/>
          </p:nvSpPr>
          <p:spPr bwMode="auto">
            <a:xfrm rot="10800000" flipH="1">
              <a:off x="24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82" name="Line 19">
              <a:extLst>
                <a:ext uri="{FF2B5EF4-FFF2-40B4-BE49-F238E27FC236}">
                  <a16:creationId xmlns:a16="http://schemas.microsoft.com/office/drawing/2014/main" id="{122D4C80-801B-1CF7-0C35-74ADE118440D}"/>
                </a:ext>
              </a:extLst>
            </p:cNvPr>
            <p:cNvSpPr>
              <a:spLocks noChangeShapeType="1"/>
            </p:cNvSpPr>
            <p:nvPr/>
          </p:nvSpPr>
          <p:spPr bwMode="auto">
            <a:xfrm>
              <a:off x="3024"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83" name="Line 20">
              <a:extLst>
                <a:ext uri="{FF2B5EF4-FFF2-40B4-BE49-F238E27FC236}">
                  <a16:creationId xmlns:a16="http://schemas.microsoft.com/office/drawing/2014/main" id="{31709298-0A52-7336-0E8F-E8493FF78AA3}"/>
                </a:ext>
              </a:extLst>
            </p:cNvPr>
            <p:cNvSpPr>
              <a:spLocks noChangeShapeType="1"/>
            </p:cNvSpPr>
            <p:nvPr/>
          </p:nvSpPr>
          <p:spPr bwMode="auto">
            <a:xfrm rot="10800000" flipH="1">
              <a:off x="3224" y="967"/>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grpSp>
      <p:pic>
        <p:nvPicPr>
          <p:cNvPr id="15363" name="Picture 22">
            <a:extLst>
              <a:ext uri="{FF2B5EF4-FFF2-40B4-BE49-F238E27FC236}">
                <a16:creationId xmlns:a16="http://schemas.microsoft.com/office/drawing/2014/main" id="{2E72AF6A-FCCB-440C-B266-CA56E2140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257800"/>
            <a:ext cx="5956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64" name="Rectangle 23">
            <a:extLst>
              <a:ext uri="{FF2B5EF4-FFF2-40B4-BE49-F238E27FC236}">
                <a16:creationId xmlns:a16="http://schemas.microsoft.com/office/drawing/2014/main" id="{D3D09851-863A-0811-B7A0-6192FD8A96CD}"/>
              </a:ext>
            </a:extLst>
          </p:cNvPr>
          <p:cNvSpPr>
            <a:spLocks noChangeArrowheads="1"/>
          </p:cNvSpPr>
          <p:nvPr>
            <p:ph type="title"/>
          </p:nvPr>
        </p:nvSpPr>
        <p:spPr/>
        <p:txBody>
          <a:bodyPr/>
          <a:lstStyle/>
          <a:p>
            <a:pPr eaLnBrk="1" hangingPunct="1"/>
            <a:r>
              <a:rPr lang="en-US" altLang="en-US"/>
              <a:t>Sampling</a:t>
            </a:r>
          </a:p>
        </p:txBody>
      </p:sp>
      <p:sp>
        <p:nvSpPr>
          <p:cNvPr id="15365" name="Rectangle 24">
            <a:extLst>
              <a:ext uri="{FF2B5EF4-FFF2-40B4-BE49-F238E27FC236}">
                <a16:creationId xmlns:a16="http://schemas.microsoft.com/office/drawing/2014/main" id="{9BA8B393-4E52-7B1A-140F-8D4940DDAF00}"/>
              </a:ext>
            </a:extLst>
          </p:cNvPr>
          <p:cNvSpPr>
            <a:spLocks noChangeArrowheads="1"/>
          </p:cNvSpPr>
          <p:nvPr>
            <p:ph type="body" idx="1"/>
          </p:nvPr>
        </p:nvSpPr>
        <p:spPr>
          <a:xfrm>
            <a:off x="114300" y="1130300"/>
            <a:ext cx="12814300" cy="8407400"/>
          </a:xfrm>
        </p:spPr>
        <p:txBody>
          <a:bodyPr anchor="t"/>
          <a:lstStyle/>
          <a:p>
            <a:pPr marL="635000" eaLnBrk="1" hangingPunct="1"/>
            <a:r>
              <a:rPr lang="en-US" altLang="en-US"/>
              <a:t>Discrete </a:t>
            </a:r>
            <a:r>
              <a:rPr lang="en-US" altLang="en-US">
                <a:solidFill>
                  <a:srgbClr val="0000FF"/>
                </a:solidFill>
              </a:rPr>
              <a:t>sequences</a:t>
            </a:r>
            <a:r>
              <a:rPr lang="en-US" altLang="en-US"/>
              <a:t> do not have to represent any continuous or physical quantity</a:t>
            </a:r>
          </a:p>
          <a:p>
            <a:pPr marL="1143000" lvl="1" eaLnBrk="1" hangingPunct="1"/>
            <a:r>
              <a:rPr lang="en-US" altLang="en-US"/>
              <a:t>But in the audio world, we often work with </a:t>
            </a:r>
            <a:r>
              <a:rPr lang="en-US" altLang="en-US">
                <a:solidFill>
                  <a:srgbClr val="0000FF"/>
                </a:solidFill>
              </a:rPr>
              <a:t>sampled</a:t>
            </a:r>
            <a:r>
              <a:rPr lang="en-US" altLang="en-US"/>
              <a:t> audio</a:t>
            </a:r>
          </a:p>
          <a:p>
            <a:pPr marL="635000" eaLnBrk="1" hangingPunct="1"/>
            <a:r>
              <a:rPr lang="en-US" altLang="en-US">
                <a:solidFill>
                  <a:srgbClr val="0000FF"/>
                </a:solidFill>
              </a:rPr>
              <a:t>Sampling</a:t>
            </a:r>
            <a:r>
              <a:rPr lang="en-US" altLang="en-US"/>
              <a:t> = converting continuous time to discrete</a:t>
            </a:r>
          </a:p>
          <a:p>
            <a:pPr marL="635000" eaLnBrk="1" hangingPunct="1"/>
            <a:r>
              <a:rPr lang="en-US" altLang="en-US">
                <a:solidFill>
                  <a:srgbClr val="0000FF"/>
                </a:solidFill>
              </a:rPr>
              <a:t>Reconstruction</a:t>
            </a:r>
            <a:r>
              <a:rPr lang="en-US" altLang="en-US"/>
              <a:t> = discrete to continuous</a:t>
            </a:r>
          </a:p>
          <a:p>
            <a:pPr marL="635000" eaLnBrk="1" hangingPunct="1">
              <a:spcBef>
                <a:spcPts val="18200"/>
              </a:spcBef>
            </a:pPr>
            <a:r>
              <a:rPr lang="en-US" altLang="en-US">
                <a:latin typeface="Arial Italic" panose="020B0604020202090204" pitchFamily="34" charset="0"/>
                <a:cs typeface="Arial Italic" panose="020B0604020202090204" pitchFamily="34" charset="0"/>
                <a:sym typeface="Arial Italic" panose="020B0604020202090204" pitchFamily="34" charset="0"/>
              </a:rPr>
              <a:t>T</a:t>
            </a:r>
            <a:r>
              <a:rPr lang="en-US" altLang="en-US"/>
              <a:t> is called the </a:t>
            </a:r>
            <a:r>
              <a:rPr lang="en-US" altLang="en-US">
                <a:solidFill>
                  <a:srgbClr val="0000FF"/>
                </a:solidFill>
              </a:rPr>
              <a:t>sampling period</a:t>
            </a:r>
          </a:p>
          <a:p>
            <a:pPr marL="1143000" lvl="1" eaLnBrk="1" hangingPunct="1"/>
            <a:r>
              <a:rPr lang="en-US" altLang="en-US"/>
              <a:t>1/</a:t>
            </a:r>
            <a:r>
              <a:rPr lang="en-US" altLang="en-US">
                <a:latin typeface="Arial Italic" panose="020B0604020202090204" pitchFamily="34" charset="0"/>
                <a:cs typeface="Arial Italic" panose="020B0604020202090204" pitchFamily="34" charset="0"/>
                <a:sym typeface="Arial Italic" panose="020B0604020202090204" pitchFamily="34" charset="0"/>
              </a:rPr>
              <a:t>T</a:t>
            </a:r>
            <a:r>
              <a:rPr lang="en-US" altLang="en-US"/>
              <a:t> is the </a:t>
            </a:r>
            <a:r>
              <a:rPr lang="en-US" altLang="en-US">
                <a:solidFill>
                  <a:srgbClr val="0000FF"/>
                </a:solidFill>
              </a:rPr>
              <a:t>sampling frequency</a:t>
            </a:r>
            <a:r>
              <a:rPr lang="en-US" altLang="en-US"/>
              <a:t> or </a:t>
            </a:r>
            <a:r>
              <a:rPr lang="en-US" altLang="en-US">
                <a:solidFill>
                  <a:srgbClr val="0000FF"/>
                </a:solidFill>
              </a:rPr>
              <a:t>sample rate</a:t>
            </a:r>
            <a:r>
              <a:rPr lang="en-US" altLang="en-US"/>
              <a:t> (</a:t>
            </a:r>
            <a:r>
              <a:rPr lang="en-US" altLang="en-US">
                <a:latin typeface="Arial Italic" panose="020B0604020202090204" pitchFamily="34" charset="0"/>
                <a:cs typeface="Arial Italic" panose="020B0604020202090204" pitchFamily="34" charset="0"/>
                <a:sym typeface="Arial Italic" panose="020B0604020202090204" pitchFamily="34" charset="0"/>
              </a:rPr>
              <a:t>f</a:t>
            </a:r>
            <a:r>
              <a:rPr lang="en-US" altLang="en-US" baseline="-6000">
                <a:latin typeface="Arial Italic" panose="020B0604020202090204" pitchFamily="34" charset="0"/>
                <a:cs typeface="Arial Italic" panose="020B0604020202090204" pitchFamily="34" charset="0"/>
                <a:sym typeface="Arial Italic" panose="020B0604020202090204" pitchFamily="34" charset="0"/>
              </a:rPr>
              <a:t>s</a:t>
            </a:r>
            <a:r>
              <a:rPr lang="en-US" altLang="en-US"/>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94599242-2605-5934-CFB8-81F362C6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97" t="19890" r="14989" b="20110"/>
          <a:stretch>
            <a:fillRect/>
          </a:stretch>
        </p:blipFill>
        <p:spPr bwMode="auto">
          <a:xfrm>
            <a:off x="6832600" y="2806700"/>
            <a:ext cx="53594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Line 2">
            <a:extLst>
              <a:ext uri="{FF2B5EF4-FFF2-40B4-BE49-F238E27FC236}">
                <a16:creationId xmlns:a16="http://schemas.microsoft.com/office/drawing/2014/main" id="{5FCD9968-0F1E-7FF8-1C2E-5475B5C7BF78}"/>
              </a:ext>
            </a:extLst>
          </p:cNvPr>
          <p:cNvSpPr>
            <a:spLocks noChangeShapeType="1"/>
          </p:cNvSpPr>
          <p:nvPr/>
        </p:nvSpPr>
        <p:spPr bwMode="auto">
          <a:xfrm>
            <a:off x="6832600" y="4410075"/>
            <a:ext cx="5353050" cy="0"/>
          </a:xfrm>
          <a:prstGeom prst="line">
            <a:avLst/>
          </a:prstGeom>
          <a:noFill/>
          <a:ln w="38100">
            <a:solidFill>
              <a:srgbClr val="777777"/>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88" name="Rectangle 3">
            <a:extLst>
              <a:ext uri="{FF2B5EF4-FFF2-40B4-BE49-F238E27FC236}">
                <a16:creationId xmlns:a16="http://schemas.microsoft.com/office/drawing/2014/main" id="{62FC7A7E-F7BE-E873-5EC4-A0E7417FB878}"/>
              </a:ext>
            </a:extLst>
          </p:cNvPr>
          <p:cNvSpPr>
            <a:spLocks noChangeArrowheads="1"/>
          </p:cNvSpPr>
          <p:nvPr>
            <p:ph type="title"/>
          </p:nvPr>
        </p:nvSpPr>
        <p:spPr/>
        <p:txBody>
          <a:bodyPr/>
          <a:lstStyle/>
          <a:p>
            <a:pPr eaLnBrk="1" hangingPunct="1"/>
            <a:r>
              <a:rPr lang="en-US" altLang="en-US"/>
              <a:t>Sampling 2</a:t>
            </a:r>
          </a:p>
        </p:txBody>
      </p:sp>
      <p:grpSp>
        <p:nvGrpSpPr>
          <p:cNvPr id="16389" name="Group 24">
            <a:extLst>
              <a:ext uri="{FF2B5EF4-FFF2-40B4-BE49-F238E27FC236}">
                <a16:creationId xmlns:a16="http://schemas.microsoft.com/office/drawing/2014/main" id="{AB8A6C81-8B35-B8A9-B067-75828FE0EC47}"/>
              </a:ext>
            </a:extLst>
          </p:cNvPr>
          <p:cNvGrpSpPr>
            <a:grpSpLocks/>
          </p:cNvGrpSpPr>
          <p:nvPr/>
        </p:nvGrpSpPr>
        <p:grpSpPr bwMode="auto">
          <a:xfrm>
            <a:off x="785813" y="2830513"/>
            <a:ext cx="5221287" cy="3133725"/>
            <a:chOff x="0" y="0"/>
            <a:chExt cx="3288" cy="1973"/>
          </a:xfrm>
        </p:grpSpPr>
        <p:grpSp>
          <p:nvGrpSpPr>
            <p:cNvPr id="16408" name="Group 6">
              <a:extLst>
                <a:ext uri="{FF2B5EF4-FFF2-40B4-BE49-F238E27FC236}">
                  <a16:creationId xmlns:a16="http://schemas.microsoft.com/office/drawing/2014/main" id="{99DAF954-B4E0-3912-00CC-0D69006DB2EE}"/>
                </a:ext>
              </a:extLst>
            </p:cNvPr>
            <p:cNvGrpSpPr>
              <a:grpSpLocks/>
            </p:cNvGrpSpPr>
            <p:nvPr/>
          </p:nvGrpSpPr>
          <p:grpSpPr bwMode="auto">
            <a:xfrm>
              <a:off x="0" y="0"/>
              <a:ext cx="3288" cy="1973"/>
              <a:chOff x="0" y="0"/>
              <a:chExt cx="3288" cy="1973"/>
            </a:xfrm>
          </p:grpSpPr>
          <p:pic>
            <p:nvPicPr>
              <p:cNvPr id="16426" name="Picture 4">
                <a:extLst>
                  <a:ext uri="{FF2B5EF4-FFF2-40B4-BE49-F238E27FC236}">
                    <a16:creationId xmlns:a16="http://schemas.microsoft.com/office/drawing/2014/main" id="{0CAE4795-F84F-928A-F421-6D8D5F035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391" t="20140" r="18657" b="19905"/>
              <a:stretch>
                <a:fillRect/>
              </a:stretch>
            </p:blipFill>
            <p:spPr bwMode="auto">
              <a:xfrm>
                <a:off x="35" y="0"/>
                <a:ext cx="3199"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27" name="Line 5">
                <a:extLst>
                  <a:ext uri="{FF2B5EF4-FFF2-40B4-BE49-F238E27FC236}">
                    <a16:creationId xmlns:a16="http://schemas.microsoft.com/office/drawing/2014/main" id="{A868C859-1818-9DF7-C5E5-04C80AE66536}"/>
                  </a:ext>
                </a:extLst>
              </p:cNvPr>
              <p:cNvSpPr>
                <a:spLocks noChangeShapeType="1"/>
              </p:cNvSpPr>
              <p:nvPr/>
            </p:nvSpPr>
            <p:spPr bwMode="auto">
              <a:xfrm>
                <a:off x="0" y="994"/>
                <a:ext cx="3288" cy="0"/>
              </a:xfrm>
              <a:prstGeom prst="line">
                <a:avLst/>
              </a:prstGeom>
              <a:noFill/>
              <a:ln w="38100">
                <a:solidFill>
                  <a:srgbClr val="777777"/>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grpSp>
        <p:sp>
          <p:nvSpPr>
            <p:cNvPr id="16409" name="Line 7">
              <a:extLst>
                <a:ext uri="{FF2B5EF4-FFF2-40B4-BE49-F238E27FC236}">
                  <a16:creationId xmlns:a16="http://schemas.microsoft.com/office/drawing/2014/main" id="{6C79A438-787D-CF91-D590-54E81592E574}"/>
                </a:ext>
              </a:extLst>
            </p:cNvPr>
            <p:cNvSpPr>
              <a:spLocks noChangeShapeType="1"/>
            </p:cNvSpPr>
            <p:nvPr/>
          </p:nvSpPr>
          <p:spPr bwMode="auto">
            <a:xfrm rot="10800000" flipH="1">
              <a:off x="433" y="968"/>
              <a:ext cx="5" cy="57"/>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0" name="Line 8">
              <a:extLst>
                <a:ext uri="{FF2B5EF4-FFF2-40B4-BE49-F238E27FC236}">
                  <a16:creationId xmlns:a16="http://schemas.microsoft.com/office/drawing/2014/main" id="{BFD463DE-1C4B-F166-27B0-47B4BD37EADF}"/>
                </a:ext>
              </a:extLst>
            </p:cNvPr>
            <p:cNvSpPr>
              <a:spLocks noChangeShapeType="1"/>
            </p:cNvSpPr>
            <p:nvPr/>
          </p:nvSpPr>
          <p:spPr bwMode="auto">
            <a:xfrm rot="10800000" flipH="1">
              <a:off x="232" y="464"/>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1" name="Line 9">
              <a:extLst>
                <a:ext uri="{FF2B5EF4-FFF2-40B4-BE49-F238E27FC236}">
                  <a16:creationId xmlns:a16="http://schemas.microsoft.com/office/drawing/2014/main" id="{F33A91C1-888B-46EE-D031-3913A639228E}"/>
                </a:ext>
              </a:extLst>
            </p:cNvPr>
            <p:cNvSpPr>
              <a:spLocks noChangeShapeType="1"/>
            </p:cNvSpPr>
            <p:nvPr/>
          </p:nvSpPr>
          <p:spPr bwMode="auto">
            <a:xfrm rot="10800000" flipH="1">
              <a:off x="40" y="967"/>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2" name="Line 10">
              <a:extLst>
                <a:ext uri="{FF2B5EF4-FFF2-40B4-BE49-F238E27FC236}">
                  <a16:creationId xmlns:a16="http://schemas.microsoft.com/office/drawing/2014/main" id="{99DAB7BE-FA47-EE5F-4F1C-873DEB9623E0}"/>
                </a:ext>
              </a:extLst>
            </p:cNvPr>
            <p:cNvSpPr>
              <a:spLocks noChangeShapeType="1"/>
            </p:cNvSpPr>
            <p:nvPr/>
          </p:nvSpPr>
          <p:spPr bwMode="auto">
            <a:xfrm>
              <a:off x="632" y="984"/>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3" name="Line 11">
              <a:extLst>
                <a:ext uri="{FF2B5EF4-FFF2-40B4-BE49-F238E27FC236}">
                  <a16:creationId xmlns:a16="http://schemas.microsoft.com/office/drawing/2014/main" id="{C41DF58F-7796-804F-9749-A894A67D4890}"/>
                </a:ext>
              </a:extLst>
            </p:cNvPr>
            <p:cNvSpPr>
              <a:spLocks noChangeShapeType="1"/>
            </p:cNvSpPr>
            <p:nvPr/>
          </p:nvSpPr>
          <p:spPr bwMode="auto">
            <a:xfrm rot="10800000" flipH="1">
              <a:off x="12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4" name="Line 12">
              <a:extLst>
                <a:ext uri="{FF2B5EF4-FFF2-40B4-BE49-F238E27FC236}">
                  <a16:creationId xmlns:a16="http://schemas.microsoft.com/office/drawing/2014/main" id="{5D388899-518B-DA7C-BC56-ADB86CCD01AB}"/>
                </a:ext>
              </a:extLst>
            </p:cNvPr>
            <p:cNvSpPr>
              <a:spLocks noChangeShapeType="1"/>
            </p:cNvSpPr>
            <p:nvPr/>
          </p:nvSpPr>
          <p:spPr bwMode="auto">
            <a:xfrm rot="10800000" flipH="1">
              <a:off x="1024"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5" name="Line 13">
              <a:extLst>
                <a:ext uri="{FF2B5EF4-FFF2-40B4-BE49-F238E27FC236}">
                  <a16:creationId xmlns:a16="http://schemas.microsoft.com/office/drawing/2014/main" id="{B9759263-2B3A-EA4E-791B-CE0ADE8C2FBF}"/>
                </a:ext>
              </a:extLst>
            </p:cNvPr>
            <p:cNvSpPr>
              <a:spLocks noChangeShapeType="1"/>
            </p:cNvSpPr>
            <p:nvPr/>
          </p:nvSpPr>
          <p:spPr bwMode="auto">
            <a:xfrm rot="10800000" flipH="1">
              <a:off x="832"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6" name="Line 14">
              <a:extLst>
                <a:ext uri="{FF2B5EF4-FFF2-40B4-BE49-F238E27FC236}">
                  <a16:creationId xmlns:a16="http://schemas.microsoft.com/office/drawing/2014/main" id="{784A8BA0-875E-3FD0-FD18-94AF52724D16}"/>
                </a:ext>
              </a:extLst>
            </p:cNvPr>
            <p:cNvSpPr>
              <a:spLocks noChangeShapeType="1"/>
            </p:cNvSpPr>
            <p:nvPr/>
          </p:nvSpPr>
          <p:spPr bwMode="auto">
            <a:xfrm>
              <a:off x="1424"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7" name="Line 15">
              <a:extLst>
                <a:ext uri="{FF2B5EF4-FFF2-40B4-BE49-F238E27FC236}">
                  <a16:creationId xmlns:a16="http://schemas.microsoft.com/office/drawing/2014/main" id="{60EB0F29-0B1F-E3E2-A894-144F19C4B764}"/>
                </a:ext>
              </a:extLst>
            </p:cNvPr>
            <p:cNvSpPr>
              <a:spLocks noChangeShapeType="1"/>
            </p:cNvSpPr>
            <p:nvPr/>
          </p:nvSpPr>
          <p:spPr bwMode="auto">
            <a:xfrm rot="10800000" flipH="1">
              <a:off x="2016"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8" name="Line 16">
              <a:extLst>
                <a:ext uri="{FF2B5EF4-FFF2-40B4-BE49-F238E27FC236}">
                  <a16:creationId xmlns:a16="http://schemas.microsoft.com/office/drawing/2014/main" id="{ED44B165-6B1C-7B96-2CFF-4A1029549EE3}"/>
                </a:ext>
              </a:extLst>
            </p:cNvPr>
            <p:cNvSpPr>
              <a:spLocks noChangeShapeType="1"/>
            </p:cNvSpPr>
            <p:nvPr/>
          </p:nvSpPr>
          <p:spPr bwMode="auto">
            <a:xfrm rot="10800000" flipH="1">
              <a:off x="1816"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19" name="Line 17">
              <a:extLst>
                <a:ext uri="{FF2B5EF4-FFF2-40B4-BE49-F238E27FC236}">
                  <a16:creationId xmlns:a16="http://schemas.microsoft.com/office/drawing/2014/main" id="{210F8314-4D84-821B-DA2B-0414E8DD17CD}"/>
                </a:ext>
              </a:extLst>
            </p:cNvPr>
            <p:cNvSpPr>
              <a:spLocks noChangeShapeType="1"/>
            </p:cNvSpPr>
            <p:nvPr/>
          </p:nvSpPr>
          <p:spPr bwMode="auto">
            <a:xfrm rot="10800000" flipH="1">
              <a:off x="16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0" name="Line 18">
              <a:extLst>
                <a:ext uri="{FF2B5EF4-FFF2-40B4-BE49-F238E27FC236}">
                  <a16:creationId xmlns:a16="http://schemas.microsoft.com/office/drawing/2014/main" id="{A7B5AAEB-9114-3EA7-0645-EC3538D6898D}"/>
                </a:ext>
              </a:extLst>
            </p:cNvPr>
            <p:cNvSpPr>
              <a:spLocks noChangeShapeType="1"/>
            </p:cNvSpPr>
            <p:nvPr/>
          </p:nvSpPr>
          <p:spPr bwMode="auto">
            <a:xfrm>
              <a:off x="2216"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1" name="Line 19">
              <a:extLst>
                <a:ext uri="{FF2B5EF4-FFF2-40B4-BE49-F238E27FC236}">
                  <a16:creationId xmlns:a16="http://schemas.microsoft.com/office/drawing/2014/main" id="{90295B16-5777-567B-8699-1A61A6C9815B}"/>
                </a:ext>
              </a:extLst>
            </p:cNvPr>
            <p:cNvSpPr>
              <a:spLocks noChangeShapeType="1"/>
            </p:cNvSpPr>
            <p:nvPr/>
          </p:nvSpPr>
          <p:spPr bwMode="auto">
            <a:xfrm rot="10800000" flipH="1">
              <a:off x="28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2" name="Line 20">
              <a:extLst>
                <a:ext uri="{FF2B5EF4-FFF2-40B4-BE49-F238E27FC236}">
                  <a16:creationId xmlns:a16="http://schemas.microsoft.com/office/drawing/2014/main" id="{21B6D9FE-5F99-D8C9-11F9-D09C31D80A5C}"/>
                </a:ext>
              </a:extLst>
            </p:cNvPr>
            <p:cNvSpPr>
              <a:spLocks noChangeShapeType="1"/>
            </p:cNvSpPr>
            <p:nvPr/>
          </p:nvSpPr>
          <p:spPr bwMode="auto">
            <a:xfrm rot="10800000" flipH="1">
              <a:off x="2624" y="471"/>
              <a:ext cx="0" cy="551"/>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3" name="Line 21">
              <a:extLst>
                <a:ext uri="{FF2B5EF4-FFF2-40B4-BE49-F238E27FC236}">
                  <a16:creationId xmlns:a16="http://schemas.microsoft.com/office/drawing/2014/main" id="{5717BB23-FDEE-A0CA-C1EC-C35DDCF22812}"/>
                </a:ext>
              </a:extLst>
            </p:cNvPr>
            <p:cNvSpPr>
              <a:spLocks noChangeShapeType="1"/>
            </p:cNvSpPr>
            <p:nvPr/>
          </p:nvSpPr>
          <p:spPr bwMode="auto">
            <a:xfrm rot="10800000" flipH="1">
              <a:off x="2424" y="975"/>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4" name="Line 22">
              <a:extLst>
                <a:ext uri="{FF2B5EF4-FFF2-40B4-BE49-F238E27FC236}">
                  <a16:creationId xmlns:a16="http://schemas.microsoft.com/office/drawing/2014/main" id="{A900C496-F769-1265-8D74-DDCA37543860}"/>
                </a:ext>
              </a:extLst>
            </p:cNvPr>
            <p:cNvSpPr>
              <a:spLocks noChangeShapeType="1"/>
            </p:cNvSpPr>
            <p:nvPr/>
          </p:nvSpPr>
          <p:spPr bwMode="auto">
            <a:xfrm>
              <a:off x="3024" y="992"/>
              <a:ext cx="2" cy="525"/>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25" name="Line 23">
              <a:extLst>
                <a:ext uri="{FF2B5EF4-FFF2-40B4-BE49-F238E27FC236}">
                  <a16:creationId xmlns:a16="http://schemas.microsoft.com/office/drawing/2014/main" id="{E1A82EC8-F848-0B6E-5499-E867FCF16574}"/>
                </a:ext>
              </a:extLst>
            </p:cNvPr>
            <p:cNvSpPr>
              <a:spLocks noChangeShapeType="1"/>
            </p:cNvSpPr>
            <p:nvPr/>
          </p:nvSpPr>
          <p:spPr bwMode="auto">
            <a:xfrm rot="10800000" flipH="1">
              <a:off x="3224" y="967"/>
              <a:ext cx="5" cy="56"/>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grpSp>
      <p:sp>
        <p:nvSpPr>
          <p:cNvPr id="16390" name="Line 25">
            <a:extLst>
              <a:ext uri="{FF2B5EF4-FFF2-40B4-BE49-F238E27FC236}">
                <a16:creationId xmlns:a16="http://schemas.microsoft.com/office/drawing/2014/main" id="{CADE791A-8DDC-4357-1E01-228B96E8BB80}"/>
              </a:ext>
            </a:extLst>
          </p:cNvPr>
          <p:cNvSpPr>
            <a:spLocks noChangeShapeType="1"/>
          </p:cNvSpPr>
          <p:nvPr/>
        </p:nvSpPr>
        <p:spPr bwMode="auto">
          <a:xfrm rot="10800000" flipH="1">
            <a:off x="7558088" y="4368800"/>
            <a:ext cx="7937" cy="90488"/>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1" name="Line 26">
            <a:extLst>
              <a:ext uri="{FF2B5EF4-FFF2-40B4-BE49-F238E27FC236}">
                <a16:creationId xmlns:a16="http://schemas.microsoft.com/office/drawing/2014/main" id="{4A9872CB-1C03-5F3D-8579-4165AA40F9BA}"/>
              </a:ext>
            </a:extLst>
          </p:cNvPr>
          <p:cNvSpPr>
            <a:spLocks noChangeShapeType="1"/>
          </p:cNvSpPr>
          <p:nvPr/>
        </p:nvSpPr>
        <p:spPr bwMode="auto">
          <a:xfrm rot="10800000" flipH="1">
            <a:off x="7239000" y="3568700"/>
            <a:ext cx="0" cy="874713"/>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2" name="Line 27">
            <a:extLst>
              <a:ext uri="{FF2B5EF4-FFF2-40B4-BE49-F238E27FC236}">
                <a16:creationId xmlns:a16="http://schemas.microsoft.com/office/drawing/2014/main" id="{DE10B7C4-9CC7-3973-53F4-519392276479}"/>
              </a:ext>
            </a:extLst>
          </p:cNvPr>
          <p:cNvSpPr>
            <a:spLocks noChangeShapeType="1"/>
          </p:cNvSpPr>
          <p:nvPr/>
        </p:nvSpPr>
        <p:spPr bwMode="auto">
          <a:xfrm rot="10800000" flipH="1">
            <a:off x="6908800" y="43672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3" name="Line 28">
            <a:extLst>
              <a:ext uri="{FF2B5EF4-FFF2-40B4-BE49-F238E27FC236}">
                <a16:creationId xmlns:a16="http://schemas.microsoft.com/office/drawing/2014/main" id="{4561898C-7180-C292-14C1-A91CE71AE78E}"/>
              </a:ext>
            </a:extLst>
          </p:cNvPr>
          <p:cNvSpPr>
            <a:spLocks noChangeShapeType="1"/>
          </p:cNvSpPr>
          <p:nvPr/>
        </p:nvSpPr>
        <p:spPr bwMode="auto">
          <a:xfrm>
            <a:off x="7874000" y="4394200"/>
            <a:ext cx="3175" cy="833438"/>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4" name="Line 29">
            <a:extLst>
              <a:ext uri="{FF2B5EF4-FFF2-40B4-BE49-F238E27FC236}">
                <a16:creationId xmlns:a16="http://schemas.microsoft.com/office/drawing/2014/main" id="{B588D79D-8C7D-549D-C4E9-3B97FB88ADAA}"/>
              </a:ext>
            </a:extLst>
          </p:cNvPr>
          <p:cNvSpPr>
            <a:spLocks noChangeShapeType="1"/>
          </p:cNvSpPr>
          <p:nvPr/>
        </p:nvSpPr>
        <p:spPr bwMode="auto">
          <a:xfrm rot="10800000" flipH="1">
            <a:off x="88646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5" name="Line 30">
            <a:extLst>
              <a:ext uri="{FF2B5EF4-FFF2-40B4-BE49-F238E27FC236}">
                <a16:creationId xmlns:a16="http://schemas.microsoft.com/office/drawing/2014/main" id="{8692B115-DFDD-06BD-347A-59F00D7515E7}"/>
              </a:ext>
            </a:extLst>
          </p:cNvPr>
          <p:cNvSpPr>
            <a:spLocks noChangeShapeType="1"/>
          </p:cNvSpPr>
          <p:nvPr/>
        </p:nvSpPr>
        <p:spPr bwMode="auto">
          <a:xfrm rot="10800000" flipH="1">
            <a:off x="8547100" y="3579813"/>
            <a:ext cx="0" cy="874712"/>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6" name="Line 31">
            <a:extLst>
              <a:ext uri="{FF2B5EF4-FFF2-40B4-BE49-F238E27FC236}">
                <a16:creationId xmlns:a16="http://schemas.microsoft.com/office/drawing/2014/main" id="{29C460CC-A440-722F-7D98-DCD6821F0036}"/>
              </a:ext>
            </a:extLst>
          </p:cNvPr>
          <p:cNvSpPr>
            <a:spLocks noChangeShapeType="1"/>
          </p:cNvSpPr>
          <p:nvPr/>
        </p:nvSpPr>
        <p:spPr bwMode="auto">
          <a:xfrm rot="10800000" flipH="1">
            <a:off x="82042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7" name="Line 32">
            <a:extLst>
              <a:ext uri="{FF2B5EF4-FFF2-40B4-BE49-F238E27FC236}">
                <a16:creationId xmlns:a16="http://schemas.microsoft.com/office/drawing/2014/main" id="{3454A34B-3D6B-7960-117F-1F092DC9AB3B}"/>
              </a:ext>
            </a:extLst>
          </p:cNvPr>
          <p:cNvSpPr>
            <a:spLocks noChangeShapeType="1"/>
          </p:cNvSpPr>
          <p:nvPr/>
        </p:nvSpPr>
        <p:spPr bwMode="auto">
          <a:xfrm>
            <a:off x="9182100" y="4406900"/>
            <a:ext cx="3175" cy="833438"/>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8" name="Line 33">
            <a:extLst>
              <a:ext uri="{FF2B5EF4-FFF2-40B4-BE49-F238E27FC236}">
                <a16:creationId xmlns:a16="http://schemas.microsoft.com/office/drawing/2014/main" id="{FB319FBE-2408-D8AE-DBD9-1AE3627E5BA1}"/>
              </a:ext>
            </a:extLst>
          </p:cNvPr>
          <p:cNvSpPr>
            <a:spLocks noChangeShapeType="1"/>
          </p:cNvSpPr>
          <p:nvPr/>
        </p:nvSpPr>
        <p:spPr bwMode="auto">
          <a:xfrm rot="10800000" flipH="1">
            <a:off x="101346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399" name="Line 34">
            <a:extLst>
              <a:ext uri="{FF2B5EF4-FFF2-40B4-BE49-F238E27FC236}">
                <a16:creationId xmlns:a16="http://schemas.microsoft.com/office/drawing/2014/main" id="{07D34C59-0A66-638D-648A-8A0668FDC159}"/>
              </a:ext>
            </a:extLst>
          </p:cNvPr>
          <p:cNvSpPr>
            <a:spLocks noChangeShapeType="1"/>
          </p:cNvSpPr>
          <p:nvPr/>
        </p:nvSpPr>
        <p:spPr bwMode="auto">
          <a:xfrm rot="10800000" flipH="1">
            <a:off x="9842500" y="3579813"/>
            <a:ext cx="0" cy="874712"/>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0" name="Line 35">
            <a:extLst>
              <a:ext uri="{FF2B5EF4-FFF2-40B4-BE49-F238E27FC236}">
                <a16:creationId xmlns:a16="http://schemas.microsoft.com/office/drawing/2014/main" id="{9429ACAD-2414-0AAB-DFE2-5D2BB939F534}"/>
              </a:ext>
            </a:extLst>
          </p:cNvPr>
          <p:cNvSpPr>
            <a:spLocks noChangeShapeType="1"/>
          </p:cNvSpPr>
          <p:nvPr/>
        </p:nvSpPr>
        <p:spPr bwMode="auto">
          <a:xfrm rot="10800000" flipH="1">
            <a:off x="95123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1" name="Line 36">
            <a:extLst>
              <a:ext uri="{FF2B5EF4-FFF2-40B4-BE49-F238E27FC236}">
                <a16:creationId xmlns:a16="http://schemas.microsoft.com/office/drawing/2014/main" id="{6C33C6F8-390C-43F9-D1D8-6FBE98B08403}"/>
              </a:ext>
            </a:extLst>
          </p:cNvPr>
          <p:cNvSpPr>
            <a:spLocks noChangeShapeType="1"/>
          </p:cNvSpPr>
          <p:nvPr/>
        </p:nvSpPr>
        <p:spPr bwMode="auto">
          <a:xfrm>
            <a:off x="10477500" y="4406900"/>
            <a:ext cx="3175" cy="833438"/>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2" name="Line 37">
            <a:extLst>
              <a:ext uri="{FF2B5EF4-FFF2-40B4-BE49-F238E27FC236}">
                <a16:creationId xmlns:a16="http://schemas.microsoft.com/office/drawing/2014/main" id="{A2CAF7C5-60A5-BE7E-C307-36DA4976EEA2}"/>
              </a:ext>
            </a:extLst>
          </p:cNvPr>
          <p:cNvSpPr>
            <a:spLocks noChangeShapeType="1"/>
          </p:cNvSpPr>
          <p:nvPr/>
        </p:nvSpPr>
        <p:spPr bwMode="auto">
          <a:xfrm rot="10800000" flipH="1">
            <a:off x="114681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3" name="Line 38">
            <a:extLst>
              <a:ext uri="{FF2B5EF4-FFF2-40B4-BE49-F238E27FC236}">
                <a16:creationId xmlns:a16="http://schemas.microsoft.com/office/drawing/2014/main" id="{2581346D-38F5-D4EC-0AE7-3F1DE18AD9DE}"/>
              </a:ext>
            </a:extLst>
          </p:cNvPr>
          <p:cNvSpPr>
            <a:spLocks noChangeShapeType="1"/>
          </p:cNvSpPr>
          <p:nvPr/>
        </p:nvSpPr>
        <p:spPr bwMode="auto">
          <a:xfrm rot="10800000" flipH="1">
            <a:off x="11150600" y="3579813"/>
            <a:ext cx="0" cy="874712"/>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4" name="Line 39">
            <a:extLst>
              <a:ext uri="{FF2B5EF4-FFF2-40B4-BE49-F238E27FC236}">
                <a16:creationId xmlns:a16="http://schemas.microsoft.com/office/drawing/2014/main" id="{3FD73D98-A7F3-9F3C-E090-6866FFD74D58}"/>
              </a:ext>
            </a:extLst>
          </p:cNvPr>
          <p:cNvSpPr>
            <a:spLocks noChangeShapeType="1"/>
          </p:cNvSpPr>
          <p:nvPr/>
        </p:nvSpPr>
        <p:spPr bwMode="auto">
          <a:xfrm rot="10800000" flipH="1">
            <a:off x="108331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5" name="Line 40">
            <a:extLst>
              <a:ext uri="{FF2B5EF4-FFF2-40B4-BE49-F238E27FC236}">
                <a16:creationId xmlns:a16="http://schemas.microsoft.com/office/drawing/2014/main" id="{E3F9E6D1-F324-F015-94A7-066948AB6D79}"/>
              </a:ext>
            </a:extLst>
          </p:cNvPr>
          <p:cNvSpPr>
            <a:spLocks noChangeShapeType="1"/>
          </p:cNvSpPr>
          <p:nvPr/>
        </p:nvSpPr>
        <p:spPr bwMode="auto">
          <a:xfrm>
            <a:off x="11785600" y="4406900"/>
            <a:ext cx="3175" cy="833438"/>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6" name="Line 41">
            <a:extLst>
              <a:ext uri="{FF2B5EF4-FFF2-40B4-BE49-F238E27FC236}">
                <a16:creationId xmlns:a16="http://schemas.microsoft.com/office/drawing/2014/main" id="{D49BFC18-C63E-53C8-6D68-F6321A145281}"/>
              </a:ext>
            </a:extLst>
          </p:cNvPr>
          <p:cNvSpPr>
            <a:spLocks noChangeShapeType="1"/>
          </p:cNvSpPr>
          <p:nvPr/>
        </p:nvSpPr>
        <p:spPr bwMode="auto">
          <a:xfrm rot="10800000" flipH="1">
            <a:off x="12166600" y="4379913"/>
            <a:ext cx="7938" cy="88900"/>
          </a:xfrm>
          <a:prstGeom prst="line">
            <a:avLst/>
          </a:prstGeom>
          <a:noFill/>
          <a:ln w="38100">
            <a:solidFill>
              <a:srgbClr val="FF0000"/>
            </a:solidFill>
            <a:miter lim="800000"/>
            <a:headEnd/>
            <a:tailEnd type="oval"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6407" name="Rectangle 42">
            <a:extLst>
              <a:ext uri="{FF2B5EF4-FFF2-40B4-BE49-F238E27FC236}">
                <a16:creationId xmlns:a16="http://schemas.microsoft.com/office/drawing/2014/main" id="{ACC732C2-096E-D4CE-C822-517CA9C79B7D}"/>
              </a:ext>
            </a:extLst>
          </p:cNvPr>
          <p:cNvSpPr>
            <a:spLocks noChangeArrowheads="1"/>
          </p:cNvSpPr>
          <p:nvPr>
            <p:ph type="body" idx="1"/>
          </p:nvPr>
        </p:nvSpPr>
        <p:spPr/>
        <p:txBody>
          <a:bodyPr anchor="t"/>
          <a:lstStyle/>
          <a:p>
            <a:pPr marL="635000" eaLnBrk="1" hangingPunct="1"/>
            <a:r>
              <a:rPr lang="en-US" altLang="en-US"/>
              <a:t>Reconstruction is harder than sampling</a:t>
            </a:r>
          </a:p>
          <a:p>
            <a:pPr marL="1143000" lvl="1" eaLnBrk="1" hangingPunct="1"/>
            <a:r>
              <a:rPr lang="en-US" altLang="en-US"/>
              <a:t>Sampling inherently loses information</a:t>
            </a:r>
          </a:p>
          <a:p>
            <a:pPr marL="1143000" lvl="1" eaLnBrk="1" hangingPunct="1"/>
            <a:r>
              <a:rPr lang="en-US" altLang="en-US"/>
              <a:t>How do we distinguish between these two cases?</a:t>
            </a:r>
          </a:p>
          <a:p>
            <a:pPr marL="635000" eaLnBrk="1" hangingPunct="1"/>
            <a:r>
              <a:rPr lang="en-US" altLang="en-US"/>
              <a:t>Need a </a:t>
            </a:r>
            <a:r>
              <a:rPr lang="en-US" altLang="en-US">
                <a:solidFill>
                  <a:srgbClr val="0000FF"/>
                </a:solidFill>
              </a:rPr>
              <a:t>band-limited</a:t>
            </a:r>
            <a:r>
              <a:rPr lang="en-US" altLang="en-US"/>
              <a:t> input signal</a:t>
            </a:r>
          </a:p>
          <a:p>
            <a:pPr marL="1143000" lvl="1" eaLnBrk="1" hangingPunct="1"/>
            <a:r>
              <a:rPr lang="en-US" altLang="en-US"/>
              <a:t>Limited frequency range</a:t>
            </a:r>
          </a:p>
          <a:p>
            <a:pPr marL="635000" eaLnBrk="1" hangingPunct="1"/>
            <a:r>
              <a:rPr lang="en-US" altLang="en-US">
                <a:solidFill>
                  <a:srgbClr val="0000FF"/>
                </a:solidFill>
              </a:rPr>
              <a:t>Nyquist Sampling Theorem</a:t>
            </a:r>
          </a:p>
          <a:p>
            <a:pPr marL="1143000" lvl="1" eaLnBrk="1" hangingPunct="1"/>
            <a:r>
              <a:rPr lang="en-US" altLang="en-US"/>
              <a:t>Need to sample a signal at twice its </a:t>
            </a:r>
            <a:r>
              <a:rPr lang="en-US" altLang="en-US">
                <a:solidFill>
                  <a:srgbClr val="0000FF"/>
                </a:solidFill>
              </a:rPr>
              <a:t>highest frequency</a:t>
            </a:r>
            <a:r>
              <a:rPr lang="en-US" altLang="en-US"/>
              <a:t> to be able to uniquely reconstruct it</a:t>
            </a:r>
          </a:p>
          <a:p>
            <a:pPr marL="1143000" lvl="1" eaLnBrk="1" hangingPunct="1"/>
            <a:r>
              <a:rPr lang="en-US" altLang="en-US"/>
              <a:t>This frequency is called the </a:t>
            </a:r>
            <a:r>
              <a:rPr lang="en-US" altLang="en-US">
                <a:solidFill>
                  <a:srgbClr val="0000FF"/>
                </a:solidFill>
              </a:rPr>
              <a:t>Nyquist frequency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5F162A15-7B9D-9CE5-564D-A46CE573DBC1}"/>
              </a:ext>
            </a:extLst>
          </p:cNvPr>
          <p:cNvSpPr>
            <a:spLocks noChangeArrowheads="1"/>
          </p:cNvSpPr>
          <p:nvPr>
            <p:ph type="title"/>
          </p:nvPr>
        </p:nvSpPr>
        <p:spPr/>
        <p:txBody>
          <a:bodyPr/>
          <a:lstStyle/>
          <a:p>
            <a:pPr eaLnBrk="1" hangingPunct="1"/>
            <a:r>
              <a:rPr lang="en-US" altLang="en-US"/>
              <a:t>Properties of digital systems</a:t>
            </a:r>
          </a:p>
        </p:txBody>
      </p:sp>
      <p:sp>
        <p:nvSpPr>
          <p:cNvPr id="17411" name="Rectangle 2">
            <a:extLst>
              <a:ext uri="{FF2B5EF4-FFF2-40B4-BE49-F238E27FC236}">
                <a16:creationId xmlns:a16="http://schemas.microsoft.com/office/drawing/2014/main" id="{FA16D6AA-CB7E-69BD-D25E-FE040A18C18E}"/>
              </a:ext>
            </a:extLst>
          </p:cNvPr>
          <p:cNvSpPr>
            <a:spLocks noChangeArrowheads="1"/>
          </p:cNvSpPr>
          <p:nvPr>
            <p:ph type="body" idx="1"/>
          </p:nvPr>
        </p:nvSpPr>
        <p:spPr>
          <a:xfrm>
            <a:off x="114300" y="2641600"/>
            <a:ext cx="12814300" cy="7035800"/>
          </a:xfrm>
        </p:spPr>
        <p:txBody>
          <a:bodyPr anchor="t"/>
          <a:lstStyle/>
          <a:p>
            <a:pPr marL="635000" eaLnBrk="1" hangingPunct="1"/>
            <a:r>
              <a:rPr lang="en-US" altLang="en-US" sz="4100"/>
              <a:t>Linearity:</a:t>
            </a:r>
          </a:p>
          <a:p>
            <a:pPr marL="635000" eaLnBrk="1" hangingPunct="1"/>
            <a:r>
              <a:rPr lang="en-US" altLang="en-US" sz="4100"/>
              <a:t>Time invariance:</a:t>
            </a:r>
          </a:p>
          <a:p>
            <a:pPr marL="1143000" lvl="1" eaLnBrk="1" hangingPunct="1"/>
            <a:r>
              <a:rPr lang="en-US" altLang="en-US" sz="3500"/>
              <a:t>Linear, Time-Invariant (LTI) systems are a common useful case</a:t>
            </a:r>
          </a:p>
          <a:p>
            <a:pPr marL="635000" eaLnBrk="1" hangingPunct="1"/>
            <a:r>
              <a:rPr lang="en-US" altLang="en-US" sz="4100"/>
              <a:t>Stability:</a:t>
            </a:r>
          </a:p>
          <a:p>
            <a:pPr marL="1143000" lvl="1" eaLnBrk="1" hangingPunct="1"/>
            <a:r>
              <a:rPr lang="en-US" altLang="en-US" sz="3500"/>
              <a:t>x[n] bounded          y[n] bounded</a:t>
            </a:r>
          </a:p>
          <a:p>
            <a:pPr marL="635000" eaLnBrk="1" hangingPunct="1"/>
            <a:r>
              <a:rPr lang="en-US" altLang="en-US" sz="4100"/>
              <a:t>Causality:</a:t>
            </a:r>
          </a:p>
          <a:p>
            <a:pPr marL="1143000" lvl="1" eaLnBrk="1" hangingPunct="1"/>
            <a:r>
              <a:rPr lang="en-US" altLang="en-US" sz="3500"/>
              <a:t>x[n] = 0 for n &lt; 0          y[n] = 0 for n &lt; 0</a:t>
            </a:r>
          </a:p>
          <a:p>
            <a:pPr marL="1143000" lvl="1" eaLnBrk="1" hangingPunct="1"/>
            <a:r>
              <a:rPr lang="en-US" altLang="en-US" sz="3500"/>
              <a:t>f doesn’t depend on any future sample (i.e. greater n)</a:t>
            </a:r>
          </a:p>
          <a:p>
            <a:pPr marL="635000" eaLnBrk="1" hangingPunct="1"/>
            <a:r>
              <a:rPr lang="en-US" altLang="en-US" sz="4100"/>
              <a:t>Memorylessness:</a:t>
            </a:r>
          </a:p>
          <a:p>
            <a:pPr marL="1143000" lvl="1" eaLnBrk="1" hangingPunct="1"/>
            <a:r>
              <a:rPr lang="en-US" altLang="en-US" sz="3500"/>
              <a:t>y[n] only depends on the current value of x[n]</a:t>
            </a:r>
          </a:p>
        </p:txBody>
      </p:sp>
      <p:sp>
        <p:nvSpPr>
          <p:cNvPr id="17412" name="Rectangle 3">
            <a:extLst>
              <a:ext uri="{FF2B5EF4-FFF2-40B4-BE49-F238E27FC236}">
                <a16:creationId xmlns:a16="http://schemas.microsoft.com/office/drawing/2014/main" id="{EFAEA46B-4A9D-A520-A78D-6BABF6053AAE}"/>
              </a:ext>
            </a:extLst>
          </p:cNvPr>
          <p:cNvSpPr>
            <a:spLocks/>
          </p:cNvSpPr>
          <p:nvPr/>
        </p:nvSpPr>
        <p:spPr bwMode="auto">
          <a:xfrm>
            <a:off x="5003800" y="1498600"/>
            <a:ext cx="1828800" cy="1079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7413" name="Rectangle 4">
            <a:extLst>
              <a:ext uri="{FF2B5EF4-FFF2-40B4-BE49-F238E27FC236}">
                <a16:creationId xmlns:a16="http://schemas.microsoft.com/office/drawing/2014/main" id="{9E4EE36F-7661-5959-720E-E4F8A7234679}"/>
              </a:ext>
            </a:extLst>
          </p:cNvPr>
          <p:cNvSpPr>
            <a:spLocks/>
          </p:cNvSpPr>
          <p:nvPr/>
        </p:nvSpPr>
        <p:spPr bwMode="auto">
          <a:xfrm>
            <a:off x="5772150" y="1657350"/>
            <a:ext cx="27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6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f</a:t>
            </a:r>
          </a:p>
        </p:txBody>
      </p:sp>
      <p:sp>
        <p:nvSpPr>
          <p:cNvPr id="17414" name="Line 5">
            <a:extLst>
              <a:ext uri="{FF2B5EF4-FFF2-40B4-BE49-F238E27FC236}">
                <a16:creationId xmlns:a16="http://schemas.microsoft.com/office/drawing/2014/main" id="{DD3B8A5C-6435-18E8-083E-448D9A0428FC}"/>
              </a:ext>
            </a:extLst>
          </p:cNvPr>
          <p:cNvSpPr>
            <a:spLocks noChangeShapeType="1"/>
          </p:cNvSpPr>
          <p:nvPr/>
        </p:nvSpPr>
        <p:spPr bwMode="auto">
          <a:xfrm flipH="1">
            <a:off x="4159250" y="2044700"/>
            <a:ext cx="819150"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7415" name="Line 6">
            <a:extLst>
              <a:ext uri="{FF2B5EF4-FFF2-40B4-BE49-F238E27FC236}">
                <a16:creationId xmlns:a16="http://schemas.microsoft.com/office/drawing/2014/main" id="{78A6ADF1-AE8C-21C5-CDAB-520E3A63267A}"/>
              </a:ext>
            </a:extLst>
          </p:cNvPr>
          <p:cNvSpPr>
            <a:spLocks noChangeShapeType="1"/>
          </p:cNvSpPr>
          <p:nvPr/>
        </p:nvSpPr>
        <p:spPr bwMode="auto">
          <a:xfrm flipH="1">
            <a:off x="6858000" y="2044700"/>
            <a:ext cx="81756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7416" name="Rectangle 7">
            <a:extLst>
              <a:ext uri="{FF2B5EF4-FFF2-40B4-BE49-F238E27FC236}">
                <a16:creationId xmlns:a16="http://schemas.microsoft.com/office/drawing/2014/main" id="{32975BEB-466C-9F86-21D8-23C4C86C3117}"/>
              </a:ext>
            </a:extLst>
          </p:cNvPr>
          <p:cNvSpPr>
            <a:spLocks/>
          </p:cNvSpPr>
          <p:nvPr/>
        </p:nvSpPr>
        <p:spPr bwMode="auto">
          <a:xfrm>
            <a:off x="3300413" y="1778000"/>
            <a:ext cx="7286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0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x[n]</a:t>
            </a:r>
          </a:p>
        </p:txBody>
      </p:sp>
      <p:sp>
        <p:nvSpPr>
          <p:cNvPr id="17417" name="Rectangle 8">
            <a:extLst>
              <a:ext uri="{FF2B5EF4-FFF2-40B4-BE49-F238E27FC236}">
                <a16:creationId xmlns:a16="http://schemas.microsoft.com/office/drawing/2014/main" id="{56443D64-0005-E12C-F680-0517C423013E}"/>
              </a:ext>
            </a:extLst>
          </p:cNvPr>
          <p:cNvSpPr>
            <a:spLocks/>
          </p:cNvSpPr>
          <p:nvPr/>
        </p:nvSpPr>
        <p:spPr bwMode="auto">
          <a:xfrm>
            <a:off x="7931150" y="1752600"/>
            <a:ext cx="2136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000000"/>
                </a:solidFill>
                <a:latin typeface="Gill Sans" charset="0"/>
                <a:cs typeface="ヒラギノ角ゴ ProN W3" charset="0"/>
                <a:sym typeface="Gill Sans" charset="0"/>
              </a:defRPr>
            </a:lvl1pPr>
            <a:lvl2pPr marL="742950" indent="-285750" eaLnBrk="0" hangingPunct="0">
              <a:defRPr sz="4200">
                <a:solidFill>
                  <a:srgbClr val="000000"/>
                </a:solidFill>
                <a:latin typeface="Gill Sans" charset="0"/>
                <a:cs typeface="ヒラギノ角ゴ ProN W3" charset="0"/>
                <a:sym typeface="Gill Sans" charset="0"/>
              </a:defRPr>
            </a:lvl2pPr>
            <a:lvl3pPr marL="1143000" indent="-228600" eaLnBrk="0" hangingPunct="0">
              <a:defRPr sz="4200">
                <a:solidFill>
                  <a:srgbClr val="000000"/>
                </a:solidFill>
                <a:latin typeface="Gill Sans" charset="0"/>
                <a:cs typeface="ヒラギノ角ゴ ProN W3" charset="0"/>
                <a:sym typeface="Gill Sans" charset="0"/>
              </a:defRPr>
            </a:lvl3pPr>
            <a:lvl4pPr marL="1600200" indent="-228600" eaLnBrk="0" hangingPunct="0">
              <a:defRPr sz="4200">
                <a:solidFill>
                  <a:srgbClr val="000000"/>
                </a:solidFill>
                <a:latin typeface="Gill Sans" charset="0"/>
                <a:cs typeface="ヒラギノ角ゴ ProN W3" charset="0"/>
                <a:sym typeface="Gill Sans" charset="0"/>
              </a:defRPr>
            </a:lvl4pPr>
            <a:lvl5pPr marL="2057400" indent="-228600" eaLnBrk="0" hangingPunct="0">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0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y[n] = f(x[n])</a:t>
            </a:r>
          </a:p>
        </p:txBody>
      </p:sp>
      <p:sp>
        <p:nvSpPr>
          <p:cNvPr id="17418" name="Line 9">
            <a:extLst>
              <a:ext uri="{FF2B5EF4-FFF2-40B4-BE49-F238E27FC236}">
                <a16:creationId xmlns:a16="http://schemas.microsoft.com/office/drawing/2014/main" id="{3E1B9904-5722-4C9A-FD13-2C637C3FF119}"/>
              </a:ext>
            </a:extLst>
          </p:cNvPr>
          <p:cNvSpPr>
            <a:spLocks noChangeShapeType="1"/>
          </p:cNvSpPr>
          <p:nvPr/>
        </p:nvSpPr>
        <p:spPr bwMode="auto">
          <a:xfrm flipH="1">
            <a:off x="4127500" y="6096000"/>
            <a:ext cx="81756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pic>
        <p:nvPicPr>
          <p:cNvPr id="17419" name="Picture 10">
            <a:extLst>
              <a:ext uri="{FF2B5EF4-FFF2-40B4-BE49-F238E27FC236}">
                <a16:creationId xmlns:a16="http://schemas.microsoft.com/office/drawing/2014/main" id="{6B4724D9-A55A-B1ED-4E1A-D06690B3A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00" y="2781300"/>
            <a:ext cx="6172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20" name="Picture 11">
            <a:extLst>
              <a:ext uri="{FF2B5EF4-FFF2-40B4-BE49-F238E27FC236}">
                <a16:creationId xmlns:a16="http://schemas.microsoft.com/office/drawing/2014/main" id="{5E16A870-173E-CD10-14F3-5D4D034AE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3467100"/>
            <a:ext cx="4660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21" name="Line 12">
            <a:extLst>
              <a:ext uri="{FF2B5EF4-FFF2-40B4-BE49-F238E27FC236}">
                <a16:creationId xmlns:a16="http://schemas.microsoft.com/office/drawing/2014/main" id="{6507035F-C6BB-2649-3622-9049D18CB8C8}"/>
              </a:ext>
            </a:extLst>
          </p:cNvPr>
          <p:cNvSpPr>
            <a:spLocks noChangeShapeType="1"/>
          </p:cNvSpPr>
          <p:nvPr/>
        </p:nvSpPr>
        <p:spPr bwMode="auto">
          <a:xfrm flipH="1">
            <a:off x="4775200" y="7366000"/>
            <a:ext cx="817563" cy="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200" b="0" i="0" u="none" strike="noStrike" kern="1200" cap="none" spc="0" normalizeH="0" baseline="0" noProof="0">
              <a:ln>
                <a:noFill/>
              </a:ln>
              <a:solidFill>
                <a:srgbClr val="000000"/>
              </a:solidFill>
              <a:effectLst/>
              <a:uLnTx/>
              <a:uFillTx/>
              <a:latin typeface="Gill Sans" charset="0"/>
              <a:sym typeface="Gill Sans"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69FDF916-E8F1-DEE0-673A-4F379221E6AD}"/>
              </a:ext>
            </a:extLst>
          </p:cNvPr>
          <p:cNvSpPr>
            <a:spLocks noChangeArrowheads="1"/>
          </p:cNvSpPr>
          <p:nvPr>
            <p:ph type="body" idx="1"/>
          </p:nvPr>
        </p:nvSpPr>
        <p:spPr/>
        <p:txBody>
          <a:bodyPr anchor="t"/>
          <a:lstStyle/>
          <a:p>
            <a:pPr marL="635000" eaLnBrk="1" hangingPunct="1"/>
            <a:r>
              <a:rPr lang="en-US" altLang="en-US" sz="4000"/>
              <a:t>Any x[n] can be represented as a </a:t>
            </a:r>
            <a:r>
              <a:rPr lang="en-US" altLang="en-US" sz="4000">
                <a:solidFill>
                  <a:srgbClr val="0000FF"/>
                </a:solidFill>
              </a:rPr>
              <a:t>sum of sinusoids...</a:t>
            </a:r>
            <a:endParaRPr lang="en-US" altLang="en-US" sz="4000"/>
          </a:p>
          <a:p>
            <a:pPr marL="1143000" lvl="1" eaLnBrk="1" hangingPunct="1"/>
            <a:r>
              <a:rPr lang="en-US" altLang="en-US"/>
              <a:t>So let’s do that then!</a:t>
            </a:r>
          </a:p>
          <a:p>
            <a:pPr marL="1143000" lvl="1" eaLnBrk="1" hangingPunct="1">
              <a:spcBef>
                <a:spcPts val="19000"/>
              </a:spcBef>
            </a:pPr>
            <a:r>
              <a:rPr lang="en-US" altLang="en-US"/>
              <a:t>The second version is called the </a:t>
            </a:r>
            <a:r>
              <a:rPr lang="en-US" altLang="en-US">
                <a:solidFill>
                  <a:srgbClr val="0000FF"/>
                </a:solidFill>
              </a:rPr>
              <a:t>frequency domain </a:t>
            </a:r>
            <a:r>
              <a:rPr lang="en-US" altLang="en-US"/>
              <a:t>representation of x</a:t>
            </a:r>
          </a:p>
          <a:p>
            <a:pPr marL="1524000" lvl="2" eaLnBrk="1" hangingPunct="1"/>
            <a:r>
              <a:rPr lang="en-US" altLang="en-US"/>
              <a:t>* or at least discrete samples of the frequency domain...</a:t>
            </a:r>
          </a:p>
          <a:p>
            <a:pPr marL="1143000" lvl="1" eaLnBrk="1" hangingPunct="1"/>
            <a:r>
              <a:rPr lang="en-US" altLang="en-US"/>
              <a:t>What </a:t>
            </a:r>
            <a:r>
              <a:rPr lang="en-US" altLang="en-US">
                <a:solidFill>
                  <a:srgbClr val="0000FF"/>
                </a:solidFill>
              </a:rPr>
              <a:t>frequencies</a:t>
            </a:r>
            <a:r>
              <a:rPr lang="en-US" altLang="en-US"/>
              <a:t> are present, with what </a:t>
            </a:r>
            <a:r>
              <a:rPr lang="en-US" altLang="en-US">
                <a:solidFill>
                  <a:srgbClr val="0000FF"/>
                </a:solidFill>
              </a:rPr>
              <a:t>amplitude</a:t>
            </a:r>
            <a:r>
              <a:rPr lang="en-US" altLang="en-US"/>
              <a:t> and what </a:t>
            </a:r>
            <a:r>
              <a:rPr lang="en-US" altLang="en-US">
                <a:solidFill>
                  <a:srgbClr val="0000FF"/>
                </a:solidFill>
              </a:rPr>
              <a:t>phase</a:t>
            </a:r>
            <a:r>
              <a:rPr lang="en-US" altLang="en-US"/>
              <a:t>? From this we can exactly determine x[n].</a:t>
            </a:r>
          </a:p>
          <a:p>
            <a:pPr marL="635000" eaLnBrk="1" hangingPunct="1"/>
            <a:r>
              <a:rPr lang="en-US" altLang="en-US"/>
              <a:t>Things to know:</a:t>
            </a:r>
          </a:p>
          <a:p>
            <a:pPr marL="1143000" lvl="1" eaLnBrk="1" hangingPunct="1"/>
            <a:r>
              <a:rPr lang="en-US" altLang="en-US">
                <a:solidFill>
                  <a:srgbClr val="0000FF"/>
                </a:solidFill>
              </a:rPr>
              <a:t>z-transform</a:t>
            </a:r>
            <a:r>
              <a:rPr lang="en-US" altLang="en-US"/>
              <a:t>, relationship to frequency response</a:t>
            </a:r>
          </a:p>
          <a:p>
            <a:pPr marL="1143000" lvl="1" eaLnBrk="1" hangingPunct="1"/>
            <a:r>
              <a:rPr lang="en-US" altLang="en-US"/>
              <a:t>Converting between time &amp; z-domains</a:t>
            </a:r>
          </a:p>
        </p:txBody>
      </p:sp>
      <p:pic>
        <p:nvPicPr>
          <p:cNvPr id="18435" name="Picture 2">
            <a:extLst>
              <a:ext uri="{FF2B5EF4-FFF2-40B4-BE49-F238E27FC236}">
                <a16:creationId xmlns:a16="http://schemas.microsoft.com/office/drawing/2014/main" id="{87480ED0-A1E8-44F9-3B87-C67066161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2984500"/>
            <a:ext cx="27940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6" name="Rectangle 3">
            <a:extLst>
              <a:ext uri="{FF2B5EF4-FFF2-40B4-BE49-F238E27FC236}">
                <a16:creationId xmlns:a16="http://schemas.microsoft.com/office/drawing/2014/main" id="{EFA5F761-B3F8-3A55-AB92-57DDC30885D8}"/>
              </a:ext>
            </a:extLst>
          </p:cNvPr>
          <p:cNvSpPr>
            <a:spLocks noChangeArrowheads="1"/>
          </p:cNvSpPr>
          <p:nvPr>
            <p:ph type="title"/>
          </p:nvPr>
        </p:nvSpPr>
        <p:spPr/>
        <p:txBody>
          <a:bodyPr/>
          <a:lstStyle/>
          <a:p>
            <a:pPr eaLnBrk="1" hangingPunct="1"/>
            <a:r>
              <a:rPr lang="en-US" altLang="en-US"/>
              <a:t>Time and frequency domain</a:t>
            </a:r>
          </a:p>
        </p:txBody>
      </p:sp>
      <p:pic>
        <p:nvPicPr>
          <p:cNvPr id="18437" name="Picture 4">
            <a:extLst>
              <a:ext uri="{FF2B5EF4-FFF2-40B4-BE49-F238E27FC236}">
                <a16:creationId xmlns:a16="http://schemas.microsoft.com/office/drawing/2014/main" id="{88C96A1F-2957-0AF4-48DB-3B0BD2254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701800"/>
            <a:ext cx="51181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8" name="Picture 5">
            <a:extLst>
              <a:ext uri="{FF2B5EF4-FFF2-40B4-BE49-F238E27FC236}">
                <a16:creationId xmlns:a16="http://schemas.microsoft.com/office/drawing/2014/main" id="{8EDAA21B-539C-EC46-7563-30A9DCB95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2984500"/>
            <a:ext cx="27940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copy">
  <a:themeElements>
    <a:clrScheme name="Title &amp; Bullets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copy">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Bullets copy 1">
  <a:themeElements>
    <a:clrScheme name="Title &amp; Bullets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copy 1">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mp; Bullets copy 2">
  <a:themeElements>
    <a:clrScheme name="Title &amp; Bullets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copy 2">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4596</Words>
  <Characters>0</Characters>
  <Application>Microsoft Office PowerPoint</Application>
  <PresentationFormat>Custom</PresentationFormat>
  <Lines>0</Lines>
  <Paragraphs>439</Paragraphs>
  <Slides>34</Slides>
  <Notes>20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34</vt:i4>
      </vt:variant>
    </vt:vector>
  </HeadingPairs>
  <TitlesOfParts>
    <vt:vector size="52" baseType="lpstr">
      <vt:lpstr>Arial</vt:lpstr>
      <vt:lpstr>Arial Bold</vt:lpstr>
      <vt:lpstr>Arial Italic</vt:lpstr>
      <vt:lpstr>Gill Sans</vt:lpstr>
      <vt:lpstr>Lucida Grande</vt:lpstr>
      <vt:lpstr>Symbol</vt:lpstr>
      <vt:lpstr>ヒラギノ角ゴ ProN W3</vt:lpstr>
      <vt:lpstr>Title &amp; Subtitle</vt:lpstr>
      <vt:lpstr>Title &amp; Bullets</vt:lpstr>
      <vt:lpstr>Title &amp; Bullets copy</vt:lpstr>
      <vt:lpstr>Title &amp; Bullets copy 1</vt:lpstr>
      <vt:lpstr>Title &amp; Bullets copy 2</vt:lpstr>
      <vt:lpstr>Title &amp; Bullets no logo</vt:lpstr>
      <vt:lpstr>Blank</vt:lpstr>
      <vt:lpstr>Title &amp; Bullets 2col</vt:lpstr>
      <vt:lpstr>Title at top</vt:lpstr>
      <vt:lpstr>Title at top no logo</vt:lpstr>
      <vt:lpstr>1_Title &amp; Bullets</vt:lpstr>
      <vt:lpstr>Revision Lecture</vt:lpstr>
      <vt:lpstr>Topics</vt:lpstr>
      <vt:lpstr>Mixing consoles</vt:lpstr>
      <vt:lpstr>Mixing consoles</vt:lpstr>
      <vt:lpstr>Signal flow in a mixing console</vt:lpstr>
      <vt:lpstr>Sampling</vt:lpstr>
      <vt:lpstr>Sampling 2</vt:lpstr>
      <vt:lpstr>Properties of digital systems</vt:lpstr>
      <vt:lpstr>Time and frequency domain</vt:lpstr>
      <vt:lpstr>Delay (with feedback)</vt:lpstr>
      <vt:lpstr>Delay 2</vt:lpstr>
      <vt:lpstr>Flanging</vt:lpstr>
      <vt:lpstr>Flanger frequency response</vt:lpstr>
      <vt:lpstr>IIR filters (also know FIR)</vt:lpstr>
      <vt:lpstr>Types of filters</vt:lpstr>
      <vt:lpstr>Filter Q</vt:lpstr>
      <vt:lpstr>Tone controls</vt:lpstr>
      <vt:lpstr>Graphic EQ (parallel implementation)</vt:lpstr>
      <vt:lpstr>Graphic EQ (series implementation)</vt:lpstr>
      <vt:lpstr>Parametric EQ plots</vt:lpstr>
      <vt:lpstr>Wah-wah</vt:lpstr>
      <vt:lpstr>Phasing</vt:lpstr>
      <vt:lpstr>Distortion (soft clipping variations)</vt:lpstr>
      <vt:lpstr>Distortion in the frequency domain</vt:lpstr>
      <vt:lpstr>Intermodulation distortion</vt:lpstr>
      <vt:lpstr>Ring modulation</vt:lpstr>
      <vt:lpstr>Compression</vt:lpstr>
      <vt:lpstr>Compression terminology</vt:lpstr>
      <vt:lpstr>Attack and release time</vt:lpstr>
      <vt:lpstr>Expansion</vt:lpstr>
      <vt:lpstr>Reverb, echo and delay</vt:lpstr>
      <vt:lpstr>Reverb impulse response</vt:lpstr>
      <vt:lpstr>Phase vocoder</vt:lpstr>
      <vt:lpstr>Spatial audio: gain and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Lecture</dc:title>
  <dc:subject/>
  <dc:creator>Josh Reiss</dc:creator>
  <cp:keywords/>
  <dc:description/>
  <cp:lastModifiedBy>Josh Reiss</cp:lastModifiedBy>
  <cp:revision>6</cp:revision>
  <dcterms:modified xsi:type="dcterms:W3CDTF">2023-06-23T13:23:02Z</dcterms:modified>
</cp:coreProperties>
</file>