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259" r:id="rId3"/>
    <p:sldId id="257" r:id="rId4"/>
    <p:sldId id="267" r:id="rId5"/>
    <p:sldId id="258" r:id="rId6"/>
    <p:sldId id="270" r:id="rId7"/>
    <p:sldId id="269" r:id="rId8"/>
    <p:sldId id="271" r:id="rId9"/>
    <p:sldId id="272" r:id="rId10"/>
    <p:sldId id="262" r:id="rId11"/>
    <p:sldId id="263"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78" autoAdjust="0"/>
  </p:normalViewPr>
  <p:slideViewPr>
    <p:cSldViewPr snapToGrid="0">
      <p:cViewPr varScale="1">
        <p:scale>
          <a:sx n="69" d="100"/>
          <a:sy n="69" d="100"/>
        </p:scale>
        <p:origin x="7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Reiss" userId="a90d6cd88c30b6c6" providerId="LiveId" clId="{5ABF19F1-12FC-4F08-85DD-80AC7E01B320}"/>
    <pc:docChg chg="custSel modSld">
      <pc:chgData name="Josh Reiss" userId="a90d6cd88c30b6c6" providerId="LiveId" clId="{5ABF19F1-12FC-4F08-85DD-80AC7E01B320}" dt="2019-04-25T10:36:35.832" v="40" actId="6549"/>
      <pc:docMkLst>
        <pc:docMk/>
      </pc:docMkLst>
      <pc:sldChg chg="modSp">
        <pc:chgData name="Josh Reiss" userId="a90d6cd88c30b6c6" providerId="LiveId" clId="{5ABF19F1-12FC-4F08-85DD-80AC7E01B320}" dt="2019-04-25T10:19:44.738" v="22" actId="20577"/>
        <pc:sldMkLst>
          <pc:docMk/>
          <pc:sldMk cId="513521979" sldId="256"/>
        </pc:sldMkLst>
        <pc:spChg chg="mod">
          <ac:chgData name="Josh Reiss" userId="a90d6cd88c30b6c6" providerId="LiveId" clId="{5ABF19F1-12FC-4F08-85DD-80AC7E01B320}" dt="2019-04-25T10:19:44.738" v="22" actId="20577"/>
          <ac:spMkLst>
            <pc:docMk/>
            <pc:sldMk cId="513521979" sldId="256"/>
            <ac:spMk id="2" creationId="{00000000-0000-0000-0000-000000000000}"/>
          </ac:spMkLst>
        </pc:spChg>
      </pc:sldChg>
      <pc:sldChg chg="modSp">
        <pc:chgData name="Josh Reiss" userId="a90d6cd88c30b6c6" providerId="LiveId" clId="{5ABF19F1-12FC-4F08-85DD-80AC7E01B320}" dt="2019-04-25T10:36:35.832" v="40" actId="6549"/>
        <pc:sldMkLst>
          <pc:docMk/>
          <pc:sldMk cId="3761661504" sldId="270"/>
        </pc:sldMkLst>
        <pc:spChg chg="mod">
          <ac:chgData name="Josh Reiss" userId="a90d6cd88c30b6c6" providerId="LiveId" clId="{5ABF19F1-12FC-4F08-85DD-80AC7E01B320}" dt="2019-04-25T10:36:35.832" v="40" actId="6549"/>
          <ac:spMkLst>
            <pc:docMk/>
            <pc:sldMk cId="3761661504" sldId="270"/>
            <ac:spMk id="3" creationId="{00000000-0000-0000-0000-000000000000}"/>
          </ac:spMkLst>
        </pc:spChg>
      </pc:sldChg>
    </pc:docChg>
  </pc:docChgLst>
  <pc:docChgLst>
    <pc:chgData name="Josh Reiss" userId="a90d6cd88c30b6c6" providerId="LiveId" clId="{93CB7DA3-B379-4E42-8C88-AF58256019F9}"/>
    <pc:docChg chg="modSld">
      <pc:chgData name="Josh Reiss" userId="a90d6cd88c30b6c6" providerId="LiveId" clId="{93CB7DA3-B379-4E42-8C88-AF58256019F9}" dt="2019-03-28T09:21:59.764" v="6" actId="20577"/>
      <pc:docMkLst>
        <pc:docMk/>
      </pc:docMkLst>
      <pc:sldChg chg="modSp">
        <pc:chgData name="Josh Reiss" userId="a90d6cd88c30b6c6" providerId="LiveId" clId="{93CB7DA3-B379-4E42-8C88-AF58256019F9}" dt="2019-03-28T09:21:59.764" v="6" actId="20577"/>
        <pc:sldMkLst>
          <pc:docMk/>
          <pc:sldMk cId="3893120552" sldId="263"/>
        </pc:sldMkLst>
        <pc:spChg chg="mod">
          <ac:chgData name="Josh Reiss" userId="a90d6cd88c30b6c6" providerId="LiveId" clId="{93CB7DA3-B379-4E42-8C88-AF58256019F9}" dt="2019-03-28T09:21:59.764" v="6" actId="20577"/>
          <ac:spMkLst>
            <pc:docMk/>
            <pc:sldMk cId="3893120552" sldId="26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8948F-491D-46F5-A0BD-EACF88BF595A}" type="datetimeFigureOut">
              <a:rPr lang="en-GB" smtClean="0"/>
              <a:t>25/04/2019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1447F-E2A3-4093-B4B4-131D6C1FE32C}" type="slidenum">
              <a:rPr lang="en-GB" smtClean="0"/>
              <a:t>‹#›</a:t>
            </a:fld>
            <a:endParaRPr lang="en-GB"/>
          </a:p>
        </p:txBody>
      </p:sp>
    </p:spTree>
    <p:extLst>
      <p:ext uri="{BB962C8B-B14F-4D97-AF65-F5344CB8AC3E}">
        <p14:creationId xmlns:p14="http://schemas.microsoft.com/office/powerpoint/2010/main" val="193573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Know what the main parameters of a compressor do. Know the definition of linearity, and how you can show that the compression operation is a nonlinear system. Describe how a compressor and an expander can be used together to reduce noise in a recording, and know what this process is called. Know the gain curves for compression and expansion, noise gates and limiters. Be able to depict these curves with axes labeled. Be able to give a block diagram for these compression, expansion, noise gates and limiters based on pseudocode, or to write pseudocode for these effects based on a block diagram. Be able to explain, both in words and with a block diagram, how a de-</a:t>
            </a:r>
            <a:r>
              <a:rPr lang="en-US" sz="1200" kern="1200" dirty="0" err="1">
                <a:solidFill>
                  <a:schemeClr val="tx1"/>
                </a:solidFill>
                <a:effectLst/>
                <a:latin typeface="+mn-lt"/>
                <a:ea typeface="+mn-ea"/>
                <a:cs typeface="+mn-cs"/>
              </a:rPr>
              <a:t>esser</a:t>
            </a:r>
            <a:r>
              <a:rPr lang="en-US" sz="1200" kern="1200" dirty="0">
                <a:solidFill>
                  <a:schemeClr val="tx1"/>
                </a:solidFill>
                <a:effectLst/>
                <a:latin typeface="+mn-lt"/>
                <a:ea typeface="+mn-ea"/>
                <a:cs typeface="+mn-cs"/>
              </a:rPr>
              <a:t> works and a ducker works. Also explain each of their relationships to a compressor. Know the side effects of compression, such as pumping and breathing, and the differences between them. Know where each of the compressor and expander are usually placed in the effects chain. Be able to explain why.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A51447F-E2A3-4093-B4B4-131D6C1FE32C}" type="slidenum">
              <a:rPr lang="en-GB" smtClean="0"/>
              <a:t>5</a:t>
            </a:fld>
            <a:endParaRPr lang="en-GB"/>
          </a:p>
        </p:txBody>
      </p:sp>
    </p:spTree>
    <p:extLst>
      <p:ext uri="{BB962C8B-B14F-4D97-AF65-F5344CB8AC3E}">
        <p14:creationId xmlns:p14="http://schemas.microsoft.com/office/powerpoint/2010/main" val="130672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Understand noise sources, and the different types of noise that were discussed in class, such as white noise, brown noise and pink noise. Be able to sketch the power spectrum for each one. Be sure to label axes for any such plot or sketch. Know how white noise is generated in a digital system. Understand how we perceive the frequency content of white noise, and why certain frequency regions will be perceived as being less </a:t>
            </a:r>
            <a:r>
              <a:rPr lang="en-US" sz="1200" kern="1200" dirty="0" err="1">
                <a:solidFill>
                  <a:schemeClr val="tx1"/>
                </a:solidFill>
                <a:effectLst/>
                <a:latin typeface="+mn-lt"/>
                <a:ea typeface="+mn-ea"/>
                <a:cs typeface="+mn-cs"/>
              </a:rPr>
              <a:t>emphasised</a:t>
            </a:r>
            <a:r>
              <a:rPr lang="en-US" sz="1200" kern="1200" dirty="0">
                <a:solidFill>
                  <a:schemeClr val="tx1"/>
                </a:solidFill>
                <a:effectLst/>
                <a:latin typeface="+mn-lt"/>
                <a:ea typeface="+mn-ea"/>
                <a:cs typeface="+mn-cs"/>
              </a:rPr>
              <a:t> than others.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 able to state what noise source, if any, is sometimes used as a simple approximation for generating fire sounds. Understand the signal chain and parameters needed to simulate the sound of a single gas bubble exploding inside a small piece of wood as a fire is burning. Describe and explain how the various aspects of fire sounds, such as hissing, crackling and roaring, can be simulated. When using noise sources for generating these aspects, understand whether the same noise source should be used for each aspect, and whether this is appropriate in general for simulating complex sounds. Be able to list advantages and disadvantages for doing this. Now consider </a:t>
            </a:r>
            <a:r>
              <a:rPr lang="en-US" sz="1200" kern="1200" dirty="0" err="1">
                <a:solidFill>
                  <a:schemeClr val="tx1"/>
                </a:solidFill>
                <a:effectLst/>
                <a:latin typeface="+mn-lt"/>
                <a:ea typeface="+mn-ea"/>
                <a:cs typeface="+mn-cs"/>
              </a:rPr>
              <a:t>synthesising</a:t>
            </a:r>
            <a:r>
              <a:rPr lang="en-US" sz="1200" kern="1200" dirty="0">
                <a:solidFill>
                  <a:schemeClr val="tx1"/>
                </a:solidFill>
                <a:effectLst/>
                <a:latin typeface="+mn-lt"/>
                <a:ea typeface="+mn-ea"/>
                <a:cs typeface="+mn-cs"/>
              </a:rPr>
              <a:t> windy environments that consists of multiple similar modules.  Be able to explain a computationally cheap way or ways of </a:t>
            </a:r>
            <a:r>
              <a:rPr lang="en-US" sz="1200" kern="1200" dirty="0" err="1">
                <a:solidFill>
                  <a:schemeClr val="tx1"/>
                </a:solidFill>
                <a:effectLst/>
                <a:latin typeface="+mn-lt"/>
                <a:ea typeface="+mn-ea"/>
                <a:cs typeface="+mn-cs"/>
              </a:rPr>
              <a:t>synchronising</a:t>
            </a:r>
            <a:r>
              <a:rPr lang="en-US" sz="1200" kern="1200" dirty="0">
                <a:solidFill>
                  <a:schemeClr val="tx1"/>
                </a:solidFill>
                <a:effectLst/>
                <a:latin typeface="+mn-lt"/>
                <a:ea typeface="+mn-ea"/>
                <a:cs typeface="+mn-cs"/>
              </a:rPr>
              <a:t> the wind velocity across all modules.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Understand what a low pass filter is, and how it is often used in sound design. Know what are the parameters for such a filter;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frequency, gain and bandwidth. Be able to explain how one might use a low pass filter with a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frequency set below the audible range to generate random signals that fluctuate slowly over time.  Be able to state an example or examples where one might do this. Understand how this can cause problems with the signal level when low pass filtering white noise, and how can this problem be overcome.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Know how the combination of a noise generator and a filter can be used to create the sound of wind interacting with an object. For this situation, be sure that you can explain the physical counterparts to the parameters of the filter. Understand how a single parameter could be used to control the global wind intensity, and the advantages that this might have for producing a realistic sound.</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Know what granular synthesis is, and how it can be used in generating various sounds, like applause or crowd sounds for instance. Know the parameters that might be used when applying granular synthesis, and how they might be varied or adapted to simulate a particular sound.</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Know how to define and explain additive synthesis. Be able to explain how it can be used to build a bell sound, and why it is an appropriate choice for designing bell sounds.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 able to give a simple block diagram of amplitude modulation, and know how to explain when amplitude modulation heard as a sum of sinusoids and when is it heard as a product of sinusoids. Know what determines this distinction, know what sidebands are, and be able to derive the sidebands for amplitude modulation using two sinusoids and trigonometric identities. Understand what is meant by harmonic and inharmonic distortion, and be able to explain why amplitude modulation is considered to be nonharmonic, and why inharmonic distortions are problematic.</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A51447F-E2A3-4093-B4B4-131D6C1FE32C}" type="slidenum">
              <a:rPr lang="en-GB" smtClean="0"/>
              <a:t>8</a:t>
            </a:fld>
            <a:endParaRPr lang="en-GB"/>
          </a:p>
        </p:txBody>
      </p:sp>
    </p:spTree>
    <p:extLst>
      <p:ext uri="{BB962C8B-B14F-4D97-AF65-F5344CB8AC3E}">
        <p14:creationId xmlns:p14="http://schemas.microsoft.com/office/powerpoint/2010/main" val="209625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Understand noise sources, and the different types of noise that were discussed in class, such as white noise, brown noise and pink noise. Be able to sketch the power spectrum for each one. Be sure to label axes for any such plot or sketch. Know how white noise is generated in a digital system. Understand how we perceive the frequency content of white noise, and why certain frequency regions will be perceived as being less </a:t>
            </a:r>
            <a:r>
              <a:rPr lang="en-US" sz="1200" kern="1200" dirty="0" err="1">
                <a:solidFill>
                  <a:schemeClr val="tx1"/>
                </a:solidFill>
                <a:effectLst/>
                <a:latin typeface="+mn-lt"/>
                <a:ea typeface="+mn-ea"/>
                <a:cs typeface="+mn-cs"/>
              </a:rPr>
              <a:t>emphasised</a:t>
            </a:r>
            <a:r>
              <a:rPr lang="en-US" sz="1200" kern="1200" dirty="0">
                <a:solidFill>
                  <a:schemeClr val="tx1"/>
                </a:solidFill>
                <a:effectLst/>
                <a:latin typeface="+mn-lt"/>
                <a:ea typeface="+mn-ea"/>
                <a:cs typeface="+mn-cs"/>
              </a:rPr>
              <a:t> than others.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 able to state what noise source, if any, is sometimes used as a simple approximation for generating fire sounds. Understand the signal chain and parameters needed to simulate the sound of a single gas bubble exploding inside a small piece of wood as a fire is burning. Describe and explain how the various aspects of fire sounds, such as hissing, crackling and roaring, can be simulated. When using noise sources for generating these aspects, understand whether the same noise source should be used for each aspect, and whether this is appropriate in general for simulating complex sounds. Be able to list advantages and disadvantages for doing this. Now consider </a:t>
            </a:r>
            <a:r>
              <a:rPr lang="en-US" sz="1200" kern="1200" dirty="0" err="1">
                <a:solidFill>
                  <a:schemeClr val="tx1"/>
                </a:solidFill>
                <a:effectLst/>
                <a:latin typeface="+mn-lt"/>
                <a:ea typeface="+mn-ea"/>
                <a:cs typeface="+mn-cs"/>
              </a:rPr>
              <a:t>synthesising</a:t>
            </a:r>
            <a:r>
              <a:rPr lang="en-US" sz="1200" kern="1200" dirty="0">
                <a:solidFill>
                  <a:schemeClr val="tx1"/>
                </a:solidFill>
                <a:effectLst/>
                <a:latin typeface="+mn-lt"/>
                <a:ea typeface="+mn-ea"/>
                <a:cs typeface="+mn-cs"/>
              </a:rPr>
              <a:t> windy environments that consists of multiple similar modules.  Be able to explain a computationally cheap way or ways of </a:t>
            </a:r>
            <a:r>
              <a:rPr lang="en-US" sz="1200" kern="1200" dirty="0" err="1">
                <a:solidFill>
                  <a:schemeClr val="tx1"/>
                </a:solidFill>
                <a:effectLst/>
                <a:latin typeface="+mn-lt"/>
                <a:ea typeface="+mn-ea"/>
                <a:cs typeface="+mn-cs"/>
              </a:rPr>
              <a:t>synchronising</a:t>
            </a:r>
            <a:r>
              <a:rPr lang="en-US" sz="1200" kern="1200" dirty="0">
                <a:solidFill>
                  <a:schemeClr val="tx1"/>
                </a:solidFill>
                <a:effectLst/>
                <a:latin typeface="+mn-lt"/>
                <a:ea typeface="+mn-ea"/>
                <a:cs typeface="+mn-cs"/>
              </a:rPr>
              <a:t> the wind velocity across all modules.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Understand what a low pass filter is, and how it is often used in sound design. Know what are the parameters for such a filter;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frequency, gain and bandwidth. Be able to explain how one might use a low pass filter with a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frequency set below the audible range to generate random signals that fluctuate slowly over time.  Be able to state an example or examples where one might do this. Understand how this can cause problems with the signal level when low pass filtering white noise, and how can this problem be overcome.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Know how the combination of a noise generator and a filter can be used to create the sound of wind interacting with an object. For this situation, be sure that you can explain the physical counterparts to the parameters of the filter. Understand how a single parameter could be used to control the global wind intensity, and the advantages that this might have for producing a realistic sound.</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Know what granular synthesis is, and how it can be used in generating various sounds, like applause or crowd sounds for instance. Know the parameters that might be used when applying granular synthesis, and how they might be varied or adapted to simulate a particular sound.</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Know how to define and explain additive synthesis. Be able to explain how it can be used to build a bell sound, and why it is an appropriate choice for designing bell sounds.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 able to give a simple block diagram of amplitude modulation, and know how to explain when amplitude modulation heard as a sum of sinusoids and when is it heard as a product of sinusoids. Know what determines this distinction, know what sidebands are, and be able to derive the sidebands for amplitude modulation using two sinusoids and trigonometric identities. Understand what is meant by harmonic and inharmonic distortion, and be able to explain why amplitude modulation is considered to be nonharmonic, and why inharmonic distortions are problematic.</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A51447F-E2A3-4093-B4B4-131D6C1FE32C}" type="slidenum">
              <a:rPr lang="en-GB" smtClean="0"/>
              <a:t>9</a:t>
            </a:fld>
            <a:endParaRPr lang="en-GB"/>
          </a:p>
        </p:txBody>
      </p:sp>
    </p:spTree>
    <p:extLst>
      <p:ext uri="{BB962C8B-B14F-4D97-AF65-F5344CB8AC3E}">
        <p14:creationId xmlns:p14="http://schemas.microsoft.com/office/powerpoint/2010/main" val="154188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CE32B1-9A4F-4964-91A0-FF171427ABC4}" type="datetimeFigureOut">
              <a:rPr lang="en-GB" smtClean="0"/>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275032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CE32B1-9A4F-4964-91A0-FF171427ABC4}" type="datetimeFigureOut">
              <a:rPr lang="en-GB" smtClean="0"/>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167844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CE32B1-9A4F-4964-91A0-FF171427ABC4}" type="datetimeFigureOut">
              <a:rPr lang="en-GB" smtClean="0"/>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92130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CE32B1-9A4F-4964-91A0-FF171427ABC4}" type="datetimeFigureOut">
              <a:rPr lang="en-GB" smtClean="0"/>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204627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E32B1-9A4F-4964-91A0-FF171427ABC4}" type="datetimeFigureOut">
              <a:rPr lang="en-GB" smtClean="0"/>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200700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CE32B1-9A4F-4964-91A0-FF171427ABC4}" type="datetimeFigureOut">
              <a:rPr lang="en-GB" smtClean="0"/>
              <a:t>25/04/2019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182719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9CE32B1-9A4F-4964-91A0-FF171427ABC4}" type="datetimeFigureOut">
              <a:rPr lang="en-GB" smtClean="0"/>
              <a:t>25/04/2019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231576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9CE32B1-9A4F-4964-91A0-FF171427ABC4}" type="datetimeFigureOut">
              <a:rPr lang="en-GB" smtClean="0"/>
              <a:t>25/04/2019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123603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E32B1-9A4F-4964-91A0-FF171427ABC4}" type="datetimeFigureOut">
              <a:rPr lang="en-GB" smtClean="0"/>
              <a:t>25/04/2019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319003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E32B1-9A4F-4964-91A0-FF171427ABC4}" type="datetimeFigureOut">
              <a:rPr lang="en-GB" smtClean="0"/>
              <a:t>25/04/2019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181078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E32B1-9A4F-4964-91A0-FF171427ABC4}" type="datetimeFigureOut">
              <a:rPr lang="en-GB" smtClean="0"/>
              <a:t>25/04/2019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7C8A76-05AD-4C5B-A897-5B3CF8C96B92}" type="slidenum">
              <a:rPr lang="en-GB" smtClean="0"/>
              <a:t>‹#›</a:t>
            </a:fld>
            <a:endParaRPr lang="en-GB"/>
          </a:p>
        </p:txBody>
      </p:sp>
    </p:spTree>
    <p:extLst>
      <p:ext uri="{BB962C8B-B14F-4D97-AF65-F5344CB8AC3E}">
        <p14:creationId xmlns:p14="http://schemas.microsoft.com/office/powerpoint/2010/main" val="336668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E32B1-9A4F-4964-91A0-FF171427ABC4}" type="datetimeFigureOut">
              <a:rPr lang="en-GB" smtClean="0"/>
              <a:t>25/04/2019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C8A76-05AD-4C5B-A897-5B3CF8C96B92}" type="slidenum">
              <a:rPr lang="en-GB" smtClean="0"/>
              <a:t>‹#›</a:t>
            </a:fld>
            <a:endParaRPr lang="en-GB"/>
          </a:p>
        </p:txBody>
      </p:sp>
    </p:spTree>
    <p:extLst>
      <p:ext uri="{BB962C8B-B14F-4D97-AF65-F5344CB8AC3E}">
        <p14:creationId xmlns:p14="http://schemas.microsoft.com/office/powerpoint/2010/main" val="181987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Digital Audio Effects Study Guide</a:t>
            </a:r>
            <a:br>
              <a:rPr lang="en-GB" dirty="0"/>
            </a:br>
            <a:endParaRPr lang="en-GB" dirty="0"/>
          </a:p>
        </p:txBody>
      </p:sp>
      <p:sp>
        <p:nvSpPr>
          <p:cNvPr id="3" name="Subtitle 2"/>
          <p:cNvSpPr>
            <a:spLocks noGrp="1"/>
          </p:cNvSpPr>
          <p:nvPr>
            <p:ph type="subTitle" idx="1"/>
          </p:nvPr>
        </p:nvSpPr>
        <p:spPr/>
        <p:txBody>
          <a:bodyPr>
            <a:normAutofit/>
          </a:bodyPr>
          <a:lstStyle/>
          <a:p>
            <a:r>
              <a:rPr lang="en-US" sz="2800" i="1" dirty="0"/>
              <a:t>there may be a bit more detail here than is necessary. Also, there are two versions of the exam, so some topics on the study guide may not be covered in the version you take.</a:t>
            </a:r>
            <a:endParaRPr lang="en-GB" sz="2800" dirty="0"/>
          </a:p>
        </p:txBody>
      </p:sp>
    </p:spTree>
    <p:extLst>
      <p:ext uri="{BB962C8B-B14F-4D97-AF65-F5344CB8AC3E}">
        <p14:creationId xmlns:p14="http://schemas.microsoft.com/office/powerpoint/2010/main" val="51352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75" y="225287"/>
            <a:ext cx="10515600" cy="870117"/>
          </a:xfrm>
        </p:spPr>
        <p:txBody>
          <a:bodyPr/>
          <a:lstStyle/>
          <a:p>
            <a:r>
              <a:rPr lang="en-GB" dirty="0"/>
              <a:t>EQ</a:t>
            </a:r>
          </a:p>
        </p:txBody>
      </p:sp>
      <p:sp>
        <p:nvSpPr>
          <p:cNvPr id="3" name="Content Placeholder 2"/>
          <p:cNvSpPr>
            <a:spLocks noGrp="1"/>
          </p:cNvSpPr>
          <p:nvPr>
            <p:ph idx="1"/>
          </p:nvPr>
        </p:nvSpPr>
        <p:spPr>
          <a:xfrm>
            <a:off x="561475" y="1338471"/>
            <a:ext cx="11285968" cy="5088834"/>
          </a:xfrm>
        </p:spPr>
        <p:txBody>
          <a:bodyPr>
            <a:normAutofit/>
          </a:bodyPr>
          <a:lstStyle/>
          <a:p>
            <a:r>
              <a:rPr lang="en-US" dirty="0"/>
              <a:t>Be able to distinguish between parametric equalizers, graphic equalizers and tone controls, and know the main controls for each of them. </a:t>
            </a:r>
          </a:p>
          <a:p>
            <a:r>
              <a:rPr lang="en-US" dirty="0"/>
              <a:t>Understand block diagrams or flow diagrams of equalizers. Know which type of filters need to be implemented in series and which type in parallel for graphic equalizer implementations. </a:t>
            </a:r>
          </a:p>
          <a:p>
            <a:r>
              <a:rPr lang="en-US" dirty="0"/>
              <a:t>Understand the frequency spacing of the filters in a graphic equalizer having an octave spacing between filters, and how one can estimate the frequency range of one filter given parameters of another filter in a graphic equalizer with octave spacing.</a:t>
            </a:r>
          </a:p>
          <a:p>
            <a:r>
              <a:rPr lang="en-US" dirty="0"/>
              <a:t>Be able to depict the magnitude response of each band in such an equalizer.</a:t>
            </a:r>
            <a:endParaRPr lang="en-GB" dirty="0"/>
          </a:p>
          <a:p>
            <a:endParaRPr lang="en-GB" dirty="0"/>
          </a:p>
        </p:txBody>
      </p:sp>
    </p:spTree>
    <p:extLst>
      <p:ext uri="{BB962C8B-B14F-4D97-AF65-F5344CB8AC3E}">
        <p14:creationId xmlns:p14="http://schemas.microsoft.com/office/powerpoint/2010/main" val="218522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43" y="192846"/>
            <a:ext cx="10515600" cy="870117"/>
          </a:xfrm>
        </p:spPr>
        <p:txBody>
          <a:bodyPr/>
          <a:lstStyle/>
          <a:p>
            <a:r>
              <a:rPr lang="en-GB" dirty="0"/>
              <a:t>Reverb</a:t>
            </a:r>
          </a:p>
        </p:txBody>
      </p:sp>
      <p:sp>
        <p:nvSpPr>
          <p:cNvPr id="3" name="Content Placeholder 2"/>
          <p:cNvSpPr>
            <a:spLocks noGrp="1"/>
          </p:cNvSpPr>
          <p:nvPr>
            <p:ph idx="1"/>
          </p:nvPr>
        </p:nvSpPr>
        <p:spPr>
          <a:xfrm>
            <a:off x="561475" y="1363579"/>
            <a:ext cx="11259464" cy="5302264"/>
          </a:xfrm>
        </p:spPr>
        <p:txBody>
          <a:bodyPr>
            <a:normAutofit fontScale="92500" lnSpcReduction="10000"/>
          </a:bodyPr>
          <a:lstStyle/>
          <a:p>
            <a:r>
              <a:rPr lang="en-US" dirty="0"/>
              <a:t>Be able to explain why impulse responses are useful for modeling the properties of an acoustic space, and how impulse response is measured with a static sound source and a static mono microphone. </a:t>
            </a:r>
          </a:p>
          <a:p>
            <a:r>
              <a:rPr lang="en-US" dirty="0"/>
              <a:t>Know what a typical impulse response plot looks like for a typical room. </a:t>
            </a:r>
          </a:p>
          <a:p>
            <a:r>
              <a:rPr lang="en-US" dirty="0"/>
              <a:t>Know the difference between the early and late reflections and be able to identify them on an impulse response plot. </a:t>
            </a:r>
          </a:p>
          <a:p>
            <a:r>
              <a:rPr lang="en-US" dirty="0"/>
              <a:t>Be able to describe the types of filters are used to generate the early reflection and late reverberation, and why.</a:t>
            </a:r>
            <a:endParaRPr lang="en-GB" dirty="0"/>
          </a:p>
          <a:p>
            <a:r>
              <a:rPr lang="en-US" dirty="0"/>
              <a:t>Know what reverse reverberation and gated reverberation are, and how they look like in terms of the impulse response. </a:t>
            </a:r>
          </a:p>
          <a:p>
            <a:r>
              <a:rPr lang="en-US" dirty="0"/>
              <a:t>Be able to define the main difference between an echo and reverberation and explain how they differ, and to explain why a simple delay is not used to implement reverb. </a:t>
            </a:r>
          </a:p>
          <a:p>
            <a:r>
              <a:rPr lang="en-US" dirty="0"/>
              <a:t>Also know what flutter echoes are and how they relate to reverberation.</a:t>
            </a:r>
            <a:endParaRPr lang="en-GB" dirty="0"/>
          </a:p>
          <a:p>
            <a:endParaRPr lang="en-GB" dirty="0"/>
          </a:p>
        </p:txBody>
      </p:sp>
    </p:spTree>
    <p:extLst>
      <p:ext uri="{BB962C8B-B14F-4D97-AF65-F5344CB8AC3E}">
        <p14:creationId xmlns:p14="http://schemas.microsoft.com/office/powerpoint/2010/main" val="389312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GB" dirty="0"/>
              <a:t>Reverb</a:t>
            </a:r>
          </a:p>
        </p:txBody>
      </p:sp>
      <p:sp>
        <p:nvSpPr>
          <p:cNvPr id="3" name="Content Placeholder 2"/>
          <p:cNvSpPr>
            <a:spLocks noGrp="1"/>
          </p:cNvSpPr>
          <p:nvPr>
            <p:ph idx="1"/>
          </p:nvPr>
        </p:nvSpPr>
        <p:spPr>
          <a:xfrm>
            <a:off x="561475" y="1363579"/>
            <a:ext cx="11101136" cy="5197642"/>
          </a:xfrm>
        </p:spPr>
        <p:txBody>
          <a:bodyPr/>
          <a:lstStyle/>
          <a:p>
            <a:r>
              <a:rPr lang="en-US" dirty="0"/>
              <a:t>Know what reverse reverberation and gated reverberation are, and how they look like in terms of the impulse response. </a:t>
            </a:r>
          </a:p>
          <a:p>
            <a:r>
              <a:rPr lang="en-US" dirty="0"/>
              <a:t>Be able to define the main difference between an echo and reverberation and explain how they differ, and to explain why a simple delay is not used to implement reverb. </a:t>
            </a:r>
          </a:p>
          <a:p>
            <a:r>
              <a:rPr lang="en-US" dirty="0"/>
              <a:t>Also know what flutter echoes are and how they relate to reverberation.</a:t>
            </a:r>
            <a:endParaRPr lang="en-GB" dirty="0"/>
          </a:p>
          <a:p>
            <a:endParaRPr lang="en-GB" dirty="0"/>
          </a:p>
        </p:txBody>
      </p:sp>
    </p:spTree>
    <p:extLst>
      <p:ext uri="{BB962C8B-B14F-4D97-AF65-F5344CB8AC3E}">
        <p14:creationId xmlns:p14="http://schemas.microsoft.com/office/powerpoint/2010/main" val="273738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GB" dirty="0"/>
              <a:t>Basics</a:t>
            </a:r>
          </a:p>
        </p:txBody>
      </p:sp>
      <p:sp>
        <p:nvSpPr>
          <p:cNvPr id="3" name="Content Placeholder 2"/>
          <p:cNvSpPr>
            <a:spLocks noGrp="1"/>
          </p:cNvSpPr>
          <p:nvPr>
            <p:ph idx="1"/>
          </p:nvPr>
        </p:nvSpPr>
        <p:spPr>
          <a:xfrm>
            <a:off x="561475" y="1363579"/>
            <a:ext cx="11101136" cy="5197642"/>
          </a:xfrm>
        </p:spPr>
        <p:txBody>
          <a:bodyPr>
            <a:normAutofit/>
          </a:bodyPr>
          <a:lstStyle/>
          <a:p>
            <a:r>
              <a:rPr lang="en-GB" dirty="0"/>
              <a:t>4 multi-part questions, each worth 25%, each combining a bit of short answer, math, plotting</a:t>
            </a:r>
          </a:p>
          <a:p>
            <a:r>
              <a:rPr lang="en-GB" dirty="0"/>
              <a:t>Explain effects – theory and use</a:t>
            </a:r>
          </a:p>
          <a:p>
            <a:r>
              <a:rPr lang="en-GB" dirty="0"/>
              <a:t>Explain parameters</a:t>
            </a:r>
          </a:p>
          <a:p>
            <a:r>
              <a:rPr lang="en-GB" dirty="0"/>
              <a:t>Give block diagram</a:t>
            </a:r>
          </a:p>
          <a:p>
            <a:r>
              <a:rPr lang="en-GB" dirty="0"/>
              <a:t>Give equations, where appropriate</a:t>
            </a:r>
          </a:p>
          <a:p>
            <a:r>
              <a:rPr lang="en-GB" dirty="0"/>
              <a:t>Contrast effects</a:t>
            </a:r>
          </a:p>
          <a:p>
            <a:r>
              <a:rPr lang="en-GB" dirty="0"/>
              <a:t>Any other key aspects specific to an effect</a:t>
            </a:r>
          </a:p>
        </p:txBody>
      </p:sp>
    </p:spTree>
    <p:extLst>
      <p:ext uri="{BB962C8B-B14F-4D97-AF65-F5344CB8AC3E}">
        <p14:creationId xmlns:p14="http://schemas.microsoft.com/office/powerpoint/2010/main" val="191762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GB" dirty="0"/>
              <a:t>Doppler</a:t>
            </a:r>
          </a:p>
        </p:txBody>
      </p:sp>
      <p:sp>
        <p:nvSpPr>
          <p:cNvPr id="3" name="Content Placeholder 2"/>
          <p:cNvSpPr>
            <a:spLocks noGrp="1"/>
          </p:cNvSpPr>
          <p:nvPr>
            <p:ph idx="1"/>
          </p:nvPr>
        </p:nvSpPr>
        <p:spPr>
          <a:xfrm>
            <a:off x="561475" y="1363579"/>
            <a:ext cx="11101136" cy="5197642"/>
          </a:xfrm>
        </p:spPr>
        <p:txBody>
          <a:bodyPr>
            <a:normAutofit/>
          </a:bodyPr>
          <a:lstStyle/>
          <a:p>
            <a:r>
              <a:rPr lang="en-US" dirty="0"/>
              <a:t>Know what the Doppler effect is and its cause. </a:t>
            </a:r>
          </a:p>
          <a:p>
            <a:r>
              <a:rPr lang="en-US" dirty="0"/>
              <a:t>Be able to explain it in terms of a moving source and stationary listener, and the case of a stationary source and moving listener. </a:t>
            </a:r>
          </a:p>
          <a:p>
            <a:r>
              <a:rPr lang="en-US" dirty="0"/>
              <a:t>Given how a sound is changing for a stationary listener, be able to describe the motion of the source. </a:t>
            </a:r>
          </a:p>
          <a:p>
            <a:r>
              <a:rPr lang="en-US" dirty="0"/>
              <a:t>Be able to describe and depict the apparent amplitude, frequency and velocity of a source in different situations (source moves past or moves through the observer, source composed of a single frequency or many frequencies,…). </a:t>
            </a:r>
            <a:endParaRPr lang="en-GB" dirty="0"/>
          </a:p>
        </p:txBody>
      </p:sp>
    </p:spTree>
    <p:extLst>
      <p:ext uri="{BB962C8B-B14F-4D97-AF65-F5344CB8AC3E}">
        <p14:creationId xmlns:p14="http://schemas.microsoft.com/office/powerpoint/2010/main" val="21295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GB" dirty="0"/>
              <a:t>Doppler</a:t>
            </a:r>
          </a:p>
        </p:txBody>
      </p:sp>
      <p:sp>
        <p:nvSpPr>
          <p:cNvPr id="3" name="Content Placeholder 2"/>
          <p:cNvSpPr>
            <a:spLocks noGrp="1"/>
          </p:cNvSpPr>
          <p:nvPr>
            <p:ph idx="1"/>
          </p:nvPr>
        </p:nvSpPr>
        <p:spPr>
          <a:xfrm>
            <a:off x="561475" y="1363579"/>
            <a:ext cx="11101136" cy="5197642"/>
          </a:xfrm>
        </p:spPr>
        <p:txBody>
          <a:bodyPr>
            <a:normAutofit/>
          </a:bodyPr>
          <a:lstStyle/>
          <a:p>
            <a:r>
              <a:rPr lang="en-US" dirty="0"/>
              <a:t>Be able to give pseudocode to describe an implementation of the Doppler effect, using read and write pointers and a delay line. </a:t>
            </a:r>
          </a:p>
          <a:p>
            <a:r>
              <a:rPr lang="en-US" dirty="0"/>
              <a:t>Know how many delay lines are needed to simulate the Doppler effect with many moving sources and listeners, and why.</a:t>
            </a:r>
            <a:endParaRPr lang="en-GB" dirty="0"/>
          </a:p>
          <a:p>
            <a:r>
              <a:rPr lang="en-US" dirty="0"/>
              <a:t>Given a general formula for the Doppler Effect, be able to derive the Doppler effect for a particular case (like stationary source or stationary listener). </a:t>
            </a:r>
          </a:p>
          <a:p>
            <a:r>
              <a:rPr lang="en-US" dirty="0"/>
              <a:t>Be able to derive the apparent frequency of a source if the source moves towards the listener at twice the speed of sound. Also explain why in this case the sound is heard backwards.</a:t>
            </a:r>
            <a:endParaRPr lang="en-GB" dirty="0"/>
          </a:p>
          <a:p>
            <a:endParaRPr lang="en-GB" dirty="0"/>
          </a:p>
        </p:txBody>
      </p:sp>
    </p:spTree>
    <p:extLst>
      <p:ext uri="{BB962C8B-B14F-4D97-AF65-F5344CB8AC3E}">
        <p14:creationId xmlns:p14="http://schemas.microsoft.com/office/powerpoint/2010/main" val="284151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00" y="0"/>
            <a:ext cx="10515600" cy="870117"/>
          </a:xfrm>
        </p:spPr>
        <p:txBody>
          <a:bodyPr/>
          <a:lstStyle/>
          <a:p>
            <a:r>
              <a:rPr lang="en-GB" dirty="0"/>
              <a:t>Compressor</a:t>
            </a:r>
          </a:p>
        </p:txBody>
      </p:sp>
      <p:sp>
        <p:nvSpPr>
          <p:cNvPr id="3" name="Content Placeholder 2"/>
          <p:cNvSpPr>
            <a:spLocks noGrp="1"/>
          </p:cNvSpPr>
          <p:nvPr>
            <p:ph idx="1"/>
          </p:nvPr>
        </p:nvSpPr>
        <p:spPr>
          <a:xfrm>
            <a:off x="225286" y="755374"/>
            <a:ext cx="11966713" cy="6102626"/>
          </a:xfrm>
        </p:spPr>
        <p:txBody>
          <a:bodyPr>
            <a:normAutofit fontScale="92500" lnSpcReduction="10000"/>
          </a:bodyPr>
          <a:lstStyle/>
          <a:p>
            <a:pPr>
              <a:lnSpc>
                <a:spcPct val="100000"/>
              </a:lnSpc>
              <a:spcBef>
                <a:spcPts val="600"/>
              </a:spcBef>
              <a:defRPr/>
            </a:pPr>
            <a:r>
              <a:rPr lang="en-US" dirty="0"/>
              <a:t>Know what the main parameters of a compressor do. </a:t>
            </a:r>
          </a:p>
          <a:p>
            <a:pPr>
              <a:lnSpc>
                <a:spcPct val="100000"/>
              </a:lnSpc>
              <a:spcBef>
                <a:spcPts val="600"/>
              </a:spcBef>
              <a:defRPr/>
            </a:pPr>
            <a:r>
              <a:rPr lang="en-US" dirty="0"/>
              <a:t>Know the definition of linearity, and how you can show that the compression operation is a nonlinear system. </a:t>
            </a:r>
          </a:p>
          <a:p>
            <a:pPr>
              <a:lnSpc>
                <a:spcPct val="100000"/>
              </a:lnSpc>
              <a:spcBef>
                <a:spcPts val="600"/>
              </a:spcBef>
              <a:defRPr/>
            </a:pPr>
            <a:r>
              <a:rPr lang="en-US" dirty="0"/>
              <a:t>Describe how a compressor and an expander can be used together to reduce noise in a recording, and know what this process is called. </a:t>
            </a:r>
          </a:p>
          <a:p>
            <a:pPr>
              <a:lnSpc>
                <a:spcPct val="100000"/>
              </a:lnSpc>
              <a:spcBef>
                <a:spcPts val="600"/>
              </a:spcBef>
              <a:defRPr/>
            </a:pPr>
            <a:r>
              <a:rPr lang="en-US" dirty="0"/>
              <a:t>Be able to depict these curves with axes labeled. </a:t>
            </a:r>
          </a:p>
          <a:p>
            <a:pPr>
              <a:lnSpc>
                <a:spcPct val="100000"/>
              </a:lnSpc>
              <a:spcBef>
                <a:spcPts val="600"/>
              </a:spcBef>
              <a:defRPr/>
            </a:pPr>
            <a:r>
              <a:rPr lang="en-US" dirty="0"/>
              <a:t>Know the gain curves for compression and expansion, noise gates and limiters. </a:t>
            </a:r>
          </a:p>
          <a:p>
            <a:pPr>
              <a:lnSpc>
                <a:spcPct val="100000"/>
              </a:lnSpc>
              <a:spcBef>
                <a:spcPts val="600"/>
              </a:spcBef>
              <a:defRPr/>
            </a:pPr>
            <a:r>
              <a:rPr lang="en-US" dirty="0"/>
              <a:t>Be able to give block diagrams &amp; pseudocode for these effects. </a:t>
            </a:r>
          </a:p>
          <a:p>
            <a:pPr>
              <a:lnSpc>
                <a:spcPct val="100000"/>
              </a:lnSpc>
              <a:spcBef>
                <a:spcPts val="600"/>
              </a:spcBef>
              <a:defRPr/>
            </a:pPr>
            <a:r>
              <a:rPr lang="en-US" dirty="0"/>
              <a:t>Be able to explain, both in words and with a block diagram, how a de-</a:t>
            </a:r>
            <a:r>
              <a:rPr lang="en-US" dirty="0" err="1"/>
              <a:t>esser</a:t>
            </a:r>
            <a:r>
              <a:rPr lang="en-US" dirty="0"/>
              <a:t> works and a ducker works. Also explain each of their relationships to a compressor. </a:t>
            </a:r>
          </a:p>
          <a:p>
            <a:pPr>
              <a:lnSpc>
                <a:spcPct val="100000"/>
              </a:lnSpc>
              <a:spcBef>
                <a:spcPts val="600"/>
              </a:spcBef>
              <a:defRPr/>
            </a:pPr>
            <a:r>
              <a:rPr lang="en-US" dirty="0"/>
              <a:t>Know the side effects of compression, such as pumping and breathing, and the differences between them. </a:t>
            </a:r>
          </a:p>
          <a:p>
            <a:pPr>
              <a:lnSpc>
                <a:spcPct val="100000"/>
              </a:lnSpc>
              <a:spcBef>
                <a:spcPts val="600"/>
              </a:spcBef>
              <a:defRPr/>
            </a:pPr>
            <a:r>
              <a:rPr lang="en-US" dirty="0"/>
              <a:t>Know where each of the compressor and expander are usually placed in the effects chain. Be able to explain why. </a:t>
            </a:r>
            <a:endParaRPr lang="en-GB" dirty="0"/>
          </a:p>
          <a:p>
            <a:endParaRPr lang="en-GB" dirty="0"/>
          </a:p>
        </p:txBody>
      </p:sp>
    </p:spTree>
    <p:extLst>
      <p:ext uri="{BB962C8B-B14F-4D97-AF65-F5344CB8AC3E}">
        <p14:creationId xmlns:p14="http://schemas.microsoft.com/office/powerpoint/2010/main" val="28185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GB" dirty="0"/>
              <a:t>Distortion &amp; nonlinear effects</a:t>
            </a:r>
          </a:p>
        </p:txBody>
      </p:sp>
      <p:sp>
        <p:nvSpPr>
          <p:cNvPr id="3" name="Content Placeholder 2"/>
          <p:cNvSpPr>
            <a:spLocks noGrp="1"/>
          </p:cNvSpPr>
          <p:nvPr>
            <p:ph idx="1"/>
          </p:nvPr>
        </p:nvSpPr>
        <p:spPr>
          <a:xfrm>
            <a:off x="561475" y="1363579"/>
            <a:ext cx="11101136" cy="5197642"/>
          </a:xfrm>
        </p:spPr>
        <p:txBody>
          <a:bodyPr>
            <a:normAutofit fontScale="92500" lnSpcReduction="10000"/>
          </a:bodyPr>
          <a:lstStyle/>
          <a:p>
            <a:r>
              <a:rPr lang="en-US" dirty="0"/>
              <a:t>Be able to distinguish </a:t>
            </a:r>
            <a:r>
              <a:rPr lang="en-US"/>
              <a:t>when modulation </a:t>
            </a:r>
            <a:r>
              <a:rPr lang="en-US" dirty="0"/>
              <a:t>is described as ‘beating,’ or ‘separate tones,’ or ‘roughness’ </a:t>
            </a:r>
          </a:p>
          <a:p>
            <a:r>
              <a:rPr lang="en-US" dirty="0"/>
              <a:t>Know what determines this distinction, and what are the sidebands produced by ring modulation. </a:t>
            </a:r>
          </a:p>
          <a:p>
            <a:r>
              <a:rPr lang="en-US" dirty="0"/>
              <a:t>Be able to find the side bands for given input frequencies into a ring modulator.</a:t>
            </a:r>
          </a:p>
          <a:p>
            <a:r>
              <a:rPr lang="en-US" dirty="0"/>
              <a:t>Know when ring modulation heard as a sum of sinusoids and when is it heard as a product of sinusoids. </a:t>
            </a:r>
          </a:p>
          <a:p>
            <a:r>
              <a:rPr lang="en-US" dirty="0"/>
              <a:t>Understand intermodulation distortion. </a:t>
            </a:r>
          </a:p>
          <a:p>
            <a:r>
              <a:rPr lang="en-US" dirty="0"/>
              <a:t>Be able to derive it using two sinusoids and trigonometric identities, and use this to show the sidebands that result from the intermodulation distortion. </a:t>
            </a:r>
          </a:p>
          <a:p>
            <a:r>
              <a:rPr lang="en-US" dirty="0"/>
              <a:t>Be able to explain why intermodulation distortion is considered to be nonharmonic, and why inharmonic distortions are problematic for nonlinear audio effects. </a:t>
            </a:r>
          </a:p>
        </p:txBody>
      </p:sp>
    </p:spTree>
    <p:extLst>
      <p:ext uri="{BB962C8B-B14F-4D97-AF65-F5344CB8AC3E}">
        <p14:creationId xmlns:p14="http://schemas.microsoft.com/office/powerpoint/2010/main" val="376166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GB" dirty="0"/>
              <a:t>Distortion &amp; nonlinear effects</a:t>
            </a:r>
          </a:p>
        </p:txBody>
      </p:sp>
      <p:sp>
        <p:nvSpPr>
          <p:cNvPr id="3" name="Content Placeholder 2"/>
          <p:cNvSpPr>
            <a:spLocks noGrp="1"/>
          </p:cNvSpPr>
          <p:nvPr>
            <p:ph idx="1"/>
          </p:nvPr>
        </p:nvSpPr>
        <p:spPr>
          <a:xfrm>
            <a:off x="561475" y="1363579"/>
            <a:ext cx="11101136" cy="5197642"/>
          </a:xfrm>
        </p:spPr>
        <p:txBody>
          <a:bodyPr>
            <a:normAutofit/>
          </a:bodyPr>
          <a:lstStyle/>
          <a:p>
            <a:r>
              <a:rPr lang="en-US" dirty="0"/>
              <a:t>Understand how one can address the problem of aliasing when applying distortion.</a:t>
            </a:r>
            <a:endParaRPr lang="en-GB" dirty="0"/>
          </a:p>
          <a:p>
            <a:r>
              <a:rPr lang="en-US" dirty="0"/>
              <a:t>Understand the concepts of even and odd symmetry, and know how to show whether a function has even symmetry, or symmetry or neither. </a:t>
            </a:r>
          </a:p>
          <a:p>
            <a:r>
              <a:rPr lang="en-US" dirty="0"/>
              <a:t>Be able to describe and compare nonlinear audio effects such as distortion, overdrive and fuzz. </a:t>
            </a:r>
            <a:endParaRPr lang="en-GB" dirty="0"/>
          </a:p>
          <a:p>
            <a:r>
              <a:rPr lang="en-US" dirty="0"/>
              <a:t>Be able to depict, and distinguish between, full wave and half wave rectification, and how they affect the resultant sound. </a:t>
            </a:r>
          </a:p>
          <a:p>
            <a:r>
              <a:rPr lang="en-US" dirty="0"/>
              <a:t>Know the various types of clipping covered in class. Be able to depict, and distinguish between, hard and soft clipping, and know which one is often associated with vacuum tubes.</a:t>
            </a:r>
            <a:endParaRPr lang="en-GB" dirty="0"/>
          </a:p>
        </p:txBody>
      </p:sp>
    </p:spTree>
    <p:extLst>
      <p:ext uri="{BB962C8B-B14F-4D97-AF65-F5344CB8AC3E}">
        <p14:creationId xmlns:p14="http://schemas.microsoft.com/office/powerpoint/2010/main" val="115730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GB" dirty="0" err="1"/>
              <a:t>Flangers</a:t>
            </a:r>
            <a:r>
              <a:rPr lang="en-GB" dirty="0"/>
              <a:t> &amp; </a:t>
            </a:r>
            <a:r>
              <a:rPr lang="en-GB" dirty="0" err="1"/>
              <a:t>phasers</a:t>
            </a:r>
            <a:endParaRPr lang="en-GB" dirty="0"/>
          </a:p>
        </p:txBody>
      </p:sp>
      <p:sp>
        <p:nvSpPr>
          <p:cNvPr id="3" name="Content Placeholder 2"/>
          <p:cNvSpPr>
            <a:spLocks noGrp="1"/>
          </p:cNvSpPr>
          <p:nvPr>
            <p:ph idx="1"/>
          </p:nvPr>
        </p:nvSpPr>
        <p:spPr>
          <a:xfrm>
            <a:off x="561475" y="1363579"/>
            <a:ext cx="11101136" cy="5197642"/>
          </a:xfrm>
        </p:spPr>
        <p:txBody>
          <a:bodyPr>
            <a:normAutofit lnSpcReduction="10000"/>
          </a:bodyPr>
          <a:lstStyle/>
          <a:p>
            <a:r>
              <a:rPr lang="en-US" dirty="0"/>
              <a:t>Know how the </a:t>
            </a:r>
            <a:r>
              <a:rPr lang="en-US" dirty="0" err="1"/>
              <a:t>flanger</a:t>
            </a:r>
            <a:r>
              <a:rPr lang="en-US" dirty="0"/>
              <a:t> works. </a:t>
            </a:r>
          </a:p>
          <a:p>
            <a:r>
              <a:rPr lang="en-US" dirty="0"/>
              <a:t>Know the main parameters for the </a:t>
            </a:r>
            <a:r>
              <a:rPr lang="en-US" dirty="0" err="1"/>
              <a:t>flanger</a:t>
            </a:r>
            <a:r>
              <a:rPr lang="en-US" dirty="0"/>
              <a:t>, and the effect of varying their settings. </a:t>
            </a:r>
          </a:p>
          <a:p>
            <a:r>
              <a:rPr lang="en-US" dirty="0"/>
              <a:t>Be able to derive equations for the transfer function and magnitude response of a </a:t>
            </a:r>
            <a:r>
              <a:rPr lang="en-US" dirty="0" err="1"/>
              <a:t>flanger</a:t>
            </a:r>
            <a:r>
              <a:rPr lang="en-US" dirty="0"/>
              <a:t>. </a:t>
            </a:r>
          </a:p>
          <a:p>
            <a:r>
              <a:rPr lang="en-US" dirty="0"/>
              <a:t>Explain whether we hear an echo when the </a:t>
            </a:r>
            <a:r>
              <a:rPr lang="en-US" dirty="0" err="1"/>
              <a:t>flanger</a:t>
            </a:r>
            <a:r>
              <a:rPr lang="en-US" dirty="0"/>
              <a:t> is applied, and why or why not. </a:t>
            </a:r>
          </a:p>
          <a:p>
            <a:r>
              <a:rPr lang="en-US" dirty="0"/>
              <a:t>Understand regeneration, as it applies to this effect, and be able to draw block diagrams of various implementations and of other related effects. </a:t>
            </a:r>
          </a:p>
          <a:p>
            <a:r>
              <a:rPr lang="en-US" dirty="0"/>
              <a:t>Know the benefits and drawbacks of the various </a:t>
            </a:r>
            <a:r>
              <a:rPr lang="en-US" dirty="0" err="1"/>
              <a:t>flanger</a:t>
            </a:r>
            <a:r>
              <a:rPr lang="en-US" dirty="0"/>
              <a:t> implementations. </a:t>
            </a:r>
          </a:p>
          <a:p>
            <a:r>
              <a:rPr lang="en-US" dirty="0"/>
              <a:t>Be able to describe artifacts that could occur, their cause, and possible solutions.</a:t>
            </a:r>
            <a:endParaRPr lang="en-GB" dirty="0"/>
          </a:p>
        </p:txBody>
      </p:sp>
    </p:spTree>
    <p:extLst>
      <p:ext uri="{BB962C8B-B14F-4D97-AF65-F5344CB8AC3E}">
        <p14:creationId xmlns:p14="http://schemas.microsoft.com/office/powerpoint/2010/main" val="365920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GB" dirty="0" err="1"/>
              <a:t>Flangers</a:t>
            </a:r>
            <a:r>
              <a:rPr lang="en-GB" dirty="0"/>
              <a:t> &amp; </a:t>
            </a:r>
            <a:r>
              <a:rPr lang="en-GB" dirty="0" err="1"/>
              <a:t>phasers</a:t>
            </a:r>
            <a:endParaRPr lang="en-GB" dirty="0"/>
          </a:p>
        </p:txBody>
      </p:sp>
      <p:sp>
        <p:nvSpPr>
          <p:cNvPr id="3" name="Content Placeholder 2"/>
          <p:cNvSpPr>
            <a:spLocks noGrp="1"/>
          </p:cNvSpPr>
          <p:nvPr>
            <p:ph idx="1"/>
          </p:nvPr>
        </p:nvSpPr>
        <p:spPr>
          <a:xfrm>
            <a:off x="561475" y="1363579"/>
            <a:ext cx="11101136" cy="5197642"/>
          </a:xfrm>
        </p:spPr>
        <p:txBody>
          <a:bodyPr>
            <a:normAutofit/>
          </a:bodyPr>
          <a:lstStyle/>
          <a:p>
            <a:r>
              <a:rPr lang="en-US" dirty="0"/>
              <a:t>Be able to explain the different implementations of </a:t>
            </a:r>
            <a:r>
              <a:rPr lang="en-US" dirty="0" err="1"/>
              <a:t>phasers</a:t>
            </a:r>
            <a:r>
              <a:rPr lang="en-US" dirty="0"/>
              <a:t> and how these implementations can all achieve the desired effect. </a:t>
            </a:r>
          </a:p>
          <a:p>
            <a:r>
              <a:rPr lang="en-US" dirty="0"/>
              <a:t>Know the differences between wah-wah, </a:t>
            </a:r>
            <a:r>
              <a:rPr lang="en-US" dirty="0" err="1"/>
              <a:t>flanger</a:t>
            </a:r>
            <a:r>
              <a:rPr lang="en-US" dirty="0"/>
              <a:t>, </a:t>
            </a:r>
            <a:r>
              <a:rPr lang="en-US" dirty="0" err="1"/>
              <a:t>phaser</a:t>
            </a:r>
            <a:r>
              <a:rPr lang="en-US" dirty="0"/>
              <a:t> and other similar effects.</a:t>
            </a:r>
          </a:p>
          <a:p>
            <a:r>
              <a:rPr lang="en-US" dirty="0"/>
              <a:t>Know which ones typically have feedback, what drives them, whether they typically have multiple delay lines, which filters they might use, and so on. </a:t>
            </a:r>
          </a:p>
          <a:p>
            <a:r>
              <a:rPr lang="en-US" dirty="0"/>
              <a:t>Be able to explain how wah-wah is related to a parametric equalizer. </a:t>
            </a:r>
            <a:endParaRPr lang="en-GB" dirty="0"/>
          </a:p>
        </p:txBody>
      </p:sp>
    </p:spTree>
    <p:extLst>
      <p:ext uri="{BB962C8B-B14F-4D97-AF65-F5344CB8AC3E}">
        <p14:creationId xmlns:p14="http://schemas.microsoft.com/office/powerpoint/2010/main" val="191382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2634</Words>
  <Application>Microsoft Office PowerPoint</Application>
  <PresentationFormat>Widescreen</PresentationFormat>
  <Paragraphs>92</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Digital Audio Effects Study Guide </vt:lpstr>
      <vt:lpstr>Basics</vt:lpstr>
      <vt:lpstr>Doppler</vt:lpstr>
      <vt:lpstr>Doppler</vt:lpstr>
      <vt:lpstr>Compressor</vt:lpstr>
      <vt:lpstr>Distortion &amp; nonlinear effects</vt:lpstr>
      <vt:lpstr>Distortion &amp; nonlinear effects</vt:lpstr>
      <vt:lpstr>Flangers &amp; phasers</vt:lpstr>
      <vt:lpstr>Flangers &amp; phasers</vt:lpstr>
      <vt:lpstr>EQ</vt:lpstr>
      <vt:lpstr>Reverb</vt:lpstr>
      <vt:lpstr>Reverb</vt:lpstr>
    </vt:vector>
  </TitlesOfParts>
  <Company>Queen Mary University of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Design Study Guide </dc:title>
  <dc:creator>Josh Reiss</dc:creator>
  <cp:lastModifiedBy>Josh Reiss</cp:lastModifiedBy>
  <cp:revision>4</cp:revision>
  <dcterms:created xsi:type="dcterms:W3CDTF">2019-03-28T08:24:51Z</dcterms:created>
  <dcterms:modified xsi:type="dcterms:W3CDTF">2019-04-25T10:36:40Z</dcterms:modified>
</cp:coreProperties>
</file>