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66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4660"/>
  </p:normalViewPr>
  <p:slideViewPr>
    <p:cSldViewPr snapToGrid="0">
      <p:cViewPr varScale="1">
        <p:scale>
          <a:sx n="80" d="100"/>
          <a:sy n="80" d="100"/>
        </p:scale>
        <p:origin x="3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5CDB-8880-4FB9-1B4F-14482216F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16FC4-EA2B-2239-F3AD-2A0CF0BA3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3B757-E8D6-2BF5-49D2-0B1CCA25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D46D3-3190-D773-90E2-BFD8161B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64133-D014-A373-DDA5-1FC8EAC20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78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DE37-17F6-221A-3675-2F565651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02EC5-5C0C-D104-C2F0-B098AFACB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F8836-6844-DC4B-B9B6-DDCDDD4A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4B4BC-86FF-33A2-36BE-71981675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30594-232C-D280-738C-D34C85E7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33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DD9E4A-30ED-11AC-0844-E749BB446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B9578-9D48-E09B-2A52-D279C8B81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2207-9BA9-819D-2F98-415C2F635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C30F5-731F-22EE-BEEE-E95BA18A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A4F27-AF13-FA0B-1472-3AF5F945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17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D052-ED44-B166-3CF4-93D971C3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26224-A715-1086-37DE-59374EF6C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977F3-D645-DF60-5C41-892191F1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1BC12-7D90-5CB8-F34C-BA8444E7B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CA167-92B6-7164-16E8-974A03E1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66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C74C-5BDE-2E11-710D-9A531666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21AA4-9B2B-F47C-4947-4189687CC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D3129-B4B1-2F0E-DBE6-D2AFA6E2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87E1B-5673-7698-7662-2EFEC3AE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90080-DFA2-B5E4-35B5-DEA48E74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63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09D4-A256-95C2-9AAC-D5A7E15C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7999A-731D-552D-311B-6BF686B85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BE161-5B01-FD74-7DE8-DA5D1CEAD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8928D-4FB4-C1A4-D24E-CB962682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3E410-F4A0-8A34-4A20-1DD09065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AF194-F2BA-D790-D146-ED0C5881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97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C08A-64AB-1CD7-D646-60F2ABC3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079FD-0505-0D39-1428-5E331E066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197EA-5C25-AA1A-03A9-C7D91F398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00CE1-51F2-9CD9-9029-3BFA562AE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08683A-A18D-98F6-1573-85CEC3FF5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38C07-1C14-77C2-82CE-46192D74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55126-0F31-6100-5071-48405D2F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CCEE4-0AA9-F15B-ADAC-FE505F49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51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0B92-8B98-9371-C446-9BD6C095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18291-8A15-2887-8A77-0A19E4F2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EBE53-B873-27C9-C5D6-F1D3798D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12AD7-006B-28B8-C0CB-992D7EFA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02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A3F5D-BE7E-E75D-D5A8-985B3521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1DB81-209E-CED8-203F-4CD7E140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BFBC3-AA2F-F7A7-0D22-4538CBA8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75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61FE-C410-8AB2-EFC9-0066B1A8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3D21-123E-BBC8-C459-0807A77EE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C6F01-D47F-898F-A5AA-43CBF83B1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7D5B4-F854-FA22-1274-AF5E0020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1D223-1FA0-FB9B-9C44-D265BD2E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4402B-2F38-A286-01B2-8565AC22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38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EDD2-A617-FCEC-8500-2AC1DC65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6812-112C-FAD9-437E-1EF0579CD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EE518-0A40-CDEE-7D30-C8A6DCE53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3B7AF-9F13-710E-A8B4-EF11A644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7ABCD-01F1-7D29-445C-B93F299F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C3BD5-7A88-AD22-51E5-5E9D50E71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17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72F7B-55C8-A857-D075-0FFC858A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317A9-B5EF-BC28-4C5E-9BEB9A6ED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DD8D7-6C11-02B2-6072-DB79E319D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F2D19-EC05-268A-44BD-8D3393568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0B3AB-651C-67F3-35CD-749C6125A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79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juce.com/master/classGenericAudioProcessorEdito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E003-D46B-97A6-0DEF-4DB7F11B00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Getting Started – Hello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E02C2-925A-69FC-1450-CCA3FD855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800" dirty="0"/>
              <a:t>Build a basic              with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D74D9A-4CF3-87C1-316D-C6646222D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710" y="3509963"/>
            <a:ext cx="1707206" cy="994940"/>
          </a:xfrm>
          <a:prstGeom prst="rect">
            <a:avLst/>
          </a:prstGeom>
        </p:spPr>
      </p:pic>
      <p:pic>
        <p:nvPicPr>
          <p:cNvPr id="5" name="Picture 2" descr="GitHub - juce-framework/JUCE: JUCE is an open-source cross-platform C++  application framework for desktop and mobile applications, including VST,  VST3, AU, AUv3, RTAS and AAX audio plug-ins.">
            <a:extLst>
              <a:ext uri="{FF2B5EF4-FFF2-40B4-BE49-F238E27FC236}">
                <a16:creationId xmlns:a16="http://schemas.microsoft.com/office/drawing/2014/main" id="{A2CD221F-8C09-9018-1BCE-CF6DF5312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811" y="3509963"/>
            <a:ext cx="2187164" cy="83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46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7315-AEE4-7095-A095-95EEC6D4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19344" cy="1277861"/>
          </a:xfrm>
        </p:spPr>
        <p:txBody>
          <a:bodyPr>
            <a:normAutofit fontScale="90000"/>
          </a:bodyPr>
          <a:lstStyle/>
          <a:p>
            <a:r>
              <a:rPr lang="en-GB" dirty="0"/>
              <a:t>Generic Audio </a:t>
            </a:r>
            <a:br>
              <a:rPr lang="en-GB" dirty="0"/>
            </a:br>
            <a:r>
              <a:rPr lang="en-GB" dirty="0"/>
              <a:t>Processor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A78AF-E188-0DC2-B0D5-3DD95E43D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7729538" cy="4970463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4A4A4A"/>
                </a:solidFill>
                <a:latin typeface="Roboto" panose="02000000000000000000" pitchFamily="2" charset="0"/>
                <a:ea typeface="Times New Roman" panose="02020603050405020304" pitchFamily="18" charset="0"/>
              </a:rPr>
              <a:t>Use </a:t>
            </a:r>
            <a:r>
              <a:rPr lang="en-GB" i="1" dirty="0">
                <a:solidFill>
                  <a:srgbClr val="4A4A4A"/>
                </a:solidFill>
                <a:latin typeface="Roboto" panose="02000000000000000000" pitchFamily="2" charset="0"/>
                <a:ea typeface="Times New Roman" panose="02020603050405020304" pitchFamily="18" charset="0"/>
              </a:rPr>
              <a:t>generic audio processor UI for s</a:t>
            </a:r>
            <a:r>
              <a:rPr lang="en-GB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imple UI design in JUCE</a:t>
            </a:r>
            <a:endParaRPr lang="en-GB" i="1" dirty="0">
              <a:solidFill>
                <a:srgbClr val="4A4A4A"/>
              </a:solidFill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r>
              <a:rPr lang="en-GB" sz="24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Can add UI elements like sliders and boxes to a plugin</a:t>
            </a:r>
          </a:p>
          <a:p>
            <a:r>
              <a:rPr lang="en-GB" sz="2400" b="0" dirty="0">
                <a:solidFill>
                  <a:srgbClr val="4A4A4A"/>
                </a:solidFill>
              </a:rPr>
              <a:t>D</a:t>
            </a:r>
            <a:r>
              <a:rPr lang="en-GB" sz="2400" b="0" dirty="0">
                <a:solidFill>
                  <a:srgbClr val="180C28"/>
                </a:solidFill>
                <a:effectLst/>
              </a:rPr>
              <a:t>isplays </a:t>
            </a:r>
            <a:r>
              <a:rPr lang="en-GB" sz="2400" dirty="0" err="1">
                <a:solidFill>
                  <a:srgbClr val="180C28"/>
                </a:solidFill>
              </a:rPr>
              <a:t>AudioProcessor’s</a:t>
            </a:r>
            <a:r>
              <a:rPr lang="en-GB" sz="2400" dirty="0">
                <a:solidFill>
                  <a:srgbClr val="180C28"/>
                </a:solidFill>
              </a:rPr>
              <a:t> </a:t>
            </a:r>
            <a:r>
              <a:rPr lang="en-GB" sz="2400" b="0" dirty="0">
                <a:solidFill>
                  <a:srgbClr val="180C28"/>
                </a:solidFill>
                <a:effectLst/>
              </a:rPr>
              <a:t>parameters as sliders, combo boxes and switches</a:t>
            </a:r>
          </a:p>
          <a:p>
            <a:pPr algn="l"/>
            <a:r>
              <a:rPr lang="en-GB" sz="2400" b="0" dirty="0">
                <a:solidFill>
                  <a:srgbClr val="180C28"/>
                </a:solidFill>
                <a:effectLst/>
              </a:rPr>
              <a:t>Can show editor for a processor that doesn't supply its own custom editor</a:t>
            </a:r>
          </a:p>
          <a:p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FD96F4-B2F5-8FC9-68FB-83ED280AC9E2}"/>
              </a:ext>
            </a:extLst>
          </p:cNvPr>
          <p:cNvSpPr txBox="1"/>
          <p:nvPr/>
        </p:nvSpPr>
        <p:spPr>
          <a:xfrm>
            <a:off x="60345" y="5500764"/>
            <a:ext cx="122571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See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https://docs.juce.com/master/classGenericAudioProcessorEditor.html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8BDE63-E4BB-3C1C-D3AF-86BA2A4BB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393" y="689699"/>
            <a:ext cx="4729608" cy="362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6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E58F-C9CD-3793-3FE4-D767CE13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2648"/>
            <a:ext cx="10515600" cy="1325563"/>
          </a:xfrm>
        </p:spPr>
        <p:txBody>
          <a:bodyPr/>
          <a:lstStyle/>
          <a:p>
            <a:r>
              <a:rPr lang="en-GB" dirty="0"/>
              <a:t>Modifying the code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88A52-B49C-2CF9-47BE-E9A9E1B11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088" y="911225"/>
            <a:ext cx="11613823" cy="547543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dirty="0"/>
              <a:t>Replace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HelloWorldv1AudioProcessorEditor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(*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dirty="0">
                <a:solidFill>
                  <a:srgbClr val="000000"/>
                </a:solidFill>
              </a:rPr>
              <a:t>With</a:t>
            </a:r>
            <a:endParaRPr lang="en-GB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GenericAudioProcessorEditor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dirty="0">
                <a:solidFill>
                  <a:srgbClr val="000000"/>
                </a:solidFill>
              </a:rPr>
              <a:t>So plugin will use generic user interface provided with JUCE library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dirty="0">
                <a:solidFill>
                  <a:srgbClr val="000000"/>
                </a:solidFill>
              </a:rPr>
              <a:t>Open </a:t>
            </a:r>
            <a:r>
              <a:rPr lang="en-GB" dirty="0" err="1">
                <a:solidFill>
                  <a:srgbClr val="000000"/>
                </a:solidFill>
              </a:rPr>
              <a:t>PluginProcessor.h</a:t>
            </a:r>
            <a:r>
              <a:rPr lang="en-GB" dirty="0">
                <a:solidFill>
                  <a:srgbClr val="000000"/>
                </a:solidFill>
              </a:rPr>
              <a:t> file, find the private section and add a variable;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gainParam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GB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dirty="0"/>
              <a:t>Now add a slider to change this variable.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gainParam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"gain"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"Gain"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0.0f, 1.0f, 0.0f));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GB" sz="2500" i="1" dirty="0" err="1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gainParam</a:t>
            </a:r>
            <a:r>
              <a:rPr lang="en-GB" sz="25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 references the </a:t>
            </a:r>
            <a:r>
              <a:rPr lang="en-GB" sz="2500" dirty="0" err="1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AudioParameterFloat</a:t>
            </a:r>
            <a:r>
              <a:rPr lang="en-GB" sz="25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 we created in </a:t>
            </a:r>
            <a:r>
              <a:rPr lang="en-GB" sz="2500" dirty="0" err="1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PluginProcessor.h</a:t>
            </a:r>
            <a:r>
              <a:rPr lang="en-GB" sz="25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.</a:t>
            </a:r>
            <a:endParaRPr lang="en-GB" sz="2500" dirty="0">
              <a:effectLst/>
              <a:ea typeface="Times New Roman" panose="02020603050405020304" pitchFamily="18" charset="0"/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GB" sz="2500" i="1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gain</a:t>
            </a:r>
            <a:r>
              <a:rPr lang="en-GB" sz="25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 is the slider</a:t>
            </a:r>
            <a:r>
              <a:rPr lang="en-GB" sz="2500" dirty="0">
                <a:solidFill>
                  <a:srgbClr val="4A4A4A"/>
                </a:solidFill>
                <a:ea typeface="Times New Roman" panose="02020603050405020304" pitchFamily="18" charset="0"/>
              </a:rPr>
              <a:t>’s ID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GB" sz="2500" i="1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Gain</a:t>
            </a:r>
            <a:r>
              <a:rPr lang="en-GB" sz="25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 will be shown next to the slider in the DAW.</a:t>
            </a:r>
            <a:endParaRPr lang="en-GB" sz="2500" dirty="0">
              <a:effectLst/>
              <a:ea typeface="Times New Roman" panose="02020603050405020304" pitchFamily="18" charset="0"/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GB" sz="25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Float values set minimum, maximum, and default values for the slider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39133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2F0E-8C0B-2A00-1E06-225B3B6D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01"/>
            <a:ext cx="10515600" cy="961535"/>
          </a:xfrm>
        </p:spPr>
        <p:txBody>
          <a:bodyPr>
            <a:normAutofit/>
          </a:bodyPr>
          <a:lstStyle/>
          <a:p>
            <a:r>
              <a:rPr lang="en-GB" dirty="0"/>
              <a:t>Applying 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A7C61-0DB3-EFFB-7A28-1B82A4209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183" y="1550079"/>
            <a:ext cx="11181618" cy="5204226"/>
          </a:xfrm>
        </p:spPr>
        <p:txBody>
          <a:bodyPr>
            <a:normAutofit lnSpcReduction="10000"/>
          </a:bodyPr>
          <a:lstStyle/>
          <a:p>
            <a:r>
              <a:rPr lang="en-GB" sz="24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We now have a slider on the interface </a:t>
            </a:r>
            <a:r>
              <a:rPr lang="en-GB" sz="2400" dirty="0">
                <a:solidFill>
                  <a:srgbClr val="4A4A4A"/>
                </a:solidFill>
                <a:effectLst/>
                <a:ea typeface="Times New Roman" panose="02020603050405020304" pitchFamily="18" charset="0"/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GB" sz="1800" dirty="0">
                <a:solidFill>
                  <a:srgbClr val="4A4A4A"/>
                </a:solidFill>
                <a:effectLst/>
                <a:ea typeface="Times New Roman" panose="02020603050405020304" pitchFamily="18" charset="0"/>
                <a:sym typeface="Wingdings" panose="05000000000000000000" pitchFamily="2" charset="2"/>
              </a:rPr>
              <a:t>But it </a:t>
            </a:r>
            <a:r>
              <a:rPr lang="en-GB" sz="1800" dirty="0" err="1">
                <a:solidFill>
                  <a:srgbClr val="4A4A4A"/>
                </a:solidFill>
                <a:effectLst/>
                <a:ea typeface="Times New Roman" panose="02020603050405020304" pitchFamily="18" charset="0"/>
                <a:sym typeface="Wingdings" panose="05000000000000000000" pitchFamily="2" charset="2"/>
              </a:rPr>
              <a:t>doesn</a:t>
            </a:r>
            <a:r>
              <a:rPr lang="en-GB" sz="1800" dirty="0">
                <a:solidFill>
                  <a:srgbClr val="4A4A4A"/>
                </a:solidFill>
                <a:effectLst/>
                <a:ea typeface="Times New Roman" panose="02020603050405020304" pitchFamily="18" charset="0"/>
                <a:sym typeface="Wingdings" panose="05000000000000000000" pitchFamily="2" charset="2"/>
              </a:rPr>
              <a:t>[t do anything</a:t>
            </a:r>
            <a:endParaRPr lang="en-GB" dirty="0">
              <a:solidFill>
                <a:srgbClr val="4A4A4A"/>
              </a:solidFill>
              <a:effectLst/>
              <a:ea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GB" sz="2400" dirty="0">
                <a:solidFill>
                  <a:srgbClr val="4A4A4A"/>
                </a:solidFill>
                <a:ea typeface="Times New Roman" panose="02020603050405020304" pitchFamily="18" charset="0"/>
              </a:rPr>
              <a:t>Modify code in </a:t>
            </a:r>
            <a:r>
              <a:rPr lang="en-GB" sz="2400" dirty="0" err="1">
                <a:solidFill>
                  <a:srgbClr val="4A4A4A"/>
                </a:solidFill>
                <a:ea typeface="Times New Roman" panose="02020603050405020304" pitchFamily="18" charset="0"/>
              </a:rPr>
              <a:t>processBlock</a:t>
            </a:r>
            <a:r>
              <a:rPr lang="en-GB" sz="2400" dirty="0">
                <a:solidFill>
                  <a:srgbClr val="4A4A4A"/>
                </a:solidFill>
                <a:ea typeface="Times New Roman" panose="02020603050405020304" pitchFamily="18" charset="0"/>
              </a:rPr>
              <a:t> to be</a:t>
            </a:r>
            <a:endParaRPr lang="en-GB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b="1" i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gainValue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b="1" i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gainParam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channel = 0; channel &lt;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getTotalNumOutputChannels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++channel)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{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it-IT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it-I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it-IT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it-I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sample = 0; sample &lt;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sample++)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[sample] = 2.0 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b="1" i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gainValue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((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)rand() / (</a:t>
            </a:r>
            <a:r>
              <a:rPr lang="en-GB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RAND_MAX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 - 1.0;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GB" sz="2000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Build and run it again</a:t>
            </a:r>
          </a:p>
          <a:p>
            <a:r>
              <a:rPr lang="en-GB" sz="2000" dirty="0">
                <a:solidFill>
                  <a:srgbClr val="4A4A4A"/>
                </a:solidFill>
                <a:latin typeface="Roboto" panose="02000000000000000000" pitchFamily="2" charset="0"/>
              </a:rPr>
              <a:t>Now have user control </a:t>
            </a:r>
            <a:r>
              <a:rPr lang="en-GB" sz="2000" dirty="0">
                <a:solidFill>
                  <a:srgbClr val="4A4A4A"/>
                </a:solidFill>
                <a:effectLst/>
                <a:ea typeface="Times New Roman" panose="02020603050405020304" pitchFamily="18" charset="0"/>
                <a:sym typeface="Wingdings" panose="05000000000000000000" pitchFamily="2" charset="2"/>
              </a:rPr>
              <a:t> 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2B0B54-9898-2651-1372-B10547308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362" y="103695"/>
            <a:ext cx="5706456" cy="208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8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7315-AEE4-7095-A095-95EEC6D4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02" y="365125"/>
            <a:ext cx="5417942" cy="1277861"/>
          </a:xfrm>
        </p:spPr>
        <p:txBody>
          <a:bodyPr>
            <a:normAutofit fontScale="90000"/>
          </a:bodyPr>
          <a:lstStyle/>
          <a:p>
            <a:r>
              <a:rPr lang="en-GB" dirty="0"/>
              <a:t>More with the Generic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A78AF-E188-0DC2-B0D5-3DD95E43D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16100"/>
            <a:ext cx="7462392" cy="1331863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>
                <a:solidFill>
                  <a:srgbClr val="4A4A4A"/>
                </a:solidFill>
                <a:latin typeface="Roboto" panose="02000000000000000000" pitchFamily="2" charset="0"/>
                <a:ea typeface="Times New Roman" panose="02020603050405020304" pitchFamily="18" charset="0"/>
              </a:rPr>
              <a:t>Look at Generic UI project for more on coding a generic interface</a:t>
            </a:r>
            <a:endParaRPr lang="en-GB" sz="2400" i="1" dirty="0">
              <a:solidFill>
                <a:srgbClr val="4A4A4A"/>
              </a:solidFill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r>
              <a:rPr lang="en-GB" sz="20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Creates different looking UI objects for different parameters</a:t>
            </a:r>
            <a:endParaRPr lang="en-GB" sz="2000" b="0" dirty="0">
              <a:solidFill>
                <a:srgbClr val="180C28"/>
              </a:solidFill>
              <a:effectLst/>
            </a:endParaRPr>
          </a:p>
          <a:p>
            <a:pPr marL="0" indent="0">
              <a:buNone/>
            </a:pP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8BDE63-E4BB-3C1C-D3AF-86BA2A4BBF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00"/>
          <a:stretch/>
        </p:blipFill>
        <p:spPr>
          <a:xfrm>
            <a:off x="8115300" y="14055"/>
            <a:ext cx="4076700" cy="29386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17B1B4-97A7-BEB2-50EC-21C0D1DCD456}"/>
              </a:ext>
            </a:extLst>
          </p:cNvPr>
          <p:cNvSpPr txBox="1"/>
          <p:nvPr/>
        </p:nvSpPr>
        <p:spPr>
          <a:xfrm>
            <a:off x="26497" y="2887682"/>
            <a:ext cx="1136080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floatParam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endParaRPr lang="en-GB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2B91AF"/>
                </a:solidFill>
                <a:latin typeface="Cascadia Mono" panose="020B0609020000020004" pitchFamily="49" charset="0"/>
              </a:rPr>
              <a:t>               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"FLOATPARAM"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"Float Slider"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0.0f, 1.0f, 0.5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f)); 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AudioParameterInt</a:t>
            </a:r>
            <a:endParaRPr lang="en-GB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2B91AF"/>
                </a:solidFill>
                <a:latin typeface="Cascadia Mono" panose="020B0609020000020004" pitchFamily="49" charset="0"/>
              </a:rPr>
              <a:t>              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"INTPARAM"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"Int Slider"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20, 40, 30,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"Hz"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(choice3Param =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AudioParameterChoice</a:t>
            </a:r>
            <a:endParaRPr lang="en-GB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2B91AF"/>
                </a:solidFill>
                <a:latin typeface="Cascadia Mono" panose="020B0609020000020004" pitchFamily="49" charset="0"/>
              </a:rPr>
              <a:t>              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"THREECHOICE"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"Three choice"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{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"A"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"B"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"C"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}, 1));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(choice2Param =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AudioParameterChoice</a:t>
            </a:r>
            <a:endParaRPr lang="en-GB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2B91AF"/>
                </a:solidFill>
                <a:latin typeface="Cascadia Mono" panose="020B0609020000020004" pitchFamily="49" charset="0"/>
              </a:rPr>
              <a:t>              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"TWOCHOICE"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"Two choice"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{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"X"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"Y"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}, 0));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boolParam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AudioParameterBool</a:t>
            </a:r>
            <a:endParaRPr lang="en-GB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2B91AF"/>
                </a:solidFill>
                <a:latin typeface="Cascadia Mono" panose="020B0609020000020004" pitchFamily="49" charset="0"/>
              </a:rPr>
              <a:t>              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"BOOL"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"Check box"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(floatNorm1Param =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endParaRPr lang="en-GB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2B91AF"/>
                </a:solidFill>
                <a:latin typeface="Cascadia Mono" panose="020B0609020000020004" pitchFamily="49" charset="0"/>
              </a:rPr>
              <a:t>              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"FLOATN1"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"float norm 1"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{ 0.0f, 1.0f, 0.01 }, 0.3f));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(floatNorm2Param =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endParaRPr lang="en-GB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2B91AF"/>
                </a:solidFill>
                <a:latin typeface="Cascadia Mono" panose="020B0609020000020004" pitchFamily="49" charset="0"/>
              </a:rPr>
              <a:t>              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"FLOATN2"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"float norm 2"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{ 0.0f, 60.0f, 0.0f, 1.0f }, 0.f,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"dB"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082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Cascadia Mono</vt:lpstr>
      <vt:lpstr>Roboto</vt:lpstr>
      <vt:lpstr>Times New Roman</vt:lpstr>
      <vt:lpstr>Office Theme</vt:lpstr>
      <vt:lpstr>Getting Started – Hello world</vt:lpstr>
      <vt:lpstr>Generic Audio  Processor Editor</vt:lpstr>
      <vt:lpstr>Modifying the code </vt:lpstr>
      <vt:lpstr>Applying gain</vt:lpstr>
      <vt:lpstr>More with the Generic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VST</dc:title>
  <dc:creator>Josh Reiss</dc:creator>
  <cp:lastModifiedBy>Joshua Reiss</cp:lastModifiedBy>
  <cp:revision>11</cp:revision>
  <dcterms:created xsi:type="dcterms:W3CDTF">2023-06-19T06:32:32Z</dcterms:created>
  <dcterms:modified xsi:type="dcterms:W3CDTF">2023-10-02T13:45:48Z</dcterms:modified>
</cp:coreProperties>
</file>