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321" r:id="rId3"/>
    <p:sldId id="278" r:id="rId4"/>
    <p:sldId id="285" r:id="rId5"/>
    <p:sldId id="287" r:id="rId6"/>
    <p:sldId id="343" r:id="rId7"/>
    <p:sldId id="288" r:id="rId8"/>
    <p:sldId id="289" r:id="rId9"/>
    <p:sldId id="290" r:id="rId10"/>
    <p:sldId id="291" r:id="rId11"/>
    <p:sldId id="286" r:id="rId12"/>
    <p:sldId id="292" r:id="rId13"/>
    <p:sldId id="270" r:id="rId14"/>
    <p:sldId id="271" r:id="rId15"/>
    <p:sldId id="30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4" autoAdjust="0"/>
    <p:restoredTop sz="86410"/>
  </p:normalViewPr>
  <p:slideViewPr>
    <p:cSldViewPr snapToGrid="0">
      <p:cViewPr varScale="1">
        <p:scale>
          <a:sx n="38" d="100"/>
          <a:sy n="38" d="100"/>
        </p:scale>
        <p:origin x="53" y="751"/>
      </p:cViewPr>
      <p:guideLst/>
    </p:cSldViewPr>
  </p:slideViewPr>
  <p:outlineViewPr>
    <p:cViewPr>
      <p:scale>
        <a:sx n="33" d="100"/>
        <a:sy n="33" d="100"/>
      </p:scale>
      <p:origin x="0" y="-3953"/>
    </p:cViewPr>
    <p:sldLst>
      <p:sld r:id="rId1" collapse="1"/>
      <p:sld r:id="rId2" collapse="1"/>
      <p:sld r:id="rId3" collapse="1"/>
    </p:sldLst>
  </p:outlineViewPr>
  <p:notesTextViewPr>
    <p:cViewPr>
      <p:scale>
        <a:sx n="1" d="1"/>
        <a:sy n="1" d="1"/>
      </p:scale>
      <p:origin x="0" y="0"/>
    </p:cViewPr>
  </p:notesTextViewPr>
  <p:sorterViewPr>
    <p:cViewPr>
      <p:scale>
        <a:sx n="100" d="100"/>
        <a:sy n="100" d="100"/>
      </p:scale>
      <p:origin x="0" y="-16723"/>
    </p:cViewPr>
  </p:sorterViewPr>
  <p:notesViewPr>
    <p:cSldViewPr snapToGrid="0">
      <p:cViewPr varScale="1">
        <p:scale>
          <a:sx n="62" d="100"/>
          <a:sy n="62" d="100"/>
        </p:scale>
        <p:origin x="991" y="5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14.xml"/><Relationship Id="rId1"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487CCF-3B53-4F90-977B-B099D72D42DC}" type="datetimeFigureOut">
              <a:rPr lang="en-GB" smtClean="0"/>
              <a:t>19/07/2023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DB78B-1C29-47A0-98D1-C458191ECDD0}" type="slidenum">
              <a:rPr lang="en-GB" smtClean="0"/>
              <a:t>‹#›</a:t>
            </a:fld>
            <a:endParaRPr lang="en-GB"/>
          </a:p>
        </p:txBody>
      </p:sp>
    </p:spTree>
    <p:extLst>
      <p:ext uri="{BB962C8B-B14F-4D97-AF65-F5344CB8AC3E}">
        <p14:creationId xmlns:p14="http://schemas.microsoft.com/office/powerpoint/2010/main" val="1700097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korg.com/us/products/synthesizers/"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usa.yamaha.com/products/music_production/synthesizers/index.html" TargetMode="External"/><Relationship Id="rId4" Type="http://schemas.openxmlformats.org/officeDocument/2006/relationships/hyperlink" Target="https://www.roland.com/us/categories/synthesizer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c17593531</a:t>
            </a:r>
          </a:p>
        </p:txBody>
      </p:sp>
      <p:sp>
        <p:nvSpPr>
          <p:cNvPr id="4" name="Slide Number Placeholder 3"/>
          <p:cNvSpPr>
            <a:spLocks noGrp="1"/>
          </p:cNvSpPr>
          <p:nvPr>
            <p:ph type="sldNum" sz="quarter" idx="5"/>
          </p:nvPr>
        </p:nvSpPr>
        <p:spPr/>
        <p:txBody>
          <a:bodyPr/>
          <a:lstStyle/>
          <a:p>
            <a:fld id="{0FEDB78B-1C29-47A0-98D1-C458191ECDD0}" type="slidenum">
              <a:rPr lang="en-GB" smtClean="0"/>
              <a:t>1</a:t>
            </a:fld>
            <a:endParaRPr lang="en-GB"/>
          </a:p>
        </p:txBody>
      </p:sp>
    </p:spTree>
    <p:extLst>
      <p:ext uri="{BB962C8B-B14F-4D97-AF65-F5344CB8AC3E}">
        <p14:creationId xmlns:p14="http://schemas.microsoft.com/office/powerpoint/2010/main" val="1895407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5362" name="Rectangle 2"/>
          <p:cNvSpPr>
            <a:spLocks noGrp="1" noChangeArrowheads="1"/>
          </p:cNvSpPr>
          <p:nvPr>
            <p:ph type="body" idx="1"/>
          </p:nvPr>
        </p:nvSpPr>
        <p:spPr bwMode="auto">
          <a:xfrm>
            <a:off x="685801" y="4343400"/>
            <a:ext cx="5486400" cy="4114800"/>
          </a:xfrm>
          <a:prstGeom prst="rect">
            <a:avLst/>
          </a:prstGeom>
          <a:noFill/>
          <a:ln>
            <a:miter lim="800000"/>
            <a:headEnd/>
            <a:tailEnd/>
          </a:ln>
        </p:spPr>
        <p:txBody>
          <a:bodyPr/>
          <a:lstStyle/>
          <a:p>
            <a:pPr marL="60325">
              <a:spcBef>
                <a:spcPts val="463"/>
              </a:spcBef>
            </a:pPr>
            <a:endParaRPr lang="en-US" sz="1400" dirty="0">
              <a:solidFill>
                <a:srgbClr val="000000"/>
              </a:solidFill>
              <a:latin typeface="Arial" charset="0"/>
              <a:cs typeface="Arial" charset="0"/>
              <a:sym typeface="Arial" charset="0"/>
            </a:endParaRPr>
          </a:p>
        </p:txBody>
      </p:sp>
    </p:spTree>
    <p:extLst>
      <p:ext uri="{BB962C8B-B14F-4D97-AF65-F5344CB8AC3E}">
        <p14:creationId xmlns:p14="http://schemas.microsoft.com/office/powerpoint/2010/main" val="657353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92929"/>
                </a:solidFill>
                <a:effectLst/>
                <a:latin typeface="PT Serif" panose="020A0603040505020204" pitchFamily="18" charset="0"/>
              </a:rPr>
              <a:t>MIDI is an acronym for </a:t>
            </a:r>
            <a:r>
              <a:rPr lang="en-GB" b="1" i="1" dirty="0">
                <a:solidFill>
                  <a:srgbClr val="292929"/>
                </a:solidFill>
                <a:effectLst/>
                <a:latin typeface="PT Serif" panose="020A0603040505020204" pitchFamily="18" charset="0"/>
              </a:rPr>
              <a:t>M</a:t>
            </a:r>
            <a:r>
              <a:rPr lang="en-GB" b="0" i="1" dirty="0">
                <a:solidFill>
                  <a:srgbClr val="292929"/>
                </a:solidFill>
                <a:effectLst/>
                <a:latin typeface="PT Serif" panose="020A0603040505020204" pitchFamily="18" charset="0"/>
              </a:rPr>
              <a:t>usical </a:t>
            </a:r>
            <a:r>
              <a:rPr lang="en-GB" b="1" i="1" dirty="0">
                <a:solidFill>
                  <a:srgbClr val="292929"/>
                </a:solidFill>
                <a:effectLst/>
                <a:latin typeface="PT Serif" panose="020A0603040505020204" pitchFamily="18" charset="0"/>
              </a:rPr>
              <a:t>I</a:t>
            </a:r>
            <a:r>
              <a:rPr lang="en-GB" b="0" i="1" dirty="0">
                <a:solidFill>
                  <a:srgbClr val="292929"/>
                </a:solidFill>
                <a:effectLst/>
                <a:latin typeface="PT Serif" panose="020A0603040505020204" pitchFamily="18" charset="0"/>
              </a:rPr>
              <a:t>nstrument </a:t>
            </a:r>
            <a:r>
              <a:rPr lang="en-GB" b="1" i="1" dirty="0">
                <a:solidFill>
                  <a:srgbClr val="292929"/>
                </a:solidFill>
                <a:effectLst/>
                <a:latin typeface="PT Serif" panose="020A0603040505020204" pitchFamily="18" charset="0"/>
              </a:rPr>
              <a:t>D</a:t>
            </a:r>
            <a:r>
              <a:rPr lang="en-GB" b="0" i="1" dirty="0">
                <a:solidFill>
                  <a:srgbClr val="292929"/>
                </a:solidFill>
                <a:effectLst/>
                <a:latin typeface="PT Serif" panose="020A0603040505020204" pitchFamily="18" charset="0"/>
              </a:rPr>
              <a:t>igital </a:t>
            </a:r>
            <a:r>
              <a:rPr lang="en-GB" b="1" i="1" dirty="0">
                <a:solidFill>
                  <a:srgbClr val="292929"/>
                </a:solidFill>
                <a:effectLst/>
                <a:latin typeface="PT Serif" panose="020A0603040505020204" pitchFamily="18" charset="0"/>
              </a:rPr>
              <a:t>I</a:t>
            </a:r>
            <a:r>
              <a:rPr lang="en-GB" b="0" i="1" dirty="0">
                <a:solidFill>
                  <a:srgbClr val="292929"/>
                </a:solidFill>
                <a:effectLst/>
                <a:latin typeface="PT Serif" panose="020A0603040505020204" pitchFamily="18" charset="0"/>
              </a:rPr>
              <a:t>nterface</a:t>
            </a:r>
            <a:r>
              <a:rPr lang="en-GB" b="0" i="0" dirty="0">
                <a:solidFill>
                  <a:srgbClr val="292929"/>
                </a:solidFill>
                <a:effectLst/>
                <a:latin typeface="PT Serif" panose="020A0603040505020204" pitchFamily="18" charset="0"/>
              </a:rPr>
              <a:t>. It evolved as a </a:t>
            </a:r>
            <a:r>
              <a:rPr lang="en-GB" b="0" i="1" dirty="0">
                <a:solidFill>
                  <a:srgbClr val="292929"/>
                </a:solidFill>
                <a:effectLst/>
                <a:latin typeface="PT Serif" panose="020A0603040505020204" pitchFamily="18" charset="0"/>
              </a:rPr>
              <a:t>communication standard</a:t>
            </a:r>
            <a:r>
              <a:rPr lang="en-GB" b="0" i="0" dirty="0">
                <a:solidFill>
                  <a:srgbClr val="292929"/>
                </a:solidFill>
                <a:effectLst/>
                <a:latin typeface="PT Serif" panose="020A0603040505020204" pitchFamily="18" charset="0"/>
              </a:rPr>
              <a:t>—the </a:t>
            </a:r>
            <a:r>
              <a:rPr lang="en-GB" b="0" i="1" dirty="0">
                <a:solidFill>
                  <a:srgbClr val="292929"/>
                </a:solidFill>
                <a:effectLst/>
                <a:latin typeface="PT Serif" panose="020A0603040505020204" pitchFamily="18" charset="0"/>
              </a:rPr>
              <a:t>MIDI protocol</a:t>
            </a:r>
            <a:r>
              <a:rPr lang="en-GB" b="0" i="0" dirty="0">
                <a:solidFill>
                  <a:srgbClr val="292929"/>
                </a:solidFill>
                <a:effectLst/>
                <a:latin typeface="PT Serif" panose="020A0603040505020204" pitchFamily="18" charset="0"/>
              </a:rPr>
              <a:t>—for synthesizers in the 1980s. It was developed by a group of major synth manufacturers at the time, including </a:t>
            </a:r>
            <a:r>
              <a:rPr lang="en-GB" b="0" i="0" dirty="0" err="1">
                <a:effectLst/>
                <a:latin typeface="PT Serif" panose="020A0603040505020204" pitchFamily="18" charset="0"/>
                <a:hlinkClick r:id="rId3"/>
              </a:rPr>
              <a:t>Korg</a:t>
            </a:r>
            <a:r>
              <a:rPr lang="en-GB" b="0" i="0" dirty="0">
                <a:solidFill>
                  <a:srgbClr val="292929"/>
                </a:solidFill>
                <a:effectLst/>
                <a:latin typeface="PT Serif" panose="020A0603040505020204" pitchFamily="18" charset="0"/>
              </a:rPr>
              <a:t>, </a:t>
            </a:r>
            <a:r>
              <a:rPr lang="en-GB" b="0" i="0" dirty="0">
                <a:effectLst/>
                <a:latin typeface="PT Serif" panose="020A0603040505020204" pitchFamily="18" charset="0"/>
                <a:hlinkClick r:id="rId4"/>
              </a:rPr>
              <a:t>Roland</a:t>
            </a:r>
            <a:r>
              <a:rPr lang="en-GB" b="0" i="0" dirty="0">
                <a:solidFill>
                  <a:srgbClr val="292929"/>
                </a:solidFill>
                <a:effectLst/>
                <a:latin typeface="PT Serif" panose="020A0603040505020204" pitchFamily="18" charset="0"/>
              </a:rPr>
              <a:t>, and </a:t>
            </a:r>
            <a:r>
              <a:rPr lang="en-GB" b="0" i="0" dirty="0">
                <a:effectLst/>
                <a:latin typeface="PT Serif" panose="020A0603040505020204" pitchFamily="18" charset="0"/>
                <a:hlinkClick r:id="rId5"/>
              </a:rPr>
              <a:t>Yamaha</a:t>
            </a:r>
            <a:r>
              <a:rPr lang="en-GB" b="0" i="0" dirty="0">
                <a:solidFill>
                  <a:srgbClr val="292929"/>
                </a:solidFill>
                <a:effectLst/>
                <a:latin typeface="PT Serif" panose="020A0603040505020204" pitchFamily="18" charset="0"/>
              </a:rPr>
              <a:t>.</a:t>
            </a:r>
            <a:endParaRPr lang="en-GB" dirty="0"/>
          </a:p>
        </p:txBody>
      </p:sp>
      <p:sp>
        <p:nvSpPr>
          <p:cNvPr id="4" name="Slide Number Placeholder 3"/>
          <p:cNvSpPr>
            <a:spLocks noGrp="1"/>
          </p:cNvSpPr>
          <p:nvPr>
            <p:ph type="sldNum" sz="quarter" idx="5"/>
          </p:nvPr>
        </p:nvSpPr>
        <p:spPr/>
        <p:txBody>
          <a:bodyPr/>
          <a:lstStyle/>
          <a:p>
            <a:fld id="{0FEDB78B-1C29-47A0-98D1-C458191ECDD0}" type="slidenum">
              <a:rPr lang="en-GB" smtClean="0"/>
              <a:t>3</a:t>
            </a:fld>
            <a:endParaRPr lang="en-GB"/>
          </a:p>
        </p:txBody>
      </p:sp>
    </p:spTree>
    <p:extLst>
      <p:ext uri="{BB962C8B-B14F-4D97-AF65-F5344CB8AC3E}">
        <p14:creationId xmlns:p14="http://schemas.microsoft.com/office/powerpoint/2010/main" val="3465084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90478">
              <a:defRPr/>
            </a:pPr>
            <a:r>
              <a:rPr lang="en-US" sz="1300" dirty="0"/>
              <a:t>Between interactive &amp; recorded sound is what we usually call sequenced sound. This is the method of most music production in use today for genres like hip-hop, rock &amp; pop. The sounds are short recorded clips of individual instruments or vocal lines which are layered together according to instructions stored in a sequencer, often as MIDI data. The MIDI sequencer acts as a tool for a composer to re-arrange the recorded parts &amp; then play them back in a fixed order. Sequenced sound has been used in games for a long time in the guise of "trackers", but this has fallen into disuse for reasons we will examine later.</a:t>
            </a:r>
          </a:p>
          <a:p>
            <a:endParaRPr lang="en-US" dirty="0"/>
          </a:p>
        </p:txBody>
      </p:sp>
      <p:sp>
        <p:nvSpPr>
          <p:cNvPr id="4" name="Slide Number Placeholder 3"/>
          <p:cNvSpPr>
            <a:spLocks noGrp="1"/>
          </p:cNvSpPr>
          <p:nvPr>
            <p:ph type="sldNum" sz="quarter" idx="10"/>
          </p:nvPr>
        </p:nvSpPr>
        <p:spPr/>
        <p:txBody>
          <a:bodyPr/>
          <a:lstStyle/>
          <a:p>
            <a:fld id="{47F7EC4A-0275-45E3-A0F4-AF5C5664F293}" type="slidenum">
              <a:rPr lang="en-US" smtClean="0"/>
              <a:pPr/>
              <a:t>13</a:t>
            </a:fld>
            <a:endParaRPr lang="en-US"/>
          </a:p>
        </p:txBody>
      </p:sp>
    </p:spTree>
    <p:extLst>
      <p:ext uri="{BB962C8B-B14F-4D97-AF65-F5344CB8AC3E}">
        <p14:creationId xmlns:p14="http://schemas.microsoft.com/office/powerpoint/2010/main" val="437924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t>Synthetic sounds are produced by electronic hardware or digital hardware simulations of oscillators &amp; filters. Sound is created entirely from nothing using equations which express some functions of time &amp; there need not be any other data. </a:t>
            </a:r>
            <a:r>
              <a:rPr lang="en-US" sz="1300" dirty="0" err="1"/>
              <a:t>Synthesisers</a:t>
            </a:r>
            <a:r>
              <a:rPr lang="en-US" sz="1300" dirty="0"/>
              <a:t> produce audio waveforms with dynamic shape, spectrum &amp; amplitude characteristics. They may be generated for sounds corresponding to real instruments like brass or piano, or for completely imaginary ones. The combination of sequencers &amp; </a:t>
            </a:r>
            <a:r>
              <a:rPr lang="en-US" sz="1300" dirty="0" err="1"/>
              <a:t>synthesisers</a:t>
            </a:r>
            <a:r>
              <a:rPr lang="en-US" sz="1300" dirty="0"/>
              <a:t> is mainly responsible for the genre of techno &amp; dance music but can produce ambient backgrounds too. </a:t>
            </a:r>
            <a:r>
              <a:rPr lang="en-US" sz="1300" dirty="0" err="1"/>
              <a:t>Synthesisers</a:t>
            </a:r>
            <a:r>
              <a:rPr lang="en-US" sz="1300" dirty="0"/>
              <a:t> also play a non-musical role for creating sound effects like rain, wind, thunder or just about anything you care to imagine. The power of synthetic sound is that it is unlimited in potential, just as long as you know how to figure out the equations needed for a certain sound.</a:t>
            </a:r>
            <a:r>
              <a:rPr lang="en-US" sz="1300" b="1" dirty="0"/>
              <a:t> </a:t>
            </a:r>
            <a:endParaRPr lang="en-US" sz="1300" dirty="0"/>
          </a:p>
        </p:txBody>
      </p:sp>
      <p:sp>
        <p:nvSpPr>
          <p:cNvPr id="4" name="Slide Number Placeholder 3"/>
          <p:cNvSpPr>
            <a:spLocks noGrp="1"/>
          </p:cNvSpPr>
          <p:nvPr>
            <p:ph type="sldNum" sz="quarter" idx="10"/>
          </p:nvPr>
        </p:nvSpPr>
        <p:spPr/>
        <p:txBody>
          <a:bodyPr/>
          <a:lstStyle/>
          <a:p>
            <a:fld id="{47F7EC4A-0275-45E3-A0F4-AF5C5664F293}" type="slidenum">
              <a:rPr lang="en-US" smtClean="0"/>
              <a:pPr/>
              <a:t>14</a:t>
            </a:fld>
            <a:endParaRPr lang="en-US"/>
          </a:p>
        </p:txBody>
      </p:sp>
    </p:spTree>
    <p:extLst>
      <p:ext uri="{BB962C8B-B14F-4D97-AF65-F5344CB8AC3E}">
        <p14:creationId xmlns:p14="http://schemas.microsoft.com/office/powerpoint/2010/main" val="1587954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90478">
              <a:defRPr/>
            </a:pPr>
            <a:r>
              <a:rPr lang="en-US" sz="1300" dirty="0"/>
              <a:t>Instead of delivering mixed tracks or </a:t>
            </a:r>
            <a:r>
              <a:rPr lang="en-US" sz="1300" dirty="0" err="1"/>
              <a:t>multitrack</a:t>
            </a:r>
            <a:r>
              <a:rPr lang="en-US" sz="1300" dirty="0"/>
              <a:t> stems for </a:t>
            </a:r>
            <a:r>
              <a:rPr lang="en-US" sz="1300" dirty="0" err="1"/>
              <a:t>clientside</a:t>
            </a:r>
            <a:r>
              <a:rPr lang="en-US" sz="1300" dirty="0"/>
              <a:t> mixing the composer now returns to the earlier tracker style philosophy (only in a more modern incarnation with XMF, DLS2, EAS type formats). Music is delivered in three parts, MIDI score components that determine the themes, melodies &amp; transitions of a piece, a set of "meta" data or rules for assembling scores according to real-time emotive states, &amp; a set of instruments which are either multi-sample library banks or synthetic patches. The composer is no longer concerned with a definitive form for a piece, but rather with the ``shape" &amp; ``boundaries" of how the piece will perform during play. Chipset MIDI on some soundcards has improved greatly in recent years reaching par with professional samplers &amp; </a:t>
            </a:r>
            <a:r>
              <a:rPr lang="en-US" sz="1300" dirty="0" err="1"/>
              <a:t>synthesisers</a:t>
            </a:r>
            <a:r>
              <a:rPr lang="en-US" sz="1300" dirty="0"/>
              <a:t>, but for platform independence the most promising direction is with native implementations. </a:t>
            </a:r>
          </a:p>
          <a:p>
            <a:endParaRPr lang="en-US" dirty="0"/>
          </a:p>
        </p:txBody>
      </p:sp>
      <p:sp>
        <p:nvSpPr>
          <p:cNvPr id="4" name="Slide Number Placeholder 3"/>
          <p:cNvSpPr>
            <a:spLocks noGrp="1"/>
          </p:cNvSpPr>
          <p:nvPr>
            <p:ph type="sldNum" sz="quarter" idx="10"/>
          </p:nvPr>
        </p:nvSpPr>
        <p:spPr/>
        <p:txBody>
          <a:bodyPr/>
          <a:lstStyle/>
          <a:p>
            <a:fld id="{47F7EC4A-0275-45E3-A0F4-AF5C5664F293}" type="slidenum">
              <a:rPr lang="en-US" smtClean="0"/>
              <a:pPr/>
              <a:t>15</a:t>
            </a:fld>
            <a:endParaRPr lang="en-US"/>
          </a:p>
        </p:txBody>
      </p:sp>
    </p:spTree>
    <p:extLst>
      <p:ext uri="{BB962C8B-B14F-4D97-AF65-F5344CB8AC3E}">
        <p14:creationId xmlns:p14="http://schemas.microsoft.com/office/powerpoint/2010/main" val="3810308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B20F1-1594-FD41-FDE1-F9DCF8992D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4AEC5EE-B10C-C75C-0445-1C53358686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120876B-B6E2-E6A7-1A8B-4C37653BC0EF}"/>
              </a:ext>
            </a:extLst>
          </p:cNvPr>
          <p:cNvSpPr>
            <a:spLocks noGrp="1"/>
          </p:cNvSpPr>
          <p:nvPr>
            <p:ph type="dt" sz="half" idx="10"/>
          </p:nvPr>
        </p:nvSpPr>
        <p:spPr/>
        <p:txBody>
          <a:bodyPr/>
          <a:lstStyle/>
          <a:p>
            <a:fld id="{F8A5948D-6B6B-4AEB-B022-F2A9ADD6F77D}" type="datetimeFigureOut">
              <a:rPr lang="en-GB" smtClean="0"/>
              <a:t>19/07/2023</a:t>
            </a:fld>
            <a:endParaRPr lang="en-GB"/>
          </a:p>
        </p:txBody>
      </p:sp>
      <p:sp>
        <p:nvSpPr>
          <p:cNvPr id="5" name="Footer Placeholder 4">
            <a:extLst>
              <a:ext uri="{FF2B5EF4-FFF2-40B4-BE49-F238E27FC236}">
                <a16:creationId xmlns:a16="http://schemas.microsoft.com/office/drawing/2014/main" id="{7E116719-7EBA-9230-D9F3-132BB52432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1AB138-8394-DC1D-9709-BE840B0AE7AF}"/>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2760190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B8168-A340-5E94-C8EC-B3C710D78C0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48FCA33-5094-17B7-90EA-9DE1A0F654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63A5B84-477E-5ADE-7F54-601A296B70CD}"/>
              </a:ext>
            </a:extLst>
          </p:cNvPr>
          <p:cNvSpPr>
            <a:spLocks noGrp="1"/>
          </p:cNvSpPr>
          <p:nvPr>
            <p:ph type="dt" sz="half" idx="10"/>
          </p:nvPr>
        </p:nvSpPr>
        <p:spPr/>
        <p:txBody>
          <a:bodyPr/>
          <a:lstStyle/>
          <a:p>
            <a:fld id="{F8A5948D-6B6B-4AEB-B022-F2A9ADD6F77D}" type="datetimeFigureOut">
              <a:rPr lang="en-GB" smtClean="0"/>
              <a:t>19/07/2023</a:t>
            </a:fld>
            <a:endParaRPr lang="en-GB"/>
          </a:p>
        </p:txBody>
      </p:sp>
      <p:sp>
        <p:nvSpPr>
          <p:cNvPr id="5" name="Footer Placeholder 4">
            <a:extLst>
              <a:ext uri="{FF2B5EF4-FFF2-40B4-BE49-F238E27FC236}">
                <a16:creationId xmlns:a16="http://schemas.microsoft.com/office/drawing/2014/main" id="{69062A8E-0AEC-D5A7-1DE4-8EB3061EED2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504326-39FE-2C31-7309-1E256E77FA88}"/>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2122211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E06169-A105-69F1-2450-D448F66448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F01EE3E-7F82-2723-DDC0-811FA080AB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7783F32-828E-3434-85FE-841A9451CCC2}"/>
              </a:ext>
            </a:extLst>
          </p:cNvPr>
          <p:cNvSpPr>
            <a:spLocks noGrp="1"/>
          </p:cNvSpPr>
          <p:nvPr>
            <p:ph type="dt" sz="half" idx="10"/>
          </p:nvPr>
        </p:nvSpPr>
        <p:spPr/>
        <p:txBody>
          <a:bodyPr/>
          <a:lstStyle/>
          <a:p>
            <a:fld id="{F8A5948D-6B6B-4AEB-B022-F2A9ADD6F77D}" type="datetimeFigureOut">
              <a:rPr lang="en-GB" smtClean="0"/>
              <a:t>19/07/2023</a:t>
            </a:fld>
            <a:endParaRPr lang="en-GB"/>
          </a:p>
        </p:txBody>
      </p:sp>
      <p:sp>
        <p:nvSpPr>
          <p:cNvPr id="5" name="Footer Placeholder 4">
            <a:extLst>
              <a:ext uri="{FF2B5EF4-FFF2-40B4-BE49-F238E27FC236}">
                <a16:creationId xmlns:a16="http://schemas.microsoft.com/office/drawing/2014/main" id="{9C5B999C-7A42-C6CF-9A44-7E72449AE67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56C4698-3E37-F007-D0EA-404DC7D3A843}"/>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2915095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B1C7-B7B1-4608-E8EB-0A830728A31F}"/>
              </a:ext>
            </a:extLst>
          </p:cNvPr>
          <p:cNvSpPr>
            <a:spLocks noGrp="1"/>
          </p:cNvSpPr>
          <p:nvPr>
            <p:ph type="title"/>
          </p:nvPr>
        </p:nvSpPr>
        <p:spPr>
          <a:xfrm>
            <a:off x="527901" y="0"/>
            <a:ext cx="10736345" cy="1060515"/>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A89E9E4-5343-F54A-68E6-810B4D888D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2D2438-C3B5-95BC-33B9-5A8A7AA184F8}"/>
              </a:ext>
            </a:extLst>
          </p:cNvPr>
          <p:cNvSpPr>
            <a:spLocks noGrp="1"/>
          </p:cNvSpPr>
          <p:nvPr>
            <p:ph type="dt" sz="half" idx="10"/>
          </p:nvPr>
        </p:nvSpPr>
        <p:spPr/>
        <p:txBody>
          <a:bodyPr/>
          <a:lstStyle/>
          <a:p>
            <a:fld id="{F8A5948D-6B6B-4AEB-B022-F2A9ADD6F77D}" type="datetimeFigureOut">
              <a:rPr lang="en-GB" smtClean="0"/>
              <a:t>19/07/2023</a:t>
            </a:fld>
            <a:endParaRPr lang="en-GB"/>
          </a:p>
        </p:txBody>
      </p:sp>
      <p:sp>
        <p:nvSpPr>
          <p:cNvPr id="5" name="Footer Placeholder 4">
            <a:extLst>
              <a:ext uri="{FF2B5EF4-FFF2-40B4-BE49-F238E27FC236}">
                <a16:creationId xmlns:a16="http://schemas.microsoft.com/office/drawing/2014/main" id="{388EA789-1EC6-DF94-C83C-17A76D2F8D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59AF22-D4DF-B8BF-BC20-B5FDF69DDDC6}"/>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128297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7D48-0B60-2A9A-7AAD-981885773E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CC6E586-D35C-F9CC-E27B-C4154BF3B9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053BC7-51D2-7949-362C-342ADAA2F716}"/>
              </a:ext>
            </a:extLst>
          </p:cNvPr>
          <p:cNvSpPr>
            <a:spLocks noGrp="1"/>
          </p:cNvSpPr>
          <p:nvPr>
            <p:ph type="dt" sz="half" idx="10"/>
          </p:nvPr>
        </p:nvSpPr>
        <p:spPr/>
        <p:txBody>
          <a:bodyPr/>
          <a:lstStyle/>
          <a:p>
            <a:fld id="{F8A5948D-6B6B-4AEB-B022-F2A9ADD6F77D}" type="datetimeFigureOut">
              <a:rPr lang="en-GB" smtClean="0"/>
              <a:t>19/07/2023</a:t>
            </a:fld>
            <a:endParaRPr lang="en-GB"/>
          </a:p>
        </p:txBody>
      </p:sp>
      <p:sp>
        <p:nvSpPr>
          <p:cNvPr id="5" name="Footer Placeholder 4">
            <a:extLst>
              <a:ext uri="{FF2B5EF4-FFF2-40B4-BE49-F238E27FC236}">
                <a16:creationId xmlns:a16="http://schemas.microsoft.com/office/drawing/2014/main" id="{8C20C10B-6349-39BE-9949-8B8E78577B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C434F8-8B4A-B499-8A55-674E70955DF3}"/>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6934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43520-30BC-ECBF-A43E-3422C7A16C6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C12C838-ED97-EEA8-FECC-64A50E737A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96FD509-0E28-336B-9D3B-77B1296BD2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F241D1C-804F-34B5-96F0-CF73C9EA0B5F}"/>
              </a:ext>
            </a:extLst>
          </p:cNvPr>
          <p:cNvSpPr>
            <a:spLocks noGrp="1"/>
          </p:cNvSpPr>
          <p:nvPr>
            <p:ph type="dt" sz="half" idx="10"/>
          </p:nvPr>
        </p:nvSpPr>
        <p:spPr/>
        <p:txBody>
          <a:bodyPr/>
          <a:lstStyle/>
          <a:p>
            <a:fld id="{F8A5948D-6B6B-4AEB-B022-F2A9ADD6F77D}" type="datetimeFigureOut">
              <a:rPr lang="en-GB" smtClean="0"/>
              <a:t>19/07/2023</a:t>
            </a:fld>
            <a:endParaRPr lang="en-GB"/>
          </a:p>
        </p:txBody>
      </p:sp>
      <p:sp>
        <p:nvSpPr>
          <p:cNvPr id="6" name="Footer Placeholder 5">
            <a:extLst>
              <a:ext uri="{FF2B5EF4-FFF2-40B4-BE49-F238E27FC236}">
                <a16:creationId xmlns:a16="http://schemas.microsoft.com/office/drawing/2014/main" id="{AF173D8E-4DE5-ED64-9C47-E3D9F5BDC9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09805F2-0F67-8F05-A3DE-C23430510546}"/>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2648235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B6AB-9530-1C8D-B3A4-34A563643CD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CE2E87C-32A6-9900-3742-99CFB41466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7A4002-7BA2-BC5C-D50F-D5137E922C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9E79011-FB71-B8E5-E167-8E93CD0E0E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60BAA1-1A70-D36E-692B-20D35F4AE9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7D706C5-003C-0FB8-FEC1-5B225DD08F39}"/>
              </a:ext>
            </a:extLst>
          </p:cNvPr>
          <p:cNvSpPr>
            <a:spLocks noGrp="1"/>
          </p:cNvSpPr>
          <p:nvPr>
            <p:ph type="dt" sz="half" idx="10"/>
          </p:nvPr>
        </p:nvSpPr>
        <p:spPr/>
        <p:txBody>
          <a:bodyPr/>
          <a:lstStyle/>
          <a:p>
            <a:fld id="{F8A5948D-6B6B-4AEB-B022-F2A9ADD6F77D}" type="datetimeFigureOut">
              <a:rPr lang="en-GB" smtClean="0"/>
              <a:t>19/07/2023</a:t>
            </a:fld>
            <a:endParaRPr lang="en-GB"/>
          </a:p>
        </p:txBody>
      </p:sp>
      <p:sp>
        <p:nvSpPr>
          <p:cNvPr id="8" name="Footer Placeholder 7">
            <a:extLst>
              <a:ext uri="{FF2B5EF4-FFF2-40B4-BE49-F238E27FC236}">
                <a16:creationId xmlns:a16="http://schemas.microsoft.com/office/drawing/2014/main" id="{F901717D-F7AF-25A3-77D0-0A7762BF82B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265075E-2634-C700-E368-CF95CE7A2886}"/>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1951945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B7F3D-314D-B467-64B0-C345D57D585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FFB4CF5-55F8-83FC-1716-C9C0528EECA7}"/>
              </a:ext>
            </a:extLst>
          </p:cNvPr>
          <p:cNvSpPr>
            <a:spLocks noGrp="1"/>
          </p:cNvSpPr>
          <p:nvPr>
            <p:ph type="dt" sz="half" idx="10"/>
          </p:nvPr>
        </p:nvSpPr>
        <p:spPr/>
        <p:txBody>
          <a:bodyPr/>
          <a:lstStyle/>
          <a:p>
            <a:fld id="{F8A5948D-6B6B-4AEB-B022-F2A9ADD6F77D}" type="datetimeFigureOut">
              <a:rPr lang="en-GB" smtClean="0"/>
              <a:t>19/07/2023</a:t>
            </a:fld>
            <a:endParaRPr lang="en-GB"/>
          </a:p>
        </p:txBody>
      </p:sp>
      <p:sp>
        <p:nvSpPr>
          <p:cNvPr id="4" name="Footer Placeholder 3">
            <a:extLst>
              <a:ext uri="{FF2B5EF4-FFF2-40B4-BE49-F238E27FC236}">
                <a16:creationId xmlns:a16="http://schemas.microsoft.com/office/drawing/2014/main" id="{86A09E10-496D-8D08-D0C4-CF5E814C6BF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0913C03-5E35-F979-F8F4-E1B07C657B27}"/>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3124294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4732B7-572A-4498-78E4-F87312E549FB}"/>
              </a:ext>
            </a:extLst>
          </p:cNvPr>
          <p:cNvSpPr>
            <a:spLocks noGrp="1"/>
          </p:cNvSpPr>
          <p:nvPr>
            <p:ph type="dt" sz="half" idx="10"/>
          </p:nvPr>
        </p:nvSpPr>
        <p:spPr/>
        <p:txBody>
          <a:bodyPr/>
          <a:lstStyle/>
          <a:p>
            <a:fld id="{F8A5948D-6B6B-4AEB-B022-F2A9ADD6F77D}" type="datetimeFigureOut">
              <a:rPr lang="en-GB" smtClean="0"/>
              <a:t>19/07/2023</a:t>
            </a:fld>
            <a:endParaRPr lang="en-GB"/>
          </a:p>
        </p:txBody>
      </p:sp>
      <p:sp>
        <p:nvSpPr>
          <p:cNvPr id="3" name="Footer Placeholder 2">
            <a:extLst>
              <a:ext uri="{FF2B5EF4-FFF2-40B4-BE49-F238E27FC236}">
                <a16:creationId xmlns:a16="http://schemas.microsoft.com/office/drawing/2014/main" id="{FDDDC112-1927-F4C4-76FD-EE9421DAFE6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97E93CC-7AE9-22C4-751C-F12FF2C0E5BD}"/>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1826326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29803-ED73-B584-AD0E-AC6C020F86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EA2F9E7-CC74-CC13-26D5-ED0CD1B762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CCF5217-9713-C9E3-4ED7-387D3B1BD9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3959C3-E15C-0EE9-F72E-2CF7B976924C}"/>
              </a:ext>
            </a:extLst>
          </p:cNvPr>
          <p:cNvSpPr>
            <a:spLocks noGrp="1"/>
          </p:cNvSpPr>
          <p:nvPr>
            <p:ph type="dt" sz="half" idx="10"/>
          </p:nvPr>
        </p:nvSpPr>
        <p:spPr/>
        <p:txBody>
          <a:bodyPr/>
          <a:lstStyle/>
          <a:p>
            <a:fld id="{F8A5948D-6B6B-4AEB-B022-F2A9ADD6F77D}" type="datetimeFigureOut">
              <a:rPr lang="en-GB" smtClean="0"/>
              <a:t>19/07/2023</a:t>
            </a:fld>
            <a:endParaRPr lang="en-GB"/>
          </a:p>
        </p:txBody>
      </p:sp>
      <p:sp>
        <p:nvSpPr>
          <p:cNvPr id="6" name="Footer Placeholder 5">
            <a:extLst>
              <a:ext uri="{FF2B5EF4-FFF2-40B4-BE49-F238E27FC236}">
                <a16:creationId xmlns:a16="http://schemas.microsoft.com/office/drawing/2014/main" id="{806896F6-1886-C75B-33D3-25304E5DF7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4A43AE-0A19-6172-0289-A6A926A1A0E4}"/>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3984516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CD0B8-0AE9-3320-F5C4-E39C00C915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2179C-2095-56AD-BADA-6C73D109B8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6E9E493-45E0-8BCF-BF74-57CB867351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643615-6A16-2788-E46D-25E00649CED4}"/>
              </a:ext>
            </a:extLst>
          </p:cNvPr>
          <p:cNvSpPr>
            <a:spLocks noGrp="1"/>
          </p:cNvSpPr>
          <p:nvPr>
            <p:ph type="dt" sz="half" idx="10"/>
          </p:nvPr>
        </p:nvSpPr>
        <p:spPr/>
        <p:txBody>
          <a:bodyPr/>
          <a:lstStyle/>
          <a:p>
            <a:fld id="{F8A5948D-6B6B-4AEB-B022-F2A9ADD6F77D}" type="datetimeFigureOut">
              <a:rPr lang="en-GB" smtClean="0"/>
              <a:t>19/07/2023</a:t>
            </a:fld>
            <a:endParaRPr lang="en-GB"/>
          </a:p>
        </p:txBody>
      </p:sp>
      <p:sp>
        <p:nvSpPr>
          <p:cNvPr id="6" name="Footer Placeholder 5">
            <a:extLst>
              <a:ext uri="{FF2B5EF4-FFF2-40B4-BE49-F238E27FC236}">
                <a16:creationId xmlns:a16="http://schemas.microsoft.com/office/drawing/2014/main" id="{F1054FF3-18C3-9D87-6300-59CCBD6FFB7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C9E6B72-7C96-DEFE-FA08-071D8167855E}"/>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3202423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44DF26-1F7C-850A-B03E-9AA9E113B6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1E0536C-9DFF-D257-A7E0-0688F54051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0F0B7B0-50C0-0BA9-8310-1EFB7D4C98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A5948D-6B6B-4AEB-B022-F2A9ADD6F77D}" type="datetimeFigureOut">
              <a:rPr lang="en-GB" smtClean="0"/>
              <a:t>19/07/2023</a:t>
            </a:fld>
            <a:endParaRPr lang="en-GB"/>
          </a:p>
        </p:txBody>
      </p:sp>
      <p:sp>
        <p:nvSpPr>
          <p:cNvPr id="5" name="Footer Placeholder 4">
            <a:extLst>
              <a:ext uri="{FF2B5EF4-FFF2-40B4-BE49-F238E27FC236}">
                <a16:creationId xmlns:a16="http://schemas.microsoft.com/office/drawing/2014/main" id="{72246CD6-FCDF-4D92-000A-DBC4526AD2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57F5B6B-8E64-3FFC-E859-7D7EB2D639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820F6F-BB95-41DE-BF43-FF515BB2AB83}" type="slidenum">
              <a:rPr lang="en-GB" smtClean="0"/>
              <a:t>‹#›</a:t>
            </a:fld>
            <a:endParaRPr lang="en-GB"/>
          </a:p>
        </p:txBody>
      </p:sp>
    </p:spTree>
    <p:extLst>
      <p:ext uri="{BB962C8B-B14F-4D97-AF65-F5344CB8AC3E}">
        <p14:creationId xmlns:p14="http://schemas.microsoft.com/office/powerpoint/2010/main" val="3473453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upload.wikimedia.org/wikipedia/commons/3/38/Modplug_tracker_960.p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hyperlink" Target="http://upload.wikimedia.org/wikipedia/commons/7/7a/NoteNamesFrequenciesAndMidiNumbers.sv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F1237-4CDD-24B6-534F-6B3C65202DDE}"/>
              </a:ext>
            </a:extLst>
          </p:cNvPr>
          <p:cNvSpPr>
            <a:spLocks noGrp="1"/>
          </p:cNvSpPr>
          <p:nvPr>
            <p:ph type="ctrTitle"/>
          </p:nvPr>
        </p:nvSpPr>
        <p:spPr/>
        <p:txBody>
          <a:bodyPr/>
          <a:lstStyle/>
          <a:p>
            <a:r>
              <a:rPr lang="en-GB" dirty="0"/>
              <a:t>MIDI</a:t>
            </a:r>
          </a:p>
        </p:txBody>
      </p:sp>
      <p:sp>
        <p:nvSpPr>
          <p:cNvPr id="3" name="Subtitle 2">
            <a:extLst>
              <a:ext uri="{FF2B5EF4-FFF2-40B4-BE49-F238E27FC236}">
                <a16:creationId xmlns:a16="http://schemas.microsoft.com/office/drawing/2014/main" id="{F73D648E-4FF9-A468-68A8-64FDD0BF76A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175675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F9432-12B5-815E-1C5E-6B4334FC1803}"/>
              </a:ext>
            </a:extLst>
          </p:cNvPr>
          <p:cNvSpPr>
            <a:spLocks noGrp="1"/>
          </p:cNvSpPr>
          <p:nvPr>
            <p:ph type="title"/>
          </p:nvPr>
        </p:nvSpPr>
        <p:spPr/>
        <p:txBody>
          <a:bodyPr/>
          <a:lstStyle/>
          <a:p>
            <a:r>
              <a:rPr lang="en-GB" dirty="0"/>
              <a:t>Midi channel assignments</a:t>
            </a:r>
          </a:p>
        </p:txBody>
      </p:sp>
      <p:sp>
        <p:nvSpPr>
          <p:cNvPr id="3" name="Content Placeholder 2">
            <a:extLst>
              <a:ext uri="{FF2B5EF4-FFF2-40B4-BE49-F238E27FC236}">
                <a16:creationId xmlns:a16="http://schemas.microsoft.com/office/drawing/2014/main" id="{51ED1E60-DC9E-C085-80D2-DE4A4721BE54}"/>
              </a:ext>
            </a:extLst>
          </p:cNvPr>
          <p:cNvSpPr>
            <a:spLocks noGrp="1"/>
          </p:cNvSpPr>
          <p:nvPr>
            <p:ph idx="1"/>
          </p:nvPr>
        </p:nvSpPr>
        <p:spPr>
          <a:xfrm>
            <a:off x="40757" y="1060515"/>
            <a:ext cx="12059094" cy="2416332"/>
          </a:xfrm>
        </p:spPr>
        <p:txBody>
          <a:bodyPr>
            <a:normAutofit/>
          </a:bodyPr>
          <a:lstStyle/>
          <a:p>
            <a:r>
              <a:rPr lang="en-GB" dirty="0"/>
              <a:t>Can send Midi performance data to many devices, and specify which device receives what type of data</a:t>
            </a:r>
          </a:p>
          <a:p>
            <a:endParaRPr lang="en-GB" dirty="0"/>
          </a:p>
        </p:txBody>
      </p:sp>
      <p:pic>
        <p:nvPicPr>
          <p:cNvPr id="4" name="Picture 3">
            <a:extLst>
              <a:ext uri="{FF2B5EF4-FFF2-40B4-BE49-F238E27FC236}">
                <a16:creationId xmlns:a16="http://schemas.microsoft.com/office/drawing/2014/main" id="{23EDD1C1-5EF8-C80A-AB8F-F54DD2C8F3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78827" y="2196784"/>
            <a:ext cx="5472417" cy="4587076"/>
          </a:xfrm>
          <a:prstGeom prst="rect">
            <a:avLst/>
          </a:prstGeom>
          <a:noFill/>
        </p:spPr>
      </p:pic>
      <p:sp>
        <p:nvSpPr>
          <p:cNvPr id="8" name="TextBox 7">
            <a:extLst>
              <a:ext uri="{FF2B5EF4-FFF2-40B4-BE49-F238E27FC236}">
                <a16:creationId xmlns:a16="http://schemas.microsoft.com/office/drawing/2014/main" id="{4C47F666-CE8C-1178-E74D-36B274EB47BD}"/>
              </a:ext>
            </a:extLst>
          </p:cNvPr>
          <p:cNvSpPr txBox="1"/>
          <p:nvPr/>
        </p:nvSpPr>
        <p:spPr>
          <a:xfrm>
            <a:off x="0" y="2205572"/>
            <a:ext cx="6963032" cy="4317079"/>
          </a:xfrm>
          <a:prstGeom prst="rect">
            <a:avLst/>
          </a:prstGeom>
          <a:noFill/>
        </p:spPr>
        <p:txBody>
          <a:bodyPr wrap="square">
            <a:spAutoFit/>
          </a:bodyPr>
          <a:lstStyle/>
          <a:p>
            <a:pPr marL="228600" lvl="0" indent="-228600">
              <a:lnSpc>
                <a:spcPct val="90000"/>
              </a:lnSpc>
              <a:spcBef>
                <a:spcPts val="1000"/>
              </a:spcBef>
              <a:buFont typeface="Arial" panose="020B0604020202020204" pitchFamily="34" charset="0"/>
              <a:buChar char="•"/>
              <a:defRPr/>
            </a:pPr>
            <a:r>
              <a:rPr lang="en-GB" sz="2800" dirty="0">
                <a:solidFill>
                  <a:prstClr val="black"/>
                </a:solidFill>
              </a:rPr>
              <a:t>Consider system where one Midi device controls (sends Midi information) two receiving Midi devices </a:t>
            </a:r>
          </a:p>
          <a:p>
            <a:pPr marL="228600" lvl="0" indent="-228600">
              <a:lnSpc>
                <a:spcPct val="90000"/>
              </a:lnSpc>
              <a:spcBef>
                <a:spcPts val="1000"/>
              </a:spcBef>
              <a:buFont typeface="Arial" panose="020B0604020202020204" pitchFamily="34" charset="0"/>
              <a:buChar char="•"/>
              <a:defRPr/>
            </a:pPr>
            <a:r>
              <a:rPr lang="en-GB" sz="2800" dirty="0">
                <a:solidFill>
                  <a:prstClr val="black"/>
                </a:solidFill>
              </a:rPr>
              <a:t>Master </a:t>
            </a: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Midi synth/sequencer connected to synth module</a:t>
            </a:r>
            <a:endParaRPr lang="en-GB" sz="2800" dirty="0">
              <a:solidFill>
                <a:prstClr val="black"/>
              </a:solidFill>
              <a:latin typeface="Calibri" panose="020F0502020204030204"/>
            </a:endParaRPr>
          </a:p>
          <a:p>
            <a:pPr marL="685800" lvl="1" indent="-228600">
              <a:lnSpc>
                <a:spcPct val="90000"/>
              </a:lnSpc>
              <a:spcBef>
                <a:spcPts val="1000"/>
              </a:spcBef>
              <a:buFont typeface="Arial" panose="020B0604020202020204" pitchFamily="34" charset="0"/>
              <a:buChar char="•"/>
              <a:defRPr/>
            </a:pPr>
            <a:r>
              <a:rPr lang="en-GB" sz="2500" dirty="0">
                <a:solidFill>
                  <a:prstClr val="black"/>
                </a:solidFill>
              </a:rPr>
              <a:t>Midi out port to Midi in</a:t>
            </a:r>
          </a:p>
          <a:p>
            <a:pPr marL="228600" lvl="0" indent="-228600">
              <a:lnSpc>
                <a:spcPct val="90000"/>
              </a:lnSpc>
              <a:spcBef>
                <a:spcPts val="1000"/>
              </a:spcBef>
              <a:buFont typeface="Arial" panose="020B0604020202020204" pitchFamily="34" charset="0"/>
              <a:buChar char="•"/>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Synth module connected to drum </a:t>
            </a:r>
            <a:r>
              <a:rPr lang="en-GB" sz="2800" dirty="0">
                <a:solidFill>
                  <a:prstClr val="black"/>
                </a:solidFill>
              </a:rPr>
              <a:t>module</a:t>
            </a:r>
          </a:p>
          <a:p>
            <a:pPr marL="685800" lvl="1" indent="-228600">
              <a:lnSpc>
                <a:spcPct val="90000"/>
              </a:lnSpc>
              <a:spcBef>
                <a:spcPts val="500"/>
              </a:spcBef>
              <a:buFont typeface="Arial" panose="020B0604020202020204" pitchFamily="34" charset="0"/>
              <a:buChar char="•"/>
              <a:defRPr/>
            </a:pPr>
            <a:r>
              <a:rPr lang="en-GB" sz="2500" dirty="0">
                <a:solidFill>
                  <a:prstClr val="black"/>
                </a:solidFill>
              </a:rPr>
              <a:t>Midi thru port to Midi in</a:t>
            </a:r>
          </a:p>
          <a:p>
            <a:pPr marL="685800" lvl="1" indent="-228600">
              <a:lnSpc>
                <a:spcPct val="90000"/>
              </a:lnSpc>
              <a:spcBef>
                <a:spcPts val="500"/>
              </a:spcBef>
              <a:buFont typeface="Arial" panose="020B0604020202020204" pitchFamily="34" charset="0"/>
              <a:buChar char="•"/>
              <a:defRPr/>
            </a:pPr>
            <a:r>
              <a:rPr lang="en-GB" sz="2500" dirty="0">
                <a:solidFill>
                  <a:prstClr val="black"/>
                </a:solidFill>
                <a:latin typeface="Calibri" panose="020F0502020204030204"/>
              </a:rPr>
              <a:t>Thru p</a:t>
            </a:r>
            <a:r>
              <a:rPr kumimoji="0" lang="en-GB" sz="2500" b="0" i="0" u="none" strike="noStrike" kern="1200" cap="none" spc="0" normalizeH="0" baseline="0" noProof="0" dirty="0">
                <a:ln>
                  <a:noFill/>
                </a:ln>
                <a:solidFill>
                  <a:prstClr val="black"/>
                </a:solidFill>
                <a:effectLst/>
                <a:uLnTx/>
                <a:uFillTx/>
                <a:latin typeface="Calibri" panose="020F0502020204030204"/>
                <a:ea typeface="+mn-ea"/>
                <a:cs typeface="+mn-cs"/>
              </a:rPr>
              <a:t>ort passes all information received at Midi in port</a:t>
            </a:r>
          </a:p>
        </p:txBody>
      </p:sp>
      <p:cxnSp>
        <p:nvCxnSpPr>
          <p:cNvPr id="10" name="Straight Connector 9">
            <a:extLst>
              <a:ext uri="{FF2B5EF4-FFF2-40B4-BE49-F238E27FC236}">
                <a16:creationId xmlns:a16="http://schemas.microsoft.com/office/drawing/2014/main" id="{07938801-103D-98E7-F269-F5AF1A063D8F}"/>
              </a:ext>
            </a:extLst>
          </p:cNvPr>
          <p:cNvCxnSpPr/>
          <p:nvPr/>
        </p:nvCxnSpPr>
        <p:spPr>
          <a:xfrm>
            <a:off x="92149" y="1876647"/>
            <a:ext cx="12007702" cy="0"/>
          </a:xfrm>
          <a:prstGeom prst="line">
            <a:avLst/>
          </a:prstGeom>
          <a:ln w="444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866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749C9-B89B-44EC-43FB-338A4796B0B0}"/>
              </a:ext>
            </a:extLst>
          </p:cNvPr>
          <p:cNvSpPr>
            <a:spLocks noGrp="1"/>
          </p:cNvSpPr>
          <p:nvPr>
            <p:ph type="title"/>
          </p:nvPr>
        </p:nvSpPr>
        <p:spPr/>
        <p:txBody>
          <a:bodyPr/>
          <a:lstStyle/>
          <a:p>
            <a:r>
              <a:rPr lang="en-GB" dirty="0"/>
              <a:t>Midi channel assignments</a:t>
            </a:r>
          </a:p>
        </p:txBody>
      </p:sp>
      <p:sp>
        <p:nvSpPr>
          <p:cNvPr id="3" name="Content Placeholder 2">
            <a:extLst>
              <a:ext uri="{FF2B5EF4-FFF2-40B4-BE49-F238E27FC236}">
                <a16:creationId xmlns:a16="http://schemas.microsoft.com/office/drawing/2014/main" id="{C15CEEFE-0155-459D-C0FA-646DD4D5B95B}"/>
              </a:ext>
            </a:extLst>
          </p:cNvPr>
          <p:cNvSpPr>
            <a:spLocks noGrp="1"/>
          </p:cNvSpPr>
          <p:nvPr>
            <p:ph idx="1"/>
          </p:nvPr>
        </p:nvSpPr>
        <p:spPr>
          <a:xfrm>
            <a:off x="255501" y="1153632"/>
            <a:ext cx="11281144" cy="5613990"/>
          </a:xfrm>
        </p:spPr>
        <p:txBody>
          <a:bodyPr>
            <a:normAutofit/>
          </a:bodyPr>
          <a:lstStyle/>
          <a:p>
            <a:pPr>
              <a:lnSpc>
                <a:spcPct val="100000"/>
              </a:lnSpc>
              <a:spcBef>
                <a:spcPts val="400"/>
              </a:spcBef>
              <a:spcAft>
                <a:spcPts val="1200"/>
              </a:spcAft>
            </a:pPr>
            <a:r>
              <a:rPr lang="en-GB" dirty="0"/>
              <a:t>By assigning different Midi channel numbers to synth and drum modules, they act only on information intended for them</a:t>
            </a:r>
          </a:p>
          <a:p>
            <a:pPr>
              <a:lnSpc>
                <a:spcPct val="100000"/>
              </a:lnSpc>
              <a:spcBef>
                <a:spcPts val="400"/>
              </a:spcBef>
            </a:pPr>
            <a:endParaRPr lang="en-GB" dirty="0"/>
          </a:p>
          <a:p>
            <a:pPr>
              <a:lnSpc>
                <a:spcPct val="100000"/>
              </a:lnSpc>
              <a:spcBef>
                <a:spcPts val="400"/>
              </a:spcBef>
            </a:pPr>
            <a:endParaRPr lang="en-GB" dirty="0"/>
          </a:p>
          <a:p>
            <a:pPr>
              <a:lnSpc>
                <a:spcPct val="100000"/>
              </a:lnSpc>
              <a:spcBef>
                <a:spcPts val="400"/>
              </a:spcBef>
            </a:pPr>
            <a:endParaRPr lang="en-GB" dirty="0"/>
          </a:p>
          <a:p>
            <a:pPr>
              <a:lnSpc>
                <a:spcPct val="100000"/>
              </a:lnSpc>
              <a:spcBef>
                <a:spcPts val="400"/>
              </a:spcBef>
            </a:pPr>
            <a:endParaRPr lang="en-GB" dirty="0"/>
          </a:p>
          <a:p>
            <a:pPr>
              <a:lnSpc>
                <a:spcPct val="100000"/>
              </a:lnSpc>
              <a:spcBef>
                <a:spcPts val="400"/>
              </a:spcBef>
            </a:pPr>
            <a:r>
              <a:rPr lang="en-GB" dirty="0"/>
              <a:t>when you play back sequencer</a:t>
            </a:r>
          </a:p>
          <a:p>
            <a:pPr lvl="1">
              <a:lnSpc>
                <a:spcPct val="100000"/>
              </a:lnSpc>
              <a:spcBef>
                <a:spcPts val="400"/>
              </a:spcBef>
            </a:pPr>
            <a:r>
              <a:rPr lang="en-GB" dirty="0"/>
              <a:t>synth component of master device responds with bass track </a:t>
            </a:r>
          </a:p>
          <a:p>
            <a:pPr lvl="1">
              <a:lnSpc>
                <a:spcPct val="100000"/>
              </a:lnSpc>
              <a:spcBef>
                <a:spcPts val="400"/>
              </a:spcBef>
            </a:pPr>
            <a:r>
              <a:rPr lang="en-GB" dirty="0"/>
              <a:t>synth module responds with melody track</a:t>
            </a:r>
          </a:p>
          <a:p>
            <a:pPr lvl="1">
              <a:lnSpc>
                <a:spcPct val="100000"/>
              </a:lnSpc>
              <a:spcBef>
                <a:spcPts val="400"/>
              </a:spcBef>
            </a:pPr>
            <a:r>
              <a:rPr lang="en-GB" dirty="0"/>
              <a:t>drum module responds with drum track</a:t>
            </a:r>
          </a:p>
          <a:p>
            <a:pPr>
              <a:lnSpc>
                <a:spcPct val="100000"/>
              </a:lnSpc>
              <a:spcBef>
                <a:spcPts val="400"/>
              </a:spcBef>
            </a:pPr>
            <a:r>
              <a:rPr lang="en-GB" dirty="0"/>
              <a:t>Arrangement only works properly if Omni Off mode is selected</a:t>
            </a:r>
          </a:p>
        </p:txBody>
      </p:sp>
      <p:sp>
        <p:nvSpPr>
          <p:cNvPr id="7" name="TextBox 6">
            <a:extLst>
              <a:ext uri="{FF2B5EF4-FFF2-40B4-BE49-F238E27FC236}">
                <a16:creationId xmlns:a16="http://schemas.microsoft.com/office/drawing/2014/main" id="{617E18BB-BE79-10A8-4A44-0B01FCA586C6}"/>
              </a:ext>
            </a:extLst>
          </p:cNvPr>
          <p:cNvSpPr txBox="1"/>
          <p:nvPr/>
        </p:nvSpPr>
        <p:spPr>
          <a:xfrm>
            <a:off x="6326371" y="2175523"/>
            <a:ext cx="5764619" cy="1785104"/>
          </a:xfrm>
          <a:prstGeom prst="rect">
            <a:avLst/>
          </a:prstGeom>
          <a:noFill/>
          <a:ln w="31750">
            <a:solidFill>
              <a:srgbClr val="FF0000"/>
            </a:solidFill>
          </a:ln>
        </p:spPr>
        <p:txBody>
          <a:bodyPr wrap="square">
            <a:spAutoFit/>
          </a:bodyPr>
          <a:lstStyle/>
          <a:p>
            <a:pPr marL="228600" marR="0" lvl="0" indent="-228600" algn="l" defTabSz="914400" rtl="0" eaLnBrk="1" fontAlgn="auto" latinLnBrk="0" hangingPunct="1">
              <a:spcBef>
                <a:spcPts val="400"/>
              </a:spcBef>
              <a:spcAft>
                <a:spcPts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Record with master sequencer using </a:t>
            </a:r>
          </a:p>
          <a:p>
            <a:pPr marL="685800" marR="0" lvl="1" indent="-228600" algn="l" defTabSz="914400" rtl="0" eaLnBrk="1" fontAlgn="auto" latinLnBrk="0" hangingPunct="1">
              <a:spcBef>
                <a:spcPts val="4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bass track on Channel 5</a:t>
            </a:r>
          </a:p>
          <a:p>
            <a:pPr marL="685800" marR="0" lvl="1" indent="-228600" algn="l" defTabSz="914400" rtl="0" eaLnBrk="1" fontAlgn="auto" latinLnBrk="0" hangingPunct="1">
              <a:spcBef>
                <a:spcPts val="4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melody track on Channel 3</a:t>
            </a:r>
          </a:p>
          <a:p>
            <a:pPr marL="685800" marR="0" lvl="1" indent="-228600" algn="l" defTabSz="914400" rtl="0" eaLnBrk="1" fontAlgn="auto" latinLnBrk="0" hangingPunct="1">
              <a:spcBef>
                <a:spcPts val="4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drum track on Channel 10</a:t>
            </a:r>
          </a:p>
        </p:txBody>
      </p:sp>
      <p:sp>
        <p:nvSpPr>
          <p:cNvPr id="11" name="TextBox 10">
            <a:extLst>
              <a:ext uri="{FF2B5EF4-FFF2-40B4-BE49-F238E27FC236}">
                <a16:creationId xmlns:a16="http://schemas.microsoft.com/office/drawing/2014/main" id="{2B66678F-B3E8-5B52-61A6-AB615BF9246C}"/>
              </a:ext>
            </a:extLst>
          </p:cNvPr>
          <p:cNvSpPr txBox="1"/>
          <p:nvPr/>
        </p:nvSpPr>
        <p:spPr>
          <a:xfrm>
            <a:off x="227923" y="2175523"/>
            <a:ext cx="5596713" cy="1785104"/>
          </a:xfrm>
          <a:prstGeom prst="rect">
            <a:avLst/>
          </a:prstGeom>
          <a:noFill/>
          <a:ln w="31750">
            <a:solidFill>
              <a:schemeClr val="accent1"/>
            </a:solidFill>
          </a:ln>
        </p:spPr>
        <p:txBody>
          <a:bodyPr wrap="square">
            <a:spAutoFit/>
          </a:bodyPr>
          <a:lstStyle/>
          <a:p>
            <a:pPr marL="228600" marR="0" lvl="0" indent="-228600" algn="l" defTabSz="91440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Assume these channel assignments</a:t>
            </a:r>
          </a:p>
          <a:p>
            <a:pPr marL="685800" marR="0" lvl="1" indent="-228600" algn="l" defTabSz="91440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Channel 5—Master synth</a:t>
            </a:r>
          </a:p>
          <a:p>
            <a:pPr marL="685800" marR="0" lvl="1" indent="-228600" algn="l" defTabSz="91440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Channel 3—Synth module</a:t>
            </a:r>
          </a:p>
          <a:p>
            <a:pPr marL="685800" marR="0" lvl="1" indent="-228600" algn="l" defTabSz="914400" rtl="0" eaLnBrk="1" fontAlgn="auto" latinLnBrk="0" hangingPunct="1">
              <a:lnSpc>
                <a:spcPct val="100000"/>
              </a:lnSpc>
              <a:spcBef>
                <a:spcPts val="400"/>
              </a:spcBef>
              <a:spcAft>
                <a:spcPts val="120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Channel 10—Sampler module</a:t>
            </a:r>
          </a:p>
        </p:txBody>
      </p:sp>
    </p:spTree>
    <p:extLst>
      <p:ext uri="{BB962C8B-B14F-4D97-AF65-F5344CB8AC3E}">
        <p14:creationId xmlns:p14="http://schemas.microsoft.com/office/powerpoint/2010/main" val="2662127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749C9-B89B-44EC-43FB-338A4796B0B0}"/>
              </a:ext>
            </a:extLst>
          </p:cNvPr>
          <p:cNvSpPr>
            <a:spLocks noGrp="1"/>
          </p:cNvSpPr>
          <p:nvPr>
            <p:ph type="title"/>
          </p:nvPr>
        </p:nvSpPr>
        <p:spPr/>
        <p:txBody>
          <a:bodyPr/>
          <a:lstStyle/>
          <a:p>
            <a:r>
              <a:rPr lang="en-GB" dirty="0"/>
              <a:t>Midi tracks</a:t>
            </a:r>
          </a:p>
        </p:txBody>
      </p:sp>
      <p:sp>
        <p:nvSpPr>
          <p:cNvPr id="3" name="Content Placeholder 2">
            <a:extLst>
              <a:ext uri="{FF2B5EF4-FFF2-40B4-BE49-F238E27FC236}">
                <a16:creationId xmlns:a16="http://schemas.microsoft.com/office/drawing/2014/main" id="{C15CEEFE-0155-459D-C0FA-646DD4D5B95B}"/>
              </a:ext>
            </a:extLst>
          </p:cNvPr>
          <p:cNvSpPr>
            <a:spLocks noGrp="1"/>
          </p:cNvSpPr>
          <p:nvPr>
            <p:ph idx="1"/>
          </p:nvPr>
        </p:nvSpPr>
        <p:spPr>
          <a:xfrm>
            <a:off x="527901" y="1291856"/>
            <a:ext cx="11401828" cy="5422604"/>
          </a:xfrm>
        </p:spPr>
        <p:txBody>
          <a:bodyPr>
            <a:normAutofit lnSpcReduction="10000"/>
          </a:bodyPr>
          <a:lstStyle/>
          <a:p>
            <a:pPr>
              <a:lnSpc>
                <a:spcPct val="120000"/>
              </a:lnSpc>
              <a:spcBef>
                <a:spcPts val="400"/>
              </a:spcBef>
            </a:pPr>
            <a:r>
              <a:rPr lang="en-GB" dirty="0"/>
              <a:t>Midi tracks refer to Midi sequencing data that contains Midi information about the notes, chords, melodies, drum beats (in Midi format), etc to be played</a:t>
            </a:r>
          </a:p>
          <a:p>
            <a:pPr>
              <a:lnSpc>
                <a:spcPct val="120000"/>
              </a:lnSpc>
              <a:spcBef>
                <a:spcPts val="400"/>
              </a:spcBef>
            </a:pPr>
            <a:r>
              <a:rPr lang="en-GB" dirty="0"/>
              <a:t>In the example, </a:t>
            </a:r>
          </a:p>
          <a:p>
            <a:pPr lvl="1">
              <a:lnSpc>
                <a:spcPct val="120000"/>
              </a:lnSpc>
              <a:spcBef>
                <a:spcPts val="400"/>
              </a:spcBef>
            </a:pPr>
            <a:r>
              <a:rPr lang="en-GB" dirty="0"/>
              <a:t>sequencer module in master device stored Midi tracks</a:t>
            </a:r>
          </a:p>
          <a:p>
            <a:pPr lvl="1">
              <a:lnSpc>
                <a:spcPct val="120000"/>
              </a:lnSpc>
              <a:spcBef>
                <a:spcPts val="400"/>
              </a:spcBef>
            </a:pPr>
            <a:r>
              <a:rPr lang="en-GB" dirty="0"/>
              <a:t>bass, melody, and drum sequences that you recorded each represented a Midi track.</a:t>
            </a:r>
          </a:p>
          <a:p>
            <a:pPr>
              <a:lnSpc>
                <a:spcPct val="120000"/>
              </a:lnSpc>
              <a:spcBef>
                <a:spcPts val="400"/>
              </a:spcBef>
            </a:pPr>
            <a:r>
              <a:rPr lang="en-GB" dirty="0"/>
              <a:t>Several Midi tracks can come together to form a Midi song</a:t>
            </a:r>
          </a:p>
          <a:p>
            <a:pPr>
              <a:lnSpc>
                <a:spcPct val="120000"/>
              </a:lnSpc>
              <a:spcBef>
                <a:spcPts val="400"/>
              </a:spcBef>
            </a:pPr>
            <a:r>
              <a:rPr lang="en-GB" dirty="0"/>
              <a:t>Midi song would essentially be stored as a series of Midi tracks in a Midi sequencer.</a:t>
            </a:r>
          </a:p>
          <a:p>
            <a:pPr>
              <a:lnSpc>
                <a:spcPct val="120000"/>
              </a:lnSpc>
              <a:spcBef>
                <a:spcPts val="400"/>
              </a:spcBef>
            </a:pPr>
            <a:r>
              <a:rPr lang="en-GB" dirty="0"/>
              <a:t>Similar to audio tracks, but information in Midi track is just set of </a:t>
            </a:r>
            <a:r>
              <a:rPr lang="en-GB"/>
              <a:t>Midi instructions</a:t>
            </a:r>
            <a:endParaRPr lang="en-GB" dirty="0"/>
          </a:p>
        </p:txBody>
      </p:sp>
    </p:spTree>
    <p:extLst>
      <p:ext uri="{BB962C8B-B14F-4D97-AF65-F5344CB8AC3E}">
        <p14:creationId xmlns:p14="http://schemas.microsoft.com/office/powerpoint/2010/main" val="908696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5029200" cy="762000"/>
          </a:xfrm>
        </p:spPr>
        <p:txBody>
          <a:bodyPr/>
          <a:lstStyle/>
          <a:p>
            <a:r>
              <a:rPr lang="en-GB" dirty="0"/>
              <a:t>Midi and sequencers</a:t>
            </a:r>
            <a:endParaRPr lang="en-US" dirty="0"/>
          </a:p>
        </p:txBody>
      </p:sp>
      <p:pic>
        <p:nvPicPr>
          <p:cNvPr id="94214" name="Picture 6" descr="http://www.les-stooges.org/pascal/midiswing/contents/Home/MidiSwing3.4.jpg"/>
          <p:cNvPicPr>
            <a:picLocks noChangeAspect="1" noChangeArrowheads="1"/>
          </p:cNvPicPr>
          <p:nvPr/>
        </p:nvPicPr>
        <p:blipFill>
          <a:blip r:embed="rId3" cstate="print"/>
          <a:srcRect/>
          <a:stretch>
            <a:fillRect/>
          </a:stretch>
        </p:blipFill>
        <p:spPr bwMode="auto">
          <a:xfrm>
            <a:off x="7391400" y="3786"/>
            <a:ext cx="3773484" cy="3124200"/>
          </a:xfrm>
          <a:prstGeom prst="rect">
            <a:avLst/>
          </a:prstGeom>
          <a:noFill/>
        </p:spPr>
      </p:pic>
      <p:sp>
        <p:nvSpPr>
          <p:cNvPr id="3" name="Content Placeholder 2"/>
          <p:cNvSpPr>
            <a:spLocks noGrp="1"/>
          </p:cNvSpPr>
          <p:nvPr>
            <p:ph idx="1"/>
          </p:nvPr>
        </p:nvSpPr>
        <p:spPr>
          <a:xfrm>
            <a:off x="381000" y="3200400"/>
            <a:ext cx="11430000" cy="3657600"/>
          </a:xfrm>
        </p:spPr>
        <p:txBody>
          <a:bodyPr>
            <a:normAutofit/>
          </a:bodyPr>
          <a:lstStyle/>
          <a:p>
            <a:pPr marL="0" indent="0">
              <a:spcBef>
                <a:spcPts val="600"/>
              </a:spcBef>
              <a:spcAft>
                <a:spcPts val="600"/>
              </a:spcAft>
              <a:defRPr/>
            </a:pPr>
            <a:r>
              <a:rPr lang="en-US" dirty="0"/>
              <a:t>sounds are short clips of individual instruments or vocals </a:t>
            </a:r>
          </a:p>
          <a:p>
            <a:pPr marL="0" indent="0">
              <a:spcBef>
                <a:spcPts val="600"/>
              </a:spcBef>
              <a:spcAft>
                <a:spcPts val="600"/>
              </a:spcAft>
              <a:defRPr/>
            </a:pPr>
            <a:r>
              <a:rPr lang="en-US" dirty="0"/>
              <a:t>Layered according to Midi instructions from sequencer</a:t>
            </a:r>
          </a:p>
          <a:p>
            <a:pPr marL="0" indent="0">
              <a:spcBef>
                <a:spcPts val="600"/>
              </a:spcBef>
              <a:spcAft>
                <a:spcPts val="600"/>
              </a:spcAft>
              <a:defRPr/>
            </a:pPr>
            <a:r>
              <a:rPr lang="en-US" dirty="0"/>
              <a:t>MIDI sequencer allows composer to re-arrange parts &amp; play them back in fixed order</a:t>
            </a:r>
          </a:p>
          <a:p>
            <a:pPr marL="0" indent="0">
              <a:spcBef>
                <a:spcPts val="600"/>
              </a:spcBef>
              <a:spcAft>
                <a:spcPts val="600"/>
              </a:spcAft>
              <a:defRPr/>
            </a:pPr>
            <a:r>
              <a:rPr lang="en-US" dirty="0"/>
              <a:t>Sequenced sound in games known as ‘trackers’</a:t>
            </a:r>
          </a:p>
        </p:txBody>
      </p:sp>
      <p:sp>
        <p:nvSpPr>
          <p:cNvPr id="7" name="Rectangle 6"/>
          <p:cNvSpPr/>
          <p:nvPr/>
        </p:nvSpPr>
        <p:spPr>
          <a:xfrm>
            <a:off x="381000" y="1066800"/>
            <a:ext cx="6477000" cy="1477328"/>
          </a:xfrm>
          <a:prstGeom prst="rect">
            <a:avLst/>
          </a:prstGeom>
        </p:spPr>
        <p:txBody>
          <a:bodyPr wrap="square">
            <a:spAutoFit/>
          </a:bodyPr>
          <a:lstStyle/>
          <a:p>
            <a:pPr lvl="0">
              <a:buFont typeface="Arial" pitchFamily="34" charset="0"/>
              <a:buChar char="•"/>
              <a:defRPr/>
            </a:pPr>
            <a:r>
              <a:rPr lang="en-US" sz="3000" dirty="0">
                <a:solidFill>
                  <a:prstClr val="black"/>
                </a:solidFill>
              </a:rPr>
              <a:t>Between interactive &amp; recorded sound</a:t>
            </a:r>
          </a:p>
          <a:p>
            <a:pPr lvl="0">
              <a:buFont typeface="Arial" pitchFamily="34" charset="0"/>
              <a:buChar char="•"/>
              <a:defRPr/>
            </a:pPr>
            <a:r>
              <a:rPr lang="en-US" sz="3000" dirty="0">
                <a:solidFill>
                  <a:prstClr val="black"/>
                </a:solidFill>
              </a:rPr>
              <a:t>Used  in music production for genres like hip-hop, pop,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0"/>
            <a:ext cx="5040550" cy="1066800"/>
          </a:xfrm>
        </p:spPr>
        <p:txBody>
          <a:bodyPr>
            <a:normAutofit fontScale="90000"/>
          </a:bodyPr>
          <a:lstStyle/>
          <a:p>
            <a:pPr algn="l"/>
            <a:r>
              <a:rPr lang="en-GB" dirty="0"/>
              <a:t>Midi and synthesisers</a:t>
            </a:r>
            <a:endParaRPr lang="en-US" dirty="0"/>
          </a:p>
        </p:txBody>
      </p:sp>
      <p:sp>
        <p:nvSpPr>
          <p:cNvPr id="3" name="Content Placeholder 2"/>
          <p:cNvSpPr>
            <a:spLocks noGrp="1"/>
          </p:cNvSpPr>
          <p:nvPr>
            <p:ph idx="1"/>
          </p:nvPr>
        </p:nvSpPr>
        <p:spPr>
          <a:xfrm>
            <a:off x="228600" y="1905000"/>
            <a:ext cx="11811000" cy="4953000"/>
          </a:xfrm>
        </p:spPr>
        <p:txBody>
          <a:bodyPr>
            <a:normAutofit lnSpcReduction="10000"/>
          </a:bodyPr>
          <a:lstStyle/>
          <a:p>
            <a:r>
              <a:rPr lang="en-US" dirty="0"/>
              <a:t>Produced by hardware or simulations of oscillators &amp; filters</a:t>
            </a:r>
          </a:p>
          <a:p>
            <a:r>
              <a:rPr lang="en-US" dirty="0" err="1"/>
              <a:t>Synthesisers</a:t>
            </a:r>
            <a:r>
              <a:rPr lang="en-US" dirty="0"/>
              <a:t> produce audio waveforms with dynamic shape, spectrum &amp; amplitude characteristics</a:t>
            </a:r>
          </a:p>
          <a:p>
            <a:pPr lvl="1"/>
            <a:r>
              <a:rPr lang="en-US" dirty="0"/>
              <a:t>Can correspond to real instruments, or completely imaginary ones</a:t>
            </a:r>
          </a:p>
          <a:p>
            <a:pPr lvl="1"/>
            <a:r>
              <a:rPr lang="en-US" dirty="0"/>
              <a:t>But </a:t>
            </a:r>
            <a:r>
              <a:rPr lang="en-US" dirty="0">
                <a:solidFill>
                  <a:srgbClr val="0000CC"/>
                </a:solidFill>
              </a:rPr>
              <a:t>performance is typically generating midi commands</a:t>
            </a:r>
          </a:p>
          <a:p>
            <a:r>
              <a:rPr lang="en-US" dirty="0"/>
              <a:t>Sequencers &amp; </a:t>
            </a:r>
            <a:r>
              <a:rPr lang="en-US" dirty="0" err="1"/>
              <a:t>synthesisers</a:t>
            </a:r>
            <a:r>
              <a:rPr lang="en-US" dirty="0"/>
              <a:t> used in electronic music and other genres</a:t>
            </a:r>
          </a:p>
          <a:p>
            <a:r>
              <a:rPr lang="en-US" dirty="0"/>
              <a:t>Can also produce </a:t>
            </a:r>
          </a:p>
          <a:p>
            <a:pPr lvl="1"/>
            <a:r>
              <a:rPr lang="en-US" dirty="0"/>
              <a:t>ambient backgrounds</a:t>
            </a:r>
          </a:p>
          <a:p>
            <a:pPr lvl="1"/>
            <a:r>
              <a:rPr lang="en-US" dirty="0"/>
              <a:t>non-musical sound effects like rain, wind, thunder …</a:t>
            </a:r>
          </a:p>
          <a:p>
            <a:endParaRPr lang="en-US" dirty="0"/>
          </a:p>
        </p:txBody>
      </p:sp>
      <p:pic>
        <p:nvPicPr>
          <p:cNvPr id="90114" name="Picture 2" descr="http://upload.wikimedia.org/wikipedia/commons/thumb/b/b1/Korg_ms10.jpg/400px-Korg_ms10.jpg"/>
          <p:cNvPicPr>
            <a:picLocks noChangeAspect="1" noChangeArrowheads="1"/>
          </p:cNvPicPr>
          <p:nvPr/>
        </p:nvPicPr>
        <p:blipFill>
          <a:blip r:embed="rId3" cstate="print"/>
          <a:srcRect/>
          <a:stretch>
            <a:fillRect/>
          </a:stretch>
        </p:blipFill>
        <p:spPr bwMode="auto">
          <a:xfrm>
            <a:off x="7555150" y="0"/>
            <a:ext cx="3112850" cy="18288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762000"/>
          </a:xfrm>
        </p:spPr>
        <p:txBody>
          <a:bodyPr/>
          <a:lstStyle/>
          <a:p>
            <a:r>
              <a:rPr lang="en-GB" dirty="0"/>
              <a:t>Midi and game music</a:t>
            </a:r>
            <a:endParaRPr lang="en-US" dirty="0"/>
          </a:p>
        </p:txBody>
      </p:sp>
      <p:sp>
        <p:nvSpPr>
          <p:cNvPr id="3" name="Content Placeholder 2"/>
          <p:cNvSpPr>
            <a:spLocks noGrp="1"/>
          </p:cNvSpPr>
          <p:nvPr>
            <p:ph idx="1"/>
          </p:nvPr>
        </p:nvSpPr>
        <p:spPr>
          <a:xfrm>
            <a:off x="76200" y="663677"/>
            <a:ext cx="11887200" cy="6172200"/>
          </a:xfrm>
        </p:spPr>
        <p:txBody>
          <a:bodyPr>
            <a:noAutofit/>
          </a:bodyPr>
          <a:lstStyle/>
          <a:p>
            <a:pPr>
              <a:spcBef>
                <a:spcPts val="200"/>
              </a:spcBef>
            </a:pPr>
            <a:r>
              <a:rPr lang="en-US" sz="2400" dirty="0"/>
              <a:t>Composer concerned with shape &amp; boundaries of how piece performed, not definitive form</a:t>
            </a:r>
          </a:p>
          <a:p>
            <a:pPr>
              <a:spcBef>
                <a:spcPts val="200"/>
              </a:spcBef>
            </a:pPr>
            <a:r>
              <a:rPr lang="en-US" sz="2400" dirty="0"/>
              <a:t>Instead of deliver mixed tracks or multitrack stems, composer uses tracker philosophy</a:t>
            </a:r>
          </a:p>
          <a:p>
            <a:pPr>
              <a:spcBef>
                <a:spcPts val="200"/>
              </a:spcBef>
            </a:pPr>
            <a:endParaRPr lang="en-US" sz="2400" dirty="0"/>
          </a:p>
          <a:p>
            <a:pPr marL="0" indent="0">
              <a:spcBef>
                <a:spcPts val="200"/>
              </a:spcBef>
              <a:buNone/>
            </a:pPr>
            <a:endParaRPr lang="en-GB" sz="2400" dirty="0"/>
          </a:p>
          <a:p>
            <a:pPr marL="0" indent="0">
              <a:spcBef>
                <a:spcPts val="200"/>
              </a:spcBef>
              <a:buNone/>
            </a:pPr>
            <a:endParaRPr lang="en-GB" sz="2400" dirty="0"/>
          </a:p>
          <a:p>
            <a:pPr marL="0" indent="0">
              <a:spcBef>
                <a:spcPts val="200"/>
              </a:spcBef>
              <a:buNone/>
            </a:pPr>
            <a:endParaRPr lang="en-GB" sz="2400" dirty="0"/>
          </a:p>
          <a:p>
            <a:pPr marL="0" indent="0">
              <a:spcBef>
                <a:spcPts val="200"/>
              </a:spcBef>
              <a:buNone/>
            </a:pPr>
            <a:endParaRPr lang="en-GB" sz="2400" dirty="0"/>
          </a:p>
          <a:p>
            <a:pPr marL="0" indent="0">
              <a:spcBef>
                <a:spcPts val="200"/>
              </a:spcBef>
              <a:buNone/>
            </a:pPr>
            <a:endParaRPr lang="en-GB" sz="2400" dirty="0"/>
          </a:p>
          <a:p>
            <a:pPr>
              <a:spcBef>
                <a:spcPts val="200"/>
              </a:spcBef>
            </a:pPr>
            <a:endParaRPr lang="en-GB" sz="2400" dirty="0"/>
          </a:p>
          <a:p>
            <a:pPr>
              <a:spcBef>
                <a:spcPts val="200"/>
              </a:spcBef>
            </a:pPr>
            <a:endParaRPr lang="en-GB" sz="1800" dirty="0"/>
          </a:p>
          <a:p>
            <a:pPr marL="1371600" lvl="3" indent="0">
              <a:spcBef>
                <a:spcPts val="200"/>
              </a:spcBef>
              <a:buNone/>
            </a:pPr>
            <a:endParaRPr lang="en-GB" sz="2400" dirty="0"/>
          </a:p>
          <a:p>
            <a:pPr marL="1371600" lvl="3" indent="0">
              <a:spcBef>
                <a:spcPts val="200"/>
              </a:spcBef>
              <a:buNone/>
            </a:pPr>
            <a:endParaRPr lang="en-GB" sz="2400" dirty="0"/>
          </a:p>
          <a:p>
            <a:pPr marL="1371600" lvl="3" indent="0">
              <a:spcBef>
                <a:spcPts val="200"/>
              </a:spcBef>
              <a:buNone/>
            </a:pPr>
            <a:endParaRPr lang="en-US" sz="1400" dirty="0"/>
          </a:p>
        </p:txBody>
      </p:sp>
      <p:sp>
        <p:nvSpPr>
          <p:cNvPr id="4" name="Rectangle 3"/>
          <p:cNvSpPr/>
          <p:nvPr/>
        </p:nvSpPr>
        <p:spPr>
          <a:xfrm>
            <a:off x="685800" y="1951832"/>
            <a:ext cx="4495800" cy="1569660"/>
          </a:xfrm>
          <a:prstGeom prst="rect">
            <a:avLst/>
          </a:prstGeom>
        </p:spPr>
        <p:txBody>
          <a:bodyPr wrap="square">
            <a:spAutoFit/>
          </a:bodyPr>
          <a:lstStyle/>
          <a:p>
            <a:pPr marL="82550" lvl="1">
              <a:spcBef>
                <a:spcPct val="20000"/>
              </a:spcBef>
            </a:pPr>
            <a:r>
              <a:rPr lang="en-GB" sz="2400" dirty="0">
                <a:solidFill>
                  <a:srgbClr val="0000CC"/>
                </a:solidFill>
              </a:rPr>
              <a:t>Music tracker </a:t>
            </a:r>
            <a:r>
              <a:rPr lang="en-GB" sz="2400" dirty="0">
                <a:solidFill>
                  <a:prstClr val="black"/>
                </a:solidFill>
              </a:rPr>
              <a:t>- </a:t>
            </a:r>
            <a:r>
              <a:rPr lang="en-US" sz="2400" dirty="0">
                <a:solidFill>
                  <a:prstClr val="black"/>
                </a:solidFill>
              </a:rPr>
              <a:t>represent music tracks as notes positioned in several channels, at discrete positions in time</a:t>
            </a:r>
          </a:p>
        </p:txBody>
      </p:sp>
      <p:pic>
        <p:nvPicPr>
          <p:cNvPr id="28674" name="Picture 2" descr="File:Modplug tracker 960.png">
            <a:hlinkClick r:id="rId3"/>
          </p:cNvPr>
          <p:cNvPicPr>
            <a:picLocks noChangeAspect="1" noChangeArrowheads="1"/>
          </p:cNvPicPr>
          <p:nvPr/>
        </p:nvPicPr>
        <p:blipFill>
          <a:blip r:embed="rId4" cstate="print"/>
          <a:srcRect/>
          <a:stretch>
            <a:fillRect/>
          </a:stretch>
        </p:blipFill>
        <p:spPr bwMode="auto">
          <a:xfrm>
            <a:off x="5063172" y="1587063"/>
            <a:ext cx="7151392" cy="5068549"/>
          </a:xfrm>
          <a:prstGeom prst="rect">
            <a:avLst/>
          </a:prstGeom>
          <a:noFill/>
        </p:spPr>
      </p:pic>
      <p:sp>
        <p:nvSpPr>
          <p:cNvPr id="7" name="Rectangle 6">
            <a:extLst>
              <a:ext uri="{FF2B5EF4-FFF2-40B4-BE49-F238E27FC236}">
                <a16:creationId xmlns:a16="http://schemas.microsoft.com/office/drawing/2014/main" id="{F1B72374-92B9-4A81-87F5-EB32316E7767}"/>
              </a:ext>
            </a:extLst>
          </p:cNvPr>
          <p:cNvSpPr/>
          <p:nvPr/>
        </p:nvSpPr>
        <p:spPr>
          <a:xfrm>
            <a:off x="76200" y="4139162"/>
            <a:ext cx="4876800" cy="2261637"/>
          </a:xfrm>
          <a:prstGeom prst="rect">
            <a:avLst/>
          </a:prstGeom>
        </p:spPr>
        <p:txBody>
          <a:bodyPr wrap="square">
            <a:spAutoFit/>
          </a:bodyPr>
          <a:lstStyle/>
          <a:p>
            <a:pPr marL="342900" lvl="0" indent="-342900">
              <a:spcBef>
                <a:spcPts val="200"/>
              </a:spcBef>
              <a:buFont typeface="Arial" pitchFamily="34" charset="0"/>
              <a:buChar char="•"/>
            </a:pPr>
            <a:r>
              <a:rPr lang="en-US" sz="2400" dirty="0">
                <a:solidFill>
                  <a:prstClr val="black"/>
                </a:solidFill>
              </a:rPr>
              <a:t>Music delivered as;</a:t>
            </a:r>
          </a:p>
          <a:p>
            <a:pPr marL="742950" lvl="1" indent="-285750">
              <a:spcBef>
                <a:spcPts val="200"/>
              </a:spcBef>
              <a:buFont typeface="Arial" pitchFamily="34" charset="0"/>
              <a:buChar char="–"/>
            </a:pPr>
            <a:r>
              <a:rPr lang="en-US" dirty="0">
                <a:solidFill>
                  <a:srgbClr val="0000CC"/>
                </a:solidFill>
              </a:rPr>
              <a:t>MIDI score </a:t>
            </a:r>
            <a:r>
              <a:rPr lang="en-US" dirty="0">
                <a:solidFill>
                  <a:prstClr val="black"/>
                </a:solidFill>
              </a:rPr>
              <a:t>components determine themes, melodies &amp; transitions</a:t>
            </a:r>
          </a:p>
          <a:p>
            <a:pPr marL="742950" lvl="1" indent="-285750">
              <a:spcBef>
                <a:spcPts val="200"/>
              </a:spcBef>
              <a:buFont typeface="Arial" pitchFamily="34" charset="0"/>
              <a:buChar char="–"/>
            </a:pPr>
            <a:r>
              <a:rPr lang="en-US" dirty="0">
                <a:solidFill>
                  <a:srgbClr val="0000CC"/>
                </a:solidFill>
              </a:rPr>
              <a:t>metadata</a:t>
            </a:r>
            <a:r>
              <a:rPr lang="en-US" dirty="0">
                <a:solidFill>
                  <a:prstClr val="black"/>
                </a:solidFill>
              </a:rPr>
              <a:t> for assembling scores according to real-time emotive states</a:t>
            </a:r>
          </a:p>
          <a:p>
            <a:pPr marL="742950" lvl="1" indent="-285750">
              <a:spcBef>
                <a:spcPts val="200"/>
              </a:spcBef>
              <a:buFont typeface="Arial" pitchFamily="34" charset="0"/>
              <a:buChar char="–"/>
            </a:pPr>
            <a:r>
              <a:rPr lang="en-US" dirty="0">
                <a:solidFill>
                  <a:prstClr val="black"/>
                </a:solidFill>
              </a:rPr>
              <a:t>set of </a:t>
            </a:r>
            <a:r>
              <a:rPr lang="en-US" dirty="0">
                <a:solidFill>
                  <a:srgbClr val="0000CC"/>
                </a:solidFill>
              </a:rPr>
              <a:t>instruments</a:t>
            </a:r>
            <a:r>
              <a:rPr lang="en-US" dirty="0">
                <a:solidFill>
                  <a:prstClr val="black"/>
                </a:solidFill>
              </a:rPr>
              <a:t> , either multi-sample libraries or </a:t>
            </a:r>
            <a:r>
              <a:rPr lang="en-US" dirty="0" err="1">
                <a:solidFill>
                  <a:prstClr val="black"/>
                </a:solidFill>
              </a:rPr>
              <a:t>synthesised</a:t>
            </a:r>
            <a:endParaRPr lang="en-US" dirty="0">
              <a:solidFill>
                <a:prstClr val="black"/>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a:ln/>
        </p:spPr>
        <p:txBody>
          <a:bodyPr/>
          <a:lstStyle/>
          <a:p>
            <a:r>
              <a:rPr lang="en-US"/>
              <a:t>MIDI</a:t>
            </a:r>
          </a:p>
        </p:txBody>
      </p:sp>
      <p:sp>
        <p:nvSpPr>
          <p:cNvPr id="14341" name="Rectangle 5"/>
          <p:cNvSpPr>
            <a:spLocks noGrp="1" noChangeArrowheads="1"/>
          </p:cNvSpPr>
          <p:nvPr>
            <p:ph type="body" idx="1"/>
          </p:nvPr>
        </p:nvSpPr>
        <p:spPr>
          <a:xfrm>
            <a:off x="990601" y="990600"/>
            <a:ext cx="9318626" cy="5461670"/>
          </a:xfrm>
          <a:ln/>
        </p:spPr>
        <p:txBody>
          <a:bodyPr>
            <a:normAutofit/>
          </a:bodyPr>
          <a:lstStyle/>
          <a:p>
            <a:pPr marL="446424"/>
            <a:r>
              <a:rPr lang="en-US" dirty="0">
                <a:solidFill>
                  <a:srgbClr val="0000FF"/>
                </a:solidFill>
              </a:rPr>
              <a:t>M</a:t>
            </a:r>
            <a:r>
              <a:rPr lang="en-US" dirty="0"/>
              <a:t>usical </a:t>
            </a:r>
            <a:r>
              <a:rPr lang="en-US" dirty="0">
                <a:solidFill>
                  <a:srgbClr val="0000FF"/>
                </a:solidFill>
              </a:rPr>
              <a:t>I</a:t>
            </a:r>
            <a:r>
              <a:rPr lang="en-US" dirty="0"/>
              <a:t>nstrument </a:t>
            </a:r>
            <a:r>
              <a:rPr lang="en-US" dirty="0">
                <a:solidFill>
                  <a:srgbClr val="0000FF"/>
                </a:solidFill>
              </a:rPr>
              <a:t>D</a:t>
            </a:r>
            <a:r>
              <a:rPr lang="en-US" dirty="0"/>
              <a:t>igital </a:t>
            </a:r>
            <a:r>
              <a:rPr lang="en-US" dirty="0">
                <a:solidFill>
                  <a:srgbClr val="0000FF"/>
                </a:solidFill>
              </a:rPr>
              <a:t>I</a:t>
            </a:r>
            <a:r>
              <a:rPr lang="en-US" dirty="0"/>
              <a:t>nterface</a:t>
            </a:r>
          </a:p>
          <a:p>
            <a:pPr marL="803561" lvl="1"/>
            <a:r>
              <a:rPr lang="en-US" sz="2400" dirty="0"/>
              <a:t>Industry-standard electronic </a:t>
            </a:r>
            <a:br>
              <a:rPr lang="en-US" sz="2400" dirty="0"/>
            </a:br>
            <a:r>
              <a:rPr lang="en-US" sz="2400" dirty="0"/>
              <a:t>communication protocol (since 1983)</a:t>
            </a:r>
          </a:p>
          <a:p>
            <a:pPr marL="803561" lvl="1"/>
            <a:r>
              <a:rPr lang="en-US" sz="2400" dirty="0"/>
              <a:t>Serial interface (3.9 </a:t>
            </a:r>
            <a:r>
              <a:rPr lang="en-US" sz="2400" dirty="0" err="1"/>
              <a:t>kBps</a:t>
            </a:r>
            <a:r>
              <a:rPr lang="en-US" sz="2400" dirty="0"/>
              <a:t>) with </a:t>
            </a:r>
            <a:br>
              <a:rPr lang="en-US" sz="2400" dirty="0"/>
            </a:br>
            <a:r>
              <a:rPr lang="en-US" sz="2400" dirty="0"/>
              <a:t>defined set of messages</a:t>
            </a:r>
          </a:p>
          <a:p>
            <a:pPr marL="803561" lvl="1"/>
            <a:r>
              <a:rPr lang="en-US" sz="2400" dirty="0"/>
              <a:t>Defines each musical </a:t>
            </a:r>
            <a:r>
              <a:rPr lang="en-US" sz="2400" dirty="0">
                <a:solidFill>
                  <a:srgbClr val="0000FF"/>
                </a:solidFill>
              </a:rPr>
              <a:t>note</a:t>
            </a:r>
            <a:r>
              <a:rPr lang="en-US" sz="2400" dirty="0"/>
              <a:t> in an</a:t>
            </a:r>
            <a:br>
              <a:rPr lang="en-US" sz="2400" dirty="0"/>
            </a:br>
            <a:r>
              <a:rPr lang="en-US" sz="2400" dirty="0"/>
              <a:t>electronic instrument</a:t>
            </a:r>
          </a:p>
          <a:p>
            <a:pPr marL="1071414" lvl="2"/>
            <a:r>
              <a:rPr lang="en-US" sz="2000" dirty="0"/>
              <a:t>Allow instruments and computers to exchange data</a:t>
            </a:r>
          </a:p>
          <a:p>
            <a:pPr marL="446424">
              <a:spcBef>
                <a:spcPts val="2953"/>
              </a:spcBef>
            </a:pPr>
            <a:r>
              <a:rPr lang="en-US" dirty="0"/>
              <a:t>MIDI </a:t>
            </a:r>
            <a:r>
              <a:rPr lang="en-US" dirty="0">
                <a:solidFill>
                  <a:srgbClr val="FF0000"/>
                </a:solidFill>
              </a:rPr>
              <a:t>does not</a:t>
            </a:r>
            <a:r>
              <a:rPr lang="en-US" dirty="0"/>
              <a:t> transmit audio </a:t>
            </a:r>
          </a:p>
          <a:p>
            <a:pPr marL="803561" lvl="1"/>
            <a:r>
              <a:rPr lang="en-US" sz="2400" dirty="0"/>
              <a:t>Transmits digital symbolic information</a:t>
            </a:r>
            <a:br>
              <a:rPr lang="en-US" sz="2400" dirty="0"/>
            </a:br>
            <a:r>
              <a:rPr lang="en-US" sz="2400" dirty="0"/>
              <a:t>about a performance</a:t>
            </a:r>
          </a:p>
        </p:txBody>
      </p:sp>
      <p:pic>
        <p:nvPicPr>
          <p:cNvPr id="7" name="Picture 5" descr="Image:NoteNamesFrequenciesAndMidiNumbers.svg">
            <a:hlinkClick r:id="rId3"/>
          </p:cNvPr>
          <p:cNvPicPr>
            <a:picLocks noChangeAspect="1" noChangeArrowheads="1"/>
          </p:cNvPicPr>
          <p:nvPr/>
        </p:nvPicPr>
        <p:blipFill>
          <a:blip r:embed="rId4" cstate="print"/>
          <a:srcRect l="52991" t="4370" r="8607" b="3809"/>
          <a:stretch>
            <a:fillRect/>
          </a:stretch>
        </p:blipFill>
        <p:spPr bwMode="auto">
          <a:xfrm>
            <a:off x="8904312" y="0"/>
            <a:ext cx="1763688" cy="6858000"/>
          </a:xfrm>
          <a:prstGeom prst="rect">
            <a:avLst/>
          </a:prstGeom>
          <a:solidFill>
            <a:schemeClr val="bg1"/>
          </a:solidFill>
          <a:ln w="9525">
            <a:noFill/>
            <a:miter lim="800000"/>
            <a:headEnd/>
            <a:tailEnd/>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212E-98BB-B9A3-DFE9-B4F95E1EA6F8}"/>
              </a:ext>
            </a:extLst>
          </p:cNvPr>
          <p:cNvSpPr>
            <a:spLocks noGrp="1"/>
          </p:cNvSpPr>
          <p:nvPr>
            <p:ph type="title"/>
          </p:nvPr>
        </p:nvSpPr>
        <p:spPr/>
        <p:txBody>
          <a:bodyPr/>
          <a:lstStyle/>
          <a:p>
            <a:r>
              <a:rPr lang="en-GB" dirty="0"/>
              <a:t>MIDI - Musical Instrument Digital Interface</a:t>
            </a:r>
          </a:p>
        </p:txBody>
      </p:sp>
      <p:sp>
        <p:nvSpPr>
          <p:cNvPr id="3" name="Content Placeholder 2">
            <a:extLst>
              <a:ext uri="{FF2B5EF4-FFF2-40B4-BE49-F238E27FC236}">
                <a16:creationId xmlns:a16="http://schemas.microsoft.com/office/drawing/2014/main" id="{FD320413-1026-D741-C185-8E2FCC1E5DDF}"/>
              </a:ext>
            </a:extLst>
          </p:cNvPr>
          <p:cNvSpPr>
            <a:spLocks noGrp="1"/>
          </p:cNvSpPr>
          <p:nvPr>
            <p:ph idx="1"/>
          </p:nvPr>
        </p:nvSpPr>
        <p:spPr>
          <a:xfrm>
            <a:off x="632637" y="1329070"/>
            <a:ext cx="11344209" cy="5315066"/>
          </a:xfrm>
        </p:spPr>
        <p:txBody>
          <a:bodyPr>
            <a:normAutofit/>
          </a:bodyPr>
          <a:lstStyle/>
          <a:p>
            <a:r>
              <a:rPr lang="en-GB" dirty="0"/>
              <a:t>MIDI stands for Musical Instrument Digital Interface</a:t>
            </a:r>
          </a:p>
          <a:p>
            <a:r>
              <a:rPr lang="en-GB" dirty="0"/>
              <a:t>Began in 1980s as communication standard for synthesizers, MIDI protocol</a:t>
            </a:r>
          </a:p>
          <a:p>
            <a:r>
              <a:rPr lang="en-GB" dirty="0"/>
              <a:t>Developed by major synth manufacturers at the time</a:t>
            </a:r>
          </a:p>
          <a:p>
            <a:pPr lvl="1"/>
            <a:r>
              <a:rPr lang="en-GB" dirty="0" err="1"/>
              <a:t>Korg</a:t>
            </a:r>
            <a:endParaRPr lang="en-GB" dirty="0"/>
          </a:p>
          <a:p>
            <a:pPr lvl="1"/>
            <a:r>
              <a:rPr lang="en-GB" dirty="0"/>
              <a:t>Roland</a:t>
            </a:r>
          </a:p>
          <a:p>
            <a:pPr lvl="1"/>
            <a:r>
              <a:rPr lang="en-GB" dirty="0"/>
              <a:t>Yamaha</a:t>
            </a:r>
          </a:p>
          <a:p>
            <a:pPr lvl="1"/>
            <a:r>
              <a:rPr lang="en-GB" dirty="0"/>
              <a:t>…</a:t>
            </a:r>
          </a:p>
        </p:txBody>
      </p:sp>
      <p:pic>
        <p:nvPicPr>
          <p:cNvPr id="1026" name="Picture 2" descr="Modern MIDI Setup">
            <a:extLst>
              <a:ext uri="{FF2B5EF4-FFF2-40B4-BE49-F238E27FC236}">
                <a16:creationId xmlns:a16="http://schemas.microsoft.com/office/drawing/2014/main" id="{D0F6A129-4C18-D981-2153-6CADD6E18C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1552" y="2971639"/>
            <a:ext cx="5768959" cy="3930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675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749C9-B89B-44EC-43FB-338A4796B0B0}"/>
              </a:ext>
            </a:extLst>
          </p:cNvPr>
          <p:cNvSpPr>
            <a:spLocks noGrp="1"/>
          </p:cNvSpPr>
          <p:nvPr>
            <p:ph type="title"/>
          </p:nvPr>
        </p:nvSpPr>
        <p:spPr/>
        <p:txBody>
          <a:bodyPr/>
          <a:lstStyle/>
          <a:p>
            <a:r>
              <a:rPr lang="en-GB" dirty="0"/>
              <a:t>Midi channels</a:t>
            </a:r>
          </a:p>
        </p:txBody>
      </p:sp>
      <p:sp>
        <p:nvSpPr>
          <p:cNvPr id="3" name="Content Placeholder 2">
            <a:extLst>
              <a:ext uri="{FF2B5EF4-FFF2-40B4-BE49-F238E27FC236}">
                <a16:creationId xmlns:a16="http://schemas.microsoft.com/office/drawing/2014/main" id="{C15CEEFE-0155-459D-C0FA-646DD4D5B95B}"/>
              </a:ext>
            </a:extLst>
          </p:cNvPr>
          <p:cNvSpPr>
            <a:spLocks noGrp="1"/>
          </p:cNvSpPr>
          <p:nvPr>
            <p:ph idx="1"/>
          </p:nvPr>
        </p:nvSpPr>
        <p:spPr>
          <a:xfrm>
            <a:off x="838199" y="1201479"/>
            <a:ext cx="10985205" cy="4975484"/>
          </a:xfrm>
        </p:spPr>
        <p:txBody>
          <a:bodyPr>
            <a:normAutofit/>
          </a:bodyPr>
          <a:lstStyle/>
          <a:p>
            <a:pPr>
              <a:lnSpc>
                <a:spcPct val="100000"/>
              </a:lnSpc>
              <a:spcBef>
                <a:spcPts val="600"/>
              </a:spcBef>
            </a:pPr>
            <a:r>
              <a:rPr lang="en-GB" dirty="0"/>
              <a:t>Midi channels are independent paths over which communication can occur between Midi devices</a:t>
            </a:r>
          </a:p>
          <a:p>
            <a:pPr>
              <a:lnSpc>
                <a:spcPct val="100000"/>
              </a:lnSpc>
              <a:spcBef>
                <a:spcPts val="600"/>
              </a:spcBef>
            </a:pPr>
            <a:r>
              <a:rPr lang="en-GB" dirty="0"/>
              <a:t>By assigning channels to particular Midi devices or Midi-enabled sound generators, they can be independently controlled via Midi data</a:t>
            </a:r>
          </a:p>
          <a:p>
            <a:pPr>
              <a:lnSpc>
                <a:spcPct val="100000"/>
              </a:lnSpc>
              <a:spcBef>
                <a:spcPts val="600"/>
              </a:spcBef>
            </a:pPr>
            <a:r>
              <a:rPr lang="en-GB" dirty="0"/>
              <a:t>16 Midi channels</a:t>
            </a:r>
          </a:p>
          <a:p>
            <a:pPr>
              <a:lnSpc>
                <a:spcPct val="100000"/>
              </a:lnSpc>
              <a:spcBef>
                <a:spcPts val="600"/>
              </a:spcBef>
            </a:pPr>
            <a:r>
              <a:rPr lang="en-GB" dirty="0"/>
              <a:t>Each can be assigned to a different Midi device</a:t>
            </a:r>
          </a:p>
          <a:p>
            <a:pPr>
              <a:lnSpc>
                <a:spcPct val="100000"/>
              </a:lnSpc>
              <a:spcBef>
                <a:spcPts val="600"/>
              </a:spcBef>
            </a:pPr>
            <a:r>
              <a:rPr lang="en-GB" dirty="0"/>
              <a:t>Channel assignments allow Midi devices to be arranged in combinations so that each device responds only to information intended for it</a:t>
            </a:r>
          </a:p>
        </p:txBody>
      </p:sp>
    </p:spTree>
    <p:extLst>
      <p:ext uri="{BB962C8B-B14F-4D97-AF65-F5344CB8AC3E}">
        <p14:creationId xmlns:p14="http://schemas.microsoft.com/office/powerpoint/2010/main" val="2163545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749C9-B89B-44EC-43FB-338A4796B0B0}"/>
              </a:ext>
            </a:extLst>
          </p:cNvPr>
          <p:cNvSpPr>
            <a:spLocks noGrp="1"/>
          </p:cNvSpPr>
          <p:nvPr>
            <p:ph type="title"/>
          </p:nvPr>
        </p:nvSpPr>
        <p:spPr/>
        <p:txBody>
          <a:bodyPr/>
          <a:lstStyle/>
          <a:p>
            <a:r>
              <a:rPr lang="en-GB" dirty="0"/>
              <a:t>Midi messages</a:t>
            </a:r>
          </a:p>
        </p:txBody>
      </p:sp>
      <p:sp>
        <p:nvSpPr>
          <p:cNvPr id="3" name="Content Placeholder 2">
            <a:extLst>
              <a:ext uri="{FF2B5EF4-FFF2-40B4-BE49-F238E27FC236}">
                <a16:creationId xmlns:a16="http://schemas.microsoft.com/office/drawing/2014/main" id="{C15CEEFE-0155-459D-C0FA-646DD4D5B95B}"/>
              </a:ext>
            </a:extLst>
          </p:cNvPr>
          <p:cNvSpPr>
            <a:spLocks noGrp="1"/>
          </p:cNvSpPr>
          <p:nvPr>
            <p:ph idx="1"/>
          </p:nvPr>
        </p:nvSpPr>
        <p:spPr>
          <a:xfrm>
            <a:off x="527901" y="1060516"/>
            <a:ext cx="11529420" cy="5723056"/>
          </a:xfrm>
        </p:spPr>
        <p:txBody>
          <a:bodyPr>
            <a:normAutofit fontScale="92500" lnSpcReduction="10000"/>
          </a:bodyPr>
          <a:lstStyle/>
          <a:p>
            <a:pPr>
              <a:lnSpc>
                <a:spcPct val="110000"/>
              </a:lnSpc>
              <a:spcBef>
                <a:spcPts val="400"/>
              </a:spcBef>
            </a:pPr>
            <a:r>
              <a:rPr lang="en-GB" sz="2700" dirty="0"/>
              <a:t>Midi messages used to communicate with midi devices</a:t>
            </a:r>
          </a:p>
          <a:p>
            <a:pPr lvl="1">
              <a:lnSpc>
                <a:spcPct val="110000"/>
              </a:lnSpc>
              <a:spcBef>
                <a:spcPts val="400"/>
              </a:spcBef>
            </a:pPr>
            <a:r>
              <a:rPr lang="en-GB" dirty="0"/>
              <a:t>these messages travel between devices on Midi channels.</a:t>
            </a:r>
          </a:p>
          <a:p>
            <a:pPr lvl="1">
              <a:lnSpc>
                <a:spcPct val="110000"/>
              </a:lnSpc>
              <a:spcBef>
                <a:spcPts val="400"/>
              </a:spcBef>
            </a:pPr>
            <a:r>
              <a:rPr lang="en-GB" dirty="0"/>
              <a:t>carry specific instructions &amp; data intended for device at receiving end of channel</a:t>
            </a:r>
          </a:p>
          <a:p>
            <a:pPr lvl="1">
              <a:lnSpc>
                <a:spcPct val="110000"/>
              </a:lnSpc>
              <a:spcBef>
                <a:spcPts val="400"/>
              </a:spcBef>
            </a:pPr>
            <a:r>
              <a:rPr lang="en-GB" dirty="0"/>
              <a:t>Usually 2 to 3 bytes of information in each message</a:t>
            </a:r>
          </a:p>
          <a:p>
            <a:pPr>
              <a:lnSpc>
                <a:spcPct val="110000"/>
              </a:lnSpc>
              <a:spcBef>
                <a:spcPts val="400"/>
              </a:spcBef>
            </a:pPr>
            <a:r>
              <a:rPr lang="en-GB" sz="2700" dirty="0"/>
              <a:t>Midi voice information carries performance data, such as </a:t>
            </a:r>
          </a:p>
          <a:p>
            <a:pPr lvl="1">
              <a:lnSpc>
                <a:spcPct val="110000"/>
              </a:lnSpc>
              <a:spcBef>
                <a:spcPts val="400"/>
              </a:spcBef>
            </a:pPr>
            <a:r>
              <a:rPr lang="en-GB" dirty="0"/>
              <a:t>which notes to play</a:t>
            </a:r>
          </a:p>
          <a:p>
            <a:pPr lvl="1">
              <a:lnSpc>
                <a:spcPct val="110000"/>
              </a:lnSpc>
              <a:spcBef>
                <a:spcPts val="400"/>
              </a:spcBef>
            </a:pPr>
            <a:r>
              <a:rPr lang="en-GB" dirty="0"/>
              <a:t>how long to hold them</a:t>
            </a:r>
          </a:p>
          <a:p>
            <a:pPr lvl="1">
              <a:lnSpc>
                <a:spcPct val="110000"/>
              </a:lnSpc>
              <a:spcBef>
                <a:spcPts val="400"/>
              </a:spcBef>
            </a:pPr>
            <a:r>
              <a:rPr lang="en-GB" dirty="0"/>
              <a:t>how hard to press keys</a:t>
            </a:r>
          </a:p>
          <a:p>
            <a:pPr>
              <a:lnSpc>
                <a:spcPct val="110000"/>
              </a:lnSpc>
              <a:spcBef>
                <a:spcPts val="400"/>
              </a:spcBef>
            </a:pPr>
            <a:r>
              <a:rPr lang="en-GB" sz="2700" dirty="0"/>
              <a:t>Midi mode information carries instructions on how receiving device should use performance data that’s being received by it, such as</a:t>
            </a:r>
          </a:p>
          <a:p>
            <a:pPr lvl="1">
              <a:lnSpc>
                <a:spcPct val="110000"/>
              </a:lnSpc>
              <a:spcBef>
                <a:spcPts val="400"/>
              </a:spcBef>
            </a:pPr>
            <a:r>
              <a:rPr lang="en-GB" dirty="0"/>
              <a:t>whether to respond to data on any channel or only single channel</a:t>
            </a:r>
          </a:p>
          <a:p>
            <a:pPr lvl="1">
              <a:lnSpc>
                <a:spcPct val="110000"/>
              </a:lnSpc>
              <a:spcBef>
                <a:spcPts val="400"/>
              </a:spcBef>
            </a:pPr>
            <a:r>
              <a:rPr lang="en-GB" dirty="0"/>
              <a:t>whether to play polyphonic (several notes at a time) notes</a:t>
            </a:r>
          </a:p>
          <a:p>
            <a:pPr>
              <a:lnSpc>
                <a:spcPct val="110000"/>
              </a:lnSpc>
              <a:spcBef>
                <a:spcPts val="400"/>
              </a:spcBef>
            </a:pPr>
            <a:r>
              <a:rPr lang="en-GB" sz="2700" dirty="0"/>
              <a:t>Midi system-specific information includes general system, synchronization, &amp; other system-related data</a:t>
            </a:r>
          </a:p>
        </p:txBody>
      </p:sp>
    </p:spTree>
    <p:extLst>
      <p:ext uri="{BB962C8B-B14F-4D97-AF65-F5344CB8AC3E}">
        <p14:creationId xmlns:p14="http://schemas.microsoft.com/office/powerpoint/2010/main" val="631578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ln/>
        </p:spPr>
        <p:txBody>
          <a:bodyPr>
            <a:normAutofit/>
          </a:bodyPr>
          <a:lstStyle/>
          <a:p>
            <a:r>
              <a:rPr lang="en-US" sz="5400" dirty="0"/>
              <a:t>Example MIDI messages</a:t>
            </a:r>
            <a:endParaRPr lang="en-US" dirty="0"/>
          </a:p>
        </p:txBody>
      </p:sp>
      <p:sp>
        <p:nvSpPr>
          <p:cNvPr id="16390" name="Rectangle 6"/>
          <p:cNvSpPr>
            <a:spLocks/>
          </p:cNvSpPr>
          <p:nvPr/>
        </p:nvSpPr>
        <p:spPr bwMode="auto">
          <a:xfrm>
            <a:off x="7391400" y="5933182"/>
            <a:ext cx="3352800" cy="767953"/>
          </a:xfrm>
          <a:prstGeom prst="rect">
            <a:avLst/>
          </a:prstGeom>
          <a:noFill/>
          <a:ln w="12700" cap="flat">
            <a:noFill/>
            <a:miter lim="800000"/>
            <a:headEnd type="none" w="med" len="med"/>
            <a:tailEnd type="none" w="med" len="med"/>
          </a:ln>
        </p:spPr>
        <p:txBody>
          <a:bodyPr lIns="0" tIns="0" rIns="0" bIns="0" anchor="ctr"/>
          <a:lstStyle/>
          <a:p>
            <a:pPr algn="l"/>
            <a:r>
              <a:rPr lang="en-US" sz="2400" dirty="0">
                <a:solidFill>
                  <a:srgbClr val="0000FF"/>
                </a:solidFill>
                <a:latin typeface="Arial" charset="0"/>
                <a:cs typeface="Arial" charset="0"/>
                <a:sym typeface="Arial" charset="0"/>
              </a:rPr>
              <a:t>Note On / Note Off</a:t>
            </a:r>
          </a:p>
          <a:p>
            <a:pPr algn="l"/>
            <a:r>
              <a:rPr lang="en-US" sz="2400" dirty="0">
                <a:latin typeface="Arial" charset="0"/>
                <a:cs typeface="Arial" charset="0"/>
                <a:sym typeface="Arial" charset="0"/>
              </a:rPr>
              <a:t>Note #, Velocity</a:t>
            </a:r>
          </a:p>
        </p:txBody>
      </p:sp>
      <p:sp>
        <p:nvSpPr>
          <p:cNvPr id="16393" name="Rectangle 9"/>
          <p:cNvSpPr>
            <a:spLocks/>
          </p:cNvSpPr>
          <p:nvPr/>
        </p:nvSpPr>
        <p:spPr bwMode="auto">
          <a:xfrm>
            <a:off x="3765351" y="1406428"/>
            <a:ext cx="4706913" cy="1044773"/>
          </a:xfrm>
          <a:prstGeom prst="rect">
            <a:avLst/>
          </a:prstGeom>
          <a:noFill/>
          <a:ln w="12700" cap="flat">
            <a:noFill/>
            <a:miter lim="800000"/>
            <a:headEnd type="none" w="med" len="med"/>
            <a:tailEnd type="none" w="med" len="med"/>
          </a:ln>
        </p:spPr>
        <p:txBody>
          <a:bodyPr lIns="0" tIns="0" rIns="0" bIns="0" anchor="ctr"/>
          <a:lstStyle/>
          <a:p>
            <a:pPr algn="l"/>
            <a:r>
              <a:rPr lang="en-US" sz="2400" dirty="0">
                <a:solidFill>
                  <a:srgbClr val="FF0000"/>
                </a:solidFill>
                <a:latin typeface="Arial" charset="0"/>
                <a:cs typeface="Arial" charset="0"/>
                <a:sym typeface="Arial" charset="0"/>
              </a:rPr>
              <a:t>Control Change</a:t>
            </a:r>
          </a:p>
          <a:p>
            <a:pPr algn="l"/>
            <a:r>
              <a:rPr lang="en-US" sz="2400" dirty="0">
                <a:latin typeface="Arial" charset="0"/>
                <a:cs typeface="Arial" charset="0"/>
                <a:sym typeface="Arial" charset="0"/>
              </a:rPr>
              <a:t>Control #, Value</a:t>
            </a:r>
          </a:p>
          <a:p>
            <a:pPr algn="l"/>
            <a:r>
              <a:rPr lang="en-US" sz="2400" dirty="0">
                <a:latin typeface="Arial" charset="0"/>
                <a:cs typeface="Arial" charset="0"/>
                <a:sym typeface="Arial" charset="0"/>
              </a:rPr>
              <a:t>e.g. Modulation, Pan, Effect Levels</a:t>
            </a:r>
          </a:p>
        </p:txBody>
      </p:sp>
      <p:grpSp>
        <p:nvGrpSpPr>
          <p:cNvPr id="2" name="Group 1">
            <a:extLst>
              <a:ext uri="{FF2B5EF4-FFF2-40B4-BE49-F238E27FC236}">
                <a16:creationId xmlns:a16="http://schemas.microsoft.com/office/drawing/2014/main" id="{E9063004-7DB9-0327-B180-D8A21AC51F3C}"/>
              </a:ext>
            </a:extLst>
          </p:cNvPr>
          <p:cNvGrpSpPr>
            <a:grpSpLocks noChangeAspect="1"/>
          </p:cNvGrpSpPr>
          <p:nvPr/>
        </p:nvGrpSpPr>
        <p:grpSpPr>
          <a:xfrm>
            <a:off x="3738560" y="2455662"/>
            <a:ext cx="5925682" cy="3493740"/>
            <a:chOff x="3738564" y="2455664"/>
            <a:chExt cx="4740548" cy="2794992"/>
          </a:xfrm>
        </p:grpSpPr>
        <p:pic>
          <p:nvPicPr>
            <p:cNvPr id="16387" name="Picture 3"/>
            <p:cNvPicPr>
              <a:picLocks noChangeAspect="1" noChangeArrowheads="1"/>
            </p:cNvPicPr>
            <p:nvPr/>
          </p:nvPicPr>
          <p:blipFill>
            <a:blip r:embed="rId2" cstate="print"/>
            <a:srcRect/>
            <a:stretch>
              <a:fillRect/>
            </a:stretch>
          </p:blipFill>
          <p:spPr bwMode="auto">
            <a:xfrm>
              <a:off x="3738564" y="2455664"/>
              <a:ext cx="4740548" cy="2794992"/>
            </a:xfrm>
            <a:prstGeom prst="rect">
              <a:avLst/>
            </a:prstGeom>
            <a:noFill/>
            <a:ln w="12700" cap="flat">
              <a:noFill/>
              <a:miter lim="800000"/>
              <a:headEnd/>
              <a:tailEnd/>
            </a:ln>
          </p:spPr>
        </p:pic>
        <p:sp>
          <p:nvSpPr>
            <p:cNvPr id="16388" name="Rectangle 4"/>
            <p:cNvSpPr>
              <a:spLocks/>
            </p:cNvSpPr>
            <p:nvPr/>
          </p:nvSpPr>
          <p:spPr bwMode="auto">
            <a:xfrm>
              <a:off x="4640461" y="3580806"/>
              <a:ext cx="3759398" cy="1589484"/>
            </a:xfrm>
            <a:prstGeom prst="rect">
              <a:avLst/>
            </a:prstGeom>
            <a:noFill/>
            <a:ln w="50800" cap="flat">
              <a:solidFill>
                <a:srgbClr val="0000FF"/>
              </a:solidFill>
              <a:prstDash val="solid"/>
              <a:miter lim="800000"/>
              <a:headEnd type="none" w="med" len="med"/>
              <a:tailEnd type="none" w="med" len="med"/>
            </a:ln>
          </p:spPr>
          <p:txBody>
            <a:bodyPr lIns="0" tIns="0" rIns="0" bIns="0"/>
            <a:lstStyle/>
            <a:p>
              <a:pPr algn="l"/>
              <a:endParaRPr lang="en-US" sz="2400" dirty="0">
                <a:latin typeface="Arial" charset="0"/>
                <a:cs typeface="Arial" charset="0"/>
              </a:endParaRPr>
            </a:p>
          </p:txBody>
        </p:sp>
        <p:sp>
          <p:nvSpPr>
            <p:cNvPr id="16389" name="Rectangle 5"/>
            <p:cNvSpPr>
              <a:spLocks/>
            </p:cNvSpPr>
            <p:nvPr/>
          </p:nvSpPr>
          <p:spPr bwMode="auto">
            <a:xfrm>
              <a:off x="7069336" y="2794993"/>
              <a:ext cx="1321594" cy="723305"/>
            </a:xfrm>
            <a:prstGeom prst="rect">
              <a:avLst/>
            </a:prstGeom>
            <a:noFill/>
            <a:ln w="50800" cap="flat">
              <a:solidFill>
                <a:srgbClr val="0000FF"/>
              </a:solidFill>
              <a:prstDash val="solid"/>
              <a:miter lim="800000"/>
              <a:headEnd type="none" w="med" len="med"/>
              <a:tailEnd type="none" w="med" len="med"/>
            </a:ln>
          </p:spPr>
          <p:txBody>
            <a:bodyPr lIns="0" tIns="0" rIns="0" bIns="0"/>
            <a:lstStyle/>
            <a:p>
              <a:pPr algn="l"/>
              <a:endParaRPr lang="en-US" sz="2400" dirty="0">
                <a:latin typeface="Arial" charset="0"/>
                <a:cs typeface="Arial" charset="0"/>
              </a:endParaRPr>
            </a:p>
          </p:txBody>
        </p:sp>
        <p:sp>
          <p:nvSpPr>
            <p:cNvPr id="16391" name="Rectangle 7"/>
            <p:cNvSpPr>
              <a:spLocks/>
            </p:cNvSpPr>
            <p:nvPr/>
          </p:nvSpPr>
          <p:spPr bwMode="auto">
            <a:xfrm>
              <a:off x="3854651" y="2634259"/>
              <a:ext cx="3161109" cy="884039"/>
            </a:xfrm>
            <a:prstGeom prst="rect">
              <a:avLst/>
            </a:prstGeom>
            <a:noFill/>
            <a:ln w="50800" cap="flat">
              <a:solidFill>
                <a:srgbClr val="FF0000"/>
              </a:solidFill>
              <a:prstDash val="solid"/>
              <a:miter lim="800000"/>
              <a:headEnd type="none" w="med" len="med"/>
              <a:tailEnd type="none" w="med" len="med"/>
            </a:ln>
          </p:spPr>
          <p:txBody>
            <a:bodyPr lIns="0" tIns="0" rIns="0" bIns="0"/>
            <a:lstStyle/>
            <a:p>
              <a:pPr algn="l"/>
              <a:endParaRPr lang="en-US" sz="2400" dirty="0">
                <a:latin typeface="Arial" charset="0"/>
                <a:cs typeface="Arial" charset="0"/>
              </a:endParaRPr>
            </a:p>
          </p:txBody>
        </p:sp>
        <p:sp>
          <p:nvSpPr>
            <p:cNvPr id="16392" name="Rectangle 8"/>
            <p:cNvSpPr>
              <a:spLocks/>
            </p:cNvSpPr>
            <p:nvPr/>
          </p:nvSpPr>
          <p:spPr bwMode="auto">
            <a:xfrm>
              <a:off x="4283273" y="3812977"/>
              <a:ext cx="312539" cy="884039"/>
            </a:xfrm>
            <a:prstGeom prst="rect">
              <a:avLst/>
            </a:prstGeom>
            <a:noFill/>
            <a:ln w="50800" cap="flat">
              <a:solidFill>
                <a:srgbClr val="FF0000"/>
              </a:solidFill>
              <a:prstDash val="solid"/>
              <a:miter lim="800000"/>
              <a:headEnd type="none" w="med" len="med"/>
              <a:tailEnd type="none" w="med" len="med"/>
            </a:ln>
          </p:spPr>
          <p:txBody>
            <a:bodyPr lIns="0" tIns="0" rIns="0" bIns="0"/>
            <a:lstStyle/>
            <a:p>
              <a:pPr algn="l"/>
              <a:endParaRPr lang="en-US" sz="2400" dirty="0">
                <a:latin typeface="Arial" charset="0"/>
                <a:cs typeface="Arial" charset="0"/>
              </a:endParaRPr>
            </a:p>
          </p:txBody>
        </p:sp>
        <p:sp>
          <p:nvSpPr>
            <p:cNvPr id="16394" name="Rectangle 10"/>
            <p:cNvSpPr>
              <a:spLocks/>
            </p:cNvSpPr>
            <p:nvPr/>
          </p:nvSpPr>
          <p:spPr bwMode="auto">
            <a:xfrm>
              <a:off x="3926087" y="3812976"/>
              <a:ext cx="312539" cy="892969"/>
            </a:xfrm>
            <a:prstGeom prst="rect">
              <a:avLst/>
            </a:prstGeom>
            <a:noFill/>
            <a:ln w="50800" cap="flat">
              <a:solidFill>
                <a:srgbClr val="FF7F00"/>
              </a:solidFill>
              <a:prstDash val="solid"/>
              <a:miter lim="800000"/>
              <a:headEnd type="none" w="med" len="med"/>
              <a:tailEnd type="none" w="med" len="med"/>
            </a:ln>
          </p:spPr>
          <p:txBody>
            <a:bodyPr lIns="0" tIns="0" rIns="0" bIns="0"/>
            <a:lstStyle/>
            <a:p>
              <a:pPr algn="l"/>
              <a:endParaRPr lang="en-US" sz="2400" dirty="0">
                <a:latin typeface="Arial" charset="0"/>
                <a:cs typeface="Arial" charset="0"/>
              </a:endParaRPr>
            </a:p>
          </p:txBody>
        </p:sp>
      </p:grpSp>
      <p:sp>
        <p:nvSpPr>
          <p:cNvPr id="16395" name="Rectangle 11"/>
          <p:cNvSpPr>
            <a:spLocks/>
          </p:cNvSpPr>
          <p:nvPr/>
        </p:nvSpPr>
        <p:spPr bwMode="auto">
          <a:xfrm>
            <a:off x="2590800" y="5937647"/>
            <a:ext cx="3125218" cy="767953"/>
          </a:xfrm>
          <a:prstGeom prst="rect">
            <a:avLst/>
          </a:prstGeom>
          <a:noFill/>
          <a:ln w="12700" cap="flat">
            <a:noFill/>
            <a:miter lim="800000"/>
            <a:headEnd type="none" w="med" len="med"/>
            <a:tailEnd type="none" w="med" len="med"/>
          </a:ln>
        </p:spPr>
        <p:txBody>
          <a:bodyPr lIns="0" tIns="0" rIns="0" bIns="0" anchor="ctr"/>
          <a:lstStyle/>
          <a:p>
            <a:pPr algn="l"/>
            <a:r>
              <a:rPr lang="en-US" sz="2400" dirty="0">
                <a:solidFill>
                  <a:srgbClr val="FF7F00"/>
                </a:solidFill>
                <a:latin typeface="Arial" charset="0"/>
                <a:cs typeface="Arial" charset="0"/>
                <a:sym typeface="Arial" charset="0"/>
              </a:rPr>
              <a:t>Pitch Wheel</a:t>
            </a:r>
          </a:p>
          <a:p>
            <a:pPr algn="l"/>
            <a:r>
              <a:rPr lang="en-US" sz="2400" dirty="0">
                <a:latin typeface="Arial" charset="0"/>
                <a:cs typeface="Arial" charset="0"/>
                <a:sym typeface="Arial" charset="0"/>
              </a:rPr>
              <a:t>Pitch value (up / down)</a:t>
            </a:r>
          </a:p>
        </p:txBody>
      </p:sp>
    </p:spTree>
    <p:extLst>
      <p:ext uri="{BB962C8B-B14F-4D97-AF65-F5344CB8AC3E}">
        <p14:creationId xmlns:p14="http://schemas.microsoft.com/office/powerpoint/2010/main" val="148999227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749C9-B89B-44EC-43FB-338A4796B0B0}"/>
              </a:ext>
            </a:extLst>
          </p:cNvPr>
          <p:cNvSpPr>
            <a:spLocks noGrp="1"/>
          </p:cNvSpPr>
          <p:nvPr>
            <p:ph type="title"/>
          </p:nvPr>
        </p:nvSpPr>
        <p:spPr/>
        <p:txBody>
          <a:bodyPr/>
          <a:lstStyle/>
          <a:p>
            <a:r>
              <a:rPr lang="en-GB" dirty="0"/>
              <a:t>Midi commands</a:t>
            </a:r>
          </a:p>
        </p:txBody>
      </p:sp>
      <p:sp>
        <p:nvSpPr>
          <p:cNvPr id="3" name="Content Placeholder 2">
            <a:extLst>
              <a:ext uri="{FF2B5EF4-FFF2-40B4-BE49-F238E27FC236}">
                <a16:creationId xmlns:a16="http://schemas.microsoft.com/office/drawing/2014/main" id="{C15CEEFE-0155-459D-C0FA-646DD4D5B95B}"/>
              </a:ext>
            </a:extLst>
          </p:cNvPr>
          <p:cNvSpPr>
            <a:spLocks noGrp="1"/>
          </p:cNvSpPr>
          <p:nvPr>
            <p:ph idx="1"/>
          </p:nvPr>
        </p:nvSpPr>
        <p:spPr>
          <a:xfrm>
            <a:off x="244549" y="1060516"/>
            <a:ext cx="11812772" cy="5723056"/>
          </a:xfrm>
        </p:spPr>
        <p:txBody>
          <a:bodyPr>
            <a:normAutofit/>
          </a:bodyPr>
          <a:lstStyle/>
          <a:p>
            <a:pPr>
              <a:lnSpc>
                <a:spcPct val="110000"/>
              </a:lnSpc>
              <a:spcBef>
                <a:spcPts val="400"/>
              </a:spcBef>
            </a:pPr>
            <a:r>
              <a:rPr lang="en-GB" sz="2700" dirty="0"/>
              <a:t>Most traffic in Midi data stream is Midi voice information</a:t>
            </a:r>
          </a:p>
          <a:p>
            <a:pPr>
              <a:lnSpc>
                <a:spcPct val="110000"/>
              </a:lnSpc>
              <a:spcBef>
                <a:spcPts val="400"/>
              </a:spcBef>
            </a:pPr>
            <a:r>
              <a:rPr lang="en-GB" sz="2700" dirty="0"/>
              <a:t>This information carries performance data, also referred to as Midi commands</a:t>
            </a:r>
          </a:p>
          <a:p>
            <a:pPr>
              <a:lnSpc>
                <a:spcPct val="110000"/>
              </a:lnSpc>
              <a:spcBef>
                <a:spcPts val="400"/>
              </a:spcBef>
            </a:pPr>
            <a:r>
              <a:rPr lang="en-GB" sz="2700" dirty="0"/>
              <a:t>A Midi command is a series of numbers which when received by device will cause it to do something</a:t>
            </a:r>
          </a:p>
          <a:p>
            <a:pPr>
              <a:lnSpc>
                <a:spcPct val="110000"/>
              </a:lnSpc>
              <a:spcBef>
                <a:spcPts val="400"/>
              </a:spcBef>
            </a:pPr>
            <a:r>
              <a:rPr lang="en-GB" sz="2700" dirty="0"/>
              <a:t>Midi commands convey action to receiving device, such as play note, change  sound (Midi program change), or turn off note</a:t>
            </a:r>
          </a:p>
          <a:p>
            <a:pPr>
              <a:lnSpc>
                <a:spcPct val="110000"/>
              </a:lnSpc>
              <a:spcBef>
                <a:spcPts val="400"/>
              </a:spcBef>
            </a:pPr>
            <a:r>
              <a:rPr lang="en-GB" sz="2700" dirty="0"/>
              <a:t>Midi activity can take place on all 16 Midi channels simultaneously</a:t>
            </a:r>
          </a:p>
        </p:txBody>
      </p:sp>
    </p:spTree>
    <p:extLst>
      <p:ext uri="{BB962C8B-B14F-4D97-AF65-F5344CB8AC3E}">
        <p14:creationId xmlns:p14="http://schemas.microsoft.com/office/powerpoint/2010/main" val="1251804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929B-FD31-6CFE-B122-9A7C34844136}"/>
              </a:ext>
            </a:extLst>
          </p:cNvPr>
          <p:cNvSpPr>
            <a:spLocks noGrp="1"/>
          </p:cNvSpPr>
          <p:nvPr>
            <p:ph type="title"/>
          </p:nvPr>
        </p:nvSpPr>
        <p:spPr/>
        <p:txBody>
          <a:bodyPr/>
          <a:lstStyle/>
          <a:p>
            <a:r>
              <a:rPr lang="en-GB" dirty="0"/>
              <a:t>Midi commands</a:t>
            </a:r>
          </a:p>
        </p:txBody>
      </p:sp>
      <p:graphicFrame>
        <p:nvGraphicFramePr>
          <p:cNvPr id="4" name="Content Placeholder 3">
            <a:extLst>
              <a:ext uri="{FF2B5EF4-FFF2-40B4-BE49-F238E27FC236}">
                <a16:creationId xmlns:a16="http://schemas.microsoft.com/office/drawing/2014/main" id="{55C0DFCA-E715-4B75-DA6C-69A2BF0D058A}"/>
              </a:ext>
            </a:extLst>
          </p:cNvPr>
          <p:cNvGraphicFramePr>
            <a:graphicFrameLocks noGrp="1"/>
          </p:cNvGraphicFramePr>
          <p:nvPr>
            <p:ph idx="1"/>
            <p:extLst>
              <p:ext uri="{D42A27DB-BD31-4B8C-83A1-F6EECF244321}">
                <p14:modId xmlns:p14="http://schemas.microsoft.com/office/powerpoint/2010/main" val="121755863"/>
              </p:ext>
            </p:extLst>
          </p:nvPr>
        </p:nvGraphicFramePr>
        <p:xfrm>
          <a:off x="729619" y="1192959"/>
          <a:ext cx="11223426" cy="5304726"/>
        </p:xfrm>
        <a:graphic>
          <a:graphicData uri="http://schemas.openxmlformats.org/drawingml/2006/table">
            <a:tbl>
              <a:tblPr firstRow="1" firstCol="1" bandRow="1">
                <a:tableStyleId>{5C22544A-7EE6-4342-B048-85BDC9FD1C3A}</a:tableStyleId>
              </a:tblPr>
              <a:tblGrid>
                <a:gridCol w="4269607">
                  <a:extLst>
                    <a:ext uri="{9D8B030D-6E8A-4147-A177-3AD203B41FA5}">
                      <a16:colId xmlns:a16="http://schemas.microsoft.com/office/drawing/2014/main" val="838017756"/>
                    </a:ext>
                  </a:extLst>
                </a:gridCol>
                <a:gridCol w="1557985">
                  <a:extLst>
                    <a:ext uri="{9D8B030D-6E8A-4147-A177-3AD203B41FA5}">
                      <a16:colId xmlns:a16="http://schemas.microsoft.com/office/drawing/2014/main" val="3833846173"/>
                    </a:ext>
                  </a:extLst>
                </a:gridCol>
                <a:gridCol w="2937783">
                  <a:extLst>
                    <a:ext uri="{9D8B030D-6E8A-4147-A177-3AD203B41FA5}">
                      <a16:colId xmlns:a16="http://schemas.microsoft.com/office/drawing/2014/main" val="3343244281"/>
                    </a:ext>
                  </a:extLst>
                </a:gridCol>
                <a:gridCol w="2458051">
                  <a:extLst>
                    <a:ext uri="{9D8B030D-6E8A-4147-A177-3AD203B41FA5}">
                      <a16:colId xmlns:a16="http://schemas.microsoft.com/office/drawing/2014/main" val="3322872038"/>
                    </a:ext>
                  </a:extLst>
                </a:gridCol>
              </a:tblGrid>
              <a:tr h="589414">
                <a:tc>
                  <a:txBody>
                    <a:bodyPr/>
                    <a:lstStyle/>
                    <a:p>
                      <a:pPr algn="l">
                        <a:lnSpc>
                          <a:spcPct val="150000"/>
                        </a:lnSpc>
                      </a:pPr>
                      <a:r>
                        <a:rPr lang="en-GB" sz="2100" kern="0" dirty="0">
                          <a:effectLst/>
                        </a:rPr>
                        <a:t>Status</a:t>
                      </a:r>
                      <a:endParaRPr lang="en-GB" sz="21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 Command </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DATA 1 (0 - 127)</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DATA 2 (0 - 127)</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extLst>
                  <a:ext uri="{0D108BD9-81ED-4DB2-BD59-A6C34878D82A}">
                    <a16:rowId xmlns:a16="http://schemas.microsoft.com/office/drawing/2014/main" val="515017394"/>
                  </a:ext>
                </a:extLst>
              </a:tr>
              <a:tr h="589414">
                <a:tc>
                  <a:txBody>
                    <a:bodyPr/>
                    <a:lstStyle/>
                    <a:p>
                      <a:pPr algn="l">
                        <a:lnSpc>
                          <a:spcPct val="150000"/>
                        </a:lnSpc>
                      </a:pPr>
                      <a:r>
                        <a:rPr lang="en-GB" sz="2100" kern="0" dirty="0">
                          <a:effectLst/>
                        </a:rPr>
                        <a:t>Note OFF</a:t>
                      </a:r>
                      <a:endParaRPr lang="en-GB" sz="21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128-143</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Key #</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Off Velocity</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extLst>
                  <a:ext uri="{0D108BD9-81ED-4DB2-BD59-A6C34878D82A}">
                    <a16:rowId xmlns:a16="http://schemas.microsoft.com/office/drawing/2014/main" val="2791986459"/>
                  </a:ext>
                </a:extLst>
              </a:tr>
              <a:tr h="589414">
                <a:tc>
                  <a:txBody>
                    <a:bodyPr/>
                    <a:lstStyle/>
                    <a:p>
                      <a:pPr algn="l">
                        <a:lnSpc>
                          <a:spcPct val="150000"/>
                        </a:lnSpc>
                      </a:pPr>
                      <a:r>
                        <a:rPr lang="en-GB" sz="2100" kern="0">
                          <a:effectLst/>
                        </a:rPr>
                        <a:t>Note ON</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dirty="0">
                          <a:effectLst/>
                        </a:rPr>
                        <a:t>144-159</a:t>
                      </a:r>
                      <a:endParaRPr lang="en-GB" sz="21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Key #</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On Velocity</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extLst>
                  <a:ext uri="{0D108BD9-81ED-4DB2-BD59-A6C34878D82A}">
                    <a16:rowId xmlns:a16="http://schemas.microsoft.com/office/drawing/2014/main" val="3793742375"/>
                  </a:ext>
                </a:extLst>
              </a:tr>
              <a:tr h="589414">
                <a:tc>
                  <a:txBody>
                    <a:bodyPr/>
                    <a:lstStyle/>
                    <a:p>
                      <a:pPr algn="l">
                        <a:lnSpc>
                          <a:spcPct val="150000"/>
                        </a:lnSpc>
                      </a:pPr>
                      <a:r>
                        <a:rPr lang="en-GB" sz="2100" kern="0">
                          <a:effectLst/>
                        </a:rPr>
                        <a:t>Polyphonic Key Pressure</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160-175</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dirty="0">
                          <a:effectLst/>
                        </a:rPr>
                        <a:t>Key #</a:t>
                      </a:r>
                      <a:endParaRPr lang="en-GB" sz="21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Pressure value</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extLst>
                  <a:ext uri="{0D108BD9-81ED-4DB2-BD59-A6C34878D82A}">
                    <a16:rowId xmlns:a16="http://schemas.microsoft.com/office/drawing/2014/main" val="2286439414"/>
                  </a:ext>
                </a:extLst>
              </a:tr>
              <a:tr h="589414">
                <a:tc>
                  <a:txBody>
                    <a:bodyPr/>
                    <a:lstStyle/>
                    <a:p>
                      <a:pPr algn="l">
                        <a:lnSpc>
                          <a:spcPct val="150000"/>
                        </a:lnSpc>
                      </a:pPr>
                      <a:r>
                        <a:rPr lang="en-GB" sz="2100" kern="0">
                          <a:effectLst/>
                        </a:rPr>
                        <a:t>Control Change</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176-191</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Control #</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Control Value</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extLst>
                  <a:ext uri="{0D108BD9-81ED-4DB2-BD59-A6C34878D82A}">
                    <a16:rowId xmlns:a16="http://schemas.microsoft.com/office/drawing/2014/main" val="1587788602"/>
                  </a:ext>
                </a:extLst>
              </a:tr>
              <a:tr h="589414">
                <a:tc>
                  <a:txBody>
                    <a:bodyPr/>
                    <a:lstStyle/>
                    <a:p>
                      <a:pPr algn="l">
                        <a:lnSpc>
                          <a:spcPct val="150000"/>
                        </a:lnSpc>
                      </a:pPr>
                      <a:r>
                        <a:rPr lang="en-GB" sz="2100" kern="0">
                          <a:effectLst/>
                        </a:rPr>
                        <a:t>Program Change</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192-207</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Program #</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dirty="0">
                          <a:effectLst/>
                        </a:rPr>
                        <a:t>-- Not Used --</a:t>
                      </a:r>
                      <a:endParaRPr lang="en-GB" sz="21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extLst>
                  <a:ext uri="{0D108BD9-81ED-4DB2-BD59-A6C34878D82A}">
                    <a16:rowId xmlns:a16="http://schemas.microsoft.com/office/drawing/2014/main" val="826825529"/>
                  </a:ext>
                </a:extLst>
              </a:tr>
              <a:tr h="589414">
                <a:tc>
                  <a:txBody>
                    <a:bodyPr/>
                    <a:lstStyle/>
                    <a:p>
                      <a:pPr algn="l">
                        <a:lnSpc>
                          <a:spcPct val="150000"/>
                        </a:lnSpc>
                      </a:pPr>
                      <a:r>
                        <a:rPr lang="en-GB" sz="2100" kern="0">
                          <a:effectLst/>
                        </a:rPr>
                        <a:t>Monophonic Key (Channel) Pressure </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208-223</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Pressure Value (0-127)</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dirty="0">
                          <a:effectLst/>
                        </a:rPr>
                        <a:t>-- Not Used --</a:t>
                      </a:r>
                      <a:endParaRPr lang="en-GB" sz="21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extLst>
                  <a:ext uri="{0D108BD9-81ED-4DB2-BD59-A6C34878D82A}">
                    <a16:rowId xmlns:a16="http://schemas.microsoft.com/office/drawing/2014/main" val="498680059"/>
                  </a:ext>
                </a:extLst>
              </a:tr>
              <a:tr h="589414">
                <a:tc>
                  <a:txBody>
                    <a:bodyPr/>
                    <a:lstStyle/>
                    <a:p>
                      <a:pPr algn="l">
                        <a:lnSpc>
                          <a:spcPct val="150000"/>
                        </a:lnSpc>
                      </a:pPr>
                      <a:r>
                        <a:rPr lang="en-GB" sz="2100" kern="0">
                          <a:effectLst/>
                        </a:rPr>
                        <a:t>Pitch Bend</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224-239</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Range (LSB)</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dirty="0">
                          <a:effectLst/>
                        </a:rPr>
                        <a:t>Range (MSB)</a:t>
                      </a:r>
                      <a:endParaRPr lang="en-GB" sz="21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extLst>
                  <a:ext uri="{0D108BD9-81ED-4DB2-BD59-A6C34878D82A}">
                    <a16:rowId xmlns:a16="http://schemas.microsoft.com/office/drawing/2014/main" val="1045941215"/>
                  </a:ext>
                </a:extLst>
              </a:tr>
              <a:tr h="589414">
                <a:tc>
                  <a:txBody>
                    <a:bodyPr/>
                    <a:lstStyle/>
                    <a:p>
                      <a:pPr algn="l">
                        <a:lnSpc>
                          <a:spcPct val="150000"/>
                        </a:lnSpc>
                      </a:pPr>
                      <a:r>
                        <a:rPr lang="en-GB" sz="2100" kern="0">
                          <a:effectLst/>
                        </a:rPr>
                        <a:t>System exclusive</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240-255</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Manufacturer's ID</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dirty="0">
                          <a:effectLst/>
                        </a:rPr>
                        <a:t>Model ID</a:t>
                      </a:r>
                      <a:endParaRPr lang="en-GB" sz="21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extLst>
                  <a:ext uri="{0D108BD9-81ED-4DB2-BD59-A6C34878D82A}">
                    <a16:rowId xmlns:a16="http://schemas.microsoft.com/office/drawing/2014/main" val="429654200"/>
                  </a:ext>
                </a:extLst>
              </a:tr>
            </a:tbl>
          </a:graphicData>
        </a:graphic>
      </p:graphicFrame>
    </p:spTree>
    <p:extLst>
      <p:ext uri="{BB962C8B-B14F-4D97-AF65-F5344CB8AC3E}">
        <p14:creationId xmlns:p14="http://schemas.microsoft.com/office/powerpoint/2010/main" val="1066914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929B-FD31-6CFE-B122-9A7C34844136}"/>
              </a:ext>
            </a:extLst>
          </p:cNvPr>
          <p:cNvSpPr>
            <a:spLocks noGrp="1"/>
          </p:cNvSpPr>
          <p:nvPr>
            <p:ph type="title"/>
          </p:nvPr>
        </p:nvSpPr>
        <p:spPr/>
        <p:txBody>
          <a:bodyPr/>
          <a:lstStyle/>
          <a:p>
            <a:r>
              <a:rPr lang="en-GB" dirty="0"/>
              <a:t>Midi command examples</a:t>
            </a:r>
          </a:p>
        </p:txBody>
      </p:sp>
      <p:graphicFrame>
        <p:nvGraphicFramePr>
          <p:cNvPr id="4" name="Content Placeholder 3">
            <a:extLst>
              <a:ext uri="{FF2B5EF4-FFF2-40B4-BE49-F238E27FC236}">
                <a16:creationId xmlns:a16="http://schemas.microsoft.com/office/drawing/2014/main" id="{55C0DFCA-E715-4B75-DA6C-69A2BF0D058A}"/>
              </a:ext>
            </a:extLst>
          </p:cNvPr>
          <p:cNvGraphicFramePr>
            <a:graphicFrameLocks noGrp="1"/>
          </p:cNvGraphicFramePr>
          <p:nvPr>
            <p:ph idx="1"/>
            <p:extLst>
              <p:ext uri="{D42A27DB-BD31-4B8C-83A1-F6EECF244321}">
                <p14:modId xmlns:p14="http://schemas.microsoft.com/office/powerpoint/2010/main" val="2111210442"/>
              </p:ext>
            </p:extLst>
          </p:nvPr>
        </p:nvGraphicFramePr>
        <p:xfrm>
          <a:off x="2649796" y="3312423"/>
          <a:ext cx="7032191" cy="3323745"/>
        </p:xfrm>
        <a:graphic>
          <a:graphicData uri="http://schemas.openxmlformats.org/drawingml/2006/table">
            <a:tbl>
              <a:tblPr firstRow="1" firstCol="1" bandRow="1">
                <a:tableStyleId>{5C22544A-7EE6-4342-B048-85BDC9FD1C3A}</a:tableStyleId>
              </a:tblPr>
              <a:tblGrid>
                <a:gridCol w="2675181">
                  <a:extLst>
                    <a:ext uri="{9D8B030D-6E8A-4147-A177-3AD203B41FA5}">
                      <a16:colId xmlns:a16="http://schemas.microsoft.com/office/drawing/2014/main" val="838017756"/>
                    </a:ext>
                  </a:extLst>
                </a:gridCol>
                <a:gridCol w="976177">
                  <a:extLst>
                    <a:ext uri="{9D8B030D-6E8A-4147-A177-3AD203B41FA5}">
                      <a16:colId xmlns:a16="http://schemas.microsoft.com/office/drawing/2014/main" val="3833846173"/>
                    </a:ext>
                  </a:extLst>
                </a:gridCol>
                <a:gridCol w="1840708">
                  <a:extLst>
                    <a:ext uri="{9D8B030D-6E8A-4147-A177-3AD203B41FA5}">
                      <a16:colId xmlns:a16="http://schemas.microsoft.com/office/drawing/2014/main" val="3343244281"/>
                    </a:ext>
                  </a:extLst>
                </a:gridCol>
                <a:gridCol w="1540125">
                  <a:extLst>
                    <a:ext uri="{9D8B030D-6E8A-4147-A177-3AD203B41FA5}">
                      <a16:colId xmlns:a16="http://schemas.microsoft.com/office/drawing/2014/main" val="3322872038"/>
                    </a:ext>
                  </a:extLst>
                </a:gridCol>
              </a:tblGrid>
              <a:tr h="369305">
                <a:tc>
                  <a:txBody>
                    <a:bodyPr/>
                    <a:lstStyle/>
                    <a:p>
                      <a:pPr algn="l">
                        <a:lnSpc>
                          <a:spcPct val="150000"/>
                        </a:lnSpc>
                      </a:pPr>
                      <a:r>
                        <a:rPr lang="en-GB" sz="1300" kern="0" dirty="0">
                          <a:effectLst/>
                        </a:rPr>
                        <a:t>Status</a:t>
                      </a:r>
                      <a:endParaRPr lang="en-GB" sz="13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 Command </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DATA 1 (0 - 127)</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DATA 2 (0 - 127)</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extLst>
                  <a:ext uri="{0D108BD9-81ED-4DB2-BD59-A6C34878D82A}">
                    <a16:rowId xmlns:a16="http://schemas.microsoft.com/office/drawing/2014/main" val="515017394"/>
                  </a:ext>
                </a:extLst>
              </a:tr>
              <a:tr h="369305">
                <a:tc>
                  <a:txBody>
                    <a:bodyPr/>
                    <a:lstStyle/>
                    <a:p>
                      <a:pPr algn="l">
                        <a:lnSpc>
                          <a:spcPct val="150000"/>
                        </a:lnSpc>
                      </a:pPr>
                      <a:r>
                        <a:rPr lang="en-GB" sz="1300" kern="0" dirty="0">
                          <a:effectLst/>
                        </a:rPr>
                        <a:t>Note OFF</a:t>
                      </a:r>
                      <a:endParaRPr lang="en-GB" sz="13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128-143</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Key #</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Off Velocity</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extLst>
                  <a:ext uri="{0D108BD9-81ED-4DB2-BD59-A6C34878D82A}">
                    <a16:rowId xmlns:a16="http://schemas.microsoft.com/office/drawing/2014/main" val="2791986459"/>
                  </a:ext>
                </a:extLst>
              </a:tr>
              <a:tr h="369305">
                <a:tc>
                  <a:txBody>
                    <a:bodyPr/>
                    <a:lstStyle/>
                    <a:p>
                      <a:pPr algn="l">
                        <a:lnSpc>
                          <a:spcPct val="150000"/>
                        </a:lnSpc>
                      </a:pPr>
                      <a:r>
                        <a:rPr lang="en-GB" sz="1300" kern="0">
                          <a:effectLst/>
                        </a:rPr>
                        <a:t>Note ON</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dirty="0">
                          <a:effectLst/>
                        </a:rPr>
                        <a:t>144-159</a:t>
                      </a:r>
                      <a:endParaRPr lang="en-GB" sz="13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Key #</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On Velocity</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extLst>
                  <a:ext uri="{0D108BD9-81ED-4DB2-BD59-A6C34878D82A}">
                    <a16:rowId xmlns:a16="http://schemas.microsoft.com/office/drawing/2014/main" val="3793742375"/>
                  </a:ext>
                </a:extLst>
              </a:tr>
              <a:tr h="369305">
                <a:tc>
                  <a:txBody>
                    <a:bodyPr/>
                    <a:lstStyle/>
                    <a:p>
                      <a:pPr algn="l">
                        <a:lnSpc>
                          <a:spcPct val="150000"/>
                        </a:lnSpc>
                      </a:pPr>
                      <a:r>
                        <a:rPr lang="en-GB" sz="1300" kern="0">
                          <a:effectLst/>
                        </a:rPr>
                        <a:t>Polyphonic Key Pressure</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160-175</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dirty="0">
                          <a:effectLst/>
                        </a:rPr>
                        <a:t>Key #</a:t>
                      </a:r>
                      <a:endParaRPr lang="en-GB" sz="13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Pressure value</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extLst>
                  <a:ext uri="{0D108BD9-81ED-4DB2-BD59-A6C34878D82A}">
                    <a16:rowId xmlns:a16="http://schemas.microsoft.com/office/drawing/2014/main" val="2286439414"/>
                  </a:ext>
                </a:extLst>
              </a:tr>
              <a:tr h="369305">
                <a:tc>
                  <a:txBody>
                    <a:bodyPr/>
                    <a:lstStyle/>
                    <a:p>
                      <a:pPr algn="l">
                        <a:lnSpc>
                          <a:spcPct val="150000"/>
                        </a:lnSpc>
                      </a:pPr>
                      <a:r>
                        <a:rPr lang="en-GB" sz="1300" kern="0">
                          <a:effectLst/>
                        </a:rPr>
                        <a:t>Control Change</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176-191</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Control #</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Control Value</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extLst>
                  <a:ext uri="{0D108BD9-81ED-4DB2-BD59-A6C34878D82A}">
                    <a16:rowId xmlns:a16="http://schemas.microsoft.com/office/drawing/2014/main" val="1587788602"/>
                  </a:ext>
                </a:extLst>
              </a:tr>
              <a:tr h="369305">
                <a:tc>
                  <a:txBody>
                    <a:bodyPr/>
                    <a:lstStyle/>
                    <a:p>
                      <a:pPr algn="l">
                        <a:lnSpc>
                          <a:spcPct val="150000"/>
                        </a:lnSpc>
                      </a:pPr>
                      <a:r>
                        <a:rPr lang="en-GB" sz="1300" kern="0">
                          <a:effectLst/>
                        </a:rPr>
                        <a:t>Program Change</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192-207</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Program #</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dirty="0">
                          <a:effectLst/>
                        </a:rPr>
                        <a:t>-- Not Used --</a:t>
                      </a:r>
                      <a:endParaRPr lang="en-GB" sz="13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extLst>
                  <a:ext uri="{0D108BD9-81ED-4DB2-BD59-A6C34878D82A}">
                    <a16:rowId xmlns:a16="http://schemas.microsoft.com/office/drawing/2014/main" val="826825529"/>
                  </a:ext>
                </a:extLst>
              </a:tr>
              <a:tr h="369305">
                <a:tc>
                  <a:txBody>
                    <a:bodyPr/>
                    <a:lstStyle/>
                    <a:p>
                      <a:pPr algn="l">
                        <a:lnSpc>
                          <a:spcPct val="150000"/>
                        </a:lnSpc>
                      </a:pPr>
                      <a:r>
                        <a:rPr lang="en-GB" sz="1300" kern="0">
                          <a:effectLst/>
                        </a:rPr>
                        <a:t>Monophonic Key (Channel) Pressure </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208-223</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Pressure Value (0-127)</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dirty="0">
                          <a:effectLst/>
                        </a:rPr>
                        <a:t>-- Not Used --</a:t>
                      </a:r>
                      <a:endParaRPr lang="en-GB" sz="13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extLst>
                  <a:ext uri="{0D108BD9-81ED-4DB2-BD59-A6C34878D82A}">
                    <a16:rowId xmlns:a16="http://schemas.microsoft.com/office/drawing/2014/main" val="498680059"/>
                  </a:ext>
                </a:extLst>
              </a:tr>
              <a:tr h="369305">
                <a:tc>
                  <a:txBody>
                    <a:bodyPr/>
                    <a:lstStyle/>
                    <a:p>
                      <a:pPr algn="l">
                        <a:lnSpc>
                          <a:spcPct val="150000"/>
                        </a:lnSpc>
                      </a:pPr>
                      <a:r>
                        <a:rPr lang="en-GB" sz="1300" kern="0" dirty="0">
                          <a:effectLst/>
                        </a:rPr>
                        <a:t>Pitch Bend</a:t>
                      </a:r>
                      <a:endParaRPr lang="en-GB" sz="13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dirty="0">
                          <a:effectLst/>
                        </a:rPr>
                        <a:t>224-239</a:t>
                      </a:r>
                      <a:endParaRPr lang="en-GB" sz="13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Range (LSB)</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dirty="0">
                          <a:effectLst/>
                        </a:rPr>
                        <a:t>Range (MSB)</a:t>
                      </a:r>
                      <a:endParaRPr lang="en-GB" sz="13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extLst>
                  <a:ext uri="{0D108BD9-81ED-4DB2-BD59-A6C34878D82A}">
                    <a16:rowId xmlns:a16="http://schemas.microsoft.com/office/drawing/2014/main" val="1045941215"/>
                  </a:ext>
                </a:extLst>
              </a:tr>
              <a:tr h="369305">
                <a:tc>
                  <a:txBody>
                    <a:bodyPr/>
                    <a:lstStyle/>
                    <a:p>
                      <a:pPr algn="l">
                        <a:lnSpc>
                          <a:spcPct val="150000"/>
                        </a:lnSpc>
                      </a:pPr>
                      <a:r>
                        <a:rPr lang="en-GB" sz="1300" kern="0">
                          <a:effectLst/>
                        </a:rPr>
                        <a:t>System exclusive</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240-255</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Manufacturer's ID</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dirty="0">
                          <a:effectLst/>
                        </a:rPr>
                        <a:t>Model ID</a:t>
                      </a:r>
                      <a:endParaRPr lang="en-GB" sz="13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extLst>
                  <a:ext uri="{0D108BD9-81ED-4DB2-BD59-A6C34878D82A}">
                    <a16:rowId xmlns:a16="http://schemas.microsoft.com/office/drawing/2014/main" val="429654200"/>
                  </a:ext>
                </a:extLst>
              </a:tr>
            </a:tbl>
          </a:graphicData>
        </a:graphic>
      </p:graphicFrame>
      <p:sp>
        <p:nvSpPr>
          <p:cNvPr id="3" name="Text Placeholder 2">
            <a:extLst>
              <a:ext uri="{FF2B5EF4-FFF2-40B4-BE49-F238E27FC236}">
                <a16:creationId xmlns:a16="http://schemas.microsoft.com/office/drawing/2014/main" id="{E0357639-19E9-EF09-4A6B-13C446CB8CFC}"/>
              </a:ext>
            </a:extLst>
          </p:cNvPr>
          <p:cNvSpPr>
            <a:spLocks noGrp="1"/>
          </p:cNvSpPr>
          <p:nvPr>
            <p:ph type="body" idx="4294967295"/>
          </p:nvPr>
        </p:nvSpPr>
        <p:spPr>
          <a:xfrm>
            <a:off x="527901" y="1141507"/>
            <a:ext cx="11664099" cy="3071906"/>
          </a:xfrm>
        </p:spPr>
        <p:txBody>
          <a:bodyPr/>
          <a:lstStyle/>
          <a:p>
            <a:pPr lvl="0"/>
            <a:r>
              <a:rPr lang="en-GB" sz="2800" b="1" kern="1200" dirty="0">
                <a:solidFill>
                  <a:schemeClr val="tx1"/>
                </a:solidFill>
                <a:effectLst/>
                <a:latin typeface="+mn-lt"/>
                <a:ea typeface="+mn-ea"/>
                <a:cs typeface="+mn-cs"/>
              </a:rPr>
              <a:t>144</a:t>
            </a:r>
            <a:r>
              <a:rPr lang="en-GB" sz="2800" kern="1200" dirty="0">
                <a:solidFill>
                  <a:schemeClr val="tx1"/>
                </a:solidFill>
                <a:effectLst/>
                <a:latin typeface="+mn-lt"/>
                <a:ea typeface="+mn-ea"/>
                <a:cs typeface="+mn-cs"/>
              </a:rPr>
              <a:t> 60 127 - turn ON note #60 on Midi channel 1 with a velocity of 127</a:t>
            </a:r>
          </a:p>
          <a:p>
            <a:pPr lvl="0"/>
            <a:r>
              <a:rPr lang="en-GB" sz="2800" b="1" kern="1200" dirty="0">
                <a:solidFill>
                  <a:schemeClr val="tx1"/>
                </a:solidFill>
                <a:effectLst/>
                <a:latin typeface="+mn-lt"/>
                <a:ea typeface="+mn-ea"/>
                <a:cs typeface="+mn-cs"/>
              </a:rPr>
              <a:t>144</a:t>
            </a:r>
            <a:r>
              <a:rPr lang="en-GB" sz="2800" kern="1200" dirty="0">
                <a:solidFill>
                  <a:schemeClr val="tx1"/>
                </a:solidFill>
                <a:effectLst/>
                <a:latin typeface="+mn-lt"/>
                <a:ea typeface="+mn-ea"/>
                <a:cs typeface="+mn-cs"/>
              </a:rPr>
              <a:t> 60 0 - turn OFF note #60 on Midi channel 1</a:t>
            </a:r>
          </a:p>
          <a:p>
            <a:pPr lvl="0"/>
            <a:r>
              <a:rPr lang="en-GB" sz="2800" b="1" kern="1200" dirty="0">
                <a:solidFill>
                  <a:schemeClr val="tx1"/>
                </a:solidFill>
                <a:effectLst/>
                <a:latin typeface="+mn-lt"/>
                <a:ea typeface="+mn-ea"/>
                <a:cs typeface="+mn-cs"/>
              </a:rPr>
              <a:t>192</a:t>
            </a:r>
            <a:r>
              <a:rPr lang="en-GB" sz="2800" kern="1200" dirty="0">
                <a:solidFill>
                  <a:schemeClr val="tx1"/>
                </a:solidFill>
                <a:effectLst/>
                <a:latin typeface="+mn-lt"/>
                <a:ea typeface="+mn-ea"/>
                <a:cs typeface="+mn-cs"/>
              </a:rPr>
              <a:t> 15 - change the program (sound) on Midi channel 1 to program #15</a:t>
            </a:r>
          </a:p>
          <a:p>
            <a:pPr lvl="0"/>
            <a:r>
              <a:rPr lang="en-GB" sz="2800" b="1" kern="1200" dirty="0">
                <a:solidFill>
                  <a:schemeClr val="tx1"/>
                </a:solidFill>
                <a:effectLst/>
                <a:latin typeface="+mn-lt"/>
                <a:ea typeface="+mn-ea"/>
                <a:cs typeface="+mn-cs"/>
              </a:rPr>
              <a:t>193</a:t>
            </a:r>
            <a:r>
              <a:rPr lang="en-GB" sz="2800" kern="1200" dirty="0">
                <a:solidFill>
                  <a:schemeClr val="tx1"/>
                </a:solidFill>
                <a:effectLst/>
                <a:latin typeface="+mn-lt"/>
                <a:ea typeface="+mn-ea"/>
                <a:cs typeface="+mn-cs"/>
              </a:rPr>
              <a:t> 21 - change the program (sound) on Midi channel 2 to program #21</a:t>
            </a:r>
          </a:p>
        </p:txBody>
      </p:sp>
    </p:spTree>
    <p:extLst>
      <p:ext uri="{BB962C8B-B14F-4D97-AF65-F5344CB8AC3E}">
        <p14:creationId xmlns:p14="http://schemas.microsoft.com/office/powerpoint/2010/main" val="3207245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1609</Words>
  <Application>Microsoft Office PowerPoint</Application>
  <PresentationFormat>Widescreen</PresentationFormat>
  <Paragraphs>206</Paragraphs>
  <Slides>15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PT Serif</vt:lpstr>
      <vt:lpstr>Times New Roman</vt:lpstr>
      <vt:lpstr>Office Theme</vt:lpstr>
      <vt:lpstr>MIDI</vt:lpstr>
      <vt:lpstr>MIDI</vt:lpstr>
      <vt:lpstr>MIDI - Musical Instrument Digital Interface</vt:lpstr>
      <vt:lpstr>Midi channels</vt:lpstr>
      <vt:lpstr>Midi messages</vt:lpstr>
      <vt:lpstr>Example MIDI messages</vt:lpstr>
      <vt:lpstr>Midi commands</vt:lpstr>
      <vt:lpstr>Midi commands</vt:lpstr>
      <vt:lpstr>Midi command examples</vt:lpstr>
      <vt:lpstr>Midi channel assignments</vt:lpstr>
      <vt:lpstr>Midi channel assignments</vt:lpstr>
      <vt:lpstr>Midi tracks</vt:lpstr>
      <vt:lpstr>Midi and sequencers</vt:lpstr>
      <vt:lpstr>Midi and synthesisers</vt:lpstr>
      <vt:lpstr>Midi and game music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Limiter</dc:title>
  <dc:creator>Josh Reiss</dc:creator>
  <cp:lastModifiedBy>Josh Reiss</cp:lastModifiedBy>
  <cp:revision>20</cp:revision>
  <dcterms:created xsi:type="dcterms:W3CDTF">2023-06-20T09:57:25Z</dcterms:created>
  <dcterms:modified xsi:type="dcterms:W3CDTF">2023-07-19T15:28:22Z</dcterms:modified>
</cp:coreProperties>
</file>