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4" r:id="rId3"/>
    <p:sldId id="257" r:id="rId4"/>
    <p:sldId id="275" r:id="rId5"/>
    <p:sldId id="279" r:id="rId6"/>
    <p:sldId id="280" r:id="rId7"/>
    <p:sldId id="276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90" autoAdjust="0"/>
    <p:restoredTop sz="86410"/>
  </p:normalViewPr>
  <p:slideViewPr>
    <p:cSldViewPr snapToGrid="0">
      <p:cViewPr varScale="1">
        <p:scale>
          <a:sx n="38" d="100"/>
          <a:sy n="38" d="100"/>
        </p:scale>
        <p:origin x="53" y="751"/>
      </p:cViewPr>
      <p:guideLst/>
    </p:cSldViewPr>
  </p:slideViewPr>
  <p:outlineViewPr>
    <p:cViewPr>
      <p:scale>
        <a:sx n="33" d="100"/>
        <a:sy n="33" d="100"/>
      </p:scale>
      <p:origin x="0" y="-2693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01"/>
    </p:cViewPr>
  </p:sorterViewPr>
  <p:notesViewPr>
    <p:cSldViewPr snapToGrid="0">
      <p:cViewPr varScale="1">
        <p:scale>
          <a:sx n="62" d="100"/>
          <a:sy n="62" d="100"/>
        </p:scale>
        <p:origin x="991" y="5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87CCF-3B53-4F90-977B-B099D72D42DC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DB78B-1C29-47A0-98D1-C458191ECD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09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c17593531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40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 err="1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MidiKeyboardComponent</a:t>
            </a:r>
            <a:r>
              <a:rPr lang="en-GB" b="0" i="0" dirty="0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 needs a </a:t>
            </a:r>
            <a:r>
              <a:rPr lang="en-GB" b="0" i="0" dirty="0" err="1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MidiKeyboardState</a:t>
            </a:r>
            <a:r>
              <a:rPr lang="en-GB" b="0" i="0" dirty="0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 and the orientation as arguments.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670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r>
              <a:rPr lang="en-GB" sz="1200" dirty="0">
                <a:effectLst/>
                <a:ea typeface="Times New Roman" panose="02020603050405020304" pitchFamily="18" charset="0"/>
              </a:rPr>
              <a:t>must pass </a:t>
            </a:r>
            <a:r>
              <a:rPr lang="en-GB" sz="1200" dirty="0" err="1">
                <a:effectLst/>
                <a:ea typeface="Times New Roman" panose="02020603050405020304" pitchFamily="18" charset="0"/>
              </a:rPr>
              <a:t>MidiKeyboardState</a:t>
            </a:r>
            <a:r>
              <a:rPr lang="en-GB" sz="1200" dirty="0">
                <a:effectLst/>
                <a:ea typeface="Times New Roman" panose="02020603050405020304" pitchFamily="18" charset="0"/>
              </a:rPr>
              <a:t> object to initialise </a:t>
            </a:r>
            <a:r>
              <a:rPr lang="en-GB" sz="1200" dirty="0" err="1">
                <a:effectLst/>
                <a:ea typeface="Times New Roman" panose="02020603050405020304" pitchFamily="18" charset="0"/>
              </a:rPr>
              <a:t>MidiKeyboardComponent</a:t>
            </a:r>
            <a:r>
              <a:rPr lang="en-GB" sz="1200" dirty="0">
                <a:effectLst/>
                <a:ea typeface="Times New Roman" panose="02020603050405020304" pitchFamily="18" charset="0"/>
              </a:rPr>
              <a:t>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343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r>
              <a:rPr lang="en-GB" sz="1200" dirty="0">
                <a:effectLst/>
                <a:ea typeface="Times New Roman" panose="02020603050405020304" pitchFamily="18" charset="0"/>
              </a:rPr>
              <a:t>must pass </a:t>
            </a:r>
            <a:r>
              <a:rPr lang="en-GB" sz="1200" dirty="0" err="1">
                <a:effectLst/>
                <a:ea typeface="Times New Roman" panose="02020603050405020304" pitchFamily="18" charset="0"/>
              </a:rPr>
              <a:t>MidiKeyboardState</a:t>
            </a:r>
            <a:r>
              <a:rPr lang="en-GB" sz="1200" dirty="0">
                <a:effectLst/>
                <a:ea typeface="Times New Roman" panose="02020603050405020304" pitchFamily="18" charset="0"/>
              </a:rPr>
              <a:t> object to initialise </a:t>
            </a:r>
            <a:r>
              <a:rPr lang="en-GB" sz="1200" dirty="0" err="1">
                <a:effectLst/>
                <a:ea typeface="Times New Roman" panose="02020603050405020304" pitchFamily="18" charset="0"/>
              </a:rPr>
              <a:t>MidiKeyboardComponent</a:t>
            </a:r>
            <a:r>
              <a:rPr lang="en-GB" sz="1200" dirty="0">
                <a:effectLst/>
                <a:ea typeface="Times New Roman" panose="02020603050405020304" pitchFamily="18" charset="0"/>
              </a:rPr>
              <a:t>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855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20F1-1594-FD41-FDE1-F9DCF8992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EC5EE-B10C-C75C-0445-1C5335868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0876B-B6E2-E6A7-1A8B-4C37653B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6719-7EBA-9230-D9F3-132BB524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B138-8394-DC1D-9709-BE840B0A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19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8168-A340-5E94-C8EC-B3C710D7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FCA33-5094-17B7-90EA-9DE1A0F65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5B84-477E-5ADE-7F54-601A296B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62A8E-0AEC-D5A7-1DE4-8EB3061E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04326-39FE-2C31-7309-1E256E77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21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06169-A105-69F1-2450-D448F6644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1EE3E-7F82-2723-DDC0-811FA080A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83F32-828E-3434-85FE-841A9451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B999C-7A42-C6CF-9A44-7E72449A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C4698-3E37-F007-D0EA-404DC7D3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09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B1C7-B7B1-4608-E8EB-0A830728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0"/>
            <a:ext cx="10736345" cy="10605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9E9E4-5343-F54A-68E6-810B4D888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2438-C3B5-95BC-33B9-5A8A7AA1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EA789-1EC6-DF94-C83C-17A76D2F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9AF22-D4DF-B8BF-BC20-B5FDF69D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9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7D48-0B60-2A9A-7AAD-98188577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6E586-D35C-F9CC-E27B-C4154BF3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53BC7-51D2-7949-362C-342ADAA2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0C10B-6349-39BE-9949-8B8E7857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434F8-8B4A-B499-8A55-674E7095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3520-30BC-ECBF-A43E-3422C7A1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2C838-ED97-EEA8-FECC-64A50E737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FD509-0E28-336B-9D3B-77B1296BD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41D1C-804F-34B5-96F0-CF73C9EA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73D8E-4DE5-ED64-9C47-E3D9F5BD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805F2-0F67-8F05-A3DE-C2343051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23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B6AB-9530-1C8D-B3A4-34A56364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2E87C-32A6-9900-3742-99CFB4146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A4002-7BA2-BC5C-D50F-D5137E922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79011-FB71-B8E5-E167-8E93CD0E0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0BAA1-1A70-D36E-692B-20D35F4AE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D706C5-003C-0FB8-FEC1-5B225DD0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1717D-F7AF-25A3-77D0-0A7762B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5075E-2634-C700-E368-CF95CE7A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9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7F3D-314D-B467-64B0-C345D57D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B4CF5-55F8-83FC-1716-C9C0528E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09E10-496D-8D08-D0C4-CF5E814C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13C03-5E35-F979-F8F4-E1B07C65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9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732B7-572A-4498-78E4-F87312E5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DC112-1927-F4C4-76FD-EE9421DA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E93CC-7AE9-22C4-751C-F12FF2C0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32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9803-ED73-B584-AD0E-AC6C020F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F9E7-CC74-CC13-26D5-ED0CD1B76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F5217-9713-C9E3-4ED7-387D3B1BD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959C3-E15C-0EE9-F72E-2CF7B976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896F6-1886-C75B-33D3-25304E5D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A43AE-0A19-6172-0289-A6A926A1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51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D0B8-0AE9-3320-F5C4-E39C00C9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2179C-2095-56AD-BADA-6C73D109B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9E493-45E0-8BCF-BF74-57CB86735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43615-6A16-2788-E46D-25E00649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54FF3-18C3-9D87-6300-59CCBD6F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E6B72-7C96-DEFE-FA08-071D8167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42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4DF26-1F7C-850A-B03E-9AA9E113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0536C-9DFF-D257-A7E0-0688F5405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0B7B0-50C0-0BA9-8310-1EFB7D4C9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5948D-6B6B-4AEB-B022-F2A9ADD6F77D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46CD6-FCDF-4D92-000A-DBC4526A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F5B6B-8E64-3FFC-E859-7D7EB2D63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45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1237-4CDD-24B6-534F-6B3C65202D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MIDI Hello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D648E-4FF9-A468-68A8-64FDD0BF7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Goal: play Midi keyboard sounds</a:t>
            </a:r>
          </a:p>
        </p:txBody>
      </p:sp>
    </p:spTree>
    <p:extLst>
      <p:ext uri="{BB962C8B-B14F-4D97-AF65-F5344CB8AC3E}">
        <p14:creationId xmlns:p14="http://schemas.microsoft.com/office/powerpoint/2010/main" val="117567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7892-438F-5A1C-D8B9-8AB0B95D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BAD68-6BFD-DD34-AA53-9F1E15506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to do keyboard?</a:t>
            </a:r>
          </a:p>
          <a:p>
            <a:r>
              <a:rPr lang="en-GB" dirty="0"/>
              <a:t>Midi messages </a:t>
            </a:r>
            <a:r>
              <a:rPr lang="en-GB" dirty="0" err="1"/>
              <a:t>noteon</a:t>
            </a:r>
            <a:r>
              <a:rPr lang="en-GB" dirty="0"/>
              <a:t>, </a:t>
            </a:r>
            <a:r>
              <a:rPr lang="en-GB" dirty="0" err="1"/>
              <a:t>noteoff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07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MIDI 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47" y="1189318"/>
            <a:ext cx="11761694" cy="5583621"/>
          </a:xfrm>
        </p:spPr>
        <p:txBody>
          <a:bodyPr>
            <a:normAutofit/>
          </a:bodyPr>
          <a:lstStyle/>
          <a:p>
            <a:r>
              <a:rPr lang="en-GB" dirty="0" err="1"/>
              <a:t>PluginProcessor</a:t>
            </a:r>
            <a:r>
              <a:rPr lang="en-GB" dirty="0"/>
              <a:t> </a:t>
            </a:r>
            <a:r>
              <a:rPr lang="en-GB" i="1" u="sng" dirty="0"/>
              <a:t>handles</a:t>
            </a:r>
            <a:r>
              <a:rPr lang="en-GB" u="sng" dirty="0"/>
              <a:t> </a:t>
            </a:r>
            <a:r>
              <a:rPr lang="en-GB" dirty="0"/>
              <a:t>audio and </a:t>
            </a:r>
            <a:r>
              <a:rPr lang="en-GB" i="1" u="sng" dirty="0"/>
              <a:t>MIDI IO </a:t>
            </a:r>
            <a:r>
              <a:rPr lang="en-GB" dirty="0"/>
              <a:t>and processing logic</a:t>
            </a:r>
          </a:p>
          <a:p>
            <a:r>
              <a:rPr lang="en-GB" dirty="0" err="1"/>
              <a:t>processBlock</a:t>
            </a:r>
            <a:r>
              <a:rPr lang="en-GB" dirty="0"/>
              <a:t>() method </a:t>
            </a:r>
            <a:r>
              <a:rPr lang="en-GB" i="1" u="sng" dirty="0"/>
              <a:t>receives and produces </a:t>
            </a:r>
            <a:r>
              <a:rPr lang="en-GB" dirty="0"/>
              <a:t>both audio and </a:t>
            </a:r>
            <a:r>
              <a:rPr lang="en-GB" i="1" u="sng" dirty="0"/>
              <a:t>MIDI data to the plug-in output</a:t>
            </a:r>
          </a:p>
          <a:p>
            <a:pPr lvl="1"/>
            <a:r>
              <a:rPr lang="en-GB" dirty="0"/>
              <a:t>Generally receives fixed size block of audio samples</a:t>
            </a:r>
          </a:p>
          <a:p>
            <a:pPr lvl="1"/>
            <a:r>
              <a:rPr lang="en-GB" dirty="0"/>
              <a:t>But can </a:t>
            </a:r>
            <a:r>
              <a:rPr lang="en-GB" i="1" u="sng" dirty="0"/>
              <a:t>receive any number of MIDI messages</a:t>
            </a:r>
          </a:p>
          <a:p>
            <a:r>
              <a:rPr lang="en-GB" dirty="0"/>
              <a:t>MIDI data can come from </a:t>
            </a:r>
          </a:p>
          <a:p>
            <a:pPr lvl="1"/>
            <a:r>
              <a:rPr lang="en-GB" dirty="0"/>
              <a:t>UI callbacks</a:t>
            </a:r>
          </a:p>
          <a:p>
            <a:pPr lvl="1"/>
            <a:r>
              <a:rPr lang="en-GB" dirty="0"/>
              <a:t>Internal code</a:t>
            </a:r>
          </a:p>
          <a:p>
            <a:pPr lvl="1"/>
            <a:r>
              <a:rPr lang="en-GB" dirty="0"/>
              <a:t>Plugin host (including chained plugins)</a:t>
            </a:r>
          </a:p>
          <a:p>
            <a:pPr lvl="1"/>
            <a:r>
              <a:rPr lang="en-GB" dirty="0"/>
              <a:t>External device</a:t>
            </a:r>
          </a:p>
          <a:p>
            <a:r>
              <a:rPr lang="en-GB" dirty="0"/>
              <a:t>Our Hello World will use MIDI data from a keyboard to generate sound</a:t>
            </a:r>
          </a:p>
          <a:p>
            <a:pPr lvl="1"/>
            <a:r>
              <a:rPr lang="en-GB" dirty="0"/>
              <a:t>Start with HelloWorld UI from Getting Started</a:t>
            </a:r>
          </a:p>
          <a:p>
            <a:pPr lvl="1"/>
            <a:r>
              <a:rPr lang="en-GB" dirty="0"/>
              <a:t>No </a:t>
            </a:r>
            <a:r>
              <a:rPr lang="en-GB" dirty="0" err="1"/>
              <a:t>audioparam</a:t>
            </a:r>
            <a:r>
              <a:rPr lang="en-GB" dirty="0"/>
              <a:t>, not generic version</a:t>
            </a:r>
          </a:p>
        </p:txBody>
      </p:sp>
    </p:spTree>
    <p:extLst>
      <p:ext uri="{BB962C8B-B14F-4D97-AF65-F5344CB8AC3E}">
        <p14:creationId xmlns:p14="http://schemas.microsoft.com/office/powerpoint/2010/main" val="285311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MIDI keyboard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753" y="1060516"/>
            <a:ext cx="11873788" cy="2314748"/>
          </a:xfrm>
        </p:spPr>
        <p:txBody>
          <a:bodyPr>
            <a:normAutofit/>
          </a:bodyPr>
          <a:lstStyle/>
          <a:p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MidiKeyboardComponent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class allows you to display on-screen keyboard</a:t>
            </a:r>
          </a:p>
          <a:p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MidiKeyboardState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 class keeps track of which MIDI keys are currently held down</a:t>
            </a:r>
          </a:p>
          <a:p>
            <a:r>
              <a:rPr lang="en-GB" sz="2400" dirty="0">
                <a:solidFill>
                  <a:prstClr val="black"/>
                </a:solidFill>
              </a:rPr>
              <a:t>Define them in header files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r>
              <a:rPr lang="en-GB" sz="2400" dirty="0" err="1"/>
              <a:t>keyboardState</a:t>
            </a:r>
            <a:r>
              <a:rPr lang="en-GB" sz="2400" dirty="0"/>
              <a:t> is public in processor to process midi regardless whether editor shown</a:t>
            </a:r>
            <a:endParaRPr lang="en-GB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719407" y="2967058"/>
            <a:ext cx="10353332" cy="31785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PluginProcessor.h</a:t>
            </a:r>
            <a:endParaRPr lang="en-GB" sz="18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NewProjectAudioProcessorEditor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: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AudioProcessorEditor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…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…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MidiKeyboardComponent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myKeyboard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PluginProcessor.h</a:t>
            </a:r>
            <a:endParaRPr lang="en-GB" sz="18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: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…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endParaRPr lang="en-GB" sz="18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MidiKeyboardState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keyboardState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1816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MIDI keyboard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47" y="1268956"/>
            <a:ext cx="11761694" cy="2106307"/>
          </a:xfrm>
        </p:spPr>
        <p:txBody>
          <a:bodyPr>
            <a:noAutofit/>
          </a:bodyPr>
          <a:lstStyle/>
          <a:p>
            <a:r>
              <a:rPr lang="en-GB" sz="2600" b="0" i="0" dirty="0" err="1">
                <a:solidFill>
                  <a:srgbClr val="090909"/>
                </a:solidFill>
                <a:effectLst/>
              </a:rPr>
              <a:t>MidiKeyboardComponent</a:t>
            </a:r>
            <a:r>
              <a:rPr lang="en-GB" sz="2600" b="0" i="0" dirty="0">
                <a:solidFill>
                  <a:srgbClr val="090909"/>
                </a:solidFill>
                <a:effectLst/>
              </a:rPr>
              <a:t> needs </a:t>
            </a:r>
            <a:r>
              <a:rPr lang="en-GB" sz="2600" b="0" i="0" dirty="0" err="1">
                <a:solidFill>
                  <a:srgbClr val="090909"/>
                </a:solidFill>
                <a:effectLst/>
              </a:rPr>
              <a:t>MidiKeyboardState</a:t>
            </a:r>
            <a:r>
              <a:rPr lang="en-GB" sz="2600" b="0" i="0" dirty="0">
                <a:solidFill>
                  <a:srgbClr val="090909"/>
                </a:solidFill>
                <a:effectLst/>
              </a:rPr>
              <a:t> and orientation as arguments</a:t>
            </a:r>
          </a:p>
          <a:p>
            <a:r>
              <a:rPr lang="en-GB" sz="2600" dirty="0">
                <a:solidFill>
                  <a:prstClr val="black"/>
                </a:solidFill>
              </a:rPr>
              <a:t>Processor needs to give access to </a:t>
            </a:r>
            <a:r>
              <a:rPr lang="en-GB" sz="2600" dirty="0" err="1">
                <a:solidFill>
                  <a:prstClr val="black"/>
                </a:solidFill>
              </a:rPr>
              <a:t>MidiKeyboardState</a:t>
            </a:r>
            <a:r>
              <a:rPr lang="en-GB" sz="2600" dirty="0">
                <a:solidFill>
                  <a:prstClr val="black"/>
                </a:solidFill>
              </a:rPr>
              <a:t> and you use that reference in the </a:t>
            </a:r>
            <a:r>
              <a:rPr lang="en-GB" sz="2600" dirty="0" err="1">
                <a:solidFill>
                  <a:prstClr val="black"/>
                </a:solidFill>
              </a:rPr>
              <a:t>MidiKeyboardComponent</a:t>
            </a:r>
            <a:r>
              <a:rPr lang="en-GB" sz="2600" dirty="0">
                <a:solidFill>
                  <a:prstClr val="black"/>
                </a:solidFill>
              </a:rPr>
              <a:t> constructor</a:t>
            </a:r>
          </a:p>
          <a:p>
            <a:r>
              <a:rPr lang="en-GB" sz="2600" dirty="0">
                <a:solidFill>
                  <a:prstClr val="black"/>
                </a:solidFill>
              </a:rPr>
              <a:t>Initialize </a:t>
            </a:r>
            <a:r>
              <a:rPr lang="en-GB" sz="2600" dirty="0" err="1">
                <a:solidFill>
                  <a:prstClr val="black"/>
                </a:solidFill>
              </a:rPr>
              <a:t>MidiKeyboardComponent</a:t>
            </a:r>
            <a:r>
              <a:rPr lang="en-GB" sz="2600" dirty="0">
                <a:solidFill>
                  <a:prstClr val="black"/>
                </a:solidFill>
              </a:rPr>
              <a:t> in member initialization list of </a:t>
            </a:r>
            <a:r>
              <a:rPr lang="en-GB" sz="2600" dirty="0" err="1">
                <a:solidFill>
                  <a:prstClr val="black"/>
                </a:solidFill>
              </a:rPr>
              <a:t>AudioProcessorEditor</a:t>
            </a:r>
            <a:r>
              <a:rPr lang="en-GB" sz="2600" dirty="0">
                <a:solidFill>
                  <a:prstClr val="black"/>
                </a:solidFill>
              </a:rPr>
              <a:t> constructor</a:t>
            </a:r>
          </a:p>
          <a:p>
            <a:endParaRPr lang="en-GB" sz="2600" dirty="0">
              <a:solidFill>
                <a:prstClr val="black"/>
              </a:solidFill>
            </a:endParaRPr>
          </a:p>
          <a:p>
            <a:endParaRPr lang="en-GB" sz="2600" dirty="0">
              <a:solidFill>
                <a:prstClr val="black"/>
              </a:solidFill>
            </a:endParaRPr>
          </a:p>
          <a:p>
            <a:endParaRPr lang="en-GB" sz="2600" dirty="0">
              <a:solidFill>
                <a:prstClr val="black"/>
              </a:solidFill>
            </a:endParaRPr>
          </a:p>
          <a:p>
            <a:endParaRPr lang="en-GB" sz="2600" dirty="0">
              <a:solidFill>
                <a:prstClr val="black"/>
              </a:solidFill>
            </a:endParaRPr>
          </a:p>
          <a:p>
            <a:r>
              <a:rPr lang="en-GB" sz="2600" dirty="0">
                <a:solidFill>
                  <a:prstClr val="black"/>
                </a:solidFill>
              </a:rPr>
              <a:t>It builds, but does not show keyboard or do anything with Midi</a:t>
            </a:r>
          </a:p>
          <a:p>
            <a:endParaRPr lang="en-GB" sz="2600" dirty="0">
              <a:solidFill>
                <a:prstClr val="black"/>
              </a:solidFill>
            </a:endParaRPr>
          </a:p>
          <a:p>
            <a:endParaRPr lang="en-GB" sz="2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591007" y="3549807"/>
            <a:ext cx="10757614" cy="17543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NewProjectAudioProcessorEditor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NewProjectAudioProcessorEditor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: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AudioProcessorEditor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(&amp;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p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GB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b="1" i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myKeyboard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b="1" i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audioProcessor.keyboardState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b="1" i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b="1" i="1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MidiKeyboardComponent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b="1" i="1" dirty="0">
                <a:solidFill>
                  <a:srgbClr val="2B91AF"/>
                </a:solidFill>
                <a:latin typeface="Cascadia Mono" panose="020B0609020000020004" pitchFamily="49" charset="0"/>
              </a:rPr>
              <a:t>Orientation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b="1" i="1" dirty="0" err="1">
                <a:solidFill>
                  <a:srgbClr val="2F4F4F"/>
                </a:solidFill>
                <a:latin typeface="Cascadia Mono" panose="020B0609020000020004" pitchFamily="49" charset="0"/>
              </a:rPr>
              <a:t>horizontalKeyboard</a:t>
            </a:r>
            <a:r>
              <a:rPr lang="en-GB" sz="18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6607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Show the MIDI keyboard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47" y="1268956"/>
            <a:ext cx="11761694" cy="2106307"/>
          </a:xfrm>
        </p:spPr>
        <p:txBody>
          <a:bodyPr>
            <a:noAutofit/>
          </a:bodyPr>
          <a:lstStyle/>
          <a:p>
            <a:r>
              <a:rPr lang="en-GB" sz="2600" b="0" i="0" dirty="0">
                <a:solidFill>
                  <a:srgbClr val="090909"/>
                </a:solidFill>
                <a:effectLst/>
              </a:rPr>
              <a:t>Make the usual edits to the plugin editor</a:t>
            </a:r>
            <a:endParaRPr lang="en-GB" sz="2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1553308" y="1805602"/>
            <a:ext cx="8950570" cy="31393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NewProjectAudioProcessorEditor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NewProjectAudioProcessorEditor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…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…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addAndMakeVisible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(&amp;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myKeyboard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NewProjectAudioProcessorEditor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::resized()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…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myKeyboard.setBounds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(20, 100, 350, 140);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805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D1BF1-0ADF-7EBF-7812-8441F0C4C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63" y="0"/>
            <a:ext cx="10525283" cy="901613"/>
          </a:xfrm>
        </p:spPr>
        <p:txBody>
          <a:bodyPr>
            <a:normAutofit/>
          </a:bodyPr>
          <a:lstStyle/>
          <a:p>
            <a:r>
              <a:rPr lang="en-GB" dirty="0"/>
              <a:t>Midi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9EE5A-FC33-73BE-58D5-D907D94B8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05" y="901613"/>
            <a:ext cx="11809542" cy="5743736"/>
          </a:xfrm>
        </p:spPr>
        <p:txBody>
          <a:bodyPr>
            <a:noAutofit/>
          </a:bodyPr>
          <a:lstStyle/>
          <a:p>
            <a:r>
              <a:rPr lang="en-GB" sz="2200" dirty="0"/>
              <a:t>Now replace the </a:t>
            </a:r>
            <a:r>
              <a:rPr lang="en-GB" sz="2200" dirty="0" err="1"/>
              <a:t>processBlock</a:t>
            </a:r>
            <a:r>
              <a:rPr lang="en-GB" sz="2200" dirty="0"/>
              <a:t> with</a:t>
            </a:r>
          </a:p>
          <a:p>
            <a:endParaRPr lang="en-GB" sz="2200" dirty="0">
              <a:effectLst/>
              <a:ea typeface="Times New Roman" panose="02020603050405020304" pitchFamily="18" charset="0"/>
            </a:endParaRPr>
          </a:p>
          <a:p>
            <a:endParaRPr lang="en-GB" sz="2200" dirty="0">
              <a:ea typeface="Times New Roman" panose="02020603050405020304" pitchFamily="18" charset="0"/>
            </a:endParaRPr>
          </a:p>
          <a:p>
            <a:endParaRPr lang="en-GB" sz="2200" dirty="0">
              <a:effectLst/>
              <a:ea typeface="Times New Roman" panose="02020603050405020304" pitchFamily="18" charset="0"/>
            </a:endParaRPr>
          </a:p>
          <a:p>
            <a:endParaRPr lang="en-GB" sz="2200" dirty="0">
              <a:ea typeface="Times New Roman" panose="02020603050405020304" pitchFamily="18" charset="0"/>
            </a:endParaRPr>
          </a:p>
          <a:p>
            <a:endParaRPr lang="en-GB" sz="2200" dirty="0">
              <a:effectLst/>
              <a:ea typeface="Times New Roman" panose="02020603050405020304" pitchFamily="18" charset="0"/>
            </a:endParaRPr>
          </a:p>
          <a:p>
            <a:endParaRPr lang="en-GB" sz="2200" dirty="0">
              <a:ea typeface="Times New Roman" panose="02020603050405020304" pitchFamily="18" charset="0"/>
            </a:endParaRPr>
          </a:p>
          <a:p>
            <a:endParaRPr lang="en-GB" sz="2200" dirty="0">
              <a:effectLst/>
              <a:ea typeface="Times New Roman" panose="02020603050405020304" pitchFamily="18" charset="0"/>
            </a:endParaRPr>
          </a:p>
          <a:p>
            <a:r>
              <a:rPr lang="en-GB" sz="2200" dirty="0">
                <a:effectLst/>
                <a:ea typeface="Times New Roman" panose="02020603050405020304" pitchFamily="18" charset="0"/>
              </a:rPr>
              <a:t>Passes incoming midi messages to keyboard state object</a:t>
            </a:r>
          </a:p>
          <a:p>
            <a:r>
              <a:rPr lang="en-GB" sz="2200" dirty="0">
                <a:ea typeface="Times New Roman" panose="02020603050405020304" pitchFamily="18" charset="0"/>
              </a:rPr>
              <a:t>A</a:t>
            </a:r>
            <a:r>
              <a:rPr lang="en-GB" sz="2200" dirty="0">
                <a:effectLst/>
                <a:ea typeface="Times New Roman" panose="02020603050405020304" pitchFamily="18" charset="0"/>
              </a:rPr>
              <a:t>dds messages to buffer if user clicking on on-screen keys</a:t>
            </a:r>
          </a:p>
          <a:p>
            <a:endParaRPr lang="en-GB" sz="22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AA1102-16F3-4225-B567-6F26699FCE52}"/>
              </a:ext>
            </a:extLst>
          </p:cNvPr>
          <p:cNvSpPr txBox="1"/>
          <p:nvPr/>
        </p:nvSpPr>
        <p:spPr>
          <a:xfrm>
            <a:off x="817166" y="1578647"/>
            <a:ext cx="10114603" cy="25853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processBlock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&gt;&amp;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   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MidiBuffer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midiMessages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  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keyboardState.processNextMidiBuffer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midiMessages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0,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metadata : </a:t>
            </a:r>
            <a:r>
              <a:rPr lang="pt-B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midiMessages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metadata.getMessage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().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isNoteOn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 </a:t>
            </a:r>
            <a:r>
              <a:rPr lang="en-GB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DBG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"Note On"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metadata.getMessage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().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isNoteOff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 </a:t>
            </a:r>
            <a:r>
              <a:rPr lang="en-GB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DBG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"Note Off"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9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45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D1BF1-0ADF-7EBF-7812-8441F0C4C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63" y="0"/>
            <a:ext cx="10525283" cy="901613"/>
          </a:xfrm>
        </p:spPr>
        <p:txBody>
          <a:bodyPr>
            <a:normAutofit/>
          </a:bodyPr>
          <a:lstStyle/>
          <a:p>
            <a:r>
              <a:rPr lang="en-GB" dirty="0"/>
              <a:t>Midi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9EE5A-FC33-73BE-58D5-D907D94B8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754" y="901613"/>
            <a:ext cx="9461478" cy="287907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GB" sz="2400" dirty="0"/>
              <a:t>Midi messages are your friend </a:t>
            </a:r>
            <a:r>
              <a:rPr lang="en-GB" sz="2400" dirty="0">
                <a:sym typeface="Wingdings" panose="05000000000000000000" pitchFamily="2" charset="2"/>
              </a:rPr>
              <a:t>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GB" sz="2400" dirty="0">
                <a:sym typeface="Wingdings" panose="05000000000000000000" pitchFamily="2" charset="2"/>
              </a:rPr>
              <a:t>Add detail to </a:t>
            </a:r>
            <a:r>
              <a:rPr lang="en-GB" sz="2400" dirty="0" err="1">
                <a:sym typeface="Wingdings" panose="05000000000000000000" pitchFamily="2" charset="2"/>
              </a:rPr>
              <a:t>processBlock</a:t>
            </a:r>
            <a:endParaRPr lang="en-GB" sz="2400" dirty="0"/>
          </a:p>
          <a:p>
            <a:endParaRPr lang="en-GB" sz="2200" dirty="0">
              <a:effectLst/>
              <a:ea typeface="Times New Roman" panose="02020603050405020304" pitchFamily="18" charset="0"/>
            </a:endParaRPr>
          </a:p>
          <a:p>
            <a:endParaRPr lang="en-GB" sz="2200" dirty="0">
              <a:ea typeface="Times New Roman" panose="02020603050405020304" pitchFamily="18" charset="0"/>
            </a:endParaRPr>
          </a:p>
          <a:p>
            <a:endParaRPr lang="en-GB" sz="2200" dirty="0">
              <a:effectLst/>
              <a:ea typeface="Times New Roman" panose="02020603050405020304" pitchFamily="18" charset="0"/>
            </a:endParaRPr>
          </a:p>
          <a:p>
            <a:endParaRPr lang="en-GB" sz="2200" dirty="0">
              <a:ea typeface="Times New Roman" panose="02020603050405020304" pitchFamily="18" charset="0"/>
            </a:endParaRPr>
          </a:p>
          <a:p>
            <a:endParaRPr lang="en-GB" sz="2200" dirty="0">
              <a:effectLst/>
              <a:ea typeface="Times New Roman" panose="02020603050405020304" pitchFamily="18" charset="0"/>
            </a:endParaRPr>
          </a:p>
          <a:p>
            <a:endParaRPr lang="en-GB" sz="2200" dirty="0">
              <a:ea typeface="Times New Roman" panose="02020603050405020304" pitchFamily="18" charset="0"/>
            </a:endParaRPr>
          </a:p>
          <a:p>
            <a:endParaRPr lang="en-GB" sz="2200" dirty="0">
              <a:effectLst/>
              <a:ea typeface="Times New Roman" panose="02020603050405020304" pitchFamily="18" charset="0"/>
            </a:endParaRPr>
          </a:p>
          <a:p>
            <a:endParaRPr lang="en-GB" sz="22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AA1102-16F3-4225-B567-6F26699FCE52}"/>
              </a:ext>
            </a:extLst>
          </p:cNvPr>
          <p:cNvSpPr txBox="1"/>
          <p:nvPr/>
        </p:nvSpPr>
        <p:spPr>
          <a:xfrm>
            <a:off x="339969" y="1681622"/>
            <a:ext cx="11538915" cy="50783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processBlock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&gt;&amp;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   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MidiBuffer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midiMessages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keyboardState.processNextMidiBuffer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midiMessages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0,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metadata : </a:t>
            </a:r>
            <a:r>
              <a:rPr lang="pt-B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midiMessages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metadata.getMessage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message.isNoteOn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 </a:t>
            </a:r>
            <a:r>
              <a:rPr lang="en-GB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DBG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"Note On"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message.isNoteOff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 </a:t>
            </a:r>
            <a:r>
              <a:rPr lang="en-GB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DBG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"Note Off"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message.isNoteOn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||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message.isNoteOff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noteNumber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message.getNoteNumber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DBG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"number 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&lt;&lt;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noteNumber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DBG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"name 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&lt;&lt;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message.getMidiNoteName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noteNumber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3));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DBG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"note In Hertz 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&lt;&lt;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message.getMidiNoteInHertz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noteNumber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DBG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"velocity 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&lt;&lt;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message.getVelocity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DBG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"channel 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&lt;&lt;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message.getChannel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DBG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message.getDescription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9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882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632</Words>
  <Application>Microsoft Office PowerPoint</Application>
  <PresentationFormat>Widescreen</PresentationFormat>
  <Paragraphs>116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Cascadia Mono</vt:lpstr>
      <vt:lpstr>Office Theme</vt:lpstr>
      <vt:lpstr>MIDI Hello World</vt:lpstr>
      <vt:lpstr>PowerPoint Presentation</vt:lpstr>
      <vt:lpstr>MIDI Hello World</vt:lpstr>
      <vt:lpstr>The MIDI keyboard</vt:lpstr>
      <vt:lpstr>The MIDI keyboard</vt:lpstr>
      <vt:lpstr>Show the MIDI keyboard</vt:lpstr>
      <vt:lpstr>Midi input</vt:lpstr>
      <vt:lpstr>Midi messages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Limiter</dc:title>
  <dc:creator>Josh Reiss</dc:creator>
  <cp:lastModifiedBy>Josh Reiss</cp:lastModifiedBy>
  <cp:revision>20</cp:revision>
  <dcterms:created xsi:type="dcterms:W3CDTF">2023-06-20T09:57:25Z</dcterms:created>
  <dcterms:modified xsi:type="dcterms:W3CDTF">2023-07-19T19:35:18Z</dcterms:modified>
</cp:coreProperties>
</file>