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4" r:id="rId3"/>
    <p:sldId id="283" r:id="rId4"/>
    <p:sldId id="284" r:id="rId5"/>
    <p:sldId id="285" r:id="rId6"/>
    <p:sldId id="286" r:id="rId7"/>
    <p:sldId id="288" r:id="rId8"/>
    <p:sldId id="289" r:id="rId9"/>
    <p:sldId id="290" r:id="rId10"/>
    <p:sldId id="29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90" autoAdjust="0"/>
    <p:restoredTop sz="86410"/>
  </p:normalViewPr>
  <p:slideViewPr>
    <p:cSldViewPr snapToGrid="0">
      <p:cViewPr>
        <p:scale>
          <a:sx n="53" d="100"/>
          <a:sy n="53" d="100"/>
        </p:scale>
        <p:origin x="41" y="1560"/>
      </p:cViewPr>
      <p:guideLst/>
    </p:cSldViewPr>
  </p:slideViewPr>
  <p:outlineViewPr>
    <p:cViewPr>
      <p:scale>
        <a:sx n="33" d="100"/>
        <a:sy n="33" d="100"/>
      </p:scale>
      <p:origin x="0" y="-2693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991" y="5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87CCF-3B53-4F90-977B-B099D72D42DC}" type="datetimeFigureOut">
              <a:rPr lang="en-GB" smtClean="0"/>
              <a:t>21/07/2023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DB78B-1C29-47A0-98D1-C458191ECD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097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c17593531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DB78B-1C29-47A0-98D1-C458191ECDD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407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20F1-1594-FD41-FDE1-F9DCF8992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EC5EE-B10C-C75C-0445-1C5335868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0876B-B6E2-E6A7-1A8B-4C37653BC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21/07/2023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16719-7EBA-9230-D9F3-132BB5243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AB138-8394-DC1D-9709-BE840B0AE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190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B8168-A340-5E94-C8EC-B3C710D7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FCA33-5094-17B7-90EA-9DE1A0F65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A5B84-477E-5ADE-7F54-601A296B7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21/07/2023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62A8E-0AEC-D5A7-1DE4-8EB3061EE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04326-39FE-2C31-7309-1E256E77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211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E06169-A105-69F1-2450-D448F6644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01EE3E-7F82-2723-DDC0-811FA080A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83F32-828E-3434-85FE-841A9451C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21/07/2023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B999C-7A42-C6CF-9A44-7E72449AE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C4698-3E37-F007-D0EA-404DC7D3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095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B1C7-B7B1-4608-E8EB-0A830728A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01" y="0"/>
            <a:ext cx="10736345" cy="10605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9E9E4-5343-F54A-68E6-810B4D888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D2438-C3B5-95BC-33B9-5A8A7AA18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21/07/2023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EA789-1EC6-DF94-C83C-17A76D2F8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9AF22-D4DF-B8BF-BC20-B5FDF69DD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9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7D48-0B60-2A9A-7AAD-981885773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6E586-D35C-F9CC-E27B-C4154BF3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53BC7-51D2-7949-362C-342ADAA2F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21/07/2023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0C10B-6349-39BE-9949-8B8E78577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434F8-8B4A-B499-8A55-674E70955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43520-30BC-ECBF-A43E-3422C7A16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2C838-ED97-EEA8-FECC-64A50E737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FD509-0E28-336B-9D3B-77B1296BD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41D1C-804F-34B5-96F0-CF73C9EA0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21/07/2023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73D8E-4DE5-ED64-9C47-E3D9F5BDC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805F2-0F67-8F05-A3DE-C2343051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23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9B6AB-9530-1C8D-B3A4-34A56364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2E87C-32A6-9900-3742-99CFB4146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A4002-7BA2-BC5C-D50F-D5137E922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E79011-FB71-B8E5-E167-8E93CD0E0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60BAA1-1A70-D36E-692B-20D35F4AE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D706C5-003C-0FB8-FEC1-5B225DD08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21/07/2023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1717D-F7AF-25A3-77D0-0A7762B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65075E-2634-C700-E368-CF95CE7A2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94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B7F3D-314D-B467-64B0-C345D57D5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FB4CF5-55F8-83FC-1716-C9C0528EE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21/07/2023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A09E10-496D-8D08-D0C4-CF5E814C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13C03-5E35-F979-F8F4-E1B07C657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29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4732B7-572A-4498-78E4-F87312E54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21/07/2023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DC112-1927-F4C4-76FD-EE9421DAF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E93CC-7AE9-22C4-751C-F12FF2C0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32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29803-ED73-B584-AD0E-AC6C020F8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2F9E7-CC74-CC13-26D5-ED0CD1B76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F5217-9713-C9E3-4ED7-387D3B1BD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959C3-E15C-0EE9-F72E-2CF7B976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21/07/2023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896F6-1886-C75B-33D3-25304E5DF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A43AE-0A19-6172-0289-A6A926A1A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516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D0B8-0AE9-3320-F5C4-E39C00C9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2179C-2095-56AD-BADA-6C73D109B8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9E493-45E0-8BCF-BF74-57CB86735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43615-6A16-2788-E46D-25E00649C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21/07/2023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54FF3-18C3-9D87-6300-59CCBD6F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E6B72-7C96-DEFE-FA08-071D81678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423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44DF26-1F7C-850A-B03E-9AA9E113B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0536C-9DFF-D257-A7E0-0688F5405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0B7B0-50C0-0BA9-8310-1EFB7D4C9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5948D-6B6B-4AEB-B022-F2A9ADD6F77D}" type="datetimeFigureOut">
              <a:rPr lang="en-GB" smtClean="0"/>
              <a:t>21/07/2023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46CD6-FCDF-4D92-000A-DBC4526A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F5B6B-8E64-3FFC-E859-7D7EB2D63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453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F1237-4CDD-24B6-534F-6B3C65202D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Hello, synthesiser!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D648E-4FF9-A468-68A8-64FDD0BF76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Goal: a simple monophonic synthesiser, then a polyphonic one.</a:t>
            </a:r>
          </a:p>
        </p:txBody>
      </p:sp>
    </p:spTree>
    <p:extLst>
      <p:ext uri="{BB962C8B-B14F-4D97-AF65-F5344CB8AC3E}">
        <p14:creationId xmlns:p14="http://schemas.microsoft.com/office/powerpoint/2010/main" val="1175675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9611B-0163-973A-376C-B78EE8F90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3014" y="1"/>
            <a:ext cx="3978730" cy="1627414"/>
          </a:xfrm>
        </p:spPr>
        <p:txBody>
          <a:bodyPr/>
          <a:lstStyle/>
          <a:p>
            <a:r>
              <a:rPr lang="en-GB" dirty="0"/>
              <a:t>Midi with an external device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70533-EE7B-642A-018F-891BB8F08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7643"/>
            <a:ext cx="7731642" cy="3809320"/>
          </a:xfrm>
        </p:spPr>
        <p:txBody>
          <a:bodyPr>
            <a:normAutofit/>
          </a:bodyPr>
          <a:lstStyle/>
          <a:p>
            <a:r>
              <a:rPr lang="en-GB" dirty="0"/>
              <a:t>Build the plugin as VST3, not standalone</a:t>
            </a:r>
          </a:p>
          <a:p>
            <a:r>
              <a:rPr lang="en-GB" dirty="0"/>
              <a:t>Connect a midi device (if you have one) to your computer</a:t>
            </a:r>
          </a:p>
          <a:p>
            <a:r>
              <a:rPr lang="en-GB" dirty="0"/>
              <a:t>Load the plugin in JUCE’s plugin host</a:t>
            </a:r>
          </a:p>
          <a:p>
            <a:r>
              <a:rPr lang="en-GB" dirty="0"/>
              <a:t>Open the midi input and select your device</a:t>
            </a:r>
          </a:p>
          <a:p>
            <a:r>
              <a:rPr lang="en-GB" dirty="0"/>
              <a:t>Now play the keyboard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pic>
        <p:nvPicPr>
          <p:cNvPr id="1026" name="Picture 2" descr="Novation Launchkey Mini [MK3]">
            <a:extLst>
              <a:ext uri="{FF2B5EF4-FFF2-40B4-BE49-F238E27FC236}">
                <a16:creationId xmlns:a16="http://schemas.microsoft.com/office/drawing/2014/main" id="{7F7967FE-6C07-3F16-E25A-4AC2ACD8A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9805" y="-133350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2BC474-39FF-F087-43F8-FA130B0C8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4456" y="-15949"/>
            <a:ext cx="6159580" cy="37160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E24750-2003-3ED2-F7B9-BD8F1AE3A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9420" y="3545114"/>
            <a:ext cx="3842580" cy="331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485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D7892-438F-5A1C-D8B9-8AB0B95DC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BAD68-6BFD-DD34-AA53-9F1E15506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to do keyboard?</a:t>
            </a:r>
          </a:p>
          <a:p>
            <a:r>
              <a:rPr lang="en-GB" dirty="0"/>
              <a:t>Midi messages </a:t>
            </a:r>
            <a:r>
              <a:rPr lang="en-GB" dirty="0" err="1"/>
              <a:t>noteon</a:t>
            </a:r>
            <a:r>
              <a:rPr lang="en-GB" dirty="0"/>
              <a:t>, </a:t>
            </a:r>
            <a:r>
              <a:rPr lang="en-GB" dirty="0" err="1"/>
              <a:t>noteoff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2076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8BB98-D14C-5699-EC59-EAF92E68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Beyond 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63C16-FF94-1B7F-F3EF-674DA8CB6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665" y="1223319"/>
            <a:ext cx="10915135" cy="4953644"/>
          </a:xfrm>
        </p:spPr>
        <p:txBody>
          <a:bodyPr>
            <a:normAutofit/>
          </a:bodyPr>
          <a:lstStyle/>
          <a:p>
            <a:r>
              <a:rPr lang="en-GB" dirty="0"/>
              <a:t>Now lets make sound from Midi</a:t>
            </a:r>
          </a:p>
          <a:p>
            <a:r>
              <a:rPr lang="en-GB" dirty="0"/>
              <a:t>A simple monophonic synthesiser</a:t>
            </a:r>
          </a:p>
          <a:p>
            <a:r>
              <a:rPr lang="en-GB" dirty="0"/>
              <a:t>It just plays a sine wave at the frequency corresponding to the Midi note</a:t>
            </a:r>
          </a:p>
          <a:p>
            <a:r>
              <a:rPr lang="en-GB" dirty="0"/>
              <a:t>Only one note at a time</a:t>
            </a:r>
          </a:p>
          <a:p>
            <a:r>
              <a:rPr lang="en-GB" dirty="0"/>
              <a:t>At time t, play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sin(2</a:t>
            </a:r>
            <a:r>
              <a:rPr lang="en-GB" dirty="0">
                <a:latin typeface="Symbol" panose="05050102010706020507" pitchFamily="18" charset="2"/>
              </a:rPr>
              <a:t>p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At sample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play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sin(2</a:t>
            </a:r>
            <a:r>
              <a:rPr lang="en-GB" dirty="0">
                <a:latin typeface="Symbol" panose="05050102010706020507" pitchFamily="18" charset="2"/>
              </a:rPr>
              <a:t>p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/ f</a:t>
            </a:r>
            <a:r>
              <a:rPr lang="en-GB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lvl="1"/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- frequency</a:t>
            </a:r>
          </a:p>
          <a:p>
            <a:pPr lvl="1"/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- time</a:t>
            </a:r>
          </a:p>
          <a:p>
            <a:pPr lvl="1"/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– sample number</a:t>
            </a:r>
          </a:p>
          <a:p>
            <a:pPr lvl="1"/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– sampling frequency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113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8BB98-D14C-5699-EC59-EAF92E68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Beyond 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63C16-FF94-1B7F-F3EF-674DA8CB6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15" y="935666"/>
            <a:ext cx="12081098" cy="59223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dirty="0"/>
              <a:t>For a polyphonic synthesis, we use JUCE’s synthesiser class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dirty="0">
                <a:cs typeface="Times New Roman" panose="02020603050405020304" pitchFamily="18" charset="0"/>
                <a:sym typeface="Wingdings" panose="05000000000000000000" pitchFamily="2" charset="2"/>
              </a:rPr>
              <a:t> Its complicated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dirty="0">
                <a:cs typeface="Times New Roman" panose="02020603050405020304" pitchFamily="18" charset="0"/>
                <a:sym typeface="Wingdings" panose="05000000000000000000" pitchFamily="2" charset="2"/>
              </a:rPr>
              <a:t>3 classes are needed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b="1" dirty="0">
                <a:solidFill>
                  <a:srgbClr val="0000FF"/>
                </a:solidFill>
                <a:cs typeface="Times New Roman" panose="02020603050405020304" pitchFamily="18" charset="0"/>
              </a:rPr>
              <a:t>Synthesiser</a:t>
            </a:r>
            <a:r>
              <a:rPr lang="en-GB" dirty="0">
                <a:cs typeface="Times New Roman" panose="02020603050405020304" pitchFamily="18" charset="0"/>
              </a:rPr>
              <a:t> class: outputs all audio from the synthesiser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dirty="0">
                <a:cs typeface="Times New Roman" panose="02020603050405020304" pitchFamily="18" charset="0"/>
              </a:rPr>
              <a:t>Custom </a:t>
            </a:r>
            <a:r>
              <a:rPr lang="en-GB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SynthesiserVoice</a:t>
            </a:r>
            <a:r>
              <a:rPr lang="en-GB" dirty="0">
                <a:cs typeface="Times New Roman" panose="02020603050405020304" pitchFamily="18" charset="0"/>
              </a:rPr>
              <a:t> class. Renders one of the synthesiser voices, mixing it with other sounding voices in a Synthesiser object. Single instance of voice class renders one voice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dirty="0">
                <a:cs typeface="Times New Roman" panose="02020603050405020304" pitchFamily="18" charset="0"/>
              </a:rPr>
              <a:t>Custom </a:t>
            </a:r>
            <a:r>
              <a:rPr lang="en-GB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SynthesiserSound</a:t>
            </a:r>
            <a:r>
              <a:rPr lang="en-GB" dirty="0">
                <a:cs typeface="Times New Roman" panose="02020603050405020304" pitchFamily="18" charset="0"/>
              </a:rPr>
              <a:t> class. Sound class is description of sound that can be created as a voice. Might contain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GB" dirty="0">
                <a:cs typeface="Times New Roman" panose="02020603050405020304" pitchFamily="18" charset="0"/>
              </a:rPr>
              <a:t>Sample data for a sampler voice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GB" dirty="0">
                <a:cs typeface="Times New Roman" panose="02020603050405020304" pitchFamily="18" charset="0"/>
              </a:rPr>
              <a:t>Wavetable data for a wavetable synthesiser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GB" dirty="0">
                <a:cs typeface="Times New Roman" panose="020206030504050203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91259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6787B-E980-6BB4-5BD5-99D66F801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 </a:t>
            </a:r>
            <a:r>
              <a:rPr lang="en-GB" dirty="0" err="1"/>
              <a:t>SynthesiserSound</a:t>
            </a:r>
            <a:r>
              <a:rPr lang="en-GB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51B13-A311-CA68-2250-E7ABA3044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056" y="1060515"/>
            <a:ext cx="10547817" cy="297454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GB" sz="3200" dirty="0"/>
              <a:t>SineWaveSound class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GB" dirty="0"/>
              <a:t>might store data needed to create sound, such as wavetable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GB" dirty="0"/>
              <a:t>Our class doesn't even contain data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GB" dirty="0"/>
              <a:t>Just report whether sound should play on particular MIDI channels and specific notes or note ranges on that channel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GB" dirty="0"/>
              <a:t>Returns true for both </a:t>
            </a:r>
            <a:r>
              <a:rPr lang="en-GB" dirty="0" err="1"/>
              <a:t>appliesToNote</a:t>
            </a:r>
            <a:r>
              <a:rPr lang="en-GB" dirty="0"/>
              <a:t>() and </a:t>
            </a:r>
            <a:r>
              <a:rPr lang="en-GB" dirty="0" err="1"/>
              <a:t>appliesToChannel</a:t>
            </a:r>
            <a:r>
              <a:rPr lang="en-GB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7AF271-A89E-D7DF-99D6-29B2879F22AC}"/>
              </a:ext>
            </a:extLst>
          </p:cNvPr>
          <p:cNvSpPr txBox="1"/>
          <p:nvPr/>
        </p:nvSpPr>
        <p:spPr>
          <a:xfrm>
            <a:off x="873579" y="4184487"/>
            <a:ext cx="10736345" cy="22467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>
                <a:solidFill>
                  <a:srgbClr val="2B91AF"/>
                </a:solidFill>
                <a:latin typeface="Cascadia Mono" panose="020B0609020000020004" pitchFamily="49" charset="0"/>
              </a:rPr>
              <a:t>SineWaveSound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SynthesiserSound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SineWaveSound() {}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appliesToNote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>
                <a:solidFill>
                  <a:srgbClr val="008000"/>
                </a:solidFill>
                <a:latin typeface="Cascadia Mono" panose="020B0609020000020004" pitchFamily="49" charset="0"/>
              </a:rPr>
              <a:t>/*</a:t>
            </a:r>
            <a:r>
              <a:rPr lang="en-GB" sz="20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midiNoteNumber</a:t>
            </a:r>
            <a:r>
              <a:rPr lang="en-GB" sz="2000" dirty="0">
                <a:solidFill>
                  <a:srgbClr val="008000"/>
                </a:solidFill>
                <a:latin typeface="Cascadia Mono" panose="020B0609020000020004" pitchFamily="49" charset="0"/>
              </a:rPr>
              <a:t>*/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appliesToChannel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>
                <a:solidFill>
                  <a:srgbClr val="008000"/>
                </a:solidFill>
                <a:latin typeface="Cascadia Mono" panose="020B0609020000020004" pitchFamily="49" charset="0"/>
              </a:rPr>
              <a:t>/*</a:t>
            </a:r>
            <a:r>
              <a:rPr lang="en-GB" sz="20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midiChannel</a:t>
            </a:r>
            <a:r>
              <a:rPr lang="en-GB" sz="2000" dirty="0">
                <a:solidFill>
                  <a:srgbClr val="008000"/>
                </a:solidFill>
                <a:latin typeface="Cascadia Mono" panose="020B0609020000020004" pitchFamily="49" charset="0"/>
              </a:rPr>
              <a:t>*/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94115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6787B-E980-6BB4-5BD5-99D66F801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 </a:t>
            </a:r>
            <a:r>
              <a:rPr lang="en-GB" dirty="0" err="1"/>
              <a:t>SynthesiserVoice</a:t>
            </a:r>
            <a:r>
              <a:rPr lang="en-GB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51B13-A311-CA68-2250-E7ABA3044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540" y="1060516"/>
            <a:ext cx="11633718" cy="257531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GB" sz="2700" dirty="0" err="1"/>
              <a:t>SineWaveVoice</a:t>
            </a:r>
            <a:r>
              <a:rPr lang="en-GB" sz="2700" dirty="0"/>
              <a:t> class maintains state of one of the voices of the synthesiser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GB" sz="2400" dirty="0"/>
              <a:t>For sine wave, need data members </a:t>
            </a:r>
            <a:r>
              <a:rPr lang="en-GB" sz="2400" dirty="0" err="1">
                <a:solidFill>
                  <a:srgbClr val="0000FF"/>
                </a:solidFill>
              </a:rPr>
              <a:t>currentAngle</a:t>
            </a:r>
            <a:r>
              <a:rPr lang="en-GB" sz="2400" dirty="0"/>
              <a:t>, </a:t>
            </a:r>
            <a:r>
              <a:rPr lang="en-GB" sz="2400" dirty="0" err="1">
                <a:solidFill>
                  <a:srgbClr val="0000FF"/>
                </a:solidFill>
              </a:rPr>
              <a:t>angleDelta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0000FF"/>
                </a:solidFill>
              </a:rPr>
              <a:t>level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GB" sz="2400" dirty="0" err="1">
                <a:solidFill>
                  <a:srgbClr val="0000FF"/>
                </a:solidFill>
              </a:rPr>
              <a:t>canPlaySound</a:t>
            </a:r>
            <a:r>
              <a:rPr lang="en-GB" sz="2400" dirty="0"/>
              <a:t> must be </a:t>
            </a:r>
            <a:r>
              <a:rPr lang="en-GB" sz="2400" dirty="0" err="1"/>
              <a:t>overriden</a:t>
            </a:r>
            <a:r>
              <a:rPr lang="en-GB" sz="2400" dirty="0"/>
              <a:t> to return whether voice can play a sound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GB" sz="2400" dirty="0"/>
              <a:t>Voice started/stopped by synthesiser calling </a:t>
            </a:r>
            <a:r>
              <a:rPr lang="en-GB" sz="2400" dirty="0" err="1">
                <a:solidFill>
                  <a:srgbClr val="0000FF"/>
                </a:solidFill>
              </a:rPr>
              <a:t>startNote</a:t>
            </a:r>
            <a:r>
              <a:rPr lang="en-GB" sz="2400" dirty="0"/>
              <a:t>/</a:t>
            </a:r>
            <a:r>
              <a:rPr lang="en-GB" sz="2400" dirty="0" err="1">
                <a:solidFill>
                  <a:srgbClr val="0000FF"/>
                </a:solidFill>
              </a:rPr>
              <a:t>stopNote</a:t>
            </a:r>
            <a:r>
              <a:rPr lang="en-GB" sz="2400" dirty="0"/>
              <a:t>, which we must override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GB" sz="2400" dirty="0" err="1">
                <a:solidFill>
                  <a:srgbClr val="0000FF"/>
                </a:solidFill>
              </a:rPr>
              <a:t>renderNextBlock</a:t>
            </a:r>
            <a:r>
              <a:rPr lang="en-GB" sz="2400" dirty="0"/>
              <a:t> must be </a:t>
            </a:r>
            <a:r>
              <a:rPr lang="en-GB" sz="2400" dirty="0" err="1"/>
              <a:t>overriden</a:t>
            </a:r>
            <a:r>
              <a:rPr lang="en-GB" sz="2400" dirty="0"/>
              <a:t> to generate the audio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GB" sz="2400" dirty="0"/>
              <a:t>And we only use the keyboard, so no pitch wheel or controller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endParaRPr lang="en-GB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204557-4687-F078-55B6-6AFAA9C52DDD}"/>
              </a:ext>
            </a:extLst>
          </p:cNvPr>
          <p:cNvSpPr txBox="1"/>
          <p:nvPr/>
        </p:nvSpPr>
        <p:spPr>
          <a:xfrm>
            <a:off x="119743" y="3524692"/>
            <a:ext cx="11952515" cy="29546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55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SineWaveVoice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55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SynthesiserVoice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</a:p>
          <a:p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5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SineWaveVoice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() {}</a:t>
            </a:r>
          </a:p>
          <a:p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5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pitchWheelMoved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{}</a:t>
            </a:r>
          </a:p>
          <a:p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5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controllerMoved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{}</a:t>
            </a:r>
          </a:p>
          <a:p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5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canPlaySound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55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SynthesiserSound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550" dirty="0">
                <a:solidFill>
                  <a:srgbClr val="808080"/>
                </a:solidFill>
                <a:latin typeface="Cascadia Mono" panose="020B0609020000020004" pitchFamily="49" charset="0"/>
              </a:rPr>
              <a:t>sound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…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</a:p>
          <a:p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5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startNote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55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midiNoteNumber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550" dirty="0">
                <a:solidFill>
                  <a:srgbClr val="808080"/>
                </a:solidFill>
                <a:latin typeface="Cascadia Mono" panose="020B0609020000020004" pitchFamily="49" charset="0"/>
              </a:rPr>
              <a:t>velocity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55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SynthesiserSound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550" dirty="0">
                <a:solidFill>
                  <a:srgbClr val="008000"/>
                </a:solidFill>
                <a:latin typeface="Cascadia Mono" panose="020B0609020000020004" pitchFamily="49" charset="0"/>
              </a:rPr>
              <a:t>/*sound*/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{…}</a:t>
            </a:r>
          </a:p>
          <a:p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5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stopNote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550" dirty="0">
                <a:solidFill>
                  <a:srgbClr val="008000"/>
                </a:solidFill>
                <a:latin typeface="Cascadia Mono" panose="020B0609020000020004" pitchFamily="49" charset="0"/>
              </a:rPr>
              <a:t>/*velocity*/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55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allowTailOff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{ …  }</a:t>
            </a:r>
          </a:p>
          <a:p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5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renderNextBlock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55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AudioBuffer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&gt;&amp; </a:t>
            </a:r>
            <a:r>
              <a:rPr lang="en-GB" sz="155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outputBuffer</a:t>
            </a:r>
            <a:r>
              <a:rPr lang="en-GB" sz="15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en-GB" sz="15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55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startSample</a:t>
            </a:r>
            <a:r>
              <a:rPr lang="en-GB" sz="15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en-GB" sz="15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55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numSamples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{…} </a:t>
            </a:r>
          </a:p>
          <a:p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5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currentAngle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= 0.0, </a:t>
            </a:r>
            <a:r>
              <a:rPr lang="en-GB" sz="15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angleDelta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= 0.0, level = 0.0;</a:t>
            </a:r>
          </a:p>
          <a:p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84774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6787B-E980-6BB4-5BD5-99D66F801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01" y="0"/>
            <a:ext cx="11380564" cy="1060515"/>
          </a:xfrm>
        </p:spPr>
        <p:txBody>
          <a:bodyPr>
            <a:normAutofit fontScale="90000"/>
          </a:bodyPr>
          <a:lstStyle/>
          <a:p>
            <a:r>
              <a:rPr lang="en-GB" dirty="0"/>
              <a:t>Custom </a:t>
            </a:r>
            <a:r>
              <a:rPr lang="en-GB" dirty="0" err="1"/>
              <a:t>SynthesiserVoice</a:t>
            </a:r>
            <a:r>
              <a:rPr lang="en-GB" dirty="0"/>
              <a:t> Class – </a:t>
            </a:r>
            <a:r>
              <a:rPr lang="en-GB" dirty="0" err="1"/>
              <a:t>startNote</a:t>
            </a:r>
            <a:r>
              <a:rPr lang="en-GB" dirty="0"/>
              <a:t> &amp; </a:t>
            </a:r>
            <a:r>
              <a:rPr lang="en-GB" dirty="0" err="1"/>
              <a:t>stopNote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51B13-A311-CA68-2250-E7ABA3044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056" y="1499190"/>
            <a:ext cx="11466201" cy="213663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GB" sz="3200" dirty="0" err="1"/>
              <a:t>SineWaveVoice</a:t>
            </a:r>
            <a:r>
              <a:rPr lang="en-GB" sz="3200" dirty="0"/>
              <a:t> class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GB" sz="2800" dirty="0"/>
              <a:t>Voice started/stopped by synthesiser calling </a:t>
            </a:r>
            <a:r>
              <a:rPr lang="en-GB" sz="2800" dirty="0" err="1">
                <a:solidFill>
                  <a:srgbClr val="0000FF"/>
                </a:solidFill>
              </a:rPr>
              <a:t>startNote</a:t>
            </a:r>
            <a:r>
              <a:rPr lang="en-GB" sz="2800" dirty="0"/>
              <a:t>/</a:t>
            </a:r>
            <a:r>
              <a:rPr lang="en-GB" sz="2800" dirty="0" err="1">
                <a:solidFill>
                  <a:srgbClr val="0000FF"/>
                </a:solidFill>
              </a:rPr>
              <a:t>stopNote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7AF271-A89E-D7DF-99D6-29B2879F22AC}"/>
              </a:ext>
            </a:extLst>
          </p:cNvPr>
          <p:cNvSpPr txBox="1"/>
          <p:nvPr/>
        </p:nvSpPr>
        <p:spPr>
          <a:xfrm>
            <a:off x="323822" y="3080221"/>
            <a:ext cx="11544356" cy="28623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startNote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808080"/>
                </a:solidFill>
                <a:latin typeface="Cascadia Mono" panose="020B0609020000020004" pitchFamily="49" charset="0"/>
              </a:rPr>
              <a:t>midiNoteNumber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ascadia Mono" panose="020B0609020000020004" pitchFamily="49" charset="0"/>
              </a:rPr>
              <a:t>velocity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SynthesiserSound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*,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currentAngle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 0.0;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level = </a:t>
            </a:r>
            <a:r>
              <a:rPr lang="en-GB" dirty="0">
                <a:solidFill>
                  <a:srgbClr val="808080"/>
                </a:solidFill>
                <a:latin typeface="Cascadia Mono" panose="020B0609020000020004" pitchFamily="49" charset="0"/>
              </a:rPr>
              <a:t>velocity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* 0.15;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angleDelta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MathConstants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&gt;::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twoPi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MidiMessage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getMidiNoteInHertz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dirty="0" err="1">
                <a:solidFill>
                  <a:srgbClr val="808080"/>
                </a:solidFill>
                <a:latin typeface="Cascadia Mono" panose="020B0609020000020004" pitchFamily="49" charset="0"/>
              </a:rPr>
              <a:t>midiNoteNumber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) /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getSampleRate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stopNote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>
                <a:solidFill>
                  <a:srgbClr val="008000"/>
                </a:solidFill>
                <a:latin typeface="Cascadia Mono" panose="020B0609020000020004" pitchFamily="49" charset="0"/>
              </a:rPr>
              <a:t>/*velocity*/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808080"/>
                </a:solidFill>
                <a:latin typeface="Cascadia Mono" panose="020B0609020000020004" pitchFamily="49" charset="0"/>
              </a:rPr>
              <a:t>allowTailOff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clearCurrentNote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angleDelta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 0.0;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4014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6787B-E980-6BB4-5BD5-99D66F801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01" y="0"/>
            <a:ext cx="11380564" cy="1060515"/>
          </a:xfrm>
        </p:spPr>
        <p:txBody>
          <a:bodyPr>
            <a:normAutofit/>
          </a:bodyPr>
          <a:lstStyle/>
          <a:p>
            <a:r>
              <a:rPr lang="en-GB" dirty="0"/>
              <a:t>Synthesiser Class – </a:t>
            </a:r>
            <a:r>
              <a:rPr lang="en-GB" dirty="0" err="1"/>
              <a:t>startNote</a:t>
            </a:r>
            <a:r>
              <a:rPr lang="en-GB" dirty="0"/>
              <a:t> &amp; </a:t>
            </a:r>
            <a:r>
              <a:rPr lang="en-GB" dirty="0" err="1"/>
              <a:t>stopNote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51B13-A311-CA68-2250-E7ABA3044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056" y="1060515"/>
            <a:ext cx="11780874" cy="570179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GB" sz="2600" dirty="0"/>
              <a:t>Declare variable</a:t>
            </a:r>
          </a:p>
          <a:p>
            <a:pPr lvl="1">
              <a:lnSpc>
                <a:spcPct val="110000"/>
              </a:lnSpc>
              <a:spcBef>
                <a:spcPts val="400"/>
              </a:spcBef>
            </a:pPr>
            <a:endParaRPr lang="en-GB" sz="2200" dirty="0"/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GB" sz="2600" dirty="0"/>
              <a:t>Prepare to play</a:t>
            </a:r>
          </a:p>
          <a:p>
            <a:pPr lvl="1">
              <a:lnSpc>
                <a:spcPct val="110000"/>
              </a:lnSpc>
              <a:spcBef>
                <a:spcPts val="400"/>
              </a:spcBef>
            </a:pPr>
            <a:endParaRPr lang="en-GB" sz="2200" dirty="0"/>
          </a:p>
          <a:p>
            <a:pPr lvl="1">
              <a:lnSpc>
                <a:spcPct val="110000"/>
              </a:lnSpc>
              <a:spcBef>
                <a:spcPts val="400"/>
              </a:spcBef>
            </a:pPr>
            <a:endParaRPr lang="en-GB" sz="2200" dirty="0"/>
          </a:p>
          <a:p>
            <a:pPr lvl="1">
              <a:lnSpc>
                <a:spcPct val="110000"/>
              </a:lnSpc>
              <a:spcBef>
                <a:spcPts val="400"/>
              </a:spcBef>
            </a:pPr>
            <a:endParaRPr lang="en-GB" sz="2200" dirty="0"/>
          </a:p>
          <a:p>
            <a:pPr lvl="2">
              <a:lnSpc>
                <a:spcPct val="110000"/>
              </a:lnSpc>
              <a:spcBef>
                <a:spcPts val="400"/>
              </a:spcBef>
            </a:pPr>
            <a:endParaRPr lang="en-GB" sz="1800" dirty="0"/>
          </a:p>
          <a:p>
            <a:pPr lvl="2">
              <a:lnSpc>
                <a:spcPct val="110000"/>
              </a:lnSpc>
              <a:spcBef>
                <a:spcPts val="400"/>
              </a:spcBef>
            </a:pPr>
            <a:endParaRPr lang="en-GB" sz="1800" dirty="0"/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GB" sz="2600" dirty="0"/>
              <a:t>Process block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7AF271-A89E-D7DF-99D6-29B2879F22AC}"/>
              </a:ext>
            </a:extLst>
          </p:cNvPr>
          <p:cNvSpPr txBox="1"/>
          <p:nvPr/>
        </p:nvSpPr>
        <p:spPr>
          <a:xfrm>
            <a:off x="3553933" y="1060515"/>
            <a:ext cx="8354532" cy="11387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7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NewProjectAudioProcessor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 : </a:t>
            </a:r>
            <a:r>
              <a:rPr lang="en-GB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7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AudioProcessor</a:t>
            </a:r>
            <a:endParaRPr lang="en-GB" sz="17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…</a:t>
            </a:r>
          </a:p>
          <a:p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7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MidiKeyboardState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keyboardState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700" dirty="0">
                <a:solidFill>
                  <a:srgbClr val="2B91AF"/>
                </a:solidFill>
                <a:latin typeface="Cascadia Mono" panose="020B0609020000020004" pitchFamily="49" charset="0"/>
              </a:rPr>
              <a:t>Synthesiser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synth;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564732-B60E-70F5-E2EF-25FB2962F9E9}"/>
              </a:ext>
            </a:extLst>
          </p:cNvPr>
          <p:cNvSpPr txBox="1"/>
          <p:nvPr/>
        </p:nvSpPr>
        <p:spPr>
          <a:xfrm>
            <a:off x="405718" y="2598003"/>
            <a:ext cx="11380564" cy="16619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7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NewProjectAudioProcessor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prepareToPlay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700" dirty="0">
                <a:solidFill>
                  <a:srgbClr val="808080"/>
                </a:solidFill>
                <a:latin typeface="Cascadia Mono" panose="020B0609020000020004" pitchFamily="49" charset="0"/>
              </a:rPr>
              <a:t>sampleRate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7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samplesPerBlock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numVoices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= 3;</a:t>
            </a:r>
          </a:p>
          <a:p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numVoices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; ++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synth.addVoice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7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SineWaveVoice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synth.addSound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700" dirty="0">
                <a:solidFill>
                  <a:srgbClr val="2B91AF"/>
                </a:solidFill>
                <a:latin typeface="Cascadia Mono" panose="020B0609020000020004" pitchFamily="49" charset="0"/>
              </a:rPr>
              <a:t>SineWaveSound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synth.setCurrentPlaybackSampleRate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700" dirty="0">
                <a:solidFill>
                  <a:srgbClr val="808080"/>
                </a:solidFill>
                <a:latin typeface="Cascadia Mono" panose="020B0609020000020004" pitchFamily="49" charset="0"/>
              </a:rPr>
              <a:t>sampleRate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E5BB8E-6C2E-5CD1-9CF3-A37282FD4583}"/>
              </a:ext>
            </a:extLst>
          </p:cNvPr>
          <p:cNvSpPr txBox="1"/>
          <p:nvPr/>
        </p:nvSpPr>
        <p:spPr>
          <a:xfrm>
            <a:off x="91262" y="4889544"/>
            <a:ext cx="12009476" cy="18158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NewProjectAudioProcessor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processBlock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AudioBuffer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&gt;&amp; </a:t>
            </a:r>
            <a:r>
              <a:rPr lang="en-GB" sz="1600" dirty="0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MidiBuffer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GB" sz="16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midiMessages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numSamples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6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.getNumSamples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getTotalNumInputChannels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getTotalNumOutputChannels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(); ++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</a:p>
          <a:p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6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.clear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0,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numSamples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keyboardState.processNextMidiBuffer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6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midiMessages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0,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numSamples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synth.renderNextBlock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600" dirty="0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6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midiMessages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0,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numSamples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GB" sz="16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909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9611B-0163-973A-376C-B78EE8F90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Midi with an external device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70533-EE7B-642A-018F-891BB8F08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31642" cy="4351338"/>
          </a:xfrm>
        </p:spPr>
        <p:txBody>
          <a:bodyPr>
            <a:normAutofit/>
          </a:bodyPr>
          <a:lstStyle/>
          <a:p>
            <a:r>
              <a:rPr lang="en-GB" dirty="0"/>
              <a:t>JUCE provides some useful </a:t>
            </a:r>
            <a:r>
              <a:rPr lang="en-GB" dirty="0" err="1"/>
              <a:t>midi_io</a:t>
            </a:r>
            <a:r>
              <a:rPr lang="en-GB" dirty="0"/>
              <a:t> classes</a:t>
            </a:r>
          </a:p>
          <a:p>
            <a:pPr lvl="1"/>
            <a:r>
              <a:rPr lang="en-GB" dirty="0" err="1"/>
              <a:t>MidiInput</a:t>
            </a:r>
            <a:r>
              <a:rPr lang="en-GB" dirty="0"/>
              <a:t> class</a:t>
            </a:r>
          </a:p>
          <a:p>
            <a:pPr lvl="1"/>
            <a:r>
              <a:rPr lang="en-GB" dirty="0" err="1"/>
              <a:t>MidiInputCallback</a:t>
            </a:r>
            <a:r>
              <a:rPr lang="en-GB" dirty="0"/>
              <a:t> class</a:t>
            </a:r>
          </a:p>
          <a:p>
            <a:pPr lvl="1"/>
            <a:r>
              <a:rPr lang="en-GB" dirty="0" err="1"/>
              <a:t>MidiMessageCollector</a:t>
            </a:r>
            <a:r>
              <a:rPr lang="en-GB" dirty="0"/>
              <a:t> class, …</a:t>
            </a:r>
          </a:p>
          <a:p>
            <a:r>
              <a:rPr lang="en-GB" dirty="0"/>
              <a:t>And in </a:t>
            </a:r>
            <a:r>
              <a:rPr lang="en-GB" dirty="0" err="1"/>
              <a:t>audio_io</a:t>
            </a:r>
            <a:r>
              <a:rPr lang="en-GB" dirty="0"/>
              <a:t> classes</a:t>
            </a:r>
          </a:p>
          <a:p>
            <a:pPr lvl="1"/>
            <a:r>
              <a:rPr lang="en-GB" dirty="0" err="1"/>
              <a:t>AudioDeviceManager</a:t>
            </a:r>
            <a:endParaRPr lang="en-GB" dirty="0"/>
          </a:p>
          <a:p>
            <a:r>
              <a:rPr lang="en-GB" dirty="0"/>
              <a:t>But let the host handle external midi input</a:t>
            </a:r>
          </a:p>
        </p:txBody>
      </p:sp>
      <p:pic>
        <p:nvPicPr>
          <p:cNvPr id="1026" name="Picture 2" descr="Novation Launchkey Mini [MK3]">
            <a:extLst>
              <a:ext uri="{FF2B5EF4-FFF2-40B4-BE49-F238E27FC236}">
                <a16:creationId xmlns:a16="http://schemas.microsoft.com/office/drawing/2014/main" id="{7F7967FE-6C07-3F16-E25A-4AC2ACD8A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532" y="1414463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512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797</Words>
  <Application>Microsoft Office PowerPoint</Application>
  <PresentationFormat>Widescreen</PresentationFormat>
  <Paragraphs>113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Cascadia Mono</vt:lpstr>
      <vt:lpstr>Symbol</vt:lpstr>
      <vt:lpstr>Times New Roman</vt:lpstr>
      <vt:lpstr>Wingdings</vt:lpstr>
      <vt:lpstr>Office Theme</vt:lpstr>
      <vt:lpstr>Hello, synthesiser!</vt:lpstr>
      <vt:lpstr>PowerPoint Presentation</vt:lpstr>
      <vt:lpstr>Beyond Hello World</vt:lpstr>
      <vt:lpstr>Beyond Hello World</vt:lpstr>
      <vt:lpstr>Custom SynthesiserSound Class</vt:lpstr>
      <vt:lpstr>Custom SynthesiserVoice Class</vt:lpstr>
      <vt:lpstr>Custom SynthesiserVoice Class – startNote &amp; stopNote</vt:lpstr>
      <vt:lpstr>Synthesiser Class – startNote &amp; stopNote</vt:lpstr>
      <vt:lpstr>Midi with an external device</vt:lpstr>
      <vt:lpstr>Midi with an external device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Limiter</dc:title>
  <dc:creator>Josh Reiss</dc:creator>
  <cp:lastModifiedBy>Josh Reiss</cp:lastModifiedBy>
  <cp:revision>23</cp:revision>
  <dcterms:created xsi:type="dcterms:W3CDTF">2023-06-20T09:57:25Z</dcterms:created>
  <dcterms:modified xsi:type="dcterms:W3CDTF">2023-07-21T22:57:56Z</dcterms:modified>
</cp:coreProperties>
</file>