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338" r:id="rId2"/>
    <p:sldId id="292" r:id="rId3"/>
    <p:sldId id="339" r:id="rId4"/>
    <p:sldId id="280" r:id="rId5"/>
    <p:sldId id="341" r:id="rId6"/>
    <p:sldId id="346" r:id="rId7"/>
    <p:sldId id="342" r:id="rId8"/>
    <p:sldId id="343" r:id="rId9"/>
    <p:sldId id="344" r:id="rId10"/>
    <p:sldId id="34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954E77A4-9284-4408-B046-347CB4AAE573}"/>
    <pc:docChg chg="custSel modSld">
      <pc:chgData name="Joshua Reiss" userId="71f87c30-4769-4a42-a082-a6a82298c8cb" providerId="ADAL" clId="{954E77A4-9284-4408-B046-347CB4AAE573}" dt="2025-01-30T15:28:28.629" v="61" actId="6549"/>
      <pc:docMkLst>
        <pc:docMk/>
      </pc:docMkLst>
      <pc:sldChg chg="modSp mod">
        <pc:chgData name="Joshua Reiss" userId="71f87c30-4769-4a42-a082-a6a82298c8cb" providerId="ADAL" clId="{954E77A4-9284-4408-B046-347CB4AAE573}" dt="2025-01-30T14:42:43.099" v="9" actId="1037"/>
        <pc:sldMkLst>
          <pc:docMk/>
          <pc:sldMk cId="998146966" sldId="292"/>
        </pc:sldMkLst>
        <pc:spChg chg="mod">
          <ac:chgData name="Joshua Reiss" userId="71f87c30-4769-4a42-a082-a6a82298c8cb" providerId="ADAL" clId="{954E77A4-9284-4408-B046-347CB4AAE573}" dt="2025-01-30T14:42:43.099" v="9" actId="1037"/>
          <ac:spMkLst>
            <pc:docMk/>
            <pc:sldMk cId="998146966" sldId="292"/>
            <ac:spMk id="3" creationId="{FD320413-1026-D741-C185-8E2FCC1E5DDF}"/>
          </ac:spMkLst>
        </pc:spChg>
        <pc:spChg chg="mod">
          <ac:chgData name="Joshua Reiss" userId="71f87c30-4769-4a42-a082-a6a82298c8cb" providerId="ADAL" clId="{954E77A4-9284-4408-B046-347CB4AAE573}" dt="2025-01-30T14:42:32.030" v="0" actId="1076"/>
          <ac:spMkLst>
            <pc:docMk/>
            <pc:sldMk cId="998146966" sldId="292"/>
            <ac:spMk id="4" creationId="{8716871F-5245-D3B6-2D3F-011C1192C3B2}"/>
          </ac:spMkLst>
        </pc:spChg>
      </pc:sldChg>
      <pc:sldChg chg="modSp mod">
        <pc:chgData name="Joshua Reiss" userId="71f87c30-4769-4a42-a082-a6a82298c8cb" providerId="ADAL" clId="{954E77A4-9284-4408-B046-347CB4AAE573}" dt="2025-01-30T15:28:28.629" v="61" actId="6549"/>
        <pc:sldMkLst>
          <pc:docMk/>
          <pc:sldMk cId="3652759980" sldId="342"/>
        </pc:sldMkLst>
        <pc:spChg chg="mod">
          <ac:chgData name="Joshua Reiss" userId="71f87c30-4769-4a42-a082-a6a82298c8cb" providerId="ADAL" clId="{954E77A4-9284-4408-B046-347CB4AAE573}" dt="2025-01-30T15:28:28.629" v="61" actId="6549"/>
          <ac:spMkLst>
            <pc:docMk/>
            <pc:sldMk cId="3652759980" sldId="342"/>
            <ac:spMk id="3" creationId="{228C0CB4-55B0-18A6-55A3-720D32C89C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38CC4-4E61-4E88-8B97-D8247B067FE5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34A1D-90C9-4E28-9B64-2D2821197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54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21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MidiKeyboardComponent needs a </a:t>
            </a:r>
            <a:r>
              <a:rPr lang="en-GB" b="0" i="0" dirty="0" err="1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MidiKeyboardState</a:t>
            </a:r>
            <a:r>
              <a:rPr lang="en-GB" b="0" i="0" dirty="0">
                <a:solidFill>
                  <a:srgbClr val="090909"/>
                </a:solidFill>
                <a:effectLst/>
                <a:latin typeface="Arial" panose="020B0604020202020204" pitchFamily="34" charset="0"/>
              </a:rPr>
              <a:t> and the orientation as arguments.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4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 Having made a local copy of the state variables for each channel, now transfer the result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back to the main state variable so they will be preserved for the next call of </a:t>
            </a:r>
            <a:r>
              <a:rPr lang="en-GB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()</a:t>
            </a:r>
            <a:endParaRPr lang="en-GB" sz="12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DB78B-1C29-47A0-98D1-C458191ECD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855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805" y="2130848"/>
            <a:ext cx="10364391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098" y="3886647"/>
            <a:ext cx="8533805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809081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37446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1258" y="35719"/>
            <a:ext cx="3009305" cy="67687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44" y="35719"/>
            <a:ext cx="8885039" cy="67687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50783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03450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18" y="4406801"/>
            <a:ext cx="10362902" cy="1361777"/>
          </a:xfr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18" y="2906613"/>
            <a:ext cx="10362902" cy="1500188"/>
          </a:xfr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63431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156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297" y="794742"/>
            <a:ext cx="5935266" cy="6009680"/>
          </a:xfr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35788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4588"/>
            <a:ext cx="109716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196" y="1534791"/>
            <a:ext cx="5386090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196" y="2174379"/>
            <a:ext cx="5386090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739" y="1534791"/>
            <a:ext cx="5389066" cy="639589"/>
          </a:xfr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739" y="2174379"/>
            <a:ext cx="5389066" cy="3951387"/>
          </a:xfr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58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598979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0636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196" y="273473"/>
            <a:ext cx="4010918" cy="116197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65" y="273472"/>
            <a:ext cx="6814839" cy="5852294"/>
          </a:xfr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196" y="1435448"/>
            <a:ext cx="4010918" cy="469031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6977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180" y="4800824"/>
            <a:ext cx="7314903" cy="567035"/>
          </a:xfr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180" y="612800"/>
            <a:ext cx="7314903" cy="4114354"/>
          </a:xfr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180" y="5367859"/>
            <a:ext cx="7314903" cy="804788"/>
          </a:xfr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343435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3344" y="35719"/>
            <a:ext cx="12013406" cy="651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156" y="794742"/>
            <a:ext cx="12013406" cy="6009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rial" charset="0"/>
              </a:rPr>
              <a:t>Click to edit Master text styles</a:t>
            </a:r>
          </a:p>
          <a:p>
            <a:pPr lvl="1"/>
            <a:r>
              <a:rPr lang="en-US">
                <a:sym typeface="Arial" charset="0"/>
              </a:rPr>
              <a:t>Second level</a:t>
            </a:r>
          </a:p>
          <a:p>
            <a:pPr lvl="2"/>
            <a:r>
              <a:rPr lang="en-US">
                <a:sym typeface="Arial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 rot="10800000" flipH="1">
            <a:off x="1" y="740048"/>
            <a:ext cx="12189023" cy="1116"/>
          </a:xfrm>
          <a:prstGeom prst="line">
            <a:avLst/>
          </a:prstGeom>
          <a:noFill/>
          <a:ln w="38100" cap="flat">
            <a:solidFill>
              <a:srgbClr val="254789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1266"/>
          </a:p>
        </p:txBody>
      </p:sp>
    </p:spTree>
    <p:extLst>
      <p:ext uri="{BB962C8B-B14F-4D97-AF65-F5344CB8AC3E}">
        <p14:creationId xmlns:p14="http://schemas.microsoft.com/office/powerpoint/2010/main" val="9947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321457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642915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964372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1285829" algn="l" rtl="0" fontAlgn="base">
        <a:spcBef>
          <a:spcPct val="0"/>
        </a:spcBef>
        <a:spcAft>
          <a:spcPct val="0"/>
        </a:spcAft>
        <a:defRPr sz="4219">
          <a:solidFill>
            <a:schemeClr val="tx1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titleStyle>
    <p:bodyStyle>
      <a:lvl1pPr marL="410751" indent="-267881" algn="l" rtl="0" fontAlgn="base">
        <a:spcBef>
          <a:spcPts val="422"/>
        </a:spcBef>
        <a:spcAft>
          <a:spcPct val="0"/>
        </a:spcAft>
        <a:buSzPct val="150000"/>
        <a:buFont typeface="Arial" charset="0"/>
        <a:buChar char="•"/>
        <a:defRPr sz="2953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767926" indent="-267881" algn="l" rtl="0" fontAlgn="base">
        <a:spcBef>
          <a:spcPts val="422"/>
        </a:spcBef>
        <a:spcAft>
          <a:spcPct val="0"/>
        </a:spcAft>
        <a:buSzPct val="100000"/>
        <a:buFont typeface="Lucida Grande" charset="0"/>
        <a:buChar char="‣"/>
        <a:defRPr sz="2531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2pPr>
      <a:lvl3pPr marL="103580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3pPr>
      <a:lvl4pPr marL="13483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4pPr>
      <a:lvl5pPr marL="1660863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5pPr>
      <a:lvl6pPr marL="1982320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6pPr>
      <a:lvl7pPr marL="2303777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7pPr>
      <a:lvl8pPr marL="2625235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8pPr>
      <a:lvl9pPr marL="2946692" indent="-223234" algn="l" rtl="0" fontAlgn="base">
        <a:spcBef>
          <a:spcPts val="422"/>
        </a:spcBef>
        <a:spcAft>
          <a:spcPct val="0"/>
        </a:spcAft>
        <a:buClr>
          <a:srgbClr val="000000"/>
        </a:buClr>
        <a:buSzPct val="100000"/>
        <a:buFont typeface="Arial" charset="0"/>
        <a:buChar char="-"/>
        <a:defRPr sz="2109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40ED-2B13-DEB1-FBA5-BD3D95B16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Processor and editor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65E4B-96D8-00F9-6B00-3F5441692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49279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399-66CE-57FB-70F0-C523B1D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pluginEditor</a:t>
            </a:r>
            <a:r>
              <a:rPr lang="en-GB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CB4-55B0-18A6-55A3-720D32C8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NewProjectAudioProcessorEditor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NewProjectAudioProcessorEditor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70" indent="0" algn="just">
              <a:lnSpc>
                <a:spcPct val="150000"/>
              </a:lnSpc>
              <a:buNone/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Make sure that before the constructor has finished, you've set the editor's size to whatever you need it to be.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42870" indent="0" algn="l">
              <a:lnSpc>
                <a:spcPct val="150000"/>
              </a:lnSpc>
              <a:buNone/>
            </a:pP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setSize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(400, 300);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NewProjectAudioProcessorEditor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::~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NewProjectAudioProcessorEditor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NewProjectAudioProcessorEditor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::paint (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juce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</a:t>
            </a:r>
            <a:r>
              <a:rPr lang="en-GB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Graphics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&amp; </a:t>
            </a:r>
            <a:r>
              <a:rPr lang="en-GB" sz="1800" kern="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42870" indent="0" algn="l">
              <a:lnSpc>
                <a:spcPct val="150000"/>
              </a:lnSpc>
              <a:buNone/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Our component is opaque, so we must completely fill the background with a solid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colour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4287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 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NewProjectAudioProcessorEditor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::resized()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42870" indent="0" algn="l">
              <a:lnSpc>
                <a:spcPct val="150000"/>
              </a:lnSpc>
              <a:buNone/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This is generally where you'll want to lay out the positions of any subcomponents in your editor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037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Constructor and destructor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" y="802659"/>
            <a:ext cx="4977984" cy="5901612"/>
          </a:xfrm>
        </p:spPr>
        <p:txBody>
          <a:bodyPr anchor="t"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dirty="0">
                <a:latin typeface="+mj-lt"/>
              </a:rPr>
              <a:t>Lots of default methods in </a:t>
            </a:r>
            <a:r>
              <a:rPr lang="en-GB" sz="2400" dirty="0" err="1">
                <a:latin typeface="+mj-lt"/>
              </a:rPr>
              <a:t>pluginProcessor</a:t>
            </a:r>
            <a:r>
              <a:rPr lang="en-GB" sz="2400" dirty="0">
                <a:latin typeface="+mj-lt"/>
              </a:rPr>
              <a:t> and </a:t>
            </a:r>
            <a:r>
              <a:rPr lang="en-GB" sz="2400" dirty="0" err="1">
                <a:latin typeface="+mj-lt"/>
              </a:rPr>
              <a:t>pluginEditor</a:t>
            </a:r>
            <a:endParaRPr lang="en-GB" sz="24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dirty="0">
                <a:latin typeface="+mj-lt"/>
              </a:rPr>
              <a:t>Start with </a:t>
            </a:r>
            <a:r>
              <a:rPr lang="en-GB" sz="2400" dirty="0" err="1">
                <a:latin typeface="+mj-lt"/>
              </a:rPr>
              <a:t>pluginProcessor</a:t>
            </a:r>
            <a:r>
              <a:rPr lang="en-GB" sz="2400" dirty="0">
                <a:latin typeface="+mj-lt"/>
              </a:rPr>
              <a:t> methods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GB" sz="1000" kern="0" dirty="0">
              <a:effectLst/>
              <a:latin typeface="+mj-lt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 marL="14287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2400" kern="0" dirty="0" err="1"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</a:t>
            </a:r>
            <a:r>
              <a:rPr lang="en-GB" sz="2400" kern="0" dirty="0"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();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kern="1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kern="1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automatically called when object created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kern="0" dirty="0">
                <a:effectLst/>
                <a:latin typeface="+mj-lt"/>
                <a:ea typeface="Times New Roman" panose="02020603050405020304" pitchFamily="18" charset="0"/>
              </a:rPr>
              <a:t>starts off assuming stereo input, stereo output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dirty="0">
                <a:latin typeface="+mj-lt"/>
                <a:ea typeface="Times New Roman" panose="02020603050405020304" pitchFamily="18" charset="0"/>
              </a:rPr>
              <a:t>Can allocate and add parameters here</a:t>
            </a:r>
            <a:endParaRPr lang="en-GB" sz="2400" kern="100" dirty="0">
              <a:latin typeface="+mj-lt"/>
              <a:ea typeface="Times New Roman" panose="02020603050405020304" pitchFamily="18" charset="0"/>
            </a:endParaRPr>
          </a:p>
          <a:p>
            <a:pPr marL="142870" indent="0" algn="l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sz="2400" kern="0" dirty="0"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~</a:t>
            </a:r>
            <a:r>
              <a:rPr lang="en-GB" sz="2400" kern="0" dirty="0" err="1"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</a:t>
            </a:r>
            <a:r>
              <a:rPr lang="en-GB" sz="2400" kern="0" dirty="0"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()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kern="0" dirty="0">
                <a:effectLst/>
                <a:latin typeface="+mj-lt"/>
                <a:ea typeface="Times New Roman" panose="02020603050405020304" pitchFamily="18" charset="0"/>
              </a:rPr>
              <a:t>Destructor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GB" sz="2400" kern="0" dirty="0">
                <a:effectLst/>
                <a:latin typeface="+mj-lt"/>
                <a:ea typeface="Times New Roman" panose="02020603050405020304" pitchFamily="18" charset="0"/>
              </a:rPr>
              <a:t>automatically invoked when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GB" sz="1978" kern="0" dirty="0">
                <a:effectLst/>
                <a:latin typeface="+mj-lt"/>
                <a:ea typeface="Times New Roman" panose="02020603050405020304" pitchFamily="18" charset="0"/>
              </a:rPr>
              <a:t>object goes out of scope or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GB" sz="1978" kern="0" dirty="0">
                <a:effectLst/>
                <a:latin typeface="+mj-lt"/>
                <a:ea typeface="Times New Roman" panose="02020603050405020304" pitchFamily="18" charset="0"/>
              </a:rPr>
              <a:t>explicitly destroyed by call to delete</a:t>
            </a:r>
            <a:endParaRPr lang="en-GB" sz="24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871F-5245-D3B6-2D3F-011C1192C3B2}"/>
              </a:ext>
            </a:extLst>
          </p:cNvPr>
          <p:cNvSpPr txBox="1"/>
          <p:nvPr/>
        </p:nvSpPr>
        <p:spPr>
          <a:xfrm>
            <a:off x="4684692" y="856357"/>
            <a:ext cx="98616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~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prepareToPlay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sampleRate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samplesPerBlock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releaseResources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isBusesLayoutSupported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BusesLayout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layouts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processBlock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&gt;&amp;,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MidiBuffer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createEditor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hasEditor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acceptsMidi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producesMidi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isMidiEffect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getTailLengthSeconds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getNumPrograms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getCurrentProgram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setCurrentProgram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getProgramName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changeProgramName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index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newName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getStateInformation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MemoryBlock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destData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setStateInformation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data</a:t>
            </a:r>
            <a:r>
              <a:rPr lang="en-GB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sizeInBytes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r>
              <a:rPr lang="en-GB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981469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How plugin describes itself to the host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96" y="853865"/>
            <a:ext cx="11924953" cy="5392979"/>
          </a:xfrm>
        </p:spPr>
        <p:txBody>
          <a:bodyPr anchor="t">
            <a:normAutofit lnSpcReduction="10000"/>
          </a:bodyPr>
          <a:lstStyle/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String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getName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 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{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return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JucePlugin_Name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 }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bool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acceptsMidi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 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{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return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false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 }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bool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producesMidi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 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{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return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false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 }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double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getTailLengthSeconds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 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{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return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0.0; }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Returns length of processor's tail, in seconds</a:t>
            </a:r>
            <a:endParaRPr lang="en-GB" sz="1800" dirty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Tail length intended for plugins </a:t>
            </a:r>
            <a:r>
              <a:rPr lang="en-GB" sz="1800" dirty="0">
                <a:latin typeface="+mj-lt"/>
                <a:ea typeface="Times New Roman" panose="02020603050405020304" pitchFamily="18" charset="0"/>
              </a:rPr>
              <a:t>which have an actual tail but not necessarily a look-ahead or other latency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GB" sz="1378" kern="0" dirty="0">
                <a:effectLst/>
                <a:latin typeface="+mj-lt"/>
                <a:ea typeface="Times New Roman" panose="02020603050405020304" pitchFamily="18" charset="0"/>
              </a:rPr>
              <a:t>Delays, reverbs…</a:t>
            </a:r>
            <a:endParaRPr lang="en-GB" sz="1378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42870" indent="0">
              <a:buNone/>
            </a:pPr>
            <a:endParaRPr lang="en-GB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isBusesLayoutSupported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BusesLayout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GB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layouts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Check if layout is supported</a:t>
            </a:r>
            <a:endParaRPr lang="en-GB" sz="1800" dirty="0">
              <a:latin typeface="+mj-lt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sz="1378" kern="0" dirty="0">
                <a:effectLst/>
                <a:latin typeface="+mj-lt"/>
                <a:ea typeface="Times New Roman" panose="02020603050405020304" pitchFamily="18" charset="0"/>
              </a:rPr>
              <a:t>In this template code we only support mono or stereo. </a:t>
            </a:r>
          </a:p>
          <a:p>
            <a:pPr lvl="1">
              <a:lnSpc>
                <a:spcPct val="150000"/>
              </a:lnSpc>
            </a:pPr>
            <a:r>
              <a:rPr lang="en-GB" sz="1378" kern="0" dirty="0">
                <a:effectLst/>
                <a:latin typeface="+mj-lt"/>
                <a:ea typeface="Times New Roman" panose="02020603050405020304" pitchFamily="18" charset="0"/>
              </a:rPr>
              <a:t>Some plugin hosts, such as certain GarageBand versions, will only load plugins that support stereo bus layouts.</a:t>
            </a:r>
            <a:endParaRPr lang="en-GB" sz="1378" kern="100" dirty="0"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800" kern="100" dirty="0">
                <a:effectLst/>
                <a:latin typeface="+mj-lt"/>
                <a:ea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heck if the input layout matches the output layout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endParaRPr lang="en-GB" sz="2400" dirty="0">
              <a:latin typeface="+mj-lt"/>
            </a:endParaRPr>
          </a:p>
          <a:p>
            <a:pPr marL="142870" indent="0">
              <a:spcBef>
                <a:spcPts val="1200"/>
              </a:spcBef>
              <a:buNone/>
            </a:pP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268311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212E-98BB-B9A3-DFE9-B4F95E1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4400" dirty="0">
                <a:solidFill>
                  <a:prstClr val="black"/>
                </a:solidFill>
              </a:rPr>
              <a:t>Setting up the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0413-1026-D741-C185-8E2FCC1E5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906" y="990968"/>
            <a:ext cx="11830656" cy="1121379"/>
          </a:xfrm>
        </p:spPr>
        <p:txBody>
          <a:bodyPr anchor="t">
            <a:noAutofit/>
          </a:bodyPr>
          <a:lstStyle/>
          <a:p>
            <a:pPr marL="142870" indent="0"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GB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4287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4287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Change to false if you choose to not supply an editor</a:t>
            </a: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4287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Instantiate this plugin's editor/GU</a:t>
            </a:r>
          </a:p>
          <a:p>
            <a:r>
              <a:rPr lang="en-GB" sz="1800" dirty="0">
                <a:latin typeface="+mj-lt"/>
                <a:ea typeface="Times New Roman" panose="02020603050405020304" pitchFamily="18" charset="0"/>
              </a:rPr>
              <a:t>R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eturn  false if you choose not to supply an editor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14287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142870" indent="0">
              <a:buNone/>
            </a:pP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juce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14287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14287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NewProjectAudioProcessorEditor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(*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14287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142870" indent="0">
              <a:lnSpc>
                <a:spcPct val="100000"/>
              </a:lnSpc>
              <a:buNone/>
            </a:pPr>
            <a:endParaRPr lang="en-GB" sz="2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0566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399-66CE-57FB-70F0-C523B1D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Programs (presets)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CB4-55B0-18A6-55A3-720D32C8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42870" marR="0" lvl="0" indent="0" algn="just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GB" sz="2000" i="0" u="none" strike="noStrike" kern="100" cap="none" spc="0" normalizeH="0" baseline="0" noProof="0" dirty="0">
                <a:ln>
                  <a:noFill/>
                </a:ln>
                <a:solidFill>
                  <a:srgbClr val="1F3763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Multiple simultaneously-loaded presets aka "programs" (not used)</a:t>
            </a:r>
          </a:p>
          <a:p>
            <a:pPr marL="142870" marR="0" lvl="0" indent="0" algn="just" defTabSz="914400" rtl="0" eaLnBrk="1" fontAlgn="base" latinLnBrk="0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endParaRPr kumimoji="0" lang="en-GB" sz="2000" i="0" u="none" strike="noStrike" kern="100" cap="none" spc="0" normalizeH="0" baseline="0" noProof="0" dirty="0">
              <a:ln>
                <a:noFill/>
              </a:ln>
              <a:solidFill>
                <a:srgbClr val="1F3763"/>
              </a:solidFill>
              <a:effectLst/>
              <a:uLnTx/>
              <a:uFillTx/>
              <a:latin typeface="Arial"/>
              <a:ea typeface="Times New Roman" panose="02020603050405020304" pitchFamily="18" charset="0"/>
              <a:cs typeface="Times New Roman" panose="02020603050405020304" pitchFamily="18" charset="0"/>
              <a:sym typeface="Arial" charset="0"/>
            </a:endParaRPr>
          </a:p>
          <a:p>
            <a:pPr marL="142870" marR="0" lvl="0" indent="0" algn="l" defTabSz="914400" rtl="0" eaLnBrk="1" fontAlgn="base" latinLnBrk="0" hangingPunct="1">
              <a:lnSpc>
                <a:spcPct val="15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  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int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getNumPrograms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()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override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{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return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1; }</a:t>
            </a:r>
            <a:endParaRPr kumimoji="0" lang="en-GB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sym typeface="Arial" charset="0"/>
            </a:endParaRPr>
          </a:p>
          <a:p>
            <a:pPr>
              <a:lnSpc>
                <a:spcPct val="150000"/>
              </a:lnSpc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Times New Roman" panose="02020603050405020304" pitchFamily="18" charset="0"/>
                <a:sym typeface="Arial" charset="0"/>
              </a:rPr>
              <a:t>Some hosts don't cope well if you tell them there are 0 programs, so this should be at least 1, even if you don’t use programs</a:t>
            </a:r>
          </a:p>
          <a:p>
            <a:pPr marL="142870" marR="0" lvl="0" indent="0" algn="l" defTabSz="914400" rtl="0" eaLnBrk="1" fontAlgn="base" latinLnBrk="0" hangingPunct="1">
              <a:lnSpc>
                <a:spcPct val="15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endParaRPr kumimoji="0" lang="en-GB" sz="2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Times New Roman" panose="02020603050405020304" pitchFamily="18" charset="0"/>
              <a:sym typeface="Arial" charset="0"/>
            </a:endParaRPr>
          </a:p>
          <a:p>
            <a:pPr marL="142870" marR="0" lvl="0" indent="0" algn="l" defTabSz="914400" rtl="0" eaLnBrk="1" fontAlgn="base" latinLnBrk="0" hangingPunct="1">
              <a:lnSpc>
                <a:spcPct val="15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  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int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getCurrentProgram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()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override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{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return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0; }</a:t>
            </a:r>
            <a:endParaRPr kumimoji="0" lang="en-GB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sym typeface="Arial" charset="0"/>
            </a:endParaRPr>
          </a:p>
          <a:p>
            <a:pPr marL="142870" marR="0" lvl="0" indent="0" algn="l" defTabSz="914400" rtl="0" eaLnBrk="1" fontAlgn="base" latinLnBrk="0" hangingPunct="1">
              <a:lnSpc>
                <a:spcPct val="15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  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void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setCurrentProgram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(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int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)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override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{}</a:t>
            </a:r>
            <a:endParaRPr kumimoji="0" lang="en-GB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sym typeface="Arial" charset="0"/>
            </a:endParaRPr>
          </a:p>
          <a:p>
            <a:pPr marL="142870" marR="0" lvl="0" indent="0" algn="l" defTabSz="914400" rtl="0" eaLnBrk="1" fontAlgn="base" latinLnBrk="0" hangingPunct="1">
              <a:lnSpc>
                <a:spcPct val="15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  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const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String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getProgramName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(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int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)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override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{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return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{}; }</a:t>
            </a:r>
            <a:endParaRPr kumimoji="0" lang="en-GB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sym typeface="Arial" charset="0"/>
            </a:endParaRPr>
          </a:p>
          <a:p>
            <a:pPr marL="142870" marR="0" lvl="0" indent="0" algn="l" defTabSz="914400" rtl="0" eaLnBrk="1" fontAlgn="base" latinLnBrk="0" hangingPunct="1">
              <a:lnSpc>
                <a:spcPct val="150000"/>
              </a:lnSpc>
              <a:spcBef>
                <a:spcPts val="422"/>
              </a:spcBef>
              <a:spcAft>
                <a:spcPct val="0"/>
              </a:spcAft>
              <a:buClrTx/>
              <a:buSzPct val="150000"/>
              <a:buFont typeface="Arial" charset="0"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  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void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changeProgramName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(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int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const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String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&amp;)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override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  <a:sym typeface="Arial" charset="0"/>
              </a:rPr>
              <a:t> {}</a:t>
            </a:r>
            <a:endParaRPr kumimoji="0" lang="en-GB" sz="18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51400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399-66CE-57FB-70F0-C523B1D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CB4-55B0-18A6-55A3-720D32C8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4" y="1104899"/>
            <a:ext cx="11087099" cy="5717381"/>
          </a:xfrm>
        </p:spPr>
        <p:txBody>
          <a:bodyPr anchor="t"/>
          <a:lstStyle/>
          <a:p>
            <a:pPr marL="0" lv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prepareToPlay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double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sampleRate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maxSamplesPerBlock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Called at least once before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processBlock</a:t>
            </a:r>
            <a:endParaRPr lang="en-GB" sz="1800" kern="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latin typeface="+mj-lt"/>
                <a:ea typeface="Times New Roman" panose="02020603050405020304" pitchFamily="18" charset="0"/>
              </a:rPr>
              <a:t>Lets 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processor prepare itself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o any pre-playback initialisation that you need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378" kern="100" dirty="0">
                <a:effectLst/>
                <a:latin typeface="+mj-lt"/>
                <a:ea typeface="Times New Roman" panose="02020603050405020304" pitchFamily="18" charset="0"/>
              </a:rPr>
              <a:t>Allocate memory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378" kern="100" dirty="0">
                <a:latin typeface="+mj-lt"/>
                <a:ea typeface="Times New Roman" panose="02020603050405020304" pitchFamily="18" charset="0"/>
              </a:rPr>
              <a:t>Initialise variables</a:t>
            </a:r>
            <a:endParaRPr lang="en-GB" sz="1378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Sample rate is target sample rate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378" dirty="0">
                <a:latin typeface="+mj-lt"/>
                <a:ea typeface="Times New Roman" panose="02020603050405020304" pitchFamily="18" charset="0"/>
              </a:rPr>
              <a:t>Remains constant </a:t>
            </a:r>
            <a:r>
              <a:rPr lang="en-GB" sz="1378" kern="0" dirty="0">
                <a:effectLst/>
                <a:latin typeface="+mj-lt"/>
                <a:ea typeface="Times New Roman" panose="02020603050405020304" pitchFamily="18" charset="0"/>
              </a:rPr>
              <a:t>until playback stops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maximumExpectedSamplesPerBlock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value hints at maximum # samples provided each block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GB" sz="1378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n-GB" sz="1378" kern="0" dirty="0">
                <a:effectLst/>
                <a:latin typeface="+mj-lt"/>
                <a:ea typeface="Times New Roman" panose="02020603050405020304" pitchFamily="18" charset="0"/>
              </a:rPr>
              <a:t>ctual block sizes may depend on host and may be different each time callback happens</a:t>
            </a:r>
            <a:endParaRPr lang="en-GB" sz="1378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dirty="0">
                <a:latin typeface="+mj-lt"/>
                <a:ea typeface="Times New Roman" panose="02020603050405020304" pitchFamily="18" charset="0"/>
              </a:rPr>
              <a:t>C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all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getTotalNumInputChannels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and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getTotalNumOutputChannels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or query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busLayout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member variable to find # channels your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processBlock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callback must process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lvl="0" indent="0"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releaseResources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When playback stops (audio processing finished), use this to free up any allocated memory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0319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399-66CE-57FB-70F0-C523B1D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Audio processing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CB4-55B0-18A6-55A3-720D32C89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buNone/>
            </a:pPr>
            <a:r>
              <a:rPr lang="en-GB" sz="24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24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24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processBlock</a:t>
            </a:r>
            <a:r>
              <a:rPr lang="en-GB" sz="24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24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AudioBuffer</a:t>
            </a:r>
            <a:r>
              <a:rPr lang="en-GB" sz="24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&lt;</a:t>
            </a:r>
            <a:r>
              <a:rPr lang="en-GB" sz="24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float</a:t>
            </a:r>
            <a:r>
              <a:rPr lang="en-GB" sz="24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&gt;&amp;, </a:t>
            </a:r>
            <a:r>
              <a:rPr lang="en-GB" sz="24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MidiBuffer</a:t>
            </a:r>
            <a:r>
              <a:rPr lang="en-GB" sz="24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&amp;) </a:t>
            </a:r>
            <a:r>
              <a:rPr lang="en-GB" sz="24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24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24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kern="0" dirty="0">
                <a:effectLst/>
                <a:latin typeface="+mj-lt"/>
                <a:ea typeface="Times New Roman" panose="02020603050405020304" pitchFamily="18" charset="0"/>
              </a:rPr>
              <a:t>Processes one buffer ("block") of data</a:t>
            </a:r>
            <a:endParaRPr lang="en-GB" sz="24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kern="0" dirty="0">
                <a:effectLst/>
                <a:latin typeface="+mj-lt"/>
                <a:ea typeface="Times New Roman" panose="02020603050405020304" pitchFamily="18" charset="0"/>
              </a:rPr>
              <a:t>This clears any output channels that didn't contain input data</a:t>
            </a:r>
          </a:p>
          <a:p>
            <a:pPr marL="142870" indent="0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for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auto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totalNumInputChannels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totalNumOutputChannels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 ++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buffer.clear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(i,0,buffer.getNumSamples());</a:t>
            </a:r>
            <a:endParaRPr lang="en-GB" sz="1800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sz="1600" kern="0" dirty="0">
                <a:effectLst/>
                <a:latin typeface="+mj-lt"/>
                <a:ea typeface="Times New Roman" panose="02020603050405020304" pitchFamily="18" charset="0"/>
              </a:rPr>
              <a:t>You don't need it if your algorithm always overwrites all</a:t>
            </a:r>
            <a:r>
              <a:rPr lang="en-GB" sz="1600" kern="0" dirty="0">
                <a:effectLst/>
                <a:latin typeface="+mj-lt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600" kern="0" dirty="0">
                <a:solidFill>
                  <a:srgbClr val="008000"/>
                </a:solidFill>
                <a:effectLst/>
                <a:latin typeface="+mj-lt"/>
                <a:ea typeface="Times New Roman" panose="02020603050405020304" pitchFamily="18" charset="0"/>
                <a:cs typeface="Cascadia Mono" panose="020B0609020000020004" pitchFamily="49" charset="0"/>
              </a:rPr>
              <a:t>the output channels.</a:t>
            </a:r>
            <a:endParaRPr lang="en-GB" sz="16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400" kern="0" dirty="0">
                <a:effectLst/>
                <a:latin typeface="+mj-lt"/>
                <a:ea typeface="Times New Roman" panose="02020603050405020304" pitchFamily="18" charset="0"/>
              </a:rPr>
              <a:t>Then it has place where you normally do the plugin’s audio processing.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+mj-lt"/>
                <a:ea typeface="Times New Roman" panose="02020603050405020304" pitchFamily="18" charset="0"/>
              </a:rPr>
              <a:t>Either </a:t>
            </a:r>
            <a:r>
              <a:rPr lang="en-GB" sz="1600" kern="0" dirty="0">
                <a:effectLst/>
                <a:latin typeface="+mj-lt"/>
                <a:ea typeface="Times New Roman" panose="02020603050405020304" pitchFamily="18" charset="0"/>
              </a:rPr>
              <a:t>inner loop processing samples and outer loop handling channels</a:t>
            </a:r>
            <a:r>
              <a:rPr lang="en-GB" sz="1600" dirty="0">
                <a:latin typeface="+mj-lt"/>
                <a:ea typeface="Times New Roman" panose="02020603050405020304" pitchFamily="18" charset="0"/>
              </a:rPr>
              <a:t>, or</a:t>
            </a:r>
            <a:endParaRPr lang="en-GB" sz="16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GB" sz="1600" kern="0" dirty="0">
                <a:effectLst/>
                <a:latin typeface="+mj-lt"/>
                <a:ea typeface="Times New Roman" panose="02020603050405020304" pitchFamily="18" charset="0"/>
              </a:rPr>
              <a:t>process the samples with the channels interleaved</a:t>
            </a:r>
            <a:endParaRPr lang="en-GB" sz="1600" kern="1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599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399-66CE-57FB-70F0-C523B1D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Enabling host to save and restore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CB4-55B0-18A6-55A3-720D32C8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2038"/>
            <a:ext cx="10453688" cy="5481637"/>
          </a:xfrm>
        </p:spPr>
        <p:txBody>
          <a:bodyPr/>
          <a:lstStyle/>
          <a:p>
            <a:pPr marL="142870" indent="0" algn="just">
              <a:lnSpc>
                <a:spcPct val="150000"/>
              </a:lnSpc>
              <a:spcBef>
                <a:spcPts val="200"/>
              </a:spcBef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getStateInformation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MemoryBlock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&amp;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destData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Use this method to store your parameters in the memory block</a:t>
            </a:r>
            <a:endParaRPr lang="en-GB" sz="1800" dirty="0">
              <a:latin typeface="+mj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You could do that either as raw data, or use the XML or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ValueTree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classes as intermediaries to make it easy to save and load complex data</a:t>
            </a:r>
            <a:endParaRPr lang="en-GB" sz="1800" dirty="0">
              <a:latin typeface="+mj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Method is called by the host when it needs to persist the current plugin state</a:t>
            </a:r>
          </a:p>
          <a:p>
            <a:pPr algn="l">
              <a:lnSpc>
                <a:spcPct val="150000"/>
              </a:lnSpc>
            </a:pP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setStateInformation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(</a:t>
            </a:r>
            <a:r>
              <a:rPr lang="en-GB" sz="1800" kern="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const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void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* </a:t>
            </a:r>
            <a:r>
              <a:rPr lang="en-GB" sz="1800" kern="0" dirty="0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data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int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80808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sizeInBytes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override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;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dirty="0">
                <a:latin typeface="+mj-lt"/>
                <a:ea typeface="Times New Roman" panose="02020603050405020304" pitchFamily="18" charset="0"/>
              </a:rPr>
              <a:t>U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se this method to restore your parameters from this memory block, whose contents will have been created by the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getStateInformation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() call</a:t>
            </a:r>
            <a:endParaRPr lang="en-GB" sz="1800" dirty="0">
              <a:latin typeface="+mj-lt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Called by the host before processing, when it needs to restore a saved plugin state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724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D399-66CE-57FB-70F0-C523B1D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Instantiate the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C0CB4-55B0-18A6-55A3-720D32C8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52" y="794742"/>
            <a:ext cx="11845309" cy="6009680"/>
          </a:xfrm>
        </p:spPr>
        <p:txBody>
          <a:bodyPr/>
          <a:lstStyle/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AudioProcessor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* </a:t>
            </a:r>
            <a:r>
              <a:rPr lang="en-GB" sz="1800" kern="0" dirty="0">
                <a:solidFill>
                  <a:srgbClr val="6F008A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JUCE_CALLTYPE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createPluginFilter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 { 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return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 </a:t>
            </a:r>
            <a:r>
              <a:rPr lang="en-GB" sz="1800" kern="0" dirty="0" err="1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NewProjectAudioProcessor</a:t>
            </a:r>
            <a:r>
              <a:rPr lang="en-GB" sz="1800" kern="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(); </a:t>
            </a:r>
          </a:p>
          <a:p>
            <a:pPr marL="0" lvl="0" indent="0" algn="l">
              <a:lnSpc>
                <a:spcPct val="150000"/>
              </a:lnSpc>
              <a:buNone/>
            </a:pPr>
            <a:r>
              <a:rPr lang="en-GB" sz="1800" kern="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}</a:t>
            </a:r>
            <a:endParaRPr lang="en-GB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2870" indent="0" algn="l">
              <a:lnSpc>
                <a:spcPct val="150000"/>
              </a:lnSpc>
              <a:buNone/>
            </a:pP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This creates new instances of the plug-in. Note that this is in pluginProcessor.cpp, but it isn’t part of the </a:t>
            </a:r>
            <a:r>
              <a:rPr lang="en-GB" sz="1800" kern="0" dirty="0" err="1">
                <a:effectLst/>
                <a:latin typeface="+mj-lt"/>
                <a:ea typeface="Times New Roman" panose="02020603050405020304" pitchFamily="18" charset="0"/>
              </a:rPr>
              <a:t>NewProjectAudioProcessor</a:t>
            </a:r>
            <a:r>
              <a:rPr lang="en-GB" sz="1800" kern="0" dirty="0">
                <a:effectLst/>
                <a:latin typeface="+mj-lt"/>
                <a:ea typeface="Times New Roman" panose="02020603050405020304" pitchFamily="18" charset="0"/>
              </a:rPr>
              <a:t> class</a:t>
            </a:r>
            <a:endParaRPr lang="en-GB" sz="1800" kern="1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426532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"/>
        <a:ea typeface="ヒラギノ角ゴ ProN W3"/>
        <a:cs typeface="ヒラギノ角ゴ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1075</Words>
  <Application>Microsoft Office PowerPoint</Application>
  <PresentationFormat>Widescreen</PresentationFormat>
  <Paragraphs>129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Cascadia Mono</vt:lpstr>
      <vt:lpstr>Lucida Grande</vt:lpstr>
      <vt:lpstr>Times New Roman</vt:lpstr>
      <vt:lpstr>Title &amp; Bullets</vt:lpstr>
      <vt:lpstr>Processor and editor methods</vt:lpstr>
      <vt:lpstr>Constructor and destructor</vt:lpstr>
      <vt:lpstr>How plugin describes itself to the host</vt:lpstr>
      <vt:lpstr>Setting up the editor</vt:lpstr>
      <vt:lpstr>Programs (presets)</vt:lpstr>
      <vt:lpstr>Audio processing</vt:lpstr>
      <vt:lpstr>Audio processing II</vt:lpstr>
      <vt:lpstr>Enabling host to save and restore state</vt:lpstr>
      <vt:lpstr>Instantiate the plugin</vt:lpstr>
      <vt:lpstr>pluginEditor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20</cp:revision>
  <dcterms:created xsi:type="dcterms:W3CDTF">2023-10-15T11:43:45Z</dcterms:created>
  <dcterms:modified xsi:type="dcterms:W3CDTF">2025-01-30T15:28:37Z</dcterms:modified>
</cp:coreProperties>
</file>