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69" r:id="rId4"/>
    <p:sldId id="257" r:id="rId5"/>
    <p:sldId id="266" r:id="rId6"/>
    <p:sldId id="270" r:id="rId7"/>
    <p:sldId id="271" r:id="rId8"/>
    <p:sldId id="272"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7" autoAdjust="0"/>
    <p:restoredTop sz="56162" autoAdjust="0"/>
  </p:normalViewPr>
  <p:slideViewPr>
    <p:cSldViewPr snapToGrid="0">
      <p:cViewPr varScale="1">
        <p:scale>
          <a:sx n="43" d="100"/>
          <a:sy n="43" d="100"/>
        </p:scale>
        <p:origin x="81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E27348F4-305F-43CE-A936-D2DD49E00A30}"/>
    <pc:docChg chg="custSel modSld">
      <pc:chgData name="Joshua Reiss" userId="71f87c30-4769-4a42-a082-a6a82298c8cb" providerId="ADAL" clId="{E27348F4-305F-43CE-A936-D2DD49E00A30}" dt="2025-01-28T16:38:41.449" v="17" actId="478"/>
      <pc:docMkLst>
        <pc:docMk/>
      </pc:docMkLst>
      <pc:sldChg chg="addSp delSp mod modNotesTx">
        <pc:chgData name="Joshua Reiss" userId="71f87c30-4769-4a42-a082-a6a82298c8cb" providerId="ADAL" clId="{E27348F4-305F-43CE-A936-D2DD49E00A30}" dt="2025-01-28T16:38:41.449" v="17" actId="478"/>
        <pc:sldMkLst>
          <pc:docMk/>
          <pc:sldMk cId="1280822007" sldId="270"/>
        </pc:sldMkLst>
        <pc:picChg chg="add del">
          <ac:chgData name="Joshua Reiss" userId="71f87c30-4769-4a42-a082-a6a82298c8cb" providerId="ADAL" clId="{E27348F4-305F-43CE-A936-D2DD49E00A30}" dt="2025-01-28T16:38:41.449" v="17" actId="478"/>
          <ac:picMkLst>
            <pc:docMk/>
            <pc:sldMk cId="1280822007" sldId="270"/>
            <ac:picMk id="6" creationId="{208E5BDC-B305-38DB-C325-D3B7966F6803}"/>
          </ac:picMkLst>
        </pc:picChg>
      </pc:sldChg>
    </pc:docChg>
  </pc:docChgLst>
  <pc:docChgLst>
    <pc:chgData name="Joshua Reiss" userId="71f87c30-4769-4a42-a082-a6a82298c8cb" providerId="ADAL" clId="{B571520D-34E9-4194-8C29-A3DDA8833D07}"/>
    <pc:docChg chg="undo redo custSel modSld">
      <pc:chgData name="Joshua Reiss" userId="71f87c30-4769-4a42-a082-a6a82298c8cb" providerId="ADAL" clId="{B571520D-34E9-4194-8C29-A3DDA8833D07}" dt="2024-11-30T09:41:41.417" v="369" actId="6549"/>
      <pc:docMkLst>
        <pc:docMk/>
      </pc:docMkLst>
      <pc:sldChg chg="modNotesTx">
        <pc:chgData name="Joshua Reiss" userId="71f87c30-4769-4a42-a082-a6a82298c8cb" providerId="ADAL" clId="{B571520D-34E9-4194-8C29-A3DDA8833D07}" dt="2024-11-29T11:35:07.678" v="332"/>
        <pc:sldMkLst>
          <pc:docMk/>
          <pc:sldMk cId="1391335175" sldId="257"/>
        </pc:sldMkLst>
      </pc:sldChg>
      <pc:sldChg chg="modNotesTx">
        <pc:chgData name="Joshua Reiss" userId="71f87c30-4769-4a42-a082-a6a82298c8cb" providerId="ADAL" clId="{B571520D-34E9-4194-8C29-A3DDA8833D07}" dt="2024-11-30T09:41:41.417" v="369" actId="6549"/>
        <pc:sldMkLst>
          <pc:docMk/>
          <pc:sldMk cId="3611887569" sldId="266"/>
        </pc:sldMkLst>
      </pc:sldChg>
      <pc:sldChg chg="modNotesTx">
        <pc:chgData name="Joshua Reiss" userId="71f87c30-4769-4a42-a082-a6a82298c8cb" providerId="ADAL" clId="{B571520D-34E9-4194-8C29-A3DDA8833D07}" dt="2024-11-29T11:33:31.476" v="231" actId="20577"/>
        <pc:sldMkLst>
          <pc:docMk/>
          <pc:sldMk cId="213736573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27223B-C626-4B4A-A435-83B66B7B6124}" type="datetimeFigureOut">
              <a:rPr lang="en-GB" smtClean="0"/>
              <a:t>28/01/2025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4FB99-5B34-47BD-8285-D55DD346A153}" type="slidenum">
              <a:rPr lang="en-GB" smtClean="0"/>
              <a:t>‹#›</a:t>
            </a:fld>
            <a:endParaRPr lang="en-GB"/>
          </a:p>
        </p:txBody>
      </p:sp>
    </p:spTree>
    <p:extLst>
      <p:ext uri="{BB962C8B-B14F-4D97-AF65-F5344CB8AC3E}">
        <p14:creationId xmlns:p14="http://schemas.microsoft.com/office/powerpoint/2010/main" val="35860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juce.com/master/classAudioProcessor.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1650"/>
              </a:lnSpc>
            </a:pPr>
            <a:r>
              <a:rPr lang="en-US" dirty="0"/>
              <a:t>The </a:t>
            </a:r>
            <a:r>
              <a:rPr lang="en-GB" b="0" i="0" dirty="0" err="1">
                <a:solidFill>
                  <a:srgbClr val="180C28"/>
                </a:solidFill>
                <a:effectLst/>
                <a:latin typeface="Open Sans" panose="020B0606030504020204" pitchFamily="34" charset="0"/>
              </a:rPr>
              <a:t>GenericAudioProcessorEditor</a:t>
            </a:r>
            <a:r>
              <a:rPr lang="en-GB" b="0" i="0" dirty="0">
                <a:solidFill>
                  <a:srgbClr val="180C28"/>
                </a:solidFill>
                <a:effectLst/>
                <a:latin typeface="Open Sans" panose="020B0606030504020204" pitchFamily="34" charset="0"/>
              </a:rPr>
              <a:t> is a</a:t>
            </a:r>
            <a:r>
              <a:rPr lang="en-US" b="0" dirty="0">
                <a:solidFill>
                  <a:srgbClr val="180C28"/>
                </a:solidFill>
                <a:effectLst/>
                <a:latin typeface="Open Sans" panose="020B0606030504020204" pitchFamily="34" charset="0"/>
              </a:rPr>
              <a:t> user interface component that displays the parameters of an </a:t>
            </a:r>
            <a:r>
              <a:rPr lang="en-US" b="1" u="none" strike="noStrike" dirty="0" err="1">
                <a:solidFill>
                  <a:srgbClr val="441EAE"/>
                </a:solidFill>
                <a:effectLst/>
                <a:latin typeface="Open Sans" panose="020B0606030504020204" pitchFamily="34" charset="0"/>
                <a:hlinkClick r:id="rId3" tooltip="Base class for audio processing classes or plugins."/>
              </a:rPr>
              <a:t>AudioProcessor</a:t>
            </a:r>
            <a:r>
              <a:rPr lang="en-US" b="0" dirty="0">
                <a:solidFill>
                  <a:srgbClr val="180C28"/>
                </a:solidFill>
                <a:effectLst/>
                <a:latin typeface="Open Sans" panose="020B0606030504020204" pitchFamily="34" charset="0"/>
              </a:rPr>
              <a:t> as a simple list of sliders, combo boxes and switches. It will also automatically lay out the controls on an interface. Here, we will use it to greatly simplify the user interface design and control., allowing us to focus mainly on the audio-related aspects.</a:t>
            </a:r>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2</a:t>
            </a:fld>
            <a:endParaRPr lang="en-GB"/>
          </a:p>
        </p:txBody>
      </p:sp>
    </p:spTree>
    <p:extLst>
      <p:ext uri="{BB962C8B-B14F-4D97-AF65-F5344CB8AC3E}">
        <p14:creationId xmlns:p14="http://schemas.microsoft.com/office/powerpoint/2010/main" val="783106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plugin to use this generic interface, we replace the line</a:t>
            </a:r>
          </a:p>
          <a:p>
            <a:pPr marL="0" indent="0">
              <a:lnSpc>
                <a:spcPct val="120000"/>
              </a:lnSpc>
              <a:spcBef>
                <a:spcPts val="600"/>
              </a:spcBef>
              <a:buNone/>
            </a:pP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new</a:t>
            </a:r>
            <a:r>
              <a:rPr lang="en-GB" sz="1200" dirty="0">
                <a:solidFill>
                  <a:srgbClr val="000000"/>
                </a:solidFill>
                <a:latin typeface="Cascadia Mono" panose="020B0609020000020004" pitchFamily="49" charset="0"/>
              </a:rPr>
              <a:t> </a:t>
            </a:r>
            <a:r>
              <a:rPr lang="en-GB" sz="1200" dirty="0">
                <a:solidFill>
                  <a:srgbClr val="2B91AF"/>
                </a:solidFill>
                <a:latin typeface="Cascadia Mono" panose="020B0609020000020004" pitchFamily="49" charset="0"/>
              </a:rPr>
              <a:t>HelloWorldv1AudioProcessorEditor</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With</a:t>
            </a:r>
            <a:endParaRPr lang="en-GB" dirty="0"/>
          </a:p>
          <a:p>
            <a:pPr marL="0" indent="0">
              <a:lnSpc>
                <a:spcPct val="120000"/>
              </a:lnSpc>
              <a:spcBef>
                <a:spcPts val="600"/>
              </a:spcBef>
              <a:buNone/>
            </a:pPr>
            <a:r>
              <a:rPr lang="en-GB" sz="1200" dirty="0">
                <a:solidFill>
                  <a:srgbClr val="0000FF"/>
                </a:solidFill>
                <a:latin typeface="Cascadia Mono" panose="020B0609020000020004" pitchFamily="49" charset="0"/>
              </a:rPr>
              <a:t>return</a:t>
            </a:r>
            <a:r>
              <a:rPr lang="en-GB" sz="1200" dirty="0">
                <a:solidFill>
                  <a:srgbClr val="000000"/>
                </a:solidFill>
                <a:latin typeface="Cascadia Mono" panose="020B0609020000020004" pitchFamily="49" charset="0"/>
              </a:rPr>
              <a:t> </a:t>
            </a:r>
            <a:r>
              <a:rPr lang="en-GB" sz="1200" dirty="0">
                <a:solidFill>
                  <a:srgbClr val="0000FF"/>
                </a:solidFill>
                <a:latin typeface="Cascadia Mono" panose="020B0609020000020004" pitchFamily="49" charset="0"/>
              </a:rPr>
              <a:t>new</a:t>
            </a:r>
            <a:r>
              <a:rPr lang="en-GB" sz="1200" dirty="0">
                <a:solidFill>
                  <a:srgbClr val="000000"/>
                </a:solidFill>
                <a:latin typeface="Cascadia Mono" panose="020B0609020000020004" pitchFamily="49" charset="0"/>
              </a:rPr>
              <a:t> </a:t>
            </a:r>
            <a:r>
              <a:rPr lang="en-GB" sz="1200" dirty="0" err="1">
                <a:solidFill>
                  <a:srgbClr val="000000"/>
                </a:solidFill>
                <a:latin typeface="Cascadia Mono" panose="020B0609020000020004" pitchFamily="49" charset="0"/>
              </a:rPr>
              <a:t>juce</a:t>
            </a:r>
            <a:r>
              <a:rPr lang="en-GB" sz="1200" dirty="0">
                <a:solidFill>
                  <a:srgbClr val="000000"/>
                </a:solidFill>
                <a:latin typeface="Cascadia Mono" panose="020B0609020000020004" pitchFamily="49" charset="0"/>
              </a:rPr>
              <a:t>::</a:t>
            </a:r>
            <a:r>
              <a:rPr lang="en-GB" sz="1200" dirty="0" err="1">
                <a:solidFill>
                  <a:srgbClr val="2B91AF"/>
                </a:solidFill>
                <a:latin typeface="Cascadia Mono" panose="020B0609020000020004" pitchFamily="49" charset="0"/>
              </a:rPr>
              <a:t>GenericAudioProcessorEditor</a:t>
            </a:r>
            <a:r>
              <a:rPr lang="en-GB" sz="1200" dirty="0">
                <a:solidFill>
                  <a:srgbClr val="000000"/>
                </a:solidFill>
                <a:latin typeface="Cascadia Mono" panose="020B0609020000020004" pitchFamily="49" charset="0"/>
              </a:rPr>
              <a:t>(</a:t>
            </a:r>
            <a:r>
              <a:rPr lang="en-GB" sz="1200" dirty="0">
                <a:solidFill>
                  <a:srgbClr val="0000FF"/>
                </a:solidFill>
                <a:latin typeface="Cascadia Mono" panose="020B0609020000020004" pitchFamily="49" charset="0"/>
              </a:rPr>
              <a:t>this</a:t>
            </a:r>
            <a:r>
              <a:rPr lang="en-GB" sz="1200" dirty="0">
                <a:solidFill>
                  <a:srgbClr val="000000"/>
                </a:solidFill>
                <a:latin typeface="Cascadia Mono" panose="020B0609020000020004" pitchFamily="49" charset="0"/>
              </a:rPr>
              <a:t>);</a:t>
            </a:r>
          </a:p>
          <a:p>
            <a:pPr>
              <a:lnSpc>
                <a:spcPct val="120000"/>
              </a:lnSpc>
              <a:spcBef>
                <a:spcPts val="600"/>
              </a:spcBef>
            </a:pPr>
            <a:r>
              <a:rPr lang="en-US" dirty="0"/>
              <a:t>We then </a:t>
            </a:r>
            <a:r>
              <a:rPr lang="en-GB" dirty="0">
                <a:solidFill>
                  <a:srgbClr val="000000"/>
                </a:solidFill>
              </a:rPr>
              <a:t>Open </a:t>
            </a:r>
            <a:r>
              <a:rPr lang="en-GB" dirty="0" err="1">
                <a:solidFill>
                  <a:srgbClr val="000000"/>
                </a:solidFill>
              </a:rPr>
              <a:t>PluginProcessor.h</a:t>
            </a:r>
            <a:r>
              <a:rPr lang="en-GB" dirty="0">
                <a:solidFill>
                  <a:srgbClr val="000000"/>
                </a:solidFill>
              </a:rPr>
              <a:t> file, add this variable to the private section;</a:t>
            </a:r>
          </a:p>
          <a:p>
            <a:pPr marL="0" indent="0">
              <a:lnSpc>
                <a:spcPct val="120000"/>
              </a:lnSpc>
              <a:spcBef>
                <a:spcPts val="600"/>
              </a:spcBef>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endParaRPr lang="en-GB" dirty="0">
              <a:solidFill>
                <a:srgbClr val="000000"/>
              </a:solidFill>
              <a:latin typeface="+mj-lt"/>
            </a:endParaRPr>
          </a:p>
          <a:p>
            <a:pPr>
              <a:lnSpc>
                <a:spcPct val="120000"/>
              </a:lnSpc>
              <a:spcBef>
                <a:spcPts val="600"/>
              </a:spcBef>
            </a:pPr>
            <a:r>
              <a:rPr lang="en-GB" dirty="0"/>
              <a:t>In PluginProcessor.cpp constructor, add slider to change this variable.</a:t>
            </a:r>
          </a:p>
          <a:p>
            <a:pPr marL="0" indent="0">
              <a:lnSpc>
                <a:spcPct val="120000"/>
              </a:lnSpc>
              <a:spcBef>
                <a:spcPts val="600"/>
              </a:spcBef>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,0.0f,1.0f,0.0f));</a:t>
            </a:r>
          </a:p>
          <a:p>
            <a:pPr lvl="1" algn="just">
              <a:lnSpc>
                <a:spcPct val="120000"/>
              </a:lnSpc>
              <a:spcBef>
                <a:spcPts val="600"/>
              </a:spcBef>
            </a:pPr>
            <a:r>
              <a:rPr lang="en-GB" sz="2500" i="1" dirty="0" err="1">
                <a:solidFill>
                  <a:srgbClr val="4A4A4A"/>
                </a:solidFill>
                <a:effectLst/>
                <a:ea typeface="Times New Roman" panose="02020603050405020304" pitchFamily="18" charset="0"/>
              </a:rPr>
              <a:t>gainParam</a:t>
            </a:r>
            <a:r>
              <a:rPr lang="en-GB" sz="2500" dirty="0">
                <a:solidFill>
                  <a:srgbClr val="4A4A4A"/>
                </a:solidFill>
                <a:effectLst/>
                <a:ea typeface="Times New Roman" panose="02020603050405020304" pitchFamily="18" charset="0"/>
              </a:rPr>
              <a:t> references the </a:t>
            </a:r>
            <a:r>
              <a:rPr lang="en-GB" sz="2500" dirty="0" err="1">
                <a:solidFill>
                  <a:srgbClr val="4A4A4A"/>
                </a:solidFill>
                <a:effectLst/>
                <a:ea typeface="Times New Roman" panose="02020603050405020304" pitchFamily="18" charset="0"/>
              </a:rPr>
              <a:t>AudioParameterFloat</a:t>
            </a:r>
            <a:r>
              <a:rPr lang="en-GB" sz="2500" dirty="0">
                <a:solidFill>
                  <a:srgbClr val="4A4A4A"/>
                </a:solidFill>
                <a:effectLst/>
                <a:ea typeface="Times New Roman" panose="02020603050405020304" pitchFamily="18" charset="0"/>
              </a:rPr>
              <a:t> we created in </a:t>
            </a:r>
            <a:r>
              <a:rPr lang="en-GB" sz="2500" dirty="0" err="1">
                <a:solidFill>
                  <a:srgbClr val="4A4A4A"/>
                </a:solidFill>
                <a:effectLst/>
                <a:ea typeface="Times New Roman" panose="02020603050405020304" pitchFamily="18" charset="0"/>
              </a:rPr>
              <a:t>PluginProcessor.h</a:t>
            </a:r>
            <a:r>
              <a:rPr lang="en-GB" sz="2500" dirty="0">
                <a:solidFill>
                  <a:srgbClr val="4A4A4A"/>
                </a:solidFill>
                <a:effectLst/>
                <a:ea typeface="Times New Roman" panose="02020603050405020304" pitchFamily="18" charset="0"/>
              </a:rPr>
              <a:t>.</a:t>
            </a:r>
            <a:endParaRPr lang="en-GB" sz="2500" dirty="0">
              <a:effectLst/>
              <a:ea typeface="Times New Roman" panose="02020603050405020304" pitchFamily="18" charset="0"/>
            </a:endParaRP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is the slider</a:t>
            </a:r>
            <a:r>
              <a:rPr lang="en-GB" sz="2500" dirty="0">
                <a:solidFill>
                  <a:srgbClr val="4A4A4A"/>
                </a:solidFill>
                <a:ea typeface="Times New Roman" panose="02020603050405020304" pitchFamily="18" charset="0"/>
              </a:rPr>
              <a:t>’s ID</a:t>
            </a: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will be shown next to the slider in the DAW.</a:t>
            </a:r>
            <a:endParaRPr lang="en-GB" sz="2500" dirty="0">
              <a:effectLst/>
              <a:ea typeface="Times New Roman" panose="02020603050405020304" pitchFamily="18" charset="0"/>
            </a:endParaRPr>
          </a:p>
          <a:p>
            <a:pPr lvl="1" algn="just">
              <a:lnSpc>
                <a:spcPct val="120000"/>
              </a:lnSpc>
              <a:spcBef>
                <a:spcPts val="600"/>
              </a:spcBef>
            </a:pPr>
            <a:r>
              <a:rPr lang="en-GB" sz="2500">
                <a:solidFill>
                  <a:srgbClr val="4A4A4A"/>
                </a:solidFill>
                <a:effectLst/>
                <a:ea typeface="Times New Roman" panose="02020603050405020304" pitchFamily="18" charset="0"/>
              </a:rPr>
              <a:t>Float values set minimum, maximum, and default values for the slider</a:t>
            </a:r>
            <a:endParaRPr lang="en-GB" sz="2500"/>
          </a:p>
          <a:p>
            <a:endParaRPr lang="en-US" dirty="0"/>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3</a:t>
            </a:fld>
            <a:endParaRPr lang="en-GB"/>
          </a:p>
        </p:txBody>
      </p:sp>
    </p:spTree>
    <p:extLst>
      <p:ext uri="{BB962C8B-B14F-4D97-AF65-F5344CB8AC3E}">
        <p14:creationId xmlns:p14="http://schemas.microsoft.com/office/powerpoint/2010/main" val="1674580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solidFill>
                  <a:srgbClr val="4A4A4A"/>
                </a:solidFill>
                <a:effectLst/>
                <a:ea typeface="Times New Roman" panose="02020603050405020304" pitchFamily="18" charset="0"/>
              </a:rPr>
              <a:t>We now have a slider on the interface, b</a:t>
            </a:r>
            <a:r>
              <a:rPr lang="en-GB" sz="1800" dirty="0">
                <a:solidFill>
                  <a:srgbClr val="4A4A4A"/>
                </a:solidFill>
                <a:effectLst/>
                <a:ea typeface="Times New Roman" panose="02020603050405020304" pitchFamily="18" charset="0"/>
                <a:sym typeface="Wingdings" panose="05000000000000000000" pitchFamily="2" charset="2"/>
              </a:rPr>
              <a:t>ut it doesn’t do anything. So m</a:t>
            </a:r>
            <a:r>
              <a:rPr lang="en-GB" sz="2400" dirty="0">
                <a:solidFill>
                  <a:srgbClr val="4A4A4A"/>
                </a:solidFill>
                <a:ea typeface="Times New Roman" panose="02020603050405020304" pitchFamily="18" charset="0"/>
              </a:rPr>
              <a:t>odify the code in the </a:t>
            </a:r>
            <a:r>
              <a:rPr lang="en-GB" sz="2400" dirty="0" err="1">
                <a:solidFill>
                  <a:srgbClr val="4A4A4A"/>
                </a:solidFill>
                <a:ea typeface="Times New Roman" panose="02020603050405020304" pitchFamily="18" charset="0"/>
              </a:rPr>
              <a:t>processBlock</a:t>
            </a:r>
            <a:r>
              <a:rPr lang="en-GB" sz="2400" dirty="0">
                <a:solidFill>
                  <a:srgbClr val="4A4A4A"/>
                </a:solidFill>
                <a:ea typeface="Times New Roman" panose="02020603050405020304" pitchFamily="18" charset="0"/>
              </a:rPr>
              <a:t> to be</a:t>
            </a:r>
            <a:endParaRPr lang="en-GB" sz="2000" dirty="0">
              <a:solidFill>
                <a:srgbClr val="000000"/>
              </a:solidFill>
            </a:endParaRPr>
          </a:p>
          <a:p>
            <a:pPr marL="0" indent="0">
              <a:buNone/>
            </a:pPr>
            <a:r>
              <a:rPr lang="en-GB" sz="1800" b="1" i="1" dirty="0">
                <a:solidFill>
                  <a:srgbClr val="000000"/>
                </a:solidFill>
                <a:latin typeface="Cascadia Mono" panose="020B0609020000020004" pitchFamily="49" charset="0"/>
              </a:rPr>
              <a:t>  </a:t>
            </a:r>
            <a:r>
              <a:rPr lang="en-GB" sz="1800" b="1" i="1" dirty="0">
                <a:solidFill>
                  <a:srgbClr val="0000FF"/>
                </a:solidFill>
                <a:latin typeface="Cascadia Mono" panose="020B0609020000020004" pitchFamily="49" charset="0"/>
              </a:rPr>
              <a:t>float</a:t>
            </a:r>
            <a:r>
              <a:rPr lang="en-GB" sz="1800" b="1" i="1" dirty="0">
                <a:solidFill>
                  <a:srgbClr val="000000"/>
                </a:solidFill>
                <a:latin typeface="Cascadia Mono" panose="020B0609020000020004" pitchFamily="49" charset="0"/>
              </a:rPr>
              <a:t>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i="1" dirty="0" err="1">
                <a:solidFill>
                  <a:srgbClr val="000000"/>
                </a:solidFill>
                <a:latin typeface="Cascadia Mono" panose="020B0609020000020004" pitchFamily="49" charset="0"/>
              </a:rPr>
              <a:t>gainParam</a:t>
            </a:r>
            <a:r>
              <a:rPr lang="en-GB" sz="1800" b="1" i="1" dirty="0">
                <a:solidFill>
                  <a:srgbClr val="000000"/>
                </a:solidFill>
                <a:latin typeface="Cascadia Mono" panose="020B0609020000020004" pitchFamily="49" charset="0"/>
              </a:rPr>
              <a:t>-&gt;get();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channel = 0; channel &lt; </a:t>
            </a:r>
            <a:r>
              <a:rPr lang="en-GB" sz="1800" dirty="0" err="1">
                <a:solidFill>
                  <a:srgbClr val="000000"/>
                </a:solidFill>
                <a:latin typeface="Cascadia Mono" panose="020B0609020000020004" pitchFamily="49" charset="0"/>
              </a:rPr>
              <a:t>getTotalNumOutputChannels</a:t>
            </a:r>
            <a:r>
              <a:rPr lang="en-GB" sz="1800" dirty="0">
                <a:solidFill>
                  <a:srgbClr val="000000"/>
                </a:solidFill>
                <a:latin typeface="Cascadia Mono" panose="020B0609020000020004" pitchFamily="49" charset="0"/>
              </a:rPr>
              <a:t>(); ++channel)</a:t>
            </a:r>
          </a:p>
          <a:p>
            <a:pPr marL="0" indent="0">
              <a:buNone/>
            </a:pPr>
            <a:r>
              <a:rPr lang="en-GB" sz="1800" dirty="0">
                <a:solidFill>
                  <a:srgbClr val="000000"/>
                </a:solidFill>
                <a:latin typeface="Cascadia Mono" panose="020B0609020000020004" pitchFamily="49" charset="0"/>
              </a:rPr>
              <a:t>  {</a:t>
            </a:r>
          </a:p>
          <a:p>
            <a:pPr marL="0" indent="0">
              <a:buNone/>
            </a:pPr>
            <a:r>
              <a:rPr lang="it-IT" sz="1800" dirty="0">
                <a:solidFill>
                  <a:srgbClr val="000000"/>
                </a:solidFill>
                <a:latin typeface="Cascadia Mono" panose="020B0609020000020004" pitchFamily="49" charset="0"/>
              </a:rPr>
              <a:t>    </a:t>
            </a:r>
            <a:r>
              <a:rPr lang="it-IT" sz="1800" dirty="0">
                <a:solidFill>
                  <a:srgbClr val="0000FF"/>
                </a:solidFill>
                <a:latin typeface="Cascadia Mono" panose="020B0609020000020004" pitchFamily="49" charset="0"/>
              </a:rPr>
              <a:t>auto</a:t>
            </a:r>
            <a:r>
              <a:rPr lang="it-IT" sz="1800" dirty="0">
                <a:solidFill>
                  <a:srgbClr val="000000"/>
                </a:solidFill>
                <a:latin typeface="Cascadia Mono" panose="020B0609020000020004" pitchFamily="49" charset="0"/>
              </a:rPr>
              <a:t>* channelData = </a:t>
            </a:r>
            <a:r>
              <a:rPr lang="it-IT" sz="1800" dirty="0">
                <a:solidFill>
                  <a:srgbClr val="808080"/>
                </a:solidFill>
                <a:latin typeface="Cascadia Mono" panose="020B0609020000020004" pitchFamily="49" charset="0"/>
              </a:rPr>
              <a:t>buffer</a:t>
            </a:r>
            <a:r>
              <a:rPr lang="it-IT" sz="1800" dirty="0">
                <a:solidFill>
                  <a:srgbClr val="000000"/>
                </a:solidFill>
                <a:latin typeface="Cascadia Mono" panose="020B0609020000020004" pitchFamily="49" charset="0"/>
              </a:rPr>
              <a:t>.getWritePointer(channel);</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sample = 0; sample &lt;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.getNumSamples</a:t>
            </a:r>
            <a:r>
              <a:rPr lang="en-GB" sz="1800" dirty="0">
                <a:solidFill>
                  <a:srgbClr val="000000"/>
                </a:solidFill>
                <a:latin typeface="Cascadia Mono" panose="020B0609020000020004" pitchFamily="49" charset="0"/>
              </a:rPr>
              <a:t>(); sample++)</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[sample] =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dirty="0">
                <a:solidFill>
                  <a:srgbClr val="000000"/>
                </a:solidFill>
                <a:latin typeface="Cascadia Mono" panose="020B0609020000020004" pitchFamily="49" charset="0"/>
              </a:rPr>
              <a:t>(2 </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double</a:t>
            </a:r>
            <a:r>
              <a:rPr lang="en-GB" sz="1800" dirty="0">
                <a:solidFill>
                  <a:srgbClr val="000000"/>
                </a:solidFill>
                <a:latin typeface="Cascadia Mono" panose="020B0609020000020004" pitchFamily="49" charset="0"/>
              </a:rPr>
              <a:t>)rand() / (</a:t>
            </a:r>
            <a:r>
              <a:rPr lang="en-GB" sz="1800" dirty="0">
                <a:solidFill>
                  <a:srgbClr val="6F008A"/>
                </a:solidFill>
                <a:latin typeface="Cascadia Mono" panose="020B0609020000020004" pitchFamily="49" charset="0"/>
              </a:rPr>
              <a:t>RAND_MAX</a:t>
            </a:r>
            <a:r>
              <a:rPr lang="en-GB" sz="1800" dirty="0">
                <a:solidFill>
                  <a:srgbClr val="000000"/>
                </a:solidFill>
                <a:latin typeface="Cascadia Mono" panose="020B0609020000020004" pitchFamily="49" charset="0"/>
              </a:rPr>
              <a:t>)) - 1.0);</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p>
          <a:p>
            <a:r>
              <a:rPr lang="en-GB" sz="2000" dirty="0">
                <a:solidFill>
                  <a:srgbClr val="4A4A4A"/>
                </a:solidFill>
                <a:effectLst/>
                <a:latin typeface="Roboto" panose="02000000000000000000" pitchFamily="2" charset="0"/>
                <a:ea typeface="Times New Roman" panose="02020603050405020304" pitchFamily="18" charset="0"/>
              </a:rPr>
              <a:t>Build and run </a:t>
            </a:r>
            <a:r>
              <a:rPr lang="en-GB" sz="2000">
                <a:solidFill>
                  <a:srgbClr val="4A4A4A"/>
                </a:solidFill>
                <a:effectLst/>
                <a:latin typeface="Roboto" panose="02000000000000000000" pitchFamily="2" charset="0"/>
                <a:ea typeface="Times New Roman" panose="02020603050405020304" pitchFamily="18" charset="0"/>
              </a:rPr>
              <a:t>it again. </a:t>
            </a:r>
            <a:r>
              <a:rPr lang="en-GB" sz="2000">
                <a:solidFill>
                  <a:srgbClr val="4A4A4A"/>
                </a:solidFill>
                <a:latin typeface="Roboto" panose="02000000000000000000" pitchFamily="2" charset="0"/>
              </a:rPr>
              <a:t>Now </a:t>
            </a:r>
            <a:r>
              <a:rPr lang="en-GB" sz="2000" dirty="0">
                <a:solidFill>
                  <a:srgbClr val="4A4A4A"/>
                </a:solidFill>
                <a:latin typeface="Roboto" panose="02000000000000000000" pitchFamily="2" charset="0"/>
              </a:rPr>
              <a:t>we have user control.</a:t>
            </a:r>
            <a:endParaRPr lang="en-GB" sz="2000" dirty="0">
              <a:solidFill>
                <a:srgbClr val="000000"/>
              </a:solidFill>
              <a:latin typeface="Cascadia Mono" panose="020B0609020000020004" pitchFamily="49" charset="0"/>
            </a:endParaRPr>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4</a:t>
            </a:fld>
            <a:endParaRPr lang="en-GB"/>
          </a:p>
        </p:txBody>
      </p:sp>
    </p:spTree>
    <p:extLst>
      <p:ext uri="{BB962C8B-B14F-4D97-AF65-F5344CB8AC3E}">
        <p14:creationId xmlns:p14="http://schemas.microsoft.com/office/powerpoint/2010/main" val="999069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JUCE</a:t>
            </a:r>
          </a:p>
          <a:p>
            <a:endParaRPr lang="en-US" dirty="0"/>
          </a:p>
          <a:p>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err="1">
                <a:solidFill>
                  <a:srgbClr val="2B91AF"/>
                </a:solidFill>
                <a:latin typeface="Cascadia Mono" panose="020B0609020000020004" pitchFamily="49" charset="0"/>
              </a:rPr>
              <a:t>AudioParameterInt</a:t>
            </a:r>
            <a:endParaRPr lang="en-GB" dirty="0">
              <a:solidFill>
                <a:srgbClr val="2B91AF"/>
              </a:solidFill>
              <a:latin typeface="Cascadia Mono" panose="020B0609020000020004" pitchFamily="49" charset="0"/>
            </a:endParaRPr>
          </a:p>
          <a:p>
            <a:r>
              <a:rPr lang="en-GB" dirty="0" err="1">
                <a:solidFill>
                  <a:srgbClr val="2B91AF"/>
                </a:solidFill>
                <a:latin typeface="Cascadia Mono" panose="020B0609020000020004" pitchFamily="49" charset="0"/>
              </a:rPr>
              <a:t>AudioParameterChoice</a:t>
            </a:r>
            <a:endParaRPr lang="en-GB" dirty="0">
              <a:solidFill>
                <a:srgbClr val="2B91AF"/>
              </a:solidFill>
              <a:latin typeface="Cascadia Mono" panose="020B0609020000020004" pitchFamily="49" charset="0"/>
            </a:endParaRPr>
          </a:p>
          <a:p>
            <a:r>
              <a:rPr lang="en-GB" dirty="0" err="1">
                <a:solidFill>
                  <a:srgbClr val="2B91AF"/>
                </a:solidFill>
                <a:latin typeface="Cascadia Mono" panose="020B0609020000020004" pitchFamily="49" charset="0"/>
              </a:rPr>
              <a:t>AudioParameterBool</a:t>
            </a:r>
            <a:endParaRPr lang="en-GB" dirty="0">
              <a:solidFill>
                <a:srgbClr val="2B91AF"/>
              </a:solidFill>
              <a:latin typeface="Cascadia Mono" panose="020B0609020000020004" pitchFamily="49" charset="0"/>
            </a:endParaRPr>
          </a:p>
          <a:p>
            <a:endParaRPr lang="en-GB" dirty="0"/>
          </a:p>
        </p:txBody>
      </p:sp>
      <p:sp>
        <p:nvSpPr>
          <p:cNvPr id="4" name="Slide Number Placeholder 3"/>
          <p:cNvSpPr>
            <a:spLocks noGrp="1"/>
          </p:cNvSpPr>
          <p:nvPr>
            <p:ph type="sldNum" sz="quarter" idx="5"/>
          </p:nvPr>
        </p:nvSpPr>
        <p:spPr/>
        <p:txBody>
          <a:bodyPr/>
          <a:lstStyle/>
          <a:p>
            <a:fld id="{58E4FB99-5B34-47BD-8285-D55DD346A153}" type="slidenum">
              <a:rPr lang="en-GB" smtClean="0"/>
              <a:t>5</a:t>
            </a:fld>
            <a:endParaRPr lang="en-GB"/>
          </a:p>
        </p:txBody>
      </p:sp>
    </p:spTree>
    <p:extLst>
      <p:ext uri="{BB962C8B-B14F-4D97-AF65-F5344CB8AC3E}">
        <p14:creationId xmlns:p14="http://schemas.microsoft.com/office/powerpoint/2010/main" val="395498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CDB-8880-4FB9-1B4F-14482216F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B16FC4-EA2B-2239-F3AD-2A0CF0BA3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C3B757-E8D6-2BF5-49D2-0B1CCA252308}"/>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F74D46D3-3190-D773-90E2-BFD8161B3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E64133-D014-A373-DDA5-1FC8EAC20D90}"/>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1078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DE37-17F6-221A-3675-2F5656510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F02EC5-5C0C-D104-C2F0-B098AFACB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4F8836-6844-DC4B-B9B6-DDCDDD4A9E91}"/>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02F4B4BC-86FF-33A2-36BE-71981675A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30594-232C-D280-738C-D34C85E7F839}"/>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841335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D9E4A-30ED-11AC-0844-E749BB446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DB9578-9D48-E09B-2A52-D279C8B81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D42207-9BA9-819D-2F98-415C2F63558C}"/>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43FC30F5-731F-22EE-BEEE-E95BA18A4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A4F27-AF13-FA0B-1472-3AF5F945C3E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281174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5CDB-8880-4FB9-1B4F-14482216F2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B16FC4-EA2B-2239-F3AD-2A0CF0BA3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5C3B757-E8D6-2BF5-49D2-0B1CCA252308}"/>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F74D46D3-3190-D773-90E2-BFD8161B3A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E64133-D014-A373-DDA5-1FC8EAC20D90}"/>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2432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D052-ED44-B166-3CF4-93D971C3849B}"/>
              </a:ext>
            </a:extLst>
          </p:cNvPr>
          <p:cNvSpPr>
            <a:spLocks noGrp="1"/>
          </p:cNvSpPr>
          <p:nvPr>
            <p:ph type="title"/>
          </p:nvPr>
        </p:nvSpPr>
        <p:spPr>
          <a:xfrm>
            <a:off x="947394" y="1"/>
            <a:ext cx="10162095" cy="928540"/>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26224-A715-1086-37DE-59374EF6C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B977F3-D645-DF60-5C41-892191F100B1}"/>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D8F1BC12-7D90-5CB8-F34C-BA8444E7B7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CA167-92B6-7164-16E8-974A03E17F0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325415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C74C-5BDE-2E11-710D-9A53166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821AA4-9B2B-F47C-4947-4189687CC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D3129-B4B1-2F0E-DBE6-D2AFA6E28DD0}"/>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18587E1B-5673-7698-7662-2EFEC3AEC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90080-DFA2-B5E4-35B5-DEA48E74ECE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51119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9D4-A256-95C2-9AAC-D5A7E15C95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7999A-731D-552D-311B-6BF686B8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0BE161-5B01-FD74-7DE8-DA5D1CEAD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8928D-4FB4-C1A4-D24E-CB962682E514}"/>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F343E410-F4A0-8A34-4A20-1DD09065C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AF194-F2BA-D790-D146-ED0C58819D6F}"/>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563125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08A-64AB-1CD7-D646-60F2ABC3F9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79FD-0505-0D39-1428-5E331E06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97EA-5C25-AA1A-03A9-C7D91F39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200CE1-51F2-9CD9-9029-3BFA562A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8683A-A18D-98F6-1573-85CEC3FF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38C07-1C14-77C2-82CE-46192D7418EF}"/>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8" name="Footer Placeholder 7">
            <a:extLst>
              <a:ext uri="{FF2B5EF4-FFF2-40B4-BE49-F238E27FC236}">
                <a16:creationId xmlns:a16="http://schemas.microsoft.com/office/drawing/2014/main" id="{D4455126-0F31-6100-5071-48405D2F2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8CCEE4-0AA9-F15B-ADAC-FE505F4901B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1634779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B92-8B98-9371-C446-9BD6C0955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C18291-8A15-2887-8A77-0A19E4F2B24B}"/>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4" name="Footer Placeholder 3">
            <a:extLst>
              <a:ext uri="{FF2B5EF4-FFF2-40B4-BE49-F238E27FC236}">
                <a16:creationId xmlns:a16="http://schemas.microsoft.com/office/drawing/2014/main" id="{26CEBE53-B873-27C9-C5D6-F1D3798D21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B12AD7-006B-28B8-C0CB-992D7EFA66C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420613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3F5D-BE7E-E75D-D5A8-985B3521C624}"/>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3" name="Footer Placeholder 2">
            <a:extLst>
              <a:ext uri="{FF2B5EF4-FFF2-40B4-BE49-F238E27FC236}">
                <a16:creationId xmlns:a16="http://schemas.microsoft.com/office/drawing/2014/main" id="{ABF1DB81-209E-CED8-203F-4CD7E14013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1BFBC3-AA2F-F7A7-0D22-4538CBA8245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244927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1FE-C410-8AB2-EFC9-0066B1A8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33D21-123E-BBC8-C459-0807A77EE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FC6F01-D47F-898F-A5AA-43CBF83B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D5B4-F854-FA22-1274-AF5E00202038}"/>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2181D223-1FA0-FB9B-9C44-D265BD2E63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4402B-2F38-A286-01B2-8565AC22D2D7}"/>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260906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D052-ED44-B166-3CF4-93D971C384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8C26224-A715-1086-37DE-59374EF6C2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B977F3-D645-DF60-5C41-892191F100B1}"/>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D8F1BC12-7D90-5CB8-F34C-BA8444E7B7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9CA167-92B6-7164-16E8-974A03E17F0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821663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EDD2-A617-FCEC-8500-2AC1DC65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EE6812-112C-FAD9-437E-1EF0579CD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BEE518-0A40-CDEE-7D30-C8A6DCE5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3B7AF-9F13-710E-A8B4-EF11A644CE19}"/>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96A7ABCD-01F1-7D29-445C-B93F299F1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3C3BD5-7A88-AD22-51E5-5E9D50E7184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1284173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DE37-17F6-221A-3675-2F56565103E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F02EC5-5C0C-D104-C2F0-B098AFACB4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4F8836-6844-DC4B-B9B6-DDCDDD4A9E91}"/>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02F4B4BC-86FF-33A2-36BE-71981675A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BD30594-232C-D280-738C-D34C85E7F839}"/>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852184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DD9E4A-30ED-11AC-0844-E749BB4466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DB9578-9D48-E09B-2A52-D279C8B81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D42207-9BA9-819D-2F98-415C2F63558C}"/>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43FC30F5-731F-22EE-BEEE-E95BA18A42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7A4F27-AF13-FA0B-1472-3AF5F945C3E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411755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BC74C-5BDE-2E11-710D-9A531666C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F821AA4-9B2B-F47C-4947-4189687CCB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D3129-B4B1-2F0E-DBE6-D2AFA6E28DD0}"/>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18587E1B-5673-7698-7662-2EFEC3AEC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C90080-DFA2-B5E4-35B5-DEA48E74ECE3}"/>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50631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09D4-A256-95C2-9AAC-D5A7E15C95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F7999A-731D-552D-311B-6BF686B85A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A0BE161-5B01-FD74-7DE8-DA5D1CEADF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A18928D-4FB4-C1A4-D24E-CB962682E514}"/>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F343E410-F4A0-8A34-4A20-1DD09065C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AF194-F2BA-D790-D146-ED0C58819D6F}"/>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58397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C08A-64AB-1CD7-D646-60F2ABC3F9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9079FD-0505-0D39-1428-5E331E0664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197EA-5C25-AA1A-03A9-C7D91F398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200CE1-51F2-9CD9-9029-3BFA562AE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8683A-A18D-98F6-1573-85CEC3FF5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9038C07-1C14-77C2-82CE-46192D7418EF}"/>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8" name="Footer Placeholder 7">
            <a:extLst>
              <a:ext uri="{FF2B5EF4-FFF2-40B4-BE49-F238E27FC236}">
                <a16:creationId xmlns:a16="http://schemas.microsoft.com/office/drawing/2014/main" id="{D4455126-0F31-6100-5071-48405D2F2B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8CCEE4-0AA9-F15B-ADAC-FE505F4901B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38751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A0B92-8B98-9371-C446-9BD6C09551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C18291-8A15-2887-8A77-0A19E4F2B24B}"/>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4" name="Footer Placeholder 3">
            <a:extLst>
              <a:ext uri="{FF2B5EF4-FFF2-40B4-BE49-F238E27FC236}">
                <a16:creationId xmlns:a16="http://schemas.microsoft.com/office/drawing/2014/main" id="{26CEBE53-B873-27C9-C5D6-F1D3798D218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0B12AD7-006B-28B8-C0CB-992D7EFA66C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78602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A3F5D-BE7E-E75D-D5A8-985B3521C624}"/>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3" name="Footer Placeholder 2">
            <a:extLst>
              <a:ext uri="{FF2B5EF4-FFF2-40B4-BE49-F238E27FC236}">
                <a16:creationId xmlns:a16="http://schemas.microsoft.com/office/drawing/2014/main" id="{ABF1DB81-209E-CED8-203F-4CD7E140130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61BFBC3-AA2F-F7A7-0D22-4538CBA82458}"/>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3517759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E61FE-C410-8AB2-EFC9-0066B1A835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2033D21-123E-BBC8-C459-0807A77EE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FFC6F01-D47F-898F-A5AA-43CBF83B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7D5B4-F854-FA22-1274-AF5E00202038}"/>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2181D223-1FA0-FB9B-9C44-D265BD2E63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C4402B-2F38-A286-01B2-8565AC22D2D7}"/>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1313388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EDD2-A617-FCEC-8500-2AC1DC651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EE6812-112C-FAD9-437E-1EF0579CD4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BEE518-0A40-CDEE-7D30-C8A6DCE53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3B7AF-9F13-710E-A8B4-EF11A644CE19}"/>
              </a:ext>
            </a:extLst>
          </p:cNvPr>
          <p:cNvSpPr>
            <a:spLocks noGrp="1"/>
          </p:cNvSpPr>
          <p:nvPr>
            <p:ph type="dt" sz="half" idx="10"/>
          </p:nvPr>
        </p:nvSpPr>
        <p:spPr/>
        <p:txBody>
          <a:bodyPr/>
          <a:lstStyle/>
          <a:p>
            <a:fld id="{E916F367-2305-4E6C-9F9E-DC2F4BC41EF5}" type="datetimeFigureOut">
              <a:rPr lang="en-GB" smtClean="0"/>
              <a:t>28/01/2025</a:t>
            </a:fld>
            <a:endParaRPr lang="en-GB"/>
          </a:p>
        </p:txBody>
      </p:sp>
      <p:sp>
        <p:nvSpPr>
          <p:cNvPr id="6" name="Footer Placeholder 5">
            <a:extLst>
              <a:ext uri="{FF2B5EF4-FFF2-40B4-BE49-F238E27FC236}">
                <a16:creationId xmlns:a16="http://schemas.microsoft.com/office/drawing/2014/main" id="{96A7ABCD-01F1-7D29-445C-B93F299F13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3C3BD5-7A88-AD22-51E5-5E9D50E71841}"/>
              </a:ext>
            </a:extLst>
          </p:cNvPr>
          <p:cNvSpPr>
            <a:spLocks noGrp="1"/>
          </p:cNvSpPr>
          <p:nvPr>
            <p:ph type="sldNum" sz="quarter" idx="12"/>
          </p:nvPr>
        </p:nvSpPr>
        <p:spPr/>
        <p:txBody>
          <a:bodyPr/>
          <a:lstStyle/>
          <a:p>
            <a:fld id="{BDDAB99A-8146-4DAB-8F6B-8A870D19D681}" type="slidenum">
              <a:rPr lang="en-GB" smtClean="0"/>
              <a:t>‹#›</a:t>
            </a:fld>
            <a:endParaRPr lang="en-GB"/>
          </a:p>
        </p:txBody>
      </p:sp>
    </p:spTree>
    <p:extLst>
      <p:ext uri="{BB962C8B-B14F-4D97-AF65-F5344CB8AC3E}">
        <p14:creationId xmlns:p14="http://schemas.microsoft.com/office/powerpoint/2010/main" val="82017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72F7B-55C8-A857-D075-0FFC858A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317A9-B5EF-BC28-4C5E-9BEB9A6E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DD8D7-6C11-02B2-6072-DB79E319D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8D4F2D19-EC05-268A-44BD-8D3393568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20B3AB-651C-67F3-35CD-749C6125A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AB99A-8146-4DAB-8F6B-8A870D19D681}" type="slidenum">
              <a:rPr lang="en-GB" smtClean="0"/>
              <a:t>‹#›</a:t>
            </a:fld>
            <a:endParaRPr lang="en-GB"/>
          </a:p>
        </p:txBody>
      </p:sp>
    </p:spTree>
    <p:extLst>
      <p:ext uri="{BB962C8B-B14F-4D97-AF65-F5344CB8AC3E}">
        <p14:creationId xmlns:p14="http://schemas.microsoft.com/office/powerpoint/2010/main" val="28747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72F7B-55C8-A857-D075-0FFC858A7C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CE317A9-B5EF-BC28-4C5E-9BEB9A6E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7DD8D7-6C11-02B2-6072-DB79E319DC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6F367-2305-4E6C-9F9E-DC2F4BC41EF5}" type="datetimeFigureOut">
              <a:rPr lang="en-GB" smtClean="0"/>
              <a:t>28/01/2025</a:t>
            </a:fld>
            <a:endParaRPr lang="en-GB"/>
          </a:p>
        </p:txBody>
      </p:sp>
      <p:sp>
        <p:nvSpPr>
          <p:cNvPr id="5" name="Footer Placeholder 4">
            <a:extLst>
              <a:ext uri="{FF2B5EF4-FFF2-40B4-BE49-F238E27FC236}">
                <a16:creationId xmlns:a16="http://schemas.microsoft.com/office/drawing/2014/main" id="{8D4F2D19-EC05-268A-44BD-8D3393568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C20B3AB-651C-67F3-35CD-749C6125AF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AB99A-8146-4DAB-8F6B-8A870D19D681}" type="slidenum">
              <a:rPr lang="en-GB" smtClean="0"/>
              <a:t>‹#›</a:t>
            </a:fld>
            <a:endParaRPr lang="en-GB"/>
          </a:p>
        </p:txBody>
      </p:sp>
    </p:spTree>
    <p:extLst>
      <p:ext uri="{BB962C8B-B14F-4D97-AF65-F5344CB8AC3E}">
        <p14:creationId xmlns:p14="http://schemas.microsoft.com/office/powerpoint/2010/main" val="23172145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ocs.juce.com/master/classGenericAudioProcessorEditor.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5E003-D46B-97A6-0DEF-4DB7F11B0023}"/>
              </a:ext>
            </a:extLst>
          </p:cNvPr>
          <p:cNvSpPr>
            <a:spLocks noGrp="1"/>
          </p:cNvSpPr>
          <p:nvPr>
            <p:ph type="ctrTitle"/>
          </p:nvPr>
        </p:nvSpPr>
        <p:spPr/>
        <p:txBody>
          <a:bodyPr/>
          <a:lstStyle/>
          <a:p>
            <a:r>
              <a:rPr lang="en-GB" dirty="0"/>
              <a:t>HelloWorld – User interface</a:t>
            </a:r>
          </a:p>
        </p:txBody>
      </p:sp>
      <p:sp>
        <p:nvSpPr>
          <p:cNvPr id="3" name="Subtitle 2">
            <a:extLst>
              <a:ext uri="{FF2B5EF4-FFF2-40B4-BE49-F238E27FC236}">
                <a16:creationId xmlns:a16="http://schemas.microsoft.com/office/drawing/2014/main" id="{830E02C2-925A-69FC-1450-CCA3FD8554FE}"/>
              </a:ext>
            </a:extLst>
          </p:cNvPr>
          <p:cNvSpPr>
            <a:spLocks noGrp="1"/>
          </p:cNvSpPr>
          <p:nvPr>
            <p:ph type="subTitle" idx="1"/>
          </p:nvPr>
        </p:nvSpPr>
        <p:spPr/>
        <p:txBody>
          <a:bodyPr>
            <a:normAutofit/>
          </a:bodyPr>
          <a:lstStyle/>
          <a:p>
            <a:pPr algn="l"/>
            <a:r>
              <a:rPr lang="en-GB" sz="4800" dirty="0"/>
              <a:t>Build a basic              with   </a:t>
            </a:r>
          </a:p>
        </p:txBody>
      </p:sp>
      <p:pic>
        <p:nvPicPr>
          <p:cNvPr id="4" name="Picture 3">
            <a:extLst>
              <a:ext uri="{FF2B5EF4-FFF2-40B4-BE49-F238E27FC236}">
                <a16:creationId xmlns:a16="http://schemas.microsoft.com/office/drawing/2014/main" id="{98D74D9A-4CF3-87C1-316D-C6646222DD56}"/>
              </a:ext>
            </a:extLst>
          </p:cNvPr>
          <p:cNvPicPr>
            <a:picLocks noChangeAspect="1"/>
          </p:cNvPicPr>
          <p:nvPr/>
        </p:nvPicPr>
        <p:blipFill>
          <a:blip r:embed="rId2"/>
          <a:stretch>
            <a:fillRect/>
          </a:stretch>
        </p:blipFill>
        <p:spPr>
          <a:xfrm>
            <a:off x="4839710" y="3509963"/>
            <a:ext cx="1707206" cy="994940"/>
          </a:xfrm>
          <a:prstGeom prst="rect">
            <a:avLst/>
          </a:prstGeom>
        </p:spPr>
      </p:pic>
      <p:pic>
        <p:nvPicPr>
          <p:cNvPr id="5" name="Picture 2" descr="GitHub - juce-framework/JUCE: JUCE is an open-source cross-platform C++  application framework for desktop and mobile applications, including VST,  VST3, AU, AUv3, RTAS and AAX audio plug-ins.">
            <a:extLst>
              <a:ext uri="{FF2B5EF4-FFF2-40B4-BE49-F238E27FC236}">
                <a16:creationId xmlns:a16="http://schemas.microsoft.com/office/drawing/2014/main" id="{A2CD221F-8C09-9018-1BCE-CF6DF531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1811" y="3509963"/>
            <a:ext cx="2187164" cy="83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46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Use the slider</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293434" y="1480045"/>
            <a:ext cx="11620752" cy="5534845"/>
          </a:xfrm>
        </p:spPr>
        <p:txBody>
          <a:bodyPr>
            <a:normAutofit/>
          </a:bodyPr>
          <a:lstStyle/>
          <a:p>
            <a:r>
              <a:rPr lang="en-GB" sz="2000" dirty="0">
                <a:solidFill>
                  <a:srgbClr val="4A4A4A"/>
                </a:solidFill>
                <a:effectLst/>
                <a:latin typeface="Roboto" panose="02000000000000000000" pitchFamily="2" charset="0"/>
                <a:ea typeface="Times New Roman" panose="02020603050405020304" pitchFamily="18" charset="0"/>
              </a:rPr>
              <a:t>We now have a slider on the interface </a:t>
            </a:r>
            <a:r>
              <a:rPr lang="en-GB" sz="2000" dirty="0">
                <a:solidFill>
                  <a:srgbClr val="4A4A4A"/>
                </a:solidFill>
                <a:effectLst/>
                <a:latin typeface="Roboto" panose="02000000000000000000" pitchFamily="2" charset="0"/>
                <a:ea typeface="Times New Roman" panose="02020603050405020304" pitchFamily="18" charset="0"/>
                <a:sym typeface="Wingdings" panose="05000000000000000000" pitchFamily="2" charset="2"/>
              </a:rPr>
              <a:t></a:t>
            </a:r>
          </a:p>
          <a:p>
            <a:r>
              <a:rPr lang="en-GB" sz="2000" dirty="0">
                <a:solidFill>
                  <a:srgbClr val="4A4A4A"/>
                </a:solidFill>
                <a:effectLst/>
                <a:latin typeface="Roboto" panose="02000000000000000000" pitchFamily="2" charset="0"/>
                <a:ea typeface="Times New Roman" panose="02020603050405020304" pitchFamily="18" charset="0"/>
              </a:rPr>
              <a:t>So far, this gain slider doesn’t do anything.</a:t>
            </a:r>
          </a:p>
          <a:p>
            <a:r>
              <a:rPr lang="en-GB" sz="2000" dirty="0">
                <a:solidFill>
                  <a:srgbClr val="4A4A4A"/>
                </a:solidFill>
                <a:latin typeface="Roboto" panose="02000000000000000000" pitchFamily="2" charset="0"/>
                <a:ea typeface="Times New Roman" panose="02020603050405020304" pitchFamily="18" charset="0"/>
              </a:rPr>
              <a:t>Modify the code in the </a:t>
            </a:r>
            <a:r>
              <a:rPr lang="en-GB" sz="2000" dirty="0" err="1">
                <a:solidFill>
                  <a:srgbClr val="4A4A4A"/>
                </a:solidFill>
                <a:latin typeface="Roboto" panose="02000000000000000000" pitchFamily="2" charset="0"/>
                <a:ea typeface="Times New Roman" panose="02020603050405020304" pitchFamily="18" charset="0"/>
              </a:rPr>
              <a:t>processBlock</a:t>
            </a:r>
            <a:r>
              <a:rPr lang="en-GB" sz="2000" dirty="0">
                <a:solidFill>
                  <a:srgbClr val="4A4A4A"/>
                </a:solidFill>
                <a:latin typeface="Roboto" panose="02000000000000000000" pitchFamily="2" charset="0"/>
                <a:ea typeface="Times New Roman" panose="02020603050405020304" pitchFamily="18" charset="0"/>
              </a:rPr>
              <a:t> to be</a:t>
            </a: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endParaRPr lang="en-GB" sz="2000" dirty="0">
              <a:solidFill>
                <a:srgbClr val="4A4A4A"/>
              </a:solidFill>
              <a:latin typeface="Roboto" panose="02000000000000000000" pitchFamily="2" charset="0"/>
            </a:endParaRPr>
          </a:p>
          <a:p>
            <a:r>
              <a:rPr lang="en-GB" sz="2000" dirty="0">
                <a:solidFill>
                  <a:srgbClr val="4A4A4A"/>
                </a:solidFill>
                <a:latin typeface="Roboto" panose="02000000000000000000" pitchFamily="2" charset="0"/>
              </a:rPr>
              <a:t>Just like with the Generic UI, but we now have a separate callback for changes to the gain slider</a:t>
            </a:r>
            <a:endParaRPr lang="en-GB" sz="2000" dirty="0">
              <a:solidFill>
                <a:srgbClr val="000000"/>
              </a:solidFill>
              <a:latin typeface="Cascadia Mono" panose="020B0609020000020004" pitchFamily="49" charset="0"/>
            </a:endParaRPr>
          </a:p>
          <a:p>
            <a:endParaRPr lang="en-GB" sz="3200" dirty="0"/>
          </a:p>
        </p:txBody>
      </p:sp>
      <p:pic>
        <p:nvPicPr>
          <p:cNvPr id="6" name="Picture 5">
            <a:extLst>
              <a:ext uri="{FF2B5EF4-FFF2-40B4-BE49-F238E27FC236}">
                <a16:creationId xmlns:a16="http://schemas.microsoft.com/office/drawing/2014/main" id="{EF7E0A64-4489-BDC9-2AA9-B758A1AE6B3B}"/>
              </a:ext>
            </a:extLst>
          </p:cNvPr>
          <p:cNvPicPr>
            <a:picLocks noChangeAspect="1"/>
          </p:cNvPicPr>
          <p:nvPr/>
        </p:nvPicPr>
        <p:blipFill>
          <a:blip r:embed="rId2"/>
          <a:stretch>
            <a:fillRect/>
          </a:stretch>
        </p:blipFill>
        <p:spPr>
          <a:xfrm>
            <a:off x="8656564" y="26076"/>
            <a:ext cx="3313849" cy="2703837"/>
          </a:xfrm>
          <a:prstGeom prst="rect">
            <a:avLst/>
          </a:prstGeom>
        </p:spPr>
      </p:pic>
      <p:sp>
        <p:nvSpPr>
          <p:cNvPr id="7" name="TextBox 6">
            <a:extLst>
              <a:ext uri="{FF2B5EF4-FFF2-40B4-BE49-F238E27FC236}">
                <a16:creationId xmlns:a16="http://schemas.microsoft.com/office/drawing/2014/main" id="{6E4CD2CC-2326-1180-1200-B80FE830CB72}"/>
              </a:ext>
            </a:extLst>
          </p:cNvPr>
          <p:cNvSpPr txBox="1"/>
          <p:nvPr/>
        </p:nvSpPr>
        <p:spPr>
          <a:xfrm>
            <a:off x="293434" y="2823673"/>
            <a:ext cx="11213182" cy="3416320"/>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processBlock</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&lt;</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&gt;&amp;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MidiBuffer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 </a:t>
            </a:r>
            <a:r>
              <a:rPr kumimoji="0" lang="en-GB"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midiMessages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auto</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channel = 0; channel &lt;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totalNumOutputChannels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++channel)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auto</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channelData</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it-IT"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buffer</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.getWritePointer</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it-IT"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a:t>
            </a:r>
            <a:r>
              <a:rPr kumimoji="0" lang="it-IT"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int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0;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&lt; </a:t>
            </a:r>
            <a:r>
              <a:rPr kumimoji="0" lang="en-GB" sz="1800" b="0" i="0" u="none" strike="noStrike" kern="1200" cap="none" spc="0" normalizeH="0" baseline="0" noProof="0" dirty="0" err="1">
                <a:ln>
                  <a:noFill/>
                </a:ln>
                <a:solidFill>
                  <a:srgbClr val="808080"/>
                </a:solidFill>
                <a:effectLst/>
                <a:uLnTx/>
                <a:uFillTx/>
                <a:latin typeface="Cascadia Mono" panose="020B0609020000020004" pitchFamily="49" charset="0"/>
                <a:ea typeface="+mn-ea"/>
                <a:cs typeface="+mn-cs"/>
              </a:rPr>
              <a:t>buffer</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.getNumSamples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channelData</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i</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(2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)rand() / </a:t>
            </a:r>
            <a:r>
              <a:rPr kumimoji="0" lang="en-GB" sz="1800" b="0" i="0" u="none" strike="noStrike" kern="1200" cap="none" spc="0" normalizeH="0" baseline="0" noProof="0" dirty="0">
                <a:ln>
                  <a:noFill/>
                </a:ln>
                <a:solidFill>
                  <a:srgbClr val="6F008A"/>
                </a:solidFill>
                <a:effectLst/>
                <a:uLnTx/>
                <a:uFillTx/>
                <a:latin typeface="Cascadia Mono" panose="020B0609020000020004" pitchFamily="49" charset="0"/>
                <a:ea typeface="+mn-ea"/>
                <a:cs typeface="+mn-cs"/>
              </a:rPr>
              <a:t>RAND_MAX</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p:txBody>
      </p:sp>
    </p:spTree>
    <p:extLst>
      <p:ext uri="{BB962C8B-B14F-4D97-AF65-F5344CB8AC3E}">
        <p14:creationId xmlns:p14="http://schemas.microsoft.com/office/powerpoint/2010/main" val="24421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838200" y="365125"/>
            <a:ext cx="4819344" cy="1277861"/>
          </a:xfrm>
        </p:spPr>
        <p:txBody>
          <a:bodyPr>
            <a:normAutofit fontScale="90000"/>
          </a:bodyPr>
          <a:lstStyle/>
          <a:p>
            <a:r>
              <a:rPr lang="en-GB" dirty="0"/>
              <a:t>Generic Audio </a:t>
            </a:r>
            <a:br>
              <a:rPr lang="en-GB" dirty="0"/>
            </a:br>
            <a:r>
              <a:rPr lang="en-GB" dirty="0"/>
              <a:t>Processor Editor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0" y="1825624"/>
            <a:ext cx="7729538" cy="4970463"/>
          </a:xfrm>
        </p:spPr>
        <p:txBody>
          <a:bodyPr/>
          <a:lstStyle/>
          <a:p>
            <a:pPr marL="0" indent="0">
              <a:buNone/>
            </a:pPr>
            <a:r>
              <a:rPr lang="en-GB" dirty="0">
                <a:solidFill>
                  <a:srgbClr val="4A4A4A"/>
                </a:solidFill>
                <a:latin typeface="Roboto" panose="02000000000000000000" pitchFamily="2" charset="0"/>
                <a:ea typeface="Times New Roman" panose="02020603050405020304" pitchFamily="18" charset="0"/>
              </a:rPr>
              <a:t>Use </a:t>
            </a:r>
            <a:r>
              <a:rPr lang="en-GB" i="1" dirty="0">
                <a:solidFill>
                  <a:srgbClr val="4A4A4A"/>
                </a:solidFill>
                <a:latin typeface="Roboto" panose="02000000000000000000" pitchFamily="2" charset="0"/>
                <a:ea typeface="Times New Roman" panose="02020603050405020304" pitchFamily="18" charset="0"/>
              </a:rPr>
              <a:t>generic audio processor UI for s</a:t>
            </a:r>
            <a:r>
              <a:rPr lang="en-GB" dirty="0">
                <a:solidFill>
                  <a:srgbClr val="4A4A4A"/>
                </a:solidFill>
                <a:effectLst/>
                <a:latin typeface="Roboto" panose="02000000000000000000" pitchFamily="2" charset="0"/>
                <a:ea typeface="Times New Roman" panose="02020603050405020304" pitchFamily="18" charset="0"/>
              </a:rPr>
              <a:t>imple UI design in JUCE</a:t>
            </a:r>
            <a:endParaRPr lang="en-GB" i="1" dirty="0">
              <a:solidFill>
                <a:srgbClr val="4A4A4A"/>
              </a:solidFill>
              <a:latin typeface="Roboto" panose="02000000000000000000" pitchFamily="2" charset="0"/>
              <a:ea typeface="Times New Roman" panose="02020603050405020304" pitchFamily="18" charset="0"/>
            </a:endParaRPr>
          </a:p>
          <a:p>
            <a:r>
              <a:rPr lang="en-GB" sz="2400" dirty="0">
                <a:solidFill>
                  <a:srgbClr val="4A4A4A"/>
                </a:solidFill>
                <a:effectLst/>
                <a:ea typeface="Times New Roman" panose="02020603050405020304" pitchFamily="18" charset="0"/>
              </a:rPr>
              <a:t>Can add UI elements like sliders and boxes to a plugin</a:t>
            </a:r>
          </a:p>
          <a:p>
            <a:r>
              <a:rPr lang="en-GB" sz="2400" b="0" dirty="0">
                <a:solidFill>
                  <a:srgbClr val="4A4A4A"/>
                </a:solidFill>
              </a:rPr>
              <a:t>D</a:t>
            </a:r>
            <a:r>
              <a:rPr lang="en-GB" sz="2400" b="0" dirty="0">
                <a:solidFill>
                  <a:srgbClr val="180C28"/>
                </a:solidFill>
                <a:effectLst/>
              </a:rPr>
              <a:t>isplays </a:t>
            </a:r>
            <a:r>
              <a:rPr lang="en-GB" sz="2400" dirty="0" err="1">
                <a:solidFill>
                  <a:srgbClr val="180C28"/>
                </a:solidFill>
              </a:rPr>
              <a:t>AudioProcessor’s</a:t>
            </a:r>
            <a:r>
              <a:rPr lang="en-GB" sz="2400" dirty="0">
                <a:solidFill>
                  <a:srgbClr val="180C28"/>
                </a:solidFill>
              </a:rPr>
              <a:t> </a:t>
            </a:r>
            <a:r>
              <a:rPr lang="en-GB" sz="2400" b="0" dirty="0">
                <a:solidFill>
                  <a:srgbClr val="180C28"/>
                </a:solidFill>
                <a:effectLst/>
              </a:rPr>
              <a:t>parameters as sliders, combo boxes and switches</a:t>
            </a:r>
          </a:p>
          <a:p>
            <a:pPr algn="l"/>
            <a:r>
              <a:rPr lang="en-GB" sz="2400" b="0" dirty="0">
                <a:solidFill>
                  <a:srgbClr val="180C28"/>
                </a:solidFill>
                <a:effectLst/>
              </a:rPr>
              <a:t>Can show editor for a processor that doesn't supply its own custom editor</a:t>
            </a:r>
          </a:p>
          <a:p>
            <a:endParaRPr lang="en-GB"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5FD96F4-B2F5-8FC9-68FB-83ED280AC9E2}"/>
              </a:ext>
            </a:extLst>
          </p:cNvPr>
          <p:cNvSpPr txBox="1"/>
          <p:nvPr/>
        </p:nvSpPr>
        <p:spPr>
          <a:xfrm>
            <a:off x="60345" y="5500764"/>
            <a:ext cx="12257161"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See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https://docs.juce.com/master/classGenericAudioProcessorEditor.html</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pic>
        <p:nvPicPr>
          <p:cNvPr id="13" name="Picture 12">
            <a:extLst>
              <a:ext uri="{FF2B5EF4-FFF2-40B4-BE49-F238E27FC236}">
                <a16:creationId xmlns:a16="http://schemas.microsoft.com/office/drawing/2014/main" id="{048BDE63-E4BB-3C1C-D3AF-86BA2A4BBF93}"/>
              </a:ext>
            </a:extLst>
          </p:cNvPr>
          <p:cNvPicPr>
            <a:picLocks noChangeAspect="1"/>
          </p:cNvPicPr>
          <p:nvPr/>
        </p:nvPicPr>
        <p:blipFill>
          <a:blip r:embed="rId4"/>
          <a:stretch>
            <a:fillRect/>
          </a:stretch>
        </p:blipFill>
        <p:spPr>
          <a:xfrm>
            <a:off x="7462393" y="689699"/>
            <a:ext cx="4729608" cy="3623140"/>
          </a:xfrm>
          <a:prstGeom prst="rect">
            <a:avLst/>
          </a:prstGeom>
        </p:spPr>
      </p:pic>
    </p:spTree>
    <p:extLst>
      <p:ext uri="{BB962C8B-B14F-4D97-AF65-F5344CB8AC3E}">
        <p14:creationId xmlns:p14="http://schemas.microsoft.com/office/powerpoint/2010/main" val="213736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a:xfrm>
            <a:off x="838200" y="-82648"/>
            <a:ext cx="10515600" cy="1325563"/>
          </a:xfrm>
        </p:spPr>
        <p:txBody>
          <a:bodyPr/>
          <a:lstStyle/>
          <a:p>
            <a:r>
              <a:rPr lang="en-GB" dirty="0"/>
              <a:t>Modifying the code	</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368559" y="1023192"/>
            <a:ext cx="11534352" cy="5475435"/>
          </a:xfrm>
        </p:spPr>
        <p:txBody>
          <a:bodyPr>
            <a:normAutofit fontScale="92500" lnSpcReduction="20000"/>
          </a:bodyPr>
          <a:lstStyle/>
          <a:p>
            <a:pPr>
              <a:lnSpc>
                <a:spcPct val="120000"/>
              </a:lnSpc>
              <a:spcBef>
                <a:spcPts val="600"/>
              </a:spcBef>
            </a:pPr>
            <a:r>
              <a:rPr lang="en-GB" dirty="0"/>
              <a:t>Replace</a:t>
            </a:r>
          </a:p>
          <a:p>
            <a:pPr marL="0" indent="0">
              <a:lnSpc>
                <a:spcPct val="120000"/>
              </a:lnSpc>
              <a:spcBef>
                <a:spcPts val="600"/>
              </a:spcBef>
              <a:buNone/>
            </a:pP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a:solidFill>
                  <a:srgbClr val="2B91AF"/>
                </a:solidFill>
                <a:latin typeface="Cascadia Mono" panose="020B0609020000020004" pitchFamily="49" charset="0"/>
              </a:rPr>
              <a:t>HelloWorldv1AudioProcessorEditor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With</a:t>
            </a:r>
            <a:endParaRPr lang="en-GB" dirty="0"/>
          </a:p>
          <a:p>
            <a:pPr marL="0" indent="0">
              <a:lnSpc>
                <a:spcPct val="120000"/>
              </a:lnSpc>
              <a:spcBef>
                <a:spcPts val="600"/>
              </a:spcBef>
              <a:buNone/>
            </a:pPr>
            <a:r>
              <a:rPr lang="en-GB" sz="1800" dirty="0">
                <a:solidFill>
                  <a:srgbClr val="0000FF"/>
                </a:solidFill>
                <a:latin typeface="Cascadia Mono" panose="020B0609020000020004" pitchFamily="49" charset="0"/>
              </a:rPr>
              <a:t>return</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GenericAudioProcessorEditor</a:t>
            </a:r>
            <a:r>
              <a:rPr lang="en-GB" sz="1800" dirty="0">
                <a:solidFill>
                  <a:srgbClr val="000000"/>
                </a:solidFill>
                <a:latin typeface="Cascadia Mono" panose="020B0609020000020004" pitchFamily="49" charset="0"/>
              </a:rPr>
              <a:t>(</a:t>
            </a:r>
            <a:r>
              <a:rPr lang="en-GB" sz="1800" dirty="0">
                <a:solidFill>
                  <a:srgbClr val="0000FF"/>
                </a:solidFill>
                <a:latin typeface="Cascadia Mono" panose="020B0609020000020004" pitchFamily="49" charset="0"/>
              </a:rPr>
              <a:t>this</a:t>
            </a:r>
            <a:r>
              <a:rPr lang="en-GB" sz="1800" dirty="0">
                <a:solidFill>
                  <a:srgbClr val="000000"/>
                </a:solidFill>
                <a:latin typeface="Cascadia Mono" panose="020B0609020000020004" pitchFamily="49" charset="0"/>
              </a:rPr>
              <a:t>);</a:t>
            </a:r>
          </a:p>
          <a:p>
            <a:pPr>
              <a:lnSpc>
                <a:spcPct val="120000"/>
              </a:lnSpc>
              <a:spcBef>
                <a:spcPts val="600"/>
              </a:spcBef>
            </a:pPr>
            <a:r>
              <a:rPr lang="en-GB" dirty="0">
                <a:solidFill>
                  <a:srgbClr val="000000"/>
                </a:solidFill>
              </a:rPr>
              <a:t>So plugin will use generic user interface provided with JUCE library</a:t>
            </a:r>
          </a:p>
          <a:p>
            <a:pPr>
              <a:lnSpc>
                <a:spcPct val="120000"/>
              </a:lnSpc>
              <a:spcBef>
                <a:spcPts val="600"/>
              </a:spcBef>
            </a:pPr>
            <a:r>
              <a:rPr lang="en-GB" dirty="0">
                <a:solidFill>
                  <a:srgbClr val="000000"/>
                </a:solidFill>
              </a:rPr>
              <a:t>Open </a:t>
            </a:r>
            <a:r>
              <a:rPr lang="en-GB" dirty="0" err="1">
                <a:solidFill>
                  <a:srgbClr val="000000"/>
                </a:solidFill>
              </a:rPr>
              <a:t>PluginProcessor.h</a:t>
            </a:r>
            <a:r>
              <a:rPr lang="en-GB" dirty="0">
                <a:solidFill>
                  <a:srgbClr val="000000"/>
                </a:solidFill>
              </a:rPr>
              <a:t> file, add this variable to the private section;</a:t>
            </a:r>
          </a:p>
          <a:p>
            <a:pPr marL="0" indent="0">
              <a:lnSpc>
                <a:spcPct val="120000"/>
              </a:lnSpc>
              <a:spcBef>
                <a:spcPts val="600"/>
              </a:spcBef>
              <a:buNone/>
            </a:pP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a:t>
            </a:r>
            <a:endParaRPr lang="en-GB" dirty="0">
              <a:solidFill>
                <a:srgbClr val="000000"/>
              </a:solidFill>
              <a:latin typeface="+mj-lt"/>
            </a:endParaRPr>
          </a:p>
          <a:p>
            <a:pPr>
              <a:lnSpc>
                <a:spcPct val="120000"/>
              </a:lnSpc>
              <a:spcBef>
                <a:spcPts val="600"/>
              </a:spcBef>
            </a:pPr>
            <a:r>
              <a:rPr lang="en-GB" dirty="0"/>
              <a:t>In PluginProcessor.cpp constructor, add slider to change this variable.</a:t>
            </a:r>
          </a:p>
          <a:p>
            <a:pPr marL="0" indent="0">
              <a:lnSpc>
                <a:spcPct val="120000"/>
              </a:lnSpc>
              <a:spcBef>
                <a:spcPts val="600"/>
              </a:spcBef>
              <a:buNone/>
            </a:pPr>
            <a:r>
              <a:rPr lang="en-GB" sz="1800" dirty="0" err="1">
                <a:solidFill>
                  <a:srgbClr val="000000"/>
                </a:solidFill>
                <a:latin typeface="Cascadia Mono" panose="020B0609020000020004" pitchFamily="49" charset="0"/>
              </a:rPr>
              <a:t>addParameter</a:t>
            </a:r>
            <a:r>
              <a:rPr lang="en-GB" sz="1800" dirty="0">
                <a:solidFill>
                  <a:srgbClr val="000000"/>
                </a:solidFill>
                <a:latin typeface="Cascadia Mono" panose="020B0609020000020004" pitchFamily="49" charset="0"/>
              </a:rPr>
              <a:t>(</a:t>
            </a:r>
            <a:r>
              <a:rPr lang="en-GB" sz="1800" dirty="0" err="1">
                <a:solidFill>
                  <a:srgbClr val="000000"/>
                </a:solidFill>
                <a:latin typeface="Cascadia Mono" panose="020B0609020000020004" pitchFamily="49" charset="0"/>
              </a:rPr>
              <a:t>gainParam</a:t>
            </a:r>
            <a:r>
              <a:rPr lang="en-GB" sz="1800" dirty="0">
                <a:solidFill>
                  <a:srgbClr val="000000"/>
                </a:solidFill>
                <a:latin typeface="Cascadia Mono" panose="020B0609020000020004" pitchFamily="49" charset="0"/>
              </a:rPr>
              <a:t> = </a:t>
            </a:r>
            <a:r>
              <a:rPr lang="en-GB" sz="1800" dirty="0">
                <a:solidFill>
                  <a:srgbClr val="0000FF"/>
                </a:solidFill>
                <a:latin typeface="Cascadia Mono" panose="020B0609020000020004" pitchFamily="49" charset="0"/>
              </a:rPr>
              <a:t>new</a:t>
            </a: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juce</a:t>
            </a:r>
            <a:r>
              <a:rPr lang="en-GB" sz="1800" dirty="0">
                <a:solidFill>
                  <a:srgbClr val="000000"/>
                </a:solidFill>
                <a:latin typeface="Cascadia Mono" panose="020B0609020000020004" pitchFamily="49" charset="0"/>
              </a:rPr>
              <a:t>::</a:t>
            </a:r>
            <a:r>
              <a:rPr lang="en-GB" sz="1800" dirty="0" err="1">
                <a:solidFill>
                  <a:srgbClr val="2B91AF"/>
                </a:solidFill>
                <a:latin typeface="Cascadia Mono" panose="020B0609020000020004" pitchFamily="49" charset="0"/>
              </a:rPr>
              <a:t>AudioParameterFloat</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a:t>
            </a:r>
            <a:r>
              <a:rPr lang="en-GB" sz="1800" dirty="0">
                <a:solidFill>
                  <a:srgbClr val="A31515"/>
                </a:solidFill>
                <a:latin typeface="Cascadia Mono" panose="020B0609020000020004" pitchFamily="49" charset="0"/>
              </a:rPr>
              <a:t>"Gain"</a:t>
            </a:r>
            <a:r>
              <a:rPr lang="en-GB" sz="1800" dirty="0">
                <a:solidFill>
                  <a:srgbClr val="000000"/>
                </a:solidFill>
                <a:latin typeface="Cascadia Mono" panose="020B0609020000020004" pitchFamily="49" charset="0"/>
              </a:rPr>
              <a:t>,0.0f,1.0f,0.0f));</a:t>
            </a:r>
          </a:p>
          <a:p>
            <a:pPr lvl="1" algn="just">
              <a:lnSpc>
                <a:spcPct val="120000"/>
              </a:lnSpc>
              <a:spcBef>
                <a:spcPts val="600"/>
              </a:spcBef>
            </a:pPr>
            <a:r>
              <a:rPr lang="en-GB" sz="2500" i="1" dirty="0" err="1">
                <a:solidFill>
                  <a:srgbClr val="4A4A4A"/>
                </a:solidFill>
                <a:effectLst/>
                <a:ea typeface="Times New Roman" panose="02020603050405020304" pitchFamily="18" charset="0"/>
              </a:rPr>
              <a:t>gainParam</a:t>
            </a:r>
            <a:r>
              <a:rPr lang="en-GB" sz="2500" dirty="0">
                <a:solidFill>
                  <a:srgbClr val="4A4A4A"/>
                </a:solidFill>
                <a:effectLst/>
                <a:ea typeface="Times New Roman" panose="02020603050405020304" pitchFamily="18" charset="0"/>
              </a:rPr>
              <a:t> references the </a:t>
            </a:r>
            <a:r>
              <a:rPr lang="en-GB" sz="2500" dirty="0" err="1">
                <a:solidFill>
                  <a:srgbClr val="4A4A4A"/>
                </a:solidFill>
                <a:effectLst/>
                <a:ea typeface="Times New Roman" panose="02020603050405020304" pitchFamily="18" charset="0"/>
              </a:rPr>
              <a:t>AudioParameterFloat</a:t>
            </a:r>
            <a:r>
              <a:rPr lang="en-GB" sz="2500" dirty="0">
                <a:solidFill>
                  <a:srgbClr val="4A4A4A"/>
                </a:solidFill>
                <a:effectLst/>
                <a:ea typeface="Times New Roman" panose="02020603050405020304" pitchFamily="18" charset="0"/>
              </a:rPr>
              <a:t> we created in </a:t>
            </a:r>
            <a:r>
              <a:rPr lang="en-GB" sz="2500" dirty="0" err="1">
                <a:solidFill>
                  <a:srgbClr val="4A4A4A"/>
                </a:solidFill>
                <a:effectLst/>
                <a:ea typeface="Times New Roman" panose="02020603050405020304" pitchFamily="18" charset="0"/>
              </a:rPr>
              <a:t>PluginProcessor.h</a:t>
            </a:r>
            <a:r>
              <a:rPr lang="en-GB" sz="2500" dirty="0">
                <a:solidFill>
                  <a:srgbClr val="4A4A4A"/>
                </a:solidFill>
                <a:effectLst/>
                <a:ea typeface="Times New Roman" panose="02020603050405020304" pitchFamily="18" charset="0"/>
              </a:rPr>
              <a:t>.</a:t>
            </a:r>
            <a:endParaRPr lang="en-GB" sz="2500" dirty="0">
              <a:effectLst/>
              <a:ea typeface="Times New Roman" panose="02020603050405020304" pitchFamily="18" charset="0"/>
            </a:endParaRP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is the slider</a:t>
            </a:r>
            <a:r>
              <a:rPr lang="en-GB" sz="2500" dirty="0">
                <a:solidFill>
                  <a:srgbClr val="4A4A4A"/>
                </a:solidFill>
                <a:ea typeface="Times New Roman" panose="02020603050405020304" pitchFamily="18" charset="0"/>
              </a:rPr>
              <a:t>’s ID</a:t>
            </a:r>
          </a:p>
          <a:p>
            <a:pPr lvl="1" algn="just">
              <a:lnSpc>
                <a:spcPct val="120000"/>
              </a:lnSpc>
              <a:spcBef>
                <a:spcPts val="600"/>
              </a:spcBef>
            </a:pPr>
            <a:r>
              <a:rPr lang="en-GB" sz="2500" i="1" dirty="0">
                <a:solidFill>
                  <a:srgbClr val="4A4A4A"/>
                </a:solidFill>
                <a:effectLst/>
                <a:ea typeface="Times New Roman" panose="02020603050405020304" pitchFamily="18" charset="0"/>
              </a:rPr>
              <a:t>Gain</a:t>
            </a:r>
            <a:r>
              <a:rPr lang="en-GB" sz="2500" dirty="0">
                <a:solidFill>
                  <a:srgbClr val="4A4A4A"/>
                </a:solidFill>
                <a:effectLst/>
                <a:ea typeface="Times New Roman" panose="02020603050405020304" pitchFamily="18" charset="0"/>
              </a:rPr>
              <a:t> will be shown next to the slider in the DAW.</a:t>
            </a:r>
            <a:endParaRPr lang="en-GB" sz="2500" dirty="0">
              <a:effectLst/>
              <a:ea typeface="Times New Roman" panose="02020603050405020304" pitchFamily="18" charset="0"/>
            </a:endParaRPr>
          </a:p>
          <a:p>
            <a:pPr lvl="1" algn="just">
              <a:lnSpc>
                <a:spcPct val="120000"/>
              </a:lnSpc>
              <a:spcBef>
                <a:spcPts val="600"/>
              </a:spcBef>
            </a:pPr>
            <a:r>
              <a:rPr lang="en-GB" sz="2500" dirty="0">
                <a:solidFill>
                  <a:srgbClr val="4A4A4A"/>
                </a:solidFill>
                <a:effectLst/>
                <a:ea typeface="Times New Roman" panose="02020603050405020304" pitchFamily="18" charset="0"/>
              </a:rPr>
              <a:t>Float values set minimum, maximum, and default values for the slider</a:t>
            </a:r>
            <a:endParaRPr lang="en-GB" sz="2500" dirty="0"/>
          </a:p>
        </p:txBody>
      </p:sp>
    </p:spTree>
    <p:extLst>
      <p:ext uri="{BB962C8B-B14F-4D97-AF65-F5344CB8AC3E}">
        <p14:creationId xmlns:p14="http://schemas.microsoft.com/office/powerpoint/2010/main" val="139133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2F0E-8C0B-2A00-1E06-225B3B6DA127}"/>
              </a:ext>
            </a:extLst>
          </p:cNvPr>
          <p:cNvSpPr>
            <a:spLocks noGrp="1"/>
          </p:cNvSpPr>
          <p:nvPr>
            <p:ph type="title"/>
          </p:nvPr>
        </p:nvSpPr>
        <p:spPr>
          <a:xfrm>
            <a:off x="838200" y="70701"/>
            <a:ext cx="10515600" cy="961535"/>
          </a:xfrm>
        </p:spPr>
        <p:txBody>
          <a:bodyPr>
            <a:normAutofit/>
          </a:bodyPr>
          <a:lstStyle/>
          <a:p>
            <a:r>
              <a:rPr lang="en-GB" dirty="0"/>
              <a:t>Applying gain</a:t>
            </a:r>
          </a:p>
        </p:txBody>
      </p:sp>
      <p:sp>
        <p:nvSpPr>
          <p:cNvPr id="3" name="Content Placeholder 2">
            <a:extLst>
              <a:ext uri="{FF2B5EF4-FFF2-40B4-BE49-F238E27FC236}">
                <a16:creationId xmlns:a16="http://schemas.microsoft.com/office/drawing/2014/main" id="{977A7C61-0DB3-EFFB-7A28-1B82A420964D}"/>
              </a:ext>
            </a:extLst>
          </p:cNvPr>
          <p:cNvSpPr>
            <a:spLocks noGrp="1"/>
          </p:cNvSpPr>
          <p:nvPr>
            <p:ph idx="1"/>
          </p:nvPr>
        </p:nvSpPr>
        <p:spPr>
          <a:xfrm>
            <a:off x="172183" y="1550079"/>
            <a:ext cx="11181618" cy="5204226"/>
          </a:xfrm>
        </p:spPr>
        <p:txBody>
          <a:bodyPr>
            <a:normAutofit lnSpcReduction="10000"/>
          </a:bodyPr>
          <a:lstStyle/>
          <a:p>
            <a:r>
              <a:rPr lang="en-GB" sz="2400" dirty="0">
                <a:solidFill>
                  <a:srgbClr val="4A4A4A"/>
                </a:solidFill>
                <a:effectLst/>
                <a:ea typeface="Times New Roman" panose="02020603050405020304" pitchFamily="18" charset="0"/>
              </a:rPr>
              <a:t>We now have a slider on the interface </a:t>
            </a:r>
            <a:r>
              <a:rPr lang="en-GB" sz="2400" dirty="0">
                <a:solidFill>
                  <a:srgbClr val="4A4A4A"/>
                </a:solidFill>
                <a:effectLst/>
                <a:ea typeface="Times New Roman" panose="02020603050405020304" pitchFamily="18" charset="0"/>
                <a:sym typeface="Wingdings" panose="05000000000000000000" pitchFamily="2" charset="2"/>
              </a:rPr>
              <a:t></a:t>
            </a:r>
          </a:p>
          <a:p>
            <a:pPr lvl="1"/>
            <a:r>
              <a:rPr lang="en-GB" sz="1800" dirty="0">
                <a:solidFill>
                  <a:srgbClr val="4A4A4A"/>
                </a:solidFill>
                <a:effectLst/>
                <a:ea typeface="Times New Roman" panose="02020603050405020304" pitchFamily="18" charset="0"/>
                <a:sym typeface="Wingdings" panose="05000000000000000000" pitchFamily="2" charset="2"/>
              </a:rPr>
              <a:t>But it doesn’t do anything</a:t>
            </a:r>
            <a:endParaRPr lang="en-GB" dirty="0">
              <a:solidFill>
                <a:srgbClr val="4A4A4A"/>
              </a:solidFill>
              <a:effectLst/>
              <a:ea typeface="Times New Roman" panose="02020603050405020304" pitchFamily="18" charset="0"/>
              <a:sym typeface="Wingdings" panose="05000000000000000000" pitchFamily="2" charset="2"/>
            </a:endParaRPr>
          </a:p>
          <a:p>
            <a:r>
              <a:rPr lang="en-GB" sz="2400" dirty="0">
                <a:solidFill>
                  <a:srgbClr val="4A4A4A"/>
                </a:solidFill>
                <a:ea typeface="Times New Roman" panose="02020603050405020304" pitchFamily="18" charset="0"/>
              </a:rPr>
              <a:t>Modify code in </a:t>
            </a:r>
            <a:r>
              <a:rPr lang="en-GB" sz="2400" dirty="0" err="1">
                <a:solidFill>
                  <a:srgbClr val="4A4A4A"/>
                </a:solidFill>
                <a:ea typeface="Times New Roman" panose="02020603050405020304" pitchFamily="18" charset="0"/>
              </a:rPr>
              <a:t>processBlock</a:t>
            </a:r>
            <a:r>
              <a:rPr lang="en-GB" sz="2400" dirty="0">
                <a:solidFill>
                  <a:srgbClr val="4A4A4A"/>
                </a:solidFill>
                <a:ea typeface="Times New Roman" panose="02020603050405020304" pitchFamily="18" charset="0"/>
              </a:rPr>
              <a:t> to be</a:t>
            </a:r>
            <a:endParaRPr lang="en-GB" sz="2000" dirty="0">
              <a:solidFill>
                <a:srgbClr val="000000"/>
              </a:solidFill>
            </a:endParaRPr>
          </a:p>
          <a:p>
            <a:pPr marL="0" indent="0">
              <a:buNone/>
            </a:pPr>
            <a:r>
              <a:rPr lang="en-GB" sz="1800" b="1" i="1" dirty="0">
                <a:solidFill>
                  <a:srgbClr val="000000"/>
                </a:solidFill>
                <a:latin typeface="Cascadia Mono" panose="020B0609020000020004" pitchFamily="49" charset="0"/>
              </a:rPr>
              <a:t>  </a:t>
            </a:r>
            <a:r>
              <a:rPr lang="en-GB" sz="1800" b="1" i="1" dirty="0">
                <a:solidFill>
                  <a:srgbClr val="0000FF"/>
                </a:solidFill>
                <a:latin typeface="Cascadia Mono" panose="020B0609020000020004" pitchFamily="49" charset="0"/>
              </a:rPr>
              <a:t>float</a:t>
            </a:r>
            <a:r>
              <a:rPr lang="en-GB" sz="1800" b="1" i="1" dirty="0">
                <a:solidFill>
                  <a:srgbClr val="000000"/>
                </a:solidFill>
                <a:latin typeface="Cascadia Mono" panose="020B0609020000020004" pitchFamily="49" charset="0"/>
              </a:rPr>
              <a:t>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i="1" dirty="0" err="1">
                <a:solidFill>
                  <a:srgbClr val="000000"/>
                </a:solidFill>
                <a:latin typeface="Cascadia Mono" panose="020B0609020000020004" pitchFamily="49" charset="0"/>
              </a:rPr>
              <a:t>gainParam</a:t>
            </a:r>
            <a:r>
              <a:rPr lang="en-GB" sz="1800" b="1" i="1" dirty="0">
                <a:solidFill>
                  <a:srgbClr val="000000"/>
                </a:solidFill>
                <a:latin typeface="Cascadia Mono" panose="020B0609020000020004" pitchFamily="49" charset="0"/>
              </a:rPr>
              <a:t>-&gt;get();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channel = 0; channel &lt; </a:t>
            </a:r>
            <a:r>
              <a:rPr lang="en-GB" sz="1800" dirty="0" err="1">
                <a:solidFill>
                  <a:srgbClr val="000000"/>
                </a:solidFill>
                <a:latin typeface="Cascadia Mono" panose="020B0609020000020004" pitchFamily="49" charset="0"/>
              </a:rPr>
              <a:t>getTotalNumOutputChannels</a:t>
            </a:r>
            <a:r>
              <a:rPr lang="en-GB" sz="1800" dirty="0">
                <a:solidFill>
                  <a:srgbClr val="000000"/>
                </a:solidFill>
                <a:latin typeface="Cascadia Mono" panose="020B0609020000020004" pitchFamily="49" charset="0"/>
              </a:rPr>
              <a:t>(); ++channel)</a:t>
            </a:r>
          </a:p>
          <a:p>
            <a:pPr marL="0" indent="0">
              <a:buNone/>
            </a:pPr>
            <a:r>
              <a:rPr lang="en-GB" sz="1800" dirty="0">
                <a:solidFill>
                  <a:srgbClr val="000000"/>
                </a:solidFill>
                <a:latin typeface="Cascadia Mono" panose="020B0609020000020004" pitchFamily="49" charset="0"/>
              </a:rPr>
              <a:t>  {</a:t>
            </a:r>
          </a:p>
          <a:p>
            <a:pPr marL="0" indent="0">
              <a:buNone/>
            </a:pPr>
            <a:r>
              <a:rPr lang="it-IT" sz="1800" dirty="0">
                <a:solidFill>
                  <a:srgbClr val="000000"/>
                </a:solidFill>
                <a:latin typeface="Cascadia Mono" panose="020B0609020000020004" pitchFamily="49" charset="0"/>
              </a:rPr>
              <a:t>    </a:t>
            </a:r>
            <a:r>
              <a:rPr lang="it-IT" sz="1800" dirty="0">
                <a:solidFill>
                  <a:srgbClr val="0000FF"/>
                </a:solidFill>
                <a:latin typeface="Cascadia Mono" panose="020B0609020000020004" pitchFamily="49" charset="0"/>
              </a:rPr>
              <a:t>auto</a:t>
            </a:r>
            <a:r>
              <a:rPr lang="it-IT" sz="1800" dirty="0">
                <a:solidFill>
                  <a:srgbClr val="000000"/>
                </a:solidFill>
                <a:latin typeface="Cascadia Mono" panose="020B0609020000020004" pitchFamily="49" charset="0"/>
              </a:rPr>
              <a:t>* </a:t>
            </a:r>
            <a:r>
              <a:rPr lang="it-IT" sz="1800" dirty="0" err="1">
                <a:solidFill>
                  <a:srgbClr val="000000"/>
                </a:solidFill>
                <a:latin typeface="Cascadia Mono" panose="020B0609020000020004" pitchFamily="49" charset="0"/>
              </a:rPr>
              <a:t>channelData</a:t>
            </a:r>
            <a:r>
              <a:rPr lang="it-IT" sz="1800" dirty="0">
                <a:solidFill>
                  <a:srgbClr val="000000"/>
                </a:solidFill>
                <a:latin typeface="Cascadia Mono" panose="020B0609020000020004" pitchFamily="49" charset="0"/>
              </a:rPr>
              <a:t> = </a:t>
            </a:r>
            <a:r>
              <a:rPr lang="it-IT" sz="1800" dirty="0" err="1">
                <a:solidFill>
                  <a:srgbClr val="808080"/>
                </a:solidFill>
                <a:latin typeface="Cascadia Mono" panose="020B0609020000020004" pitchFamily="49" charset="0"/>
              </a:rPr>
              <a:t>buffer</a:t>
            </a:r>
            <a:r>
              <a:rPr lang="it-IT" sz="1800" dirty="0" err="1">
                <a:solidFill>
                  <a:srgbClr val="000000"/>
                </a:solidFill>
                <a:latin typeface="Cascadia Mono" panose="020B0609020000020004" pitchFamily="49" charset="0"/>
              </a:rPr>
              <a:t>.getWritePointer</a:t>
            </a:r>
            <a:r>
              <a:rPr lang="it-IT" sz="1800" dirty="0">
                <a:solidFill>
                  <a:srgbClr val="000000"/>
                </a:solidFill>
                <a:latin typeface="Cascadia Mono" panose="020B0609020000020004" pitchFamily="49" charset="0"/>
              </a:rPr>
              <a:t>(</a:t>
            </a:r>
            <a:r>
              <a:rPr lang="it-IT" sz="1800" dirty="0" err="1">
                <a:solidFill>
                  <a:srgbClr val="000000"/>
                </a:solidFill>
                <a:latin typeface="Cascadia Mono" panose="020B0609020000020004" pitchFamily="49" charset="0"/>
              </a:rPr>
              <a:t>channel</a:t>
            </a:r>
            <a:r>
              <a:rPr lang="it-IT" sz="1800" dirty="0">
                <a:solidFill>
                  <a:srgbClr val="000000"/>
                </a:solidFill>
                <a:latin typeface="Cascadia Mono" panose="020B0609020000020004" pitchFamily="49" charset="0"/>
              </a:rPr>
              <a:t>);</a:t>
            </a:r>
          </a:p>
          <a:p>
            <a:pPr marL="0" indent="0">
              <a:buNone/>
            </a:pP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for</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int</a:t>
            </a:r>
            <a:r>
              <a:rPr lang="en-GB" sz="1800" dirty="0">
                <a:solidFill>
                  <a:srgbClr val="000000"/>
                </a:solidFill>
                <a:latin typeface="Cascadia Mono" panose="020B0609020000020004" pitchFamily="49" charset="0"/>
              </a:rPr>
              <a:t> sample = 0; sample &lt; </a:t>
            </a:r>
            <a:r>
              <a:rPr lang="en-GB" sz="1800" dirty="0" err="1">
                <a:solidFill>
                  <a:srgbClr val="808080"/>
                </a:solidFill>
                <a:latin typeface="Cascadia Mono" panose="020B0609020000020004" pitchFamily="49" charset="0"/>
              </a:rPr>
              <a:t>buffer</a:t>
            </a:r>
            <a:r>
              <a:rPr lang="en-GB" sz="1800" dirty="0" err="1">
                <a:solidFill>
                  <a:srgbClr val="000000"/>
                </a:solidFill>
                <a:latin typeface="Cascadia Mono" panose="020B0609020000020004" pitchFamily="49" charset="0"/>
              </a:rPr>
              <a:t>.getNumSamples</a:t>
            </a:r>
            <a:r>
              <a:rPr lang="en-GB" sz="1800" dirty="0">
                <a:solidFill>
                  <a:srgbClr val="000000"/>
                </a:solidFill>
                <a:latin typeface="Cascadia Mono" panose="020B0609020000020004" pitchFamily="49" charset="0"/>
              </a:rPr>
              <a:t>(); sample++)</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r>
              <a:rPr lang="en-GB" sz="1800" dirty="0" err="1">
                <a:solidFill>
                  <a:srgbClr val="000000"/>
                </a:solidFill>
                <a:latin typeface="Cascadia Mono" panose="020B0609020000020004" pitchFamily="49" charset="0"/>
              </a:rPr>
              <a:t>channelData</a:t>
            </a:r>
            <a:r>
              <a:rPr lang="en-GB" sz="1800" dirty="0">
                <a:solidFill>
                  <a:srgbClr val="000000"/>
                </a:solidFill>
                <a:latin typeface="Cascadia Mono" panose="020B0609020000020004" pitchFamily="49" charset="0"/>
              </a:rPr>
              <a:t>[sample] = </a:t>
            </a:r>
            <a:r>
              <a:rPr lang="en-GB" sz="1800" b="1" i="1" dirty="0" err="1">
                <a:solidFill>
                  <a:srgbClr val="000000"/>
                </a:solidFill>
                <a:latin typeface="Cascadia Mono" panose="020B0609020000020004" pitchFamily="49" charset="0"/>
              </a:rPr>
              <a:t>gainValue</a:t>
            </a:r>
            <a:r>
              <a:rPr lang="en-GB" sz="1800" b="1" i="1" dirty="0">
                <a:solidFill>
                  <a:srgbClr val="000000"/>
                </a:solidFill>
                <a:latin typeface="Cascadia Mono" panose="020B0609020000020004" pitchFamily="49" charset="0"/>
              </a:rPr>
              <a:t> * </a:t>
            </a:r>
            <a:r>
              <a:rPr lang="en-GB" sz="1800" b="1" dirty="0">
                <a:solidFill>
                  <a:srgbClr val="000000"/>
                </a:solidFill>
                <a:latin typeface="Cascadia Mono" panose="020B0609020000020004" pitchFamily="49" charset="0"/>
              </a:rPr>
              <a:t>(2 </a:t>
            </a:r>
            <a:r>
              <a:rPr lang="en-GB" sz="1800" dirty="0">
                <a:solidFill>
                  <a:srgbClr val="000000"/>
                </a:solidFill>
                <a:latin typeface="Cascadia Mono" panose="020B0609020000020004" pitchFamily="49" charset="0"/>
              </a:rPr>
              <a:t>* ((</a:t>
            </a:r>
            <a:r>
              <a:rPr lang="en-GB" sz="1800" dirty="0">
                <a:solidFill>
                  <a:srgbClr val="0000FF"/>
                </a:solidFill>
                <a:latin typeface="Cascadia Mono" panose="020B0609020000020004" pitchFamily="49" charset="0"/>
              </a:rPr>
              <a:t>double</a:t>
            </a:r>
            <a:r>
              <a:rPr lang="en-GB" sz="1800" dirty="0">
                <a:solidFill>
                  <a:srgbClr val="000000"/>
                </a:solidFill>
                <a:latin typeface="Cascadia Mono" panose="020B0609020000020004" pitchFamily="49" charset="0"/>
              </a:rPr>
              <a:t>)rand() / (</a:t>
            </a:r>
            <a:r>
              <a:rPr lang="en-GB" sz="1800" dirty="0">
                <a:solidFill>
                  <a:srgbClr val="6F008A"/>
                </a:solidFill>
                <a:latin typeface="Cascadia Mono" panose="020B0609020000020004" pitchFamily="49" charset="0"/>
              </a:rPr>
              <a:t>RAND_MAX</a:t>
            </a:r>
            <a:r>
              <a:rPr lang="en-GB" sz="1800" dirty="0">
                <a:solidFill>
                  <a:srgbClr val="000000"/>
                </a:solidFill>
                <a:latin typeface="Cascadia Mono" panose="020B0609020000020004" pitchFamily="49" charset="0"/>
              </a:rPr>
              <a:t>)) - 1.0);</a:t>
            </a:r>
          </a:p>
          <a:p>
            <a:pPr marL="0" indent="0">
              <a:buNone/>
            </a:pPr>
            <a:r>
              <a:rPr lang="en-GB" sz="1800" dirty="0">
                <a:solidFill>
                  <a:srgbClr val="000000"/>
                </a:solidFill>
                <a:latin typeface="Cascadia Mono" panose="020B0609020000020004" pitchFamily="49" charset="0"/>
              </a:rPr>
              <a:t>    }</a:t>
            </a:r>
          </a:p>
          <a:p>
            <a:pPr marL="0" indent="0">
              <a:buNone/>
            </a:pPr>
            <a:r>
              <a:rPr lang="en-GB" sz="1800" dirty="0">
                <a:solidFill>
                  <a:srgbClr val="000000"/>
                </a:solidFill>
                <a:latin typeface="Cascadia Mono" panose="020B0609020000020004" pitchFamily="49" charset="0"/>
              </a:rPr>
              <a:t>  }</a:t>
            </a:r>
          </a:p>
          <a:p>
            <a:r>
              <a:rPr lang="en-GB" sz="2000" dirty="0">
                <a:solidFill>
                  <a:srgbClr val="4A4A4A"/>
                </a:solidFill>
                <a:effectLst/>
                <a:latin typeface="Roboto" panose="02000000000000000000" pitchFamily="2" charset="0"/>
                <a:ea typeface="Times New Roman" panose="02020603050405020304" pitchFamily="18" charset="0"/>
              </a:rPr>
              <a:t>Build and run it again</a:t>
            </a:r>
          </a:p>
          <a:p>
            <a:r>
              <a:rPr lang="en-GB" sz="2000" dirty="0">
                <a:solidFill>
                  <a:srgbClr val="4A4A4A"/>
                </a:solidFill>
                <a:latin typeface="Roboto" panose="02000000000000000000" pitchFamily="2" charset="0"/>
              </a:rPr>
              <a:t>Now have user control </a:t>
            </a:r>
            <a:r>
              <a:rPr lang="en-GB" sz="2000" dirty="0">
                <a:solidFill>
                  <a:srgbClr val="4A4A4A"/>
                </a:solidFill>
                <a:effectLst/>
                <a:ea typeface="Times New Roman" panose="02020603050405020304" pitchFamily="18" charset="0"/>
                <a:sym typeface="Wingdings" panose="05000000000000000000" pitchFamily="2" charset="2"/>
              </a:rPr>
              <a:t> </a:t>
            </a:r>
            <a:endParaRPr lang="en-GB" sz="2000" dirty="0">
              <a:solidFill>
                <a:srgbClr val="000000"/>
              </a:solidFill>
              <a:latin typeface="Cascadia Mono" panose="020B0609020000020004" pitchFamily="49" charset="0"/>
            </a:endParaRPr>
          </a:p>
          <a:p>
            <a:pPr marL="0" indent="0">
              <a:buNone/>
            </a:pPr>
            <a:endParaRPr lang="en-GB" sz="1800" b="1" dirty="0">
              <a:effectLst/>
              <a:latin typeface="Times New Roman" panose="02020603050405020304" pitchFamily="18" charset="0"/>
              <a:ea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772B0B54-9898-2651-1372-B105473082BB}"/>
              </a:ext>
            </a:extLst>
          </p:cNvPr>
          <p:cNvPicPr>
            <a:picLocks noChangeAspect="1"/>
          </p:cNvPicPr>
          <p:nvPr/>
        </p:nvPicPr>
        <p:blipFill>
          <a:blip r:embed="rId3"/>
          <a:stretch>
            <a:fillRect/>
          </a:stretch>
        </p:blipFill>
        <p:spPr>
          <a:xfrm>
            <a:off x="6313362" y="103695"/>
            <a:ext cx="5706456" cy="2083642"/>
          </a:xfrm>
          <a:prstGeom prst="rect">
            <a:avLst/>
          </a:prstGeom>
        </p:spPr>
      </p:pic>
    </p:spTree>
    <p:extLst>
      <p:ext uri="{BB962C8B-B14F-4D97-AF65-F5344CB8AC3E}">
        <p14:creationId xmlns:p14="http://schemas.microsoft.com/office/powerpoint/2010/main" val="361188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239602" y="365125"/>
            <a:ext cx="6702374" cy="1277861"/>
          </a:xfrm>
        </p:spPr>
        <p:txBody>
          <a:bodyPr>
            <a:normAutofit fontScale="90000"/>
          </a:bodyPr>
          <a:lstStyle/>
          <a:p>
            <a:r>
              <a:rPr lang="en-GB" dirty="0"/>
              <a:t>See Generic UI project for more on coding a generic interface</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152400" y="1693506"/>
            <a:ext cx="7462392" cy="1054457"/>
          </a:xfrm>
        </p:spPr>
        <p:txBody>
          <a:bodyPr/>
          <a:lstStyle/>
          <a:p>
            <a:r>
              <a:rPr lang="en-GB" sz="2000" dirty="0">
                <a:solidFill>
                  <a:srgbClr val="4A4A4A"/>
                </a:solidFill>
                <a:effectLst/>
                <a:ea typeface="Times New Roman" panose="02020603050405020304" pitchFamily="18" charset="0"/>
              </a:rPr>
              <a:t>Creates different looking UI objects for different parameters</a:t>
            </a:r>
            <a:endParaRPr lang="en-GB" sz="2000" b="0" dirty="0">
              <a:solidFill>
                <a:srgbClr val="180C28"/>
              </a:solidFill>
              <a:effectLst/>
            </a:endParaRPr>
          </a:p>
          <a:p>
            <a:pPr marL="0" indent="0">
              <a:buNone/>
            </a:pPr>
            <a:endParaRPr lang="en-GB" sz="18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048BDE63-E4BB-3C1C-D3AF-86BA2A4BBF93}"/>
              </a:ext>
            </a:extLst>
          </p:cNvPr>
          <p:cNvPicPr>
            <a:picLocks noChangeAspect="1"/>
          </p:cNvPicPr>
          <p:nvPr/>
        </p:nvPicPr>
        <p:blipFill rotWithShape="1">
          <a:blip r:embed="rId3"/>
          <a:srcRect b="5900"/>
          <a:stretch/>
        </p:blipFill>
        <p:spPr>
          <a:xfrm>
            <a:off x="7849413" y="14054"/>
            <a:ext cx="4342587" cy="3130361"/>
          </a:xfrm>
          <a:prstGeom prst="rect">
            <a:avLst/>
          </a:prstGeom>
        </p:spPr>
      </p:pic>
      <p:sp>
        <p:nvSpPr>
          <p:cNvPr id="4" name="TextBox 3">
            <a:extLst>
              <a:ext uri="{FF2B5EF4-FFF2-40B4-BE49-F238E27FC236}">
                <a16:creationId xmlns:a16="http://schemas.microsoft.com/office/drawing/2014/main" id="{C317B1B4-97A7-BEB2-50EC-21C0D1DCD456}"/>
              </a:ext>
            </a:extLst>
          </p:cNvPr>
          <p:cNvSpPr txBox="1"/>
          <p:nvPr/>
        </p:nvSpPr>
        <p:spPr>
          <a:xfrm>
            <a:off x="152400" y="2522557"/>
            <a:ext cx="9694508" cy="3970318"/>
          </a:xfrm>
          <a:prstGeom prst="rect">
            <a:avLst/>
          </a:prstGeom>
          <a:noFill/>
        </p:spPr>
        <p:txBody>
          <a:bodyPr wrap="square" rtlCol="0">
            <a:spAutoFit/>
          </a:bodyPr>
          <a:lstStyle/>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floatParam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"FLOATPARAM"</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Slider"</a:t>
            </a:r>
            <a:r>
              <a:rPr lang="en-GB" dirty="0">
                <a:solidFill>
                  <a:srgbClr val="000000"/>
                </a:solidFill>
                <a:latin typeface="Cascadia Mono" panose="020B0609020000020004" pitchFamily="49" charset="0"/>
              </a:rPr>
              <a:t>, 0.0f, 1.0f, 0.5</a:t>
            </a:r>
            <a:r>
              <a:rPr lang="en-GB" sz="1800" dirty="0">
                <a:solidFill>
                  <a:srgbClr val="000000"/>
                </a:solidFill>
                <a:latin typeface="Cascadia Mono" panose="020B0609020000020004" pitchFamily="49" charset="0"/>
              </a:rPr>
              <a:t> f)); </a:t>
            </a:r>
            <a:endParaRPr lang="en-GB" dirty="0">
              <a:solidFill>
                <a:srgbClr val="000000"/>
              </a:solidFill>
              <a:latin typeface="Cascadia Mono" panose="020B0609020000020004" pitchFamily="49" charset="0"/>
            </a:endParaRP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intParam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AudioParameterInt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"INTPARAM"</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"Int Slider"</a:t>
            </a:r>
            <a:r>
              <a:rPr lang="en-GB" dirty="0">
                <a:solidFill>
                  <a:srgbClr val="000000"/>
                </a:solidFill>
                <a:latin typeface="Cascadia Mono" panose="020B0609020000020004" pitchFamily="49" charset="0"/>
              </a:rPr>
              <a:t>, 20, 40, 30, </a:t>
            </a:r>
            <a:r>
              <a:rPr lang="en-GB" dirty="0">
                <a:solidFill>
                  <a:srgbClr val="A31515"/>
                </a:solidFill>
                <a:latin typeface="Cascadia Mono" panose="020B0609020000020004" pitchFamily="49" charset="0"/>
              </a:rPr>
              <a:t>"Hz"</a:t>
            </a:r>
            <a:r>
              <a:rPr lang="en-GB" dirty="0">
                <a:solidFill>
                  <a:srgbClr val="000000"/>
                </a:solidFill>
                <a:latin typeface="Cascadia Mono" panose="020B0609020000020004" pitchFamily="49" charset="0"/>
              </a:rPr>
              <a:t>));</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(choice3Param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AudioParameterChoice</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"THREECHOICE"</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"Three choice"</a:t>
            </a:r>
            <a:r>
              <a:rPr lang="en-GB" dirty="0">
                <a:solidFill>
                  <a:srgbClr val="000000"/>
                </a:solidFill>
                <a:latin typeface="Cascadia Mono" panose="020B0609020000020004" pitchFamily="49" charset="0"/>
              </a:rPr>
              <a:t>, { </a:t>
            </a:r>
            <a:r>
              <a:rPr lang="en-GB" dirty="0">
                <a:solidFill>
                  <a:srgbClr val="A31515"/>
                </a:solidFill>
                <a:latin typeface="Cascadia Mono" panose="020B0609020000020004" pitchFamily="49" charset="0"/>
              </a:rPr>
              <a:t>"A"</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"B"</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"C"</a:t>
            </a:r>
            <a:r>
              <a:rPr lang="en-GB" dirty="0">
                <a:solidFill>
                  <a:srgbClr val="000000"/>
                </a:solidFill>
                <a:latin typeface="Cascadia Mono" panose="020B0609020000020004" pitchFamily="49" charset="0"/>
              </a:rPr>
              <a:t>}, 1));</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(choice2Param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AudioParameterChoice</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"TWOCHOICE"</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"Two choice"</a:t>
            </a:r>
            <a:r>
              <a:rPr lang="en-GB" dirty="0">
                <a:solidFill>
                  <a:srgbClr val="000000"/>
                </a:solidFill>
                <a:latin typeface="Cascadia Mono" panose="020B0609020000020004" pitchFamily="49" charset="0"/>
              </a:rPr>
              <a:t>, { </a:t>
            </a:r>
            <a:r>
              <a:rPr lang="en-GB" dirty="0">
                <a:solidFill>
                  <a:srgbClr val="A31515"/>
                </a:solidFill>
                <a:latin typeface="Cascadia Mono" panose="020B0609020000020004" pitchFamily="49" charset="0"/>
              </a:rPr>
              <a:t>"X"</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"Y"</a:t>
            </a:r>
            <a:r>
              <a:rPr lang="en-GB" dirty="0">
                <a:solidFill>
                  <a:srgbClr val="000000"/>
                </a:solidFill>
                <a:latin typeface="Cascadia Mono" panose="020B0609020000020004" pitchFamily="49" charset="0"/>
              </a:rPr>
              <a:t> }, 0));</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a:t>
            </a:r>
            <a:r>
              <a:rPr lang="en-GB" dirty="0" err="1">
                <a:solidFill>
                  <a:srgbClr val="000000"/>
                </a:solidFill>
                <a:latin typeface="Cascadia Mono" panose="020B0609020000020004" pitchFamily="49" charset="0"/>
              </a:rPr>
              <a:t>boolParam</a:t>
            </a:r>
            <a:r>
              <a:rPr lang="en-GB" dirty="0">
                <a:solidFill>
                  <a:srgbClr val="000000"/>
                </a:solidFill>
                <a:latin typeface="Cascadia Mono" panose="020B0609020000020004" pitchFamily="49" charset="0"/>
              </a:rPr>
              <a:t>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AudioParameterBool</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"BOOL"</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"Check box"</a:t>
            </a:r>
            <a:r>
              <a:rPr lang="en-GB" dirty="0">
                <a:solidFill>
                  <a:srgbClr val="000000"/>
                </a:solidFill>
                <a:latin typeface="Cascadia Mono" panose="020B0609020000020004" pitchFamily="49" charset="0"/>
              </a:rPr>
              <a:t>, </a:t>
            </a:r>
            <a:r>
              <a:rPr lang="en-GB" dirty="0">
                <a:solidFill>
                  <a:srgbClr val="0000FF"/>
                </a:solidFill>
                <a:latin typeface="Cascadia Mono" panose="020B0609020000020004" pitchFamily="49" charset="0"/>
              </a:rPr>
              <a:t>false</a:t>
            </a:r>
            <a:r>
              <a:rPr lang="en-GB" dirty="0">
                <a:solidFill>
                  <a:srgbClr val="000000"/>
                </a:solidFill>
                <a:latin typeface="Cascadia Mono" panose="020B0609020000020004" pitchFamily="49" charset="0"/>
              </a:rPr>
              <a:t>));</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(floatNorm1Param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"FLOATN1"</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norm 1"</a:t>
            </a:r>
            <a:r>
              <a:rPr lang="en-GB" dirty="0">
                <a:solidFill>
                  <a:srgbClr val="000000"/>
                </a:solidFill>
                <a:latin typeface="Cascadia Mono" panose="020B0609020000020004" pitchFamily="49" charset="0"/>
              </a:rPr>
              <a:t>, { 0.0f, 1.0f, 0.01 }, 0.3f));</a:t>
            </a:r>
          </a:p>
          <a:p>
            <a:r>
              <a:rPr lang="en-GB" dirty="0" err="1">
                <a:solidFill>
                  <a:srgbClr val="000000"/>
                </a:solidFill>
                <a:latin typeface="Cascadia Mono" panose="020B0609020000020004" pitchFamily="49" charset="0"/>
              </a:rPr>
              <a:t>addParameter</a:t>
            </a:r>
            <a:r>
              <a:rPr lang="en-GB" dirty="0">
                <a:solidFill>
                  <a:srgbClr val="000000"/>
                </a:solidFill>
                <a:latin typeface="Cascadia Mono" panose="020B0609020000020004" pitchFamily="49" charset="0"/>
              </a:rPr>
              <a:t>(floatNorm2Param = </a:t>
            </a:r>
            <a:r>
              <a:rPr lang="en-GB" dirty="0">
                <a:solidFill>
                  <a:srgbClr val="0000FF"/>
                </a:solidFill>
                <a:latin typeface="Cascadia Mono" panose="020B0609020000020004" pitchFamily="49" charset="0"/>
              </a:rPr>
              <a:t>new</a:t>
            </a:r>
            <a:r>
              <a:rPr lang="en-GB" dirty="0">
                <a:solidFill>
                  <a:srgbClr val="000000"/>
                </a:solidFill>
                <a:latin typeface="Cascadia Mono" panose="020B0609020000020004" pitchFamily="49" charset="0"/>
              </a:rPr>
              <a:t> </a:t>
            </a:r>
            <a:r>
              <a:rPr lang="en-GB" dirty="0" err="1">
                <a:solidFill>
                  <a:srgbClr val="000000"/>
                </a:solidFill>
                <a:latin typeface="Cascadia Mono" panose="020B0609020000020004" pitchFamily="49" charset="0"/>
              </a:rPr>
              <a:t>juce</a:t>
            </a:r>
            <a:r>
              <a:rPr lang="en-GB" dirty="0">
                <a:solidFill>
                  <a:srgbClr val="000000"/>
                </a:solidFill>
                <a:latin typeface="Cascadia Mono" panose="020B0609020000020004" pitchFamily="49" charset="0"/>
              </a:rPr>
              <a:t>::</a:t>
            </a:r>
            <a:r>
              <a:rPr lang="en-GB" dirty="0" err="1">
                <a:solidFill>
                  <a:srgbClr val="2B91AF"/>
                </a:solidFill>
                <a:latin typeface="Cascadia Mono" panose="020B0609020000020004" pitchFamily="49" charset="0"/>
              </a:rPr>
              <a:t>AudioParameterFloat</a:t>
            </a:r>
            <a:endParaRPr lang="en-GB" dirty="0">
              <a:solidFill>
                <a:srgbClr val="2B91AF"/>
              </a:solidFill>
              <a:latin typeface="Cascadia Mono" panose="020B0609020000020004" pitchFamily="49" charset="0"/>
            </a:endParaRPr>
          </a:p>
          <a:p>
            <a:r>
              <a:rPr lang="en-GB" dirty="0">
                <a:solidFill>
                  <a:srgbClr val="2B91AF"/>
                </a:solidFill>
                <a:latin typeface="Cascadia Mono" panose="020B0609020000020004" pitchFamily="49" charset="0"/>
              </a:rPr>
              <a:t>  </a:t>
            </a:r>
            <a:r>
              <a:rPr lang="en-GB" dirty="0">
                <a:solidFill>
                  <a:srgbClr val="000000"/>
                </a:solidFill>
                <a:latin typeface="Cascadia Mono" panose="020B0609020000020004" pitchFamily="49" charset="0"/>
              </a:rPr>
              <a:t>(</a:t>
            </a:r>
            <a:r>
              <a:rPr lang="en-GB" dirty="0">
                <a:solidFill>
                  <a:srgbClr val="A31515"/>
                </a:solidFill>
                <a:latin typeface="Cascadia Mono" panose="020B0609020000020004" pitchFamily="49" charset="0"/>
              </a:rPr>
              <a:t>"FLOATN2"</a:t>
            </a:r>
            <a:r>
              <a:rPr lang="en-GB" dirty="0">
                <a:solidFill>
                  <a:srgbClr val="000000"/>
                </a:solidFill>
                <a:latin typeface="Cascadia Mono" panose="020B0609020000020004" pitchFamily="49" charset="0"/>
              </a:rPr>
              <a:t>, </a:t>
            </a:r>
            <a:r>
              <a:rPr lang="en-GB" dirty="0">
                <a:solidFill>
                  <a:srgbClr val="A31515"/>
                </a:solidFill>
                <a:latin typeface="Cascadia Mono" panose="020B0609020000020004" pitchFamily="49" charset="0"/>
              </a:rPr>
              <a:t>"float norm 2"</a:t>
            </a:r>
            <a:r>
              <a:rPr lang="en-GB" dirty="0">
                <a:solidFill>
                  <a:srgbClr val="000000"/>
                </a:solidFill>
                <a:latin typeface="Cascadia Mono" panose="020B0609020000020004" pitchFamily="49" charset="0"/>
              </a:rPr>
              <a:t>, { 0.0f, 60.0f, 0.0f, 1.0f }, 0.f, </a:t>
            </a:r>
            <a:r>
              <a:rPr lang="en-GB" dirty="0">
                <a:solidFill>
                  <a:srgbClr val="A31515"/>
                </a:solidFill>
                <a:latin typeface="Cascadia Mono" panose="020B0609020000020004" pitchFamily="49" charset="0"/>
              </a:rPr>
              <a:t>"dB"</a:t>
            </a:r>
            <a:r>
              <a:rPr lang="en-GB" dirty="0">
                <a:solidFill>
                  <a:srgbClr val="000000"/>
                </a:solidFill>
                <a:latin typeface="Cascadia Mono" panose="020B0609020000020004" pitchFamily="49" charset="0"/>
              </a:rPr>
              <a:t>));</a:t>
            </a:r>
            <a:endParaRPr lang="en-GB" dirty="0"/>
          </a:p>
        </p:txBody>
      </p:sp>
    </p:spTree>
    <p:extLst>
      <p:ext uri="{BB962C8B-B14F-4D97-AF65-F5344CB8AC3E}">
        <p14:creationId xmlns:p14="http://schemas.microsoft.com/office/powerpoint/2010/main" val="128082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a:xfrm>
            <a:off x="883646" y="184390"/>
            <a:ext cx="5526486" cy="1401814"/>
          </a:xfrm>
        </p:spPr>
        <p:txBody>
          <a:bodyPr>
            <a:normAutofit/>
          </a:bodyPr>
          <a:lstStyle/>
          <a:p>
            <a:r>
              <a:rPr lang="en-GB" dirty="0"/>
              <a:t>Beyond the generic user interface</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298580" y="1978090"/>
            <a:ext cx="7440483" cy="4775134"/>
          </a:xfrm>
        </p:spPr>
        <p:txBody>
          <a:bodyPr>
            <a:normAutofit/>
          </a:bodyPr>
          <a:lstStyle/>
          <a:p>
            <a:pPr marL="0" indent="0">
              <a:lnSpc>
                <a:spcPct val="100000"/>
              </a:lnSpc>
              <a:spcAft>
                <a:spcPts val="600"/>
              </a:spcAft>
              <a:buNone/>
            </a:pPr>
            <a:r>
              <a:rPr lang="en-GB" dirty="0">
                <a:solidFill>
                  <a:srgbClr val="4A4A4A"/>
                </a:solidFill>
                <a:effectLst/>
                <a:latin typeface="Roboto" panose="02000000000000000000" pitchFamily="2" charset="0"/>
                <a:ea typeface="Times New Roman" panose="02020603050405020304" pitchFamily="18" charset="0"/>
              </a:rPr>
              <a:t>Generic UI only intended for prototyping</a:t>
            </a:r>
            <a:endParaRPr lang="en-GB" i="1" dirty="0">
              <a:solidFill>
                <a:srgbClr val="4A4A4A"/>
              </a:solidFill>
              <a:latin typeface="Roboto" panose="02000000000000000000" pitchFamily="2" charset="0"/>
              <a:ea typeface="Times New Roman" panose="02020603050405020304" pitchFamily="18" charset="0"/>
            </a:endParaRPr>
          </a:p>
          <a:p>
            <a:pPr marL="0" indent="0">
              <a:lnSpc>
                <a:spcPct val="100000"/>
              </a:lnSpc>
              <a:spcAft>
                <a:spcPts val="600"/>
              </a:spcAft>
              <a:buNone/>
            </a:pPr>
            <a:r>
              <a:rPr lang="en-GB" dirty="0">
                <a:solidFill>
                  <a:srgbClr val="4A4A4A"/>
                </a:solidFill>
                <a:effectLst/>
                <a:latin typeface="Roboto" panose="02000000000000000000" pitchFamily="2" charset="0"/>
                <a:ea typeface="Times New Roman" panose="02020603050405020304" pitchFamily="18" charset="0"/>
              </a:rPr>
              <a:t>Lets make a real UI</a:t>
            </a:r>
            <a:endParaRPr lang="en-GB" i="1" dirty="0">
              <a:solidFill>
                <a:srgbClr val="4A4A4A"/>
              </a:solidFill>
              <a:latin typeface="Roboto" panose="02000000000000000000" pitchFamily="2" charset="0"/>
              <a:ea typeface="Times New Roman" panose="02020603050405020304" pitchFamily="18" charset="0"/>
            </a:endParaRPr>
          </a:p>
          <a:p>
            <a:r>
              <a:rPr lang="en-GB" sz="2400" dirty="0">
                <a:solidFill>
                  <a:srgbClr val="4A4A4A"/>
                </a:solidFill>
                <a:effectLst/>
                <a:ea typeface="Times New Roman" panose="02020603050405020304" pitchFamily="18" charset="0"/>
              </a:rPr>
              <a:t>Add a control</a:t>
            </a:r>
          </a:p>
          <a:p>
            <a:r>
              <a:rPr lang="en-GB" sz="2400" dirty="0">
                <a:solidFill>
                  <a:srgbClr val="4A4A4A"/>
                </a:solidFill>
                <a:ea typeface="Times New Roman" panose="02020603050405020304" pitchFamily="18" charset="0"/>
              </a:rPr>
              <a:t>Add a parameter value based on the control</a:t>
            </a:r>
          </a:p>
          <a:p>
            <a:r>
              <a:rPr lang="en-GB" sz="2400" dirty="0">
                <a:solidFill>
                  <a:srgbClr val="4A4A4A"/>
                </a:solidFill>
                <a:effectLst/>
                <a:ea typeface="Times New Roman" panose="02020603050405020304" pitchFamily="18" charset="0"/>
              </a:rPr>
              <a:t>Update parameter when control is changed</a:t>
            </a:r>
          </a:p>
          <a:p>
            <a:r>
              <a:rPr lang="en-GB" sz="2400" dirty="0">
                <a:solidFill>
                  <a:srgbClr val="4A4A4A"/>
                </a:solidFill>
              </a:rPr>
              <a:t>Show the control on the interface</a:t>
            </a:r>
          </a:p>
          <a:p>
            <a:r>
              <a:rPr lang="en-GB" sz="2400" dirty="0">
                <a:solidFill>
                  <a:srgbClr val="4A4A4A"/>
                </a:solidFill>
              </a:rPr>
              <a:t>Use the parameter somehow</a:t>
            </a:r>
            <a:endParaRPr lang="en-GB" dirty="0"/>
          </a:p>
        </p:txBody>
      </p:sp>
      <p:pic>
        <p:nvPicPr>
          <p:cNvPr id="1026" name="Picture 2" descr="Fast explanation of the 4 JUCE's sources? - General JUCE discussion - JUCE">
            <a:extLst>
              <a:ext uri="{FF2B5EF4-FFF2-40B4-BE49-F238E27FC236}">
                <a16:creationId xmlns:a16="http://schemas.microsoft.com/office/drawing/2014/main" id="{6C05450F-6A76-20C4-3AC1-DE53335F0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455" y="3867539"/>
            <a:ext cx="5184000" cy="28400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BC961E3-2EBB-1ABB-6A02-A95BADD4A94D}"/>
              </a:ext>
            </a:extLst>
          </p:cNvPr>
          <p:cNvPicPr>
            <a:picLocks noChangeAspect="1"/>
          </p:cNvPicPr>
          <p:nvPr/>
        </p:nvPicPr>
        <p:blipFill>
          <a:blip r:embed="rId3"/>
          <a:stretch>
            <a:fillRect/>
          </a:stretch>
        </p:blipFill>
        <p:spPr>
          <a:xfrm>
            <a:off x="6966455" y="293913"/>
            <a:ext cx="5184000" cy="1892874"/>
          </a:xfrm>
          <a:prstGeom prst="rect">
            <a:avLst/>
          </a:prstGeom>
        </p:spPr>
      </p:pic>
      <p:sp>
        <p:nvSpPr>
          <p:cNvPr id="7" name="Arrow: Down 6">
            <a:extLst>
              <a:ext uri="{FF2B5EF4-FFF2-40B4-BE49-F238E27FC236}">
                <a16:creationId xmlns:a16="http://schemas.microsoft.com/office/drawing/2014/main" id="{5B7957FE-989F-D387-6105-0977EC3414E6}"/>
              </a:ext>
            </a:extLst>
          </p:cNvPr>
          <p:cNvSpPr/>
          <p:nvPr/>
        </p:nvSpPr>
        <p:spPr>
          <a:xfrm>
            <a:off x="9248000" y="2056955"/>
            <a:ext cx="620910" cy="19223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53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p:txBody>
          <a:bodyPr>
            <a:normAutofit/>
          </a:bodyPr>
          <a:lstStyle/>
          <a:p>
            <a:r>
              <a:rPr lang="en-GB"/>
              <a:t>Add </a:t>
            </a:r>
            <a:r>
              <a:rPr lang="en-GB" dirty="0"/>
              <a:t>a slider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504383" y="931282"/>
            <a:ext cx="10769338" cy="4687528"/>
          </a:xfrm>
        </p:spPr>
        <p:txBody>
          <a:bodyPr/>
          <a:lstStyle/>
          <a:p>
            <a:r>
              <a:rPr lang="en-GB" sz="2400" dirty="0">
                <a:solidFill>
                  <a:srgbClr val="4A4A4A"/>
                </a:solidFill>
                <a:effectLst/>
                <a:ea typeface="Times New Roman" panose="02020603050405020304" pitchFamily="18" charset="0"/>
              </a:rPr>
              <a:t>Go back to HelloWorld before generic UI</a:t>
            </a:r>
          </a:p>
          <a:p>
            <a:pPr lvl="1"/>
            <a:r>
              <a:rPr lang="en-GB" sz="2000" dirty="0">
                <a:solidFill>
                  <a:srgbClr val="4A4A4A"/>
                </a:solidFill>
                <a:ea typeface="Times New Roman" panose="02020603050405020304" pitchFamily="18" charset="0"/>
              </a:rPr>
              <a:t>So we will use the default editor</a:t>
            </a:r>
            <a:endParaRPr lang="en-GB" sz="2000" dirty="0">
              <a:solidFill>
                <a:srgbClr val="4A4A4A"/>
              </a:solidFill>
              <a:effectLst/>
              <a:ea typeface="Times New Roman" panose="02020603050405020304" pitchFamily="18" charset="0"/>
            </a:endParaRPr>
          </a:p>
          <a:p>
            <a:r>
              <a:rPr lang="en-GB" sz="2400" dirty="0">
                <a:solidFill>
                  <a:srgbClr val="4A4A4A"/>
                </a:solidFill>
              </a:rPr>
              <a:t>Add a slider in </a:t>
            </a:r>
            <a:r>
              <a:rPr lang="en-GB" sz="2400" dirty="0" err="1">
                <a:solidFill>
                  <a:srgbClr val="4A4A4A"/>
                </a:solidFill>
              </a:rPr>
              <a:t>pluginEditor.h</a:t>
            </a:r>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r>
              <a:rPr lang="en-GB" sz="2400" dirty="0">
                <a:solidFill>
                  <a:srgbClr val="4A4A4A"/>
                </a:solidFill>
              </a:rPr>
              <a:t>Add a float in </a:t>
            </a:r>
            <a:r>
              <a:rPr lang="en-GB" sz="2400" dirty="0" err="1">
                <a:solidFill>
                  <a:srgbClr val="4A4A4A"/>
                </a:solidFill>
              </a:rPr>
              <a:t>pluginProcessor.h</a:t>
            </a:r>
            <a:endParaRPr lang="en-GB" dirty="0"/>
          </a:p>
        </p:txBody>
      </p:sp>
      <p:sp>
        <p:nvSpPr>
          <p:cNvPr id="4" name="TextBox 3">
            <a:extLst>
              <a:ext uri="{FF2B5EF4-FFF2-40B4-BE49-F238E27FC236}">
                <a16:creationId xmlns:a16="http://schemas.microsoft.com/office/drawing/2014/main" id="{1B1005B5-F59C-1723-E02F-32CD963743A9}"/>
              </a:ext>
            </a:extLst>
          </p:cNvPr>
          <p:cNvSpPr txBox="1"/>
          <p:nvPr/>
        </p:nvSpPr>
        <p:spPr>
          <a:xfrm>
            <a:off x="622217" y="2193212"/>
            <a:ext cx="10223290" cy="1754326"/>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Listener</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
        <p:nvSpPr>
          <p:cNvPr id="5" name="TextBox 4">
            <a:extLst>
              <a:ext uri="{FF2B5EF4-FFF2-40B4-BE49-F238E27FC236}">
                <a16:creationId xmlns:a16="http://schemas.microsoft.com/office/drawing/2014/main" id="{630694DE-F237-5F05-E75E-14109A696D2A}"/>
              </a:ext>
            </a:extLst>
          </p:cNvPr>
          <p:cNvSpPr txBox="1"/>
          <p:nvPr/>
        </p:nvSpPr>
        <p:spPr>
          <a:xfrm>
            <a:off x="622217" y="4616145"/>
            <a:ext cx="10223290" cy="1477328"/>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class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public</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juce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float</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0.1f;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private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Tree>
    <p:extLst>
      <p:ext uri="{BB962C8B-B14F-4D97-AF65-F5344CB8AC3E}">
        <p14:creationId xmlns:p14="http://schemas.microsoft.com/office/powerpoint/2010/main" val="314342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315-AEE4-7095-A095-95EEC6D48110}"/>
              </a:ext>
            </a:extLst>
          </p:cNvPr>
          <p:cNvSpPr>
            <a:spLocks noGrp="1"/>
          </p:cNvSpPr>
          <p:nvPr>
            <p:ph type="title"/>
          </p:nvPr>
        </p:nvSpPr>
        <p:spPr/>
        <p:txBody>
          <a:bodyPr>
            <a:normAutofit/>
          </a:bodyPr>
          <a:lstStyle/>
          <a:p>
            <a:r>
              <a:rPr lang="en-GB" dirty="0"/>
              <a:t>Changing the slider</a:t>
            </a:r>
          </a:p>
        </p:txBody>
      </p:sp>
      <p:sp>
        <p:nvSpPr>
          <p:cNvPr id="3" name="Content Placeholder 2">
            <a:extLst>
              <a:ext uri="{FF2B5EF4-FFF2-40B4-BE49-F238E27FC236}">
                <a16:creationId xmlns:a16="http://schemas.microsoft.com/office/drawing/2014/main" id="{EE3A78AF-E188-0DC2-B0D5-3DD95E43DC1E}"/>
              </a:ext>
            </a:extLst>
          </p:cNvPr>
          <p:cNvSpPr>
            <a:spLocks noGrp="1"/>
          </p:cNvSpPr>
          <p:nvPr>
            <p:ph idx="1"/>
          </p:nvPr>
        </p:nvSpPr>
        <p:spPr>
          <a:xfrm>
            <a:off x="340151" y="928541"/>
            <a:ext cx="10769338" cy="4687528"/>
          </a:xfrm>
        </p:spPr>
        <p:txBody>
          <a:bodyPr>
            <a:normAutofit/>
          </a:bodyPr>
          <a:lstStyle/>
          <a:p>
            <a:pPr>
              <a:lnSpc>
                <a:spcPct val="120000"/>
              </a:lnSpc>
              <a:spcBef>
                <a:spcPts val="600"/>
              </a:spcBef>
            </a:pPr>
            <a:r>
              <a:rPr lang="en-GB" sz="2400" dirty="0">
                <a:solidFill>
                  <a:srgbClr val="4A4A4A"/>
                </a:solidFill>
              </a:rPr>
              <a:t>Add a function in the editor</a:t>
            </a: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sz="2400" dirty="0">
              <a:solidFill>
                <a:srgbClr val="4A4A4A"/>
              </a:solidFill>
            </a:endParaRPr>
          </a:p>
          <a:p>
            <a:endParaRPr lang="en-GB" dirty="0"/>
          </a:p>
        </p:txBody>
      </p:sp>
      <p:sp>
        <p:nvSpPr>
          <p:cNvPr id="4" name="TextBox 3">
            <a:extLst>
              <a:ext uri="{FF2B5EF4-FFF2-40B4-BE49-F238E27FC236}">
                <a16:creationId xmlns:a16="http://schemas.microsoft.com/office/drawing/2014/main" id="{1B1005B5-F59C-1723-E02F-32CD963743A9}"/>
              </a:ext>
            </a:extLst>
          </p:cNvPr>
          <p:cNvSpPr txBox="1"/>
          <p:nvPr/>
        </p:nvSpPr>
        <p:spPr>
          <a:xfrm>
            <a:off x="613175" y="2000018"/>
            <a:ext cx="10223290" cy="2031325"/>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//PluginEditor.h</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sliderValueChanged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8000"/>
                </a:solidFill>
                <a:effectLst/>
                <a:uLnTx/>
                <a:uFillTx/>
                <a:latin typeface="Cascadia Mono" panose="020B0609020000020004" pitchFamily="49" charset="0"/>
                <a:ea typeface="+mn-ea"/>
                <a:cs typeface="+mn-cs"/>
              </a:rPr>
              <a:t>//PluginEditor.cpp</a:t>
            </a:r>
            <a:endPar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sliderValueChanged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8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slider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audioProcessor.gainParam</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gainSlider.getValue</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Tree>
    <p:extLst>
      <p:ext uri="{BB962C8B-B14F-4D97-AF65-F5344CB8AC3E}">
        <p14:creationId xmlns:p14="http://schemas.microsoft.com/office/powerpoint/2010/main" val="333451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E58F-C9CD-3793-3FE4-D767CE138CC7}"/>
              </a:ext>
            </a:extLst>
          </p:cNvPr>
          <p:cNvSpPr>
            <a:spLocks noGrp="1"/>
          </p:cNvSpPr>
          <p:nvPr>
            <p:ph type="title"/>
          </p:nvPr>
        </p:nvSpPr>
        <p:spPr>
          <a:xfrm>
            <a:off x="838200" y="-82648"/>
            <a:ext cx="10515600" cy="1325563"/>
          </a:xfrm>
        </p:spPr>
        <p:txBody>
          <a:bodyPr/>
          <a:lstStyle/>
          <a:p>
            <a:r>
              <a:rPr lang="en-GB" dirty="0"/>
              <a:t>Put the slider on the interface</a:t>
            </a:r>
          </a:p>
        </p:txBody>
      </p:sp>
      <p:sp>
        <p:nvSpPr>
          <p:cNvPr id="3" name="Content Placeholder 2">
            <a:extLst>
              <a:ext uri="{FF2B5EF4-FFF2-40B4-BE49-F238E27FC236}">
                <a16:creationId xmlns:a16="http://schemas.microsoft.com/office/drawing/2014/main" id="{FEC88A52-B49C-2CF9-47BE-E9A9E1B111BA}"/>
              </a:ext>
            </a:extLst>
          </p:cNvPr>
          <p:cNvSpPr>
            <a:spLocks noGrp="1"/>
          </p:cNvSpPr>
          <p:nvPr>
            <p:ph idx="1"/>
          </p:nvPr>
        </p:nvSpPr>
        <p:spPr>
          <a:xfrm>
            <a:off x="289088" y="911225"/>
            <a:ext cx="11613823" cy="5475435"/>
          </a:xfrm>
        </p:spPr>
        <p:txBody>
          <a:bodyPr>
            <a:normAutofit/>
          </a:bodyPr>
          <a:lstStyle/>
          <a:p>
            <a:pPr>
              <a:lnSpc>
                <a:spcPct val="120000"/>
              </a:lnSpc>
              <a:spcBef>
                <a:spcPts val="600"/>
              </a:spcBef>
            </a:pPr>
            <a:r>
              <a:rPr lang="en-GB" dirty="0"/>
              <a:t>Now edit the constructor in pluginEditor.cpp</a:t>
            </a:r>
          </a:p>
          <a:p>
            <a:pPr>
              <a:lnSpc>
                <a:spcPct val="120000"/>
              </a:lnSpc>
              <a:spcBef>
                <a:spcPts val="600"/>
              </a:spcBef>
            </a:pPr>
            <a:endParaRPr lang="en-GB" dirty="0"/>
          </a:p>
          <a:p>
            <a:pPr>
              <a:lnSpc>
                <a:spcPct val="120000"/>
              </a:lnSpc>
              <a:spcBef>
                <a:spcPts val="600"/>
              </a:spcBef>
            </a:pPr>
            <a:endParaRPr lang="en-GB" sz="2500" dirty="0"/>
          </a:p>
          <a:p>
            <a:pPr lvl="1">
              <a:lnSpc>
                <a:spcPct val="120000"/>
              </a:lnSpc>
              <a:spcBef>
                <a:spcPts val="600"/>
              </a:spcBef>
            </a:pPr>
            <a:endParaRPr lang="en-GB" sz="2100" dirty="0"/>
          </a:p>
          <a:p>
            <a:pPr lvl="1">
              <a:lnSpc>
                <a:spcPct val="120000"/>
              </a:lnSpc>
              <a:spcBef>
                <a:spcPts val="600"/>
              </a:spcBef>
            </a:pPr>
            <a:endParaRPr lang="en-GB" sz="2100" dirty="0"/>
          </a:p>
          <a:p>
            <a:pPr lvl="1">
              <a:lnSpc>
                <a:spcPct val="120000"/>
              </a:lnSpc>
              <a:spcBef>
                <a:spcPts val="600"/>
              </a:spcBef>
            </a:pPr>
            <a:endParaRPr lang="en-GB" sz="2100" dirty="0"/>
          </a:p>
          <a:p>
            <a:pPr>
              <a:lnSpc>
                <a:spcPct val="120000"/>
              </a:lnSpc>
              <a:spcBef>
                <a:spcPts val="600"/>
              </a:spcBef>
            </a:pPr>
            <a:endParaRPr lang="en-GB" sz="2500" dirty="0"/>
          </a:p>
          <a:p>
            <a:pPr>
              <a:lnSpc>
                <a:spcPct val="120000"/>
              </a:lnSpc>
              <a:spcBef>
                <a:spcPts val="600"/>
              </a:spcBef>
            </a:pPr>
            <a:r>
              <a:rPr lang="en-GB" sz="2500" dirty="0"/>
              <a:t>And edit resized</a:t>
            </a:r>
          </a:p>
        </p:txBody>
      </p:sp>
      <p:sp>
        <p:nvSpPr>
          <p:cNvPr id="4" name="TextBox 3">
            <a:extLst>
              <a:ext uri="{FF2B5EF4-FFF2-40B4-BE49-F238E27FC236}">
                <a16:creationId xmlns:a16="http://schemas.microsoft.com/office/drawing/2014/main" id="{51F622A8-E87B-674F-8F0B-D1EE4EF77EAE}"/>
              </a:ext>
            </a:extLst>
          </p:cNvPr>
          <p:cNvSpPr txBox="1"/>
          <p:nvPr/>
        </p:nvSpPr>
        <p:spPr>
          <a:xfrm>
            <a:off x="136689" y="1661991"/>
            <a:ext cx="12000321" cy="2708434"/>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NewProjectAudioProcessorEditor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 </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 </a:t>
            </a:r>
            <a:r>
              <a:rPr kumimoji="0" lang="en-GB" sz="17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AudioProcessorEditor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(&amp;</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audioProcessor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a:ln>
                  <a:noFill/>
                </a:ln>
                <a:solidFill>
                  <a:srgbClr val="808080"/>
                </a:solidFill>
                <a:effectLst/>
                <a:uLnTx/>
                <a:uFillTx/>
                <a:latin typeface="Cascadia Mono" panose="020B0609020000020004" pitchFamily="49" charset="0"/>
                <a:ea typeface="+mn-ea"/>
                <a:cs typeface="+mn-cs"/>
              </a:rPr>
              <a:t>p</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setSize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(400, 300);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gainSlider.setRange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(0.0, 1.0, 0.01);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gainSlider.setValue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(0.5);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gainSlider.setTextBoxStyle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a:ln>
                  <a:noFill/>
                </a:ln>
                <a:solidFill>
                  <a:srgbClr val="2B91AF"/>
                </a:solidFill>
                <a:effectLst/>
                <a:uLnTx/>
                <a:uFillTx/>
                <a:latin typeface="Cascadia Mono" panose="020B0609020000020004" pitchFamily="49" charset="0"/>
                <a:ea typeface="+mn-ea"/>
                <a:cs typeface="+mn-cs"/>
              </a:rPr>
              <a:t>Slider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err="1">
                <a:ln>
                  <a:noFill/>
                </a:ln>
                <a:solidFill>
                  <a:srgbClr val="2F4F4F"/>
                </a:solidFill>
                <a:effectLst/>
                <a:uLnTx/>
                <a:uFillTx/>
                <a:latin typeface="Cascadia Mono" panose="020B0609020000020004" pitchFamily="49" charset="0"/>
                <a:ea typeface="+mn-ea"/>
                <a:cs typeface="+mn-cs"/>
              </a:rPr>
              <a:t>TextBoxLeft</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false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60,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addAndMakeVisible</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(&amp;</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7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gainSlider.addListener</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r>
              <a:rPr kumimoji="0" lang="en-GB" sz="17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this</a:t>
            </a: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p:txBody>
      </p:sp>
      <p:sp>
        <p:nvSpPr>
          <p:cNvPr id="5" name="TextBox 4">
            <a:extLst>
              <a:ext uri="{FF2B5EF4-FFF2-40B4-BE49-F238E27FC236}">
                <a16:creationId xmlns:a16="http://schemas.microsoft.com/office/drawing/2014/main" id="{5DD6AE75-E50B-9530-15EF-F3029034F058}"/>
              </a:ext>
            </a:extLst>
          </p:cNvPr>
          <p:cNvSpPr txBox="1"/>
          <p:nvPr/>
        </p:nvSpPr>
        <p:spPr>
          <a:xfrm>
            <a:off x="1305614" y="5242072"/>
            <a:ext cx="6664750" cy="1200329"/>
          </a:xfrm>
          <a:prstGeom prst="rect">
            <a:avLst/>
          </a:prstGeom>
          <a:noFill/>
          <a:ln w="19050">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FF"/>
                </a:solidFill>
                <a:effectLst/>
                <a:uLnTx/>
                <a:uFillTx/>
                <a:latin typeface="Cascadia Mono" panose="020B0609020000020004" pitchFamily="49" charset="0"/>
                <a:ea typeface="+mn-ea"/>
                <a:cs typeface="+mn-cs"/>
              </a:rPr>
              <a:t>void</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2B91AF"/>
                </a:solidFill>
                <a:effectLst/>
                <a:uLnTx/>
                <a:uFillTx/>
                <a:latin typeface="Cascadia Mono" panose="020B0609020000020004" pitchFamily="49" charset="0"/>
                <a:ea typeface="+mn-ea"/>
                <a:cs typeface="+mn-cs"/>
              </a:rPr>
              <a:t>NewProjectAudioProcessorEditor</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::resized()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  </a:t>
            </a:r>
            <a:r>
              <a:rPr kumimoji="0" lang="en-GB" sz="1800" b="0" i="0" u="none" strike="noStrike" kern="1200" cap="none" spc="0" normalizeH="0" baseline="0" noProof="0" dirty="0" err="1">
                <a:ln>
                  <a:noFill/>
                </a:ln>
                <a:solidFill>
                  <a:srgbClr val="000000"/>
                </a:solidFill>
                <a:effectLst/>
                <a:uLnTx/>
                <a:uFillTx/>
                <a:latin typeface="Cascadia Mono" panose="020B0609020000020004" pitchFamily="49" charset="0"/>
                <a:ea typeface="+mn-ea"/>
                <a:cs typeface="+mn-cs"/>
              </a:rPr>
              <a:t>gainSlider.setBounds</a:t>
            </a: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(40, 30, 160,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rPr>
              <a:t>}</a:t>
            </a:r>
            <a:endParaRPr kumimoji="0" lang="en-GB" sz="1700" b="0" i="0" u="none" strike="noStrike" kern="1200" cap="none" spc="0" normalizeH="0" baseline="0" noProof="0" dirty="0">
              <a:ln>
                <a:noFill/>
              </a:ln>
              <a:solidFill>
                <a:srgbClr val="000000"/>
              </a:solidFill>
              <a:effectLst/>
              <a:uLnTx/>
              <a:uFillTx/>
              <a:latin typeface="Cascadia Mono" panose="020B0609020000020004" pitchFamily="49" charset="0"/>
              <a:ea typeface="+mn-ea"/>
              <a:cs typeface="+mn-cs"/>
            </a:endParaRPr>
          </a:p>
        </p:txBody>
      </p:sp>
    </p:spTree>
    <p:extLst>
      <p:ext uri="{BB962C8B-B14F-4D97-AF65-F5344CB8AC3E}">
        <p14:creationId xmlns:p14="http://schemas.microsoft.com/office/powerpoint/2010/main" val="9575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1240</Words>
  <Application>Microsoft Office PowerPoint</Application>
  <PresentationFormat>Widescreen</PresentationFormat>
  <Paragraphs>176</Paragraphs>
  <Slides>10</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Aptos</vt:lpstr>
      <vt:lpstr>Arial</vt:lpstr>
      <vt:lpstr>Calibri</vt:lpstr>
      <vt:lpstr>Calibri Light</vt:lpstr>
      <vt:lpstr>Cascadia Mono</vt:lpstr>
      <vt:lpstr>Open Sans</vt:lpstr>
      <vt:lpstr>Roboto</vt:lpstr>
      <vt:lpstr>Times New Roman</vt:lpstr>
      <vt:lpstr>Office Theme</vt:lpstr>
      <vt:lpstr>1_Office Theme</vt:lpstr>
      <vt:lpstr>HelloWorld – User interface</vt:lpstr>
      <vt:lpstr>Generic Audio  Processor Editor</vt:lpstr>
      <vt:lpstr>Modifying the code </vt:lpstr>
      <vt:lpstr>Applying gain</vt:lpstr>
      <vt:lpstr>See Generic UI project for more on coding a generic interface</vt:lpstr>
      <vt:lpstr>Beyond the generic user interface</vt:lpstr>
      <vt:lpstr>Add a slider</vt:lpstr>
      <vt:lpstr>Changing the slider</vt:lpstr>
      <vt:lpstr>Put the slider on the interface</vt:lpstr>
      <vt:lpstr>Use the slider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VST</dc:title>
  <dc:creator>Josh Reiss</dc:creator>
  <cp:lastModifiedBy>Joshua Reiss</cp:lastModifiedBy>
  <cp:revision>15</cp:revision>
  <dcterms:created xsi:type="dcterms:W3CDTF">2023-06-19T06:32:32Z</dcterms:created>
  <dcterms:modified xsi:type="dcterms:W3CDTF">2025-01-28T16:38:43Z</dcterms:modified>
</cp:coreProperties>
</file>