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95" r:id="rId3"/>
    <p:sldId id="287" r:id="rId4"/>
    <p:sldId id="310" r:id="rId5"/>
    <p:sldId id="314" r:id="rId6"/>
    <p:sldId id="316" r:id="rId7"/>
    <p:sldId id="309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1B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86410"/>
  </p:normalViewPr>
  <p:slideViewPr>
    <p:cSldViewPr snapToGrid="0">
      <p:cViewPr varScale="1">
        <p:scale>
          <a:sx n="65" d="100"/>
          <a:sy n="65" d="100"/>
        </p:scale>
        <p:origin x="572" y="40"/>
      </p:cViewPr>
      <p:guideLst/>
    </p:cSldViewPr>
  </p:slideViewPr>
  <p:outlineViewPr>
    <p:cViewPr>
      <p:scale>
        <a:sx n="33" d="100"/>
        <a:sy n="33" d="100"/>
      </p:scale>
      <p:origin x="0" y="-2693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991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7D2A266B-956C-4E9C-BAAA-856CD21E8C2E}"/>
    <pc:docChg chg="modSld">
      <pc:chgData name="Joshua Reiss" userId="71f87c30-4769-4a42-a082-a6a82298c8cb" providerId="ADAL" clId="{7D2A266B-956C-4E9C-BAAA-856CD21E8C2E}" dt="2025-02-13T16:45:17.392" v="20" actId="1036"/>
      <pc:docMkLst>
        <pc:docMk/>
      </pc:docMkLst>
      <pc:sldChg chg="modSp mod">
        <pc:chgData name="Joshua Reiss" userId="71f87c30-4769-4a42-a082-a6a82298c8cb" providerId="ADAL" clId="{7D2A266B-956C-4E9C-BAAA-856CD21E8C2E}" dt="2025-02-13T16:45:17.392" v="20" actId="1036"/>
        <pc:sldMkLst>
          <pc:docMk/>
          <pc:sldMk cId="338159633" sldId="309"/>
        </pc:sldMkLst>
        <pc:picChg chg="mod">
          <ac:chgData name="Joshua Reiss" userId="71f87c30-4769-4a42-a082-a6a82298c8cb" providerId="ADAL" clId="{7D2A266B-956C-4E9C-BAAA-856CD21E8C2E}" dt="2025-02-13T16:45:17.392" v="20" actId="1036"/>
          <ac:picMkLst>
            <pc:docMk/>
            <pc:sldMk cId="338159633" sldId="309"/>
            <ac:picMk id="4915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87CCF-3B53-4F90-977B-B099D72D42DC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DB78B-1C29-47A0-98D1-C458191ECD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09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Check:</a:t>
            </a:r>
          </a:p>
          <a:p>
            <a:r>
              <a:rPr lang="en-GB" dirty="0"/>
              <a:t>Suppose </a:t>
            </a:r>
            <a:r>
              <a:rPr lang="en-GB" dirty="0" err="1"/>
              <a:t>x_t</a:t>
            </a:r>
            <a:r>
              <a:rPr lang="en-GB" dirty="0"/>
              <a:t> = 2t^2 –t +1</a:t>
            </a:r>
          </a:p>
          <a:p>
            <a:r>
              <a:rPr lang="en-GB" dirty="0"/>
              <a:t>X0=1</a:t>
            </a:r>
          </a:p>
          <a:p>
            <a:r>
              <a:rPr lang="en-GB" dirty="0"/>
              <a:t>X1=2</a:t>
            </a:r>
          </a:p>
          <a:p>
            <a:r>
              <a:rPr lang="en-GB" dirty="0"/>
              <a:t>X2=7</a:t>
            </a:r>
          </a:p>
          <a:p>
            <a:r>
              <a:rPr lang="en-GB" dirty="0"/>
              <a:t>X_0.5 = 2t^2 + -1 t 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44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3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r>
              <a:rPr lang="en-GB" sz="1200" dirty="0">
                <a:effectLst/>
                <a:ea typeface="Times New Roman" panose="02020603050405020304" pitchFamily="18" charset="0"/>
              </a:rPr>
              <a:t>must pass </a:t>
            </a:r>
            <a:r>
              <a:rPr lang="en-GB" sz="1200" dirty="0" err="1">
                <a:effectLst/>
                <a:ea typeface="Times New Roman" panose="02020603050405020304" pitchFamily="18" charset="0"/>
              </a:rPr>
              <a:t>MidiKeyboardState</a:t>
            </a:r>
            <a:r>
              <a:rPr lang="en-GB" sz="1200" dirty="0">
                <a:effectLst/>
                <a:ea typeface="Times New Roman" panose="02020603050405020304" pitchFamily="18" charset="0"/>
              </a:rPr>
              <a:t> object to initialise MidiKeyboardComponent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200"/>
              </a:spcAft>
              <a:buSzPct val="80000"/>
              <a:tabLst>
                <a:tab pos="457200" algn="l"/>
              </a:tabLst>
            </a:pP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9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0F1-1594-FD41-FDE1-F9DCF8992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EC5EE-B10C-C75C-0445-1C5335868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876B-B6E2-E6A7-1A8B-4C37653B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6719-7EBA-9230-D9F3-132BB52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138-8394-DC1D-9709-BE840B0A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9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8168-A340-5E94-C8EC-B3C710D7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FCA33-5094-17B7-90EA-9DE1A0F65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5B84-477E-5ADE-7F54-601A296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2A8E-0AEC-D5A7-1DE4-8EB3061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4326-39FE-2C31-7309-1E256E77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06169-A105-69F1-2450-D448F6644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EE3E-7F82-2723-DDC0-811FA080A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83F32-828E-3434-85FE-841A9451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999C-7A42-C6CF-9A44-7E72449A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C4698-3E37-F007-D0EA-404DC7D3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6754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4249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4148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54163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4902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297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31002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34941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B1C7-B7B1-4608-E8EB-0A83072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0"/>
            <a:ext cx="10736345" cy="1060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E9E4-5343-F54A-68E6-810B4D888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2438-C3B5-95BC-33B9-5A8A7AA1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A789-1EC6-DF94-C83C-17A76D2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AF22-D4DF-B8BF-BC20-B5FDF69D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7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08657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571222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09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7D48-0B60-2A9A-7AAD-98188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6E586-D35C-F9CC-E27B-C4154BF3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3BC7-51D2-7949-362C-342ADAA2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C10B-6349-39BE-9949-8B8E7857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34F8-8B4A-B499-8A55-674E709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3520-30BC-ECBF-A43E-3422C7A1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C838-ED97-EEA8-FECC-64A50E737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D509-0E28-336B-9D3B-77B1296BD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1D1C-804F-34B5-96F0-CF73C9EA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3D8E-4DE5-ED64-9C47-E3D9F5BD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805F2-0F67-8F05-A3DE-C2343051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3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B6AB-9530-1C8D-B3A4-34A5636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E87C-32A6-9900-3742-99CFB414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4002-7BA2-BC5C-D50F-D5137E92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79011-FB71-B8E5-E167-8E93CD0E0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0BAA1-1A70-D36E-692B-20D35F4AE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D706C5-003C-0FB8-FEC1-5B225DD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17D-F7AF-25A3-77D0-0A7762B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075E-2634-C700-E368-CF95CE7A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7F3D-314D-B467-64B0-C345D57D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B4CF5-55F8-83FC-1716-C9C0528E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9E10-496D-8D08-D0C4-CF5E814C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3C03-5E35-F979-F8F4-E1B07C65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2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732B7-572A-4498-78E4-F87312E5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DC112-1927-F4C4-76FD-EE9421DA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93CC-7AE9-22C4-751C-F12FF2C0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2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803-ED73-B584-AD0E-AC6C020F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F9E7-CC74-CC13-26D5-ED0CD1B7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5217-9713-C9E3-4ED7-387D3B1B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959C3-E15C-0EE9-F72E-2CF7B976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96F6-1886-C75B-33D3-25304E5D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A43AE-0A19-6172-0289-A6A926A1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5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D0B8-0AE9-3320-F5C4-E39C00C9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2179C-2095-56AD-BADA-6C73D109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9E493-45E0-8BCF-BF74-57CB86735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3615-6A16-2788-E46D-25E00649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54FF3-18C3-9D87-6300-59CCBD6F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E6B72-7C96-DEFE-FA08-071D816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4DF26-1F7C-850A-B03E-9AA9E113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0536C-9DFF-D257-A7E0-0688F5405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B7B0-50C0-0BA9-8310-1EFB7D4C9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5948D-6B6B-4AEB-B022-F2A9ADD6F77D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6CD6-FCDF-4D92-000A-DBC4526A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5B6B-8E64-3FFC-E859-7D7EB2D63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0F6F-BB95-41DE-BF43-FF515BB2A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5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6726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2416969" y="267892"/>
            <a:ext cx="7358063" cy="102195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/>
          <a:lstStyle/>
          <a:p>
            <a:r>
              <a:rPr lang="en-US" sz="5906" dirty="0">
                <a:latin typeface="Arial" charset="0"/>
                <a:cs typeface="Arial" charset="0"/>
                <a:sym typeface="Arial" charset="0"/>
              </a:rPr>
              <a:t>Fractional delay</a:t>
            </a:r>
          </a:p>
        </p:txBody>
      </p:sp>
      <p:pic>
        <p:nvPicPr>
          <p:cNvPr id="1028" name="Picture 4" descr="Linear interpolation - Wikipedia">
            <a:extLst>
              <a:ext uri="{FF2B5EF4-FFF2-40B4-BE49-F238E27FC236}">
                <a16:creationId xmlns:a16="http://schemas.microsoft.com/office/drawing/2014/main" id="{22128F57-CDB8-66E8-B671-966FFAFD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" y="2573138"/>
            <a:ext cx="4284862" cy="4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93EB1A1B-7F3E-EABD-59A0-E3D7BF3E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94" y="2507736"/>
            <a:ext cx="5634636" cy="450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1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Fractional delay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04367" y="34936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What happens when we want </a:t>
            </a:r>
            <a:r>
              <a:rPr lang="en-US" dirty="0">
                <a:solidFill>
                  <a:srgbClr val="0000FF"/>
                </a:solidFill>
              </a:rPr>
              <a:t>non-integer</a:t>
            </a:r>
            <a:r>
              <a:rPr lang="en-US" dirty="0"/>
              <a:t> </a:t>
            </a:r>
            <a:r>
              <a:rPr lang="en-US" dirty="0">
                <a:latin typeface="Arial Italic" charset="0"/>
                <a:cs typeface="Arial Italic" charset="0"/>
                <a:sym typeface="Arial Italic" charset="0"/>
              </a:rPr>
              <a:t>D</a:t>
            </a:r>
            <a:r>
              <a:rPr lang="en-US" dirty="0"/>
              <a:t>?</a:t>
            </a:r>
          </a:p>
          <a:p>
            <a:pPr marL="803643" lvl="1"/>
            <a:r>
              <a:rPr lang="en-US" dirty="0"/>
              <a:t>x[n] undefined if n is not an integer</a:t>
            </a:r>
          </a:p>
          <a:p>
            <a:pPr marL="446469"/>
            <a:r>
              <a:rPr lang="en-US" dirty="0"/>
              <a:t>Need to do interpolation</a:t>
            </a:r>
          </a:p>
          <a:p>
            <a:pPr marL="803644" lvl="1"/>
            <a:r>
              <a:rPr lang="en-US" dirty="0"/>
              <a:t>Estimate the value at some location based on values at other locations</a:t>
            </a: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891" y="1009055"/>
            <a:ext cx="3259336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898" y="1009055"/>
            <a:ext cx="2259211" cy="3303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6" name="Group 25"/>
          <p:cNvGrpSpPr/>
          <p:nvPr/>
        </p:nvGrpSpPr>
        <p:grpSpPr>
          <a:xfrm>
            <a:off x="1697207" y="1491970"/>
            <a:ext cx="7130978" cy="1883900"/>
            <a:chOff x="179512" y="2564904"/>
            <a:chExt cx="7702196" cy="2034808"/>
          </a:xfrm>
        </p:grpSpPr>
        <p:sp>
          <p:nvSpPr>
            <p:cNvPr id="27" name="Oval 26"/>
            <p:cNvSpPr/>
            <p:nvPr/>
          </p:nvSpPr>
          <p:spPr bwMode="auto">
            <a:xfrm>
              <a:off x="6153516" y="2928379"/>
              <a:ext cx="806450" cy="80645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42915">
                <a:defRPr/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sp>
          <p:nvSpPr>
            <p:cNvPr id="28" name="TextBox 6"/>
            <p:cNvSpPr txBox="1">
              <a:spLocks noChangeArrowheads="1"/>
            </p:cNvSpPr>
            <p:nvPr/>
          </p:nvSpPr>
          <p:spPr bwMode="auto">
            <a:xfrm>
              <a:off x="6325488" y="2978904"/>
              <a:ext cx="517978" cy="7467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812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+</a:t>
              </a:r>
              <a:endParaRPr lang="en-US" sz="2812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cxnSp>
          <p:nvCxnSpPr>
            <p:cNvPr id="29" name="Straight Arrow Connector 28"/>
            <p:cNvCxnSpPr>
              <a:stCxn id="31" idx="3"/>
              <a:endCxn id="34" idx="3"/>
            </p:cNvCxnSpPr>
            <p:nvPr/>
          </p:nvCxnSpPr>
          <p:spPr>
            <a:xfrm>
              <a:off x="3460334" y="3296686"/>
              <a:ext cx="1253022" cy="1839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397814" y="3284984"/>
              <a:ext cx="0" cy="13147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2"/>
            <p:cNvSpPr txBox="1">
              <a:spLocks noChangeArrowheads="1"/>
            </p:cNvSpPr>
            <p:nvPr/>
          </p:nvSpPr>
          <p:spPr bwMode="auto">
            <a:xfrm>
              <a:off x="1868377" y="3015537"/>
              <a:ext cx="1591957" cy="5622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Delay (</a:t>
              </a:r>
              <a:r>
                <a:rPr lang="en-GB" sz="1969" i="1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D</a:t>
              </a:r>
              <a:r>
                <a:rPr lang="en-GB" sz="1969" dirty="0">
                  <a:solidFill>
                    <a:srgbClr val="000000"/>
                  </a:solidFill>
                  <a:latin typeface="Calibri" pitchFamily="34" charset="0"/>
                  <a:sym typeface="Gill Sans" charset="0"/>
                </a:rPr>
                <a:t>)</a:t>
              </a:r>
              <a:endParaRPr lang="en-US" sz="1969" dirty="0">
                <a:solidFill>
                  <a:srgbClr val="000000"/>
                </a:solidFill>
                <a:latin typeface="Calibri" pitchFamily="34" charset="0"/>
                <a:sym typeface="Gill Sans" charset="0"/>
              </a:endParaRPr>
            </a:p>
          </p:txBody>
        </p:sp>
        <p:sp>
          <p:nvSpPr>
            <p:cNvPr id="32" name="TextBox 32"/>
            <p:cNvSpPr txBox="1">
              <a:spLocks noChangeArrowheads="1"/>
            </p:cNvSpPr>
            <p:nvPr/>
          </p:nvSpPr>
          <p:spPr bwMode="auto">
            <a:xfrm>
              <a:off x="498852" y="2564904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x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179512" y="3277146"/>
              <a:ext cx="1688865" cy="1954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 rot="5400000">
              <a:off x="4713355" y="2955044"/>
              <a:ext cx="720080" cy="720080"/>
            </a:xfrm>
            <a:prstGeom prst="triangl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sz="1969">
                <a:solidFill>
                  <a:srgbClr val="FFFFFF"/>
                </a:solidFill>
                <a:latin typeface="Arial"/>
                <a:sym typeface="Gill Sans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400988" y="4599712"/>
              <a:ext cx="5184576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4" idx="0"/>
              <a:endCxn id="27" idx="2"/>
            </p:cNvCxnSpPr>
            <p:nvPr/>
          </p:nvCxnSpPr>
          <p:spPr>
            <a:xfrm>
              <a:off x="5433435" y="3315084"/>
              <a:ext cx="720081" cy="16521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6"/>
            </p:cNvCxnSpPr>
            <p:nvPr/>
          </p:nvCxnSpPr>
          <p:spPr>
            <a:xfrm>
              <a:off x="6959966" y="3331604"/>
              <a:ext cx="921742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4"/>
            </p:cNvCxnSpPr>
            <p:nvPr/>
          </p:nvCxnSpPr>
          <p:spPr>
            <a:xfrm>
              <a:off x="6556742" y="3734829"/>
              <a:ext cx="0" cy="81196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6979571" y="2583488"/>
              <a:ext cx="839432" cy="5622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y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[</a:t>
              </a: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n</a:t>
              </a:r>
              <a:r>
                <a:rPr lang="en-GB" sz="1969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]</a:t>
              </a:r>
              <a:endParaRPr lang="en-US" sz="1969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72583" y="3019554"/>
              <a:ext cx="442743" cy="562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969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Gill Sans" charset="0"/>
                </a:rPr>
                <a:t>a</a:t>
              </a:r>
              <a:endParaRPr lang="en-US" sz="1969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Zeroth order interpolation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3223" y="1664802"/>
            <a:ext cx="9010055" cy="3310819"/>
          </a:xfrm>
          <a:ln/>
        </p:spPr>
        <p:txBody>
          <a:bodyPr anchor="t"/>
          <a:lstStyle/>
          <a:p>
            <a:pPr marL="446469"/>
            <a:r>
              <a:rPr lang="en-US" dirty="0"/>
              <a:t>Just pick the nearest known value</a:t>
            </a:r>
          </a:p>
          <a:p>
            <a:pPr marL="803644"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i="1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</a:p>
          <a:p>
            <a:pPr marL="803644" lvl="1"/>
            <a:r>
              <a:rPr lang="en-GB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[2.3]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+0.5⌋]</a:t>
            </a:r>
            <a:r>
              <a:rPr lang="en-US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⌊</a:t>
            </a:r>
            <a:r>
              <a:rPr lang="en-GB" b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en-GB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⌋]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marL="803644"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81A7FFC-60C1-6441-91AC-138ECDD364C9}"/>
              </a:ext>
            </a:extLst>
          </p:cNvPr>
          <p:cNvCxnSpPr>
            <a:cxnSpLocks/>
          </p:cNvCxnSpPr>
          <p:nvPr/>
        </p:nvCxnSpPr>
        <p:spPr bwMode="auto">
          <a:xfrm>
            <a:off x="5058300" y="3511314"/>
            <a:ext cx="0" cy="191151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4932CE-FD8E-A78A-CE31-B19FA9745E63}"/>
              </a:ext>
            </a:extLst>
          </p:cNvPr>
          <p:cNvCxnSpPr>
            <a:cxnSpLocks/>
          </p:cNvCxnSpPr>
          <p:nvPr/>
        </p:nvCxnSpPr>
        <p:spPr bwMode="auto">
          <a:xfrm>
            <a:off x="5055097" y="5407424"/>
            <a:ext cx="2057400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BE6D82-AAA3-4E3D-A82A-9609703FA5CC}"/>
              </a:ext>
            </a:extLst>
          </p:cNvPr>
          <p:cNvSpPr txBox="1"/>
          <p:nvPr/>
        </p:nvSpPr>
        <p:spPr>
          <a:xfrm>
            <a:off x="4929309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3ABE6-953B-AB44-49F8-96AA0B060D0C}"/>
              </a:ext>
            </a:extLst>
          </p:cNvPr>
          <p:cNvSpPr txBox="1"/>
          <p:nvPr/>
        </p:nvSpPr>
        <p:spPr>
          <a:xfrm>
            <a:off x="6721815" y="55043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3CB1F-B128-F40B-3815-51AC83514CD9}"/>
              </a:ext>
            </a:extLst>
          </p:cNvPr>
          <p:cNvCxnSpPr>
            <a:cxnSpLocks/>
          </p:cNvCxnSpPr>
          <p:nvPr/>
        </p:nvCxnSpPr>
        <p:spPr bwMode="auto">
          <a:xfrm>
            <a:off x="4001276" y="4949885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DE4FCD0-D239-B3D6-0396-D075AEB9B3DD}"/>
              </a:ext>
            </a:extLst>
          </p:cNvPr>
          <p:cNvSpPr/>
          <p:nvPr/>
        </p:nvSpPr>
        <p:spPr bwMode="auto">
          <a:xfrm>
            <a:off x="5534584" y="4850776"/>
            <a:ext cx="179006" cy="160518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EA39D3-F7BC-2C5D-D0BD-E66A9B9CED90}"/>
              </a:ext>
            </a:extLst>
          </p:cNvPr>
          <p:cNvSpPr/>
          <p:nvPr/>
        </p:nvSpPr>
        <p:spPr bwMode="auto">
          <a:xfrm>
            <a:off x="4965594" y="485077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EE498D-7877-221F-3165-8D5711814EA8}"/>
              </a:ext>
            </a:extLst>
          </p:cNvPr>
          <p:cNvSpPr/>
          <p:nvPr/>
        </p:nvSpPr>
        <p:spPr bwMode="auto">
          <a:xfrm>
            <a:off x="6791184" y="381317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C246F-0856-9992-9C81-DCECB949EF74}"/>
              </a:ext>
            </a:extLst>
          </p:cNvPr>
          <p:cNvSpPr txBox="1"/>
          <p:nvPr/>
        </p:nvSpPr>
        <p:spPr>
          <a:xfrm>
            <a:off x="4560768" y="472969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B8BB1-0FC7-8281-A7E3-F6BAA0F70BFC}"/>
              </a:ext>
            </a:extLst>
          </p:cNvPr>
          <p:cNvSpPr txBox="1"/>
          <p:nvPr/>
        </p:nvSpPr>
        <p:spPr>
          <a:xfrm>
            <a:off x="4560768" y="358650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315D70-9856-BDCD-601A-2847F50CEAEF}"/>
              </a:ext>
            </a:extLst>
          </p:cNvPr>
          <p:cNvCxnSpPr>
            <a:cxnSpLocks/>
          </p:cNvCxnSpPr>
          <p:nvPr/>
        </p:nvCxnSpPr>
        <p:spPr bwMode="auto">
          <a:xfrm>
            <a:off x="5974030" y="3885143"/>
            <a:ext cx="190800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79975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First order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Weighted sum of two nearest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(1)+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(0)+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46469"/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en-US" i="1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GB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+(1−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GB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6" y="1244673"/>
                <a:ext cx="9010055" cy="3310819"/>
              </a:xfrm>
              <a:blipFill>
                <a:blip r:embed="rId2"/>
                <a:stretch>
                  <a:fillRect l="-947" t="-7366" b="-20994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E90786-41CF-DAFD-B36F-AFA924E23469}"/>
              </a:ext>
            </a:extLst>
          </p:cNvPr>
          <p:cNvCxnSpPr>
            <a:cxnSpLocks/>
          </p:cNvCxnSpPr>
          <p:nvPr/>
        </p:nvCxnSpPr>
        <p:spPr bwMode="auto">
          <a:xfrm>
            <a:off x="9420247" y="2936724"/>
            <a:ext cx="0" cy="191151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480820-7766-36B1-8EAF-B2E96AFD52E4}"/>
              </a:ext>
            </a:extLst>
          </p:cNvPr>
          <p:cNvCxnSpPr>
            <a:cxnSpLocks/>
          </p:cNvCxnSpPr>
          <p:nvPr/>
        </p:nvCxnSpPr>
        <p:spPr bwMode="auto">
          <a:xfrm>
            <a:off x="9417044" y="4832834"/>
            <a:ext cx="2057400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1862B4-87D6-F6E6-9C29-4FD100B2F0AE}"/>
              </a:ext>
            </a:extLst>
          </p:cNvPr>
          <p:cNvSpPr txBox="1"/>
          <p:nvPr/>
        </p:nvSpPr>
        <p:spPr>
          <a:xfrm>
            <a:off x="9291256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E2DEA-DA9D-D0A5-93FC-1B504143B329}"/>
              </a:ext>
            </a:extLst>
          </p:cNvPr>
          <p:cNvSpPr txBox="1"/>
          <p:nvPr/>
        </p:nvSpPr>
        <p:spPr>
          <a:xfrm>
            <a:off x="11083762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75A539-D5D6-E16F-7D73-DB5FBDE9A625}"/>
              </a:ext>
            </a:extLst>
          </p:cNvPr>
          <p:cNvCxnSpPr>
            <a:cxnSpLocks/>
          </p:cNvCxnSpPr>
          <p:nvPr/>
        </p:nvCxnSpPr>
        <p:spPr bwMode="auto">
          <a:xfrm flipV="1">
            <a:off x="9417044" y="3309257"/>
            <a:ext cx="1821855" cy="103051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8EC496-CE45-643E-E938-5D458FF5727F}"/>
              </a:ext>
            </a:extLst>
          </p:cNvPr>
          <p:cNvSpPr/>
          <p:nvPr/>
        </p:nvSpPr>
        <p:spPr bwMode="auto">
          <a:xfrm>
            <a:off x="10326920" y="3693025"/>
            <a:ext cx="179006" cy="16051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90C16F-BF98-F10A-A491-400D80DADA3E}"/>
              </a:ext>
            </a:extLst>
          </p:cNvPr>
          <p:cNvSpPr/>
          <p:nvPr/>
        </p:nvSpPr>
        <p:spPr bwMode="auto">
          <a:xfrm>
            <a:off x="9327541" y="4276186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7CF646-1924-ACCC-278D-18954DB78895}"/>
              </a:ext>
            </a:extLst>
          </p:cNvPr>
          <p:cNvSpPr/>
          <p:nvPr/>
        </p:nvSpPr>
        <p:spPr bwMode="auto">
          <a:xfrm>
            <a:off x="11153131" y="3238588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84706-55C6-86D0-FA28-935997A7FCF6}"/>
              </a:ext>
            </a:extLst>
          </p:cNvPr>
          <p:cNvSpPr txBox="1"/>
          <p:nvPr/>
        </p:nvSpPr>
        <p:spPr>
          <a:xfrm>
            <a:off x="8922715" y="415510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7FFDD-CF18-FCEA-8C0F-B0F99A7929B4}"/>
              </a:ext>
            </a:extLst>
          </p:cNvPr>
          <p:cNvSpPr txBox="1"/>
          <p:nvPr/>
        </p:nvSpPr>
        <p:spPr>
          <a:xfrm>
            <a:off x="8922715" y="301191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x</a:t>
            </a:r>
            <a:r>
              <a:rPr lang="en-GB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8808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Quadratic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ln/>
            </p:spPr>
            <p:txBody>
              <a:bodyPr anchor="t"/>
              <a:lstStyle/>
              <a:p>
                <a:pPr marL="446469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polynomial from three nearby points</a:t>
                </a:r>
              </a:p>
              <a:p>
                <a:pPr marL="446469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given known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:r>
                  <a:rPr lang="en-US" dirty="0"/>
                  <a:t>We fit the points to a line, </a:t>
                </a: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GB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8588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)/2</m:t>
                    </m:r>
                  </m:oMath>
                </a14:m>
                <a:endParaRPr lang="en-GB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46469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GB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3356" y="1002952"/>
                <a:ext cx="9010055" cy="3310819"/>
              </a:xfrm>
              <a:blipFill>
                <a:blip r:embed="rId3"/>
                <a:stretch>
                  <a:fillRect l="-947" t="-7551" b="-66298"/>
                </a:stretch>
              </a:blipFill>
              <a:ln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914B6F-CE85-2C45-BDF1-DBB20A71A6A9}"/>
              </a:ext>
            </a:extLst>
          </p:cNvPr>
          <p:cNvSpPr/>
          <p:nvPr/>
        </p:nvSpPr>
        <p:spPr bwMode="auto">
          <a:xfrm>
            <a:off x="8833271" y="2852869"/>
            <a:ext cx="2649037" cy="1776266"/>
          </a:xfrm>
          <a:custGeom>
            <a:avLst/>
            <a:gdLst>
              <a:gd name="connsiteX0" fmla="*/ 0 w 2346476"/>
              <a:gd name="connsiteY0" fmla="*/ 1476087 h 1476087"/>
              <a:gd name="connsiteX1" fmla="*/ 1074057 w 2346476"/>
              <a:gd name="connsiteY1" fmla="*/ 468 h 1476087"/>
              <a:gd name="connsiteX2" fmla="*/ 2346476 w 2346476"/>
              <a:gd name="connsiteY2" fmla="*/ 1301915 h 1476087"/>
              <a:gd name="connsiteX3" fmla="*/ 2346476 w 2346476"/>
              <a:gd name="connsiteY3" fmla="*/ 1301915 h 147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476" h="1476087">
                <a:moveTo>
                  <a:pt x="0" y="1476087"/>
                </a:moveTo>
                <a:cubicBezTo>
                  <a:pt x="341489" y="752792"/>
                  <a:pt x="682978" y="29497"/>
                  <a:pt x="1074057" y="468"/>
                </a:cubicBezTo>
                <a:cubicBezTo>
                  <a:pt x="1465136" y="-28561"/>
                  <a:pt x="2346476" y="1301915"/>
                  <a:pt x="2346476" y="1301915"/>
                </a:cubicBezTo>
                <a:lnTo>
                  <a:pt x="2346476" y="1301915"/>
                </a:ln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97E0C0-F14D-CB65-1E29-647331D8B7C1}"/>
              </a:ext>
            </a:extLst>
          </p:cNvPr>
          <p:cNvCxnSpPr>
            <a:cxnSpLocks/>
          </p:cNvCxnSpPr>
          <p:nvPr/>
        </p:nvCxnSpPr>
        <p:spPr bwMode="auto">
          <a:xfrm>
            <a:off x="8805810" y="2936724"/>
            <a:ext cx="0" cy="1911519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arrow" w="med" len="lg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9C2DA2-2242-8DF3-93FC-971658C9C623}"/>
              </a:ext>
            </a:extLst>
          </p:cNvPr>
          <p:cNvCxnSpPr>
            <a:cxnSpLocks/>
          </p:cNvCxnSpPr>
          <p:nvPr/>
        </p:nvCxnSpPr>
        <p:spPr bwMode="auto">
          <a:xfrm>
            <a:off x="8802607" y="4832834"/>
            <a:ext cx="2900746" cy="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43ED73-E8D3-F01C-499D-50AEEFE249F7}"/>
              </a:ext>
            </a:extLst>
          </p:cNvPr>
          <p:cNvSpPr txBox="1"/>
          <p:nvPr/>
        </p:nvSpPr>
        <p:spPr>
          <a:xfrm>
            <a:off x="8676819" y="49297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-1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0C15C4-4D85-8B4C-AE0D-EB2EA1AF92B6}"/>
              </a:ext>
            </a:extLst>
          </p:cNvPr>
          <p:cNvSpPr txBox="1"/>
          <p:nvPr/>
        </p:nvSpPr>
        <p:spPr>
          <a:xfrm>
            <a:off x="10065867" y="4929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305C6A-D9D1-92A9-902A-0AA7B5570B91}"/>
              </a:ext>
            </a:extLst>
          </p:cNvPr>
          <p:cNvSpPr/>
          <p:nvPr/>
        </p:nvSpPr>
        <p:spPr bwMode="auto">
          <a:xfrm>
            <a:off x="9423422" y="3178117"/>
            <a:ext cx="179006" cy="160518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0285E8-D75A-CEBD-A39F-58785E70C5D9}"/>
              </a:ext>
            </a:extLst>
          </p:cNvPr>
          <p:cNvSpPr/>
          <p:nvPr/>
        </p:nvSpPr>
        <p:spPr bwMode="auto">
          <a:xfrm>
            <a:off x="8786398" y="4498539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381540-4E1B-94CB-8A3A-629D3B7761AD}"/>
              </a:ext>
            </a:extLst>
          </p:cNvPr>
          <p:cNvSpPr/>
          <p:nvPr/>
        </p:nvSpPr>
        <p:spPr bwMode="auto">
          <a:xfrm>
            <a:off x="10068038" y="2822947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8CD2CE-771C-99DE-4568-D2237190E604}"/>
              </a:ext>
            </a:extLst>
          </p:cNvPr>
          <p:cNvSpPr txBox="1"/>
          <p:nvPr/>
        </p:nvSpPr>
        <p:spPr>
          <a:xfrm>
            <a:off x="8308278" y="415510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C02A2-81D3-1921-001F-9F931F831467}"/>
              </a:ext>
            </a:extLst>
          </p:cNvPr>
          <p:cNvSpPr txBox="1"/>
          <p:nvPr/>
        </p:nvSpPr>
        <p:spPr>
          <a:xfrm>
            <a:off x="8308278" y="30119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x</a:t>
            </a:r>
            <a:r>
              <a:rPr lang="en-GB" b="1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4F95D4-43D4-5BC7-81F3-76CE7E40341C}"/>
              </a:ext>
            </a:extLst>
          </p:cNvPr>
          <p:cNvSpPr txBox="1"/>
          <p:nvPr/>
        </p:nvSpPr>
        <p:spPr>
          <a:xfrm>
            <a:off x="11268132" y="4929768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232B3D-792B-2522-0F5C-DE92DC2997E2}"/>
              </a:ext>
            </a:extLst>
          </p:cNvPr>
          <p:cNvSpPr/>
          <p:nvPr/>
        </p:nvSpPr>
        <p:spPr bwMode="auto">
          <a:xfrm>
            <a:off x="11350175" y="4282664"/>
            <a:ext cx="179006" cy="160518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739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"/>
          <p:cNvPicPr>
            <a:picLocks noChangeArrowheads="1"/>
          </p:cNvPicPr>
          <p:nvPr/>
        </p:nvPicPr>
        <p:blipFill>
          <a:blip r:embed="rId2" cstate="print"/>
          <a:srcRect l="11131" t="24902" r="7420" b="36278"/>
          <a:stretch>
            <a:fillRect/>
          </a:stretch>
        </p:blipFill>
        <p:spPr bwMode="auto">
          <a:xfrm>
            <a:off x="7111596" y="321986"/>
            <a:ext cx="5052188" cy="1996691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Fractional delay </a:t>
            </a:r>
            <a:r>
              <a:rPr lang="en-US" sz="4400" dirty="0"/>
              <a:t>in practice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216" y="1110336"/>
            <a:ext cx="6067784" cy="2074766"/>
          </a:xfrm>
          <a:ln/>
        </p:spPr>
        <p:txBody>
          <a:bodyPr anchor="t"/>
          <a:lstStyle/>
          <a:p>
            <a:pPr marL="178587" indent="0">
              <a:buNone/>
            </a:pPr>
            <a:r>
              <a:rPr lang="en-US" sz="2100" dirty="0"/>
              <a:t>Input: </a:t>
            </a:r>
          </a:p>
          <a:p>
            <a:pPr marL="446468"/>
            <a:r>
              <a:rPr lang="en-US" sz="1900" dirty="0"/>
              <a:t>Required delay line size </a:t>
            </a:r>
            <a:r>
              <a:rPr lang="en-US" sz="19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</a:t>
            </a:r>
            <a:endParaRPr lang="en-US" sz="1900" dirty="0"/>
          </a:p>
          <a:p>
            <a:pPr marL="446468"/>
            <a:r>
              <a:rPr lang="en-US" sz="1900" dirty="0"/>
              <a:t>Input x[n] at sampling rate </a:t>
            </a:r>
            <a:r>
              <a:rPr lang="en-US" sz="190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</a:t>
            </a:r>
            <a:endParaRPr lang="en-US" sz="1900" dirty="0"/>
          </a:p>
          <a:p>
            <a:pPr marL="446468"/>
            <a:r>
              <a:rPr lang="en-US" sz="1900" dirty="0"/>
              <a:t>Initial delay for read pointer </a:t>
            </a:r>
            <a:r>
              <a:rPr lang="en-US" sz="19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initialdelay</a:t>
            </a:r>
            <a:endParaRPr lang="en-US" sz="1900" dirty="0">
              <a:latin typeface="Courier" pitchFamily="49" charset="0"/>
              <a:ea typeface="Courier" pitchFamily="49" charset="0"/>
              <a:cs typeface="Courier" pitchFamily="49" charset="0"/>
              <a:sym typeface="Courier" pitchFamily="49" charset="0"/>
            </a:endParaRPr>
          </a:p>
          <a:p>
            <a:pPr marL="446468"/>
            <a:r>
              <a:rPr lang="en-US" sz="1900" dirty="0"/>
              <a:t>Write pointer update rate=1</a:t>
            </a:r>
          </a:p>
          <a:p>
            <a:pPr marL="446468"/>
            <a:r>
              <a:rPr lang="en-US" sz="1900" dirty="0"/>
              <a:t>Read pointer update rate </a:t>
            </a:r>
            <a:r>
              <a:rPr lang="en-US" sz="190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updateread</a:t>
            </a:r>
            <a:endParaRPr lang="en-US" sz="1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E4620B-2187-B924-EE15-E0C691BB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4494" y="3429000"/>
            <a:ext cx="10492811" cy="33275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28574" bIns="50800" numCol="1" anchor="t" anchorCtr="0" compatLnSpc="1">
            <a:prstTxWarp prst="textNoShape">
              <a:avLst/>
            </a:prstTxWarp>
          </a:bodyPr>
          <a:lstStyle>
            <a:lvl1pPr marL="410751" indent="-267881" algn="l" rtl="0" fontAlgn="base">
              <a:spcBef>
                <a:spcPts val="422"/>
              </a:spcBef>
              <a:spcAft>
                <a:spcPct val="0"/>
              </a:spcAft>
              <a:buSzPct val="150000"/>
              <a:buFont typeface="Arial" charset="0"/>
              <a:buChar char="•"/>
              <a:defRPr sz="2953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67926" indent="-267881" algn="l" rtl="0" fontAlgn="base">
              <a:spcBef>
                <a:spcPts val="422"/>
              </a:spcBef>
              <a:spcAft>
                <a:spcPct val="0"/>
              </a:spcAft>
              <a:buSzPct val="100000"/>
              <a:buFont typeface="Lucida Grande" charset="0"/>
              <a:buChar char="‣"/>
              <a:defRPr sz="2531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03580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13483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1660863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982320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303777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625235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46692" indent="-223234" algn="l" rtl="0" fontAlgn="base">
              <a:spcBef>
                <a:spcPts val="422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-"/>
              <a:defRPr sz="2109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writePosition+D-initdelay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modulo keeps indexing correct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for (n=0; n&lt;=</a:t>
            </a:r>
            <a:r>
              <a:rPr lang="en-US" sz="1800" i="1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-1; n++) </a:t>
            </a:r>
            <a:r>
              <a:rPr lang="en-US" sz="1800" kern="0" dirty="0">
                <a:latin typeface="Courier" pitchFamily="49" charset="0"/>
                <a:sym typeface="Courier" pitchFamily="49" charset="0"/>
              </a:rPr>
              <a:t>{</a:t>
            </a:r>
            <a:endParaRPr lang="en-US" sz="1800" kern="0" dirty="0">
              <a:latin typeface="Courier New" charset="0"/>
              <a:sym typeface="Courier New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=floor(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previous integer index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next=(prev+1)%D;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next integer index; need modulo because of wraparound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t=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–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;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get fractional position of read pointer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y[n]=(1-t)*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prev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]+t*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[next];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Linear interpolation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</a:t>
            </a: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delayline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[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]=x[n];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write current sample to delay line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readPosition+updateread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)%D;</a:t>
            </a:r>
            <a:r>
              <a:rPr lang="en-US" sz="1800" kern="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read pointer, modulo wraps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 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=(</a:t>
            </a:r>
            <a:r>
              <a:rPr lang="en-US" sz="1800" kern="0" dirty="0" err="1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writePosition</a:t>
            </a: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 +1)%D;</a:t>
            </a:r>
            <a:r>
              <a:rPr lang="en-US" sz="1800" kern="0" dirty="0">
                <a:latin typeface="Courier New" charset="0"/>
                <a:cs typeface="Courier New" charset="0"/>
                <a:sym typeface="Courier New" charset="0"/>
              </a:rPr>
              <a:t> </a:t>
            </a:r>
            <a:r>
              <a:rPr lang="en-US" sz="1800" kern="0" dirty="0">
                <a:solidFill>
                  <a:srgbClr val="0070C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// update write pointer, modulo wraps</a:t>
            </a:r>
            <a:endParaRPr lang="en-US" sz="1800" kern="0" dirty="0">
              <a:solidFill>
                <a:srgbClr val="0070C0"/>
              </a:solidFill>
              <a:latin typeface="Lucida Grande" charset="0"/>
              <a:sym typeface="Lucida Grande" charset="0"/>
            </a:endParaRPr>
          </a:p>
          <a:p>
            <a:pPr marL="27905" indent="0">
              <a:spcBef>
                <a:spcPts val="492"/>
              </a:spcBef>
              <a:buFont typeface="Arial" charset="0"/>
              <a:buNone/>
            </a:pPr>
            <a:r>
              <a:rPr lang="en-US" sz="1800" kern="0" dirty="0">
                <a:latin typeface="Courier" pitchFamily="49" charset="0"/>
                <a:ea typeface="Courier" pitchFamily="49" charset="0"/>
                <a:cs typeface="Courier" pitchFamily="49" charset="0"/>
                <a:sym typeface="Courier" pitchFamily="49" charset="0"/>
              </a:rPr>
              <a:t>}</a:t>
            </a:r>
            <a:endParaRPr lang="en-US" sz="1800" i="1" kern="0" dirty="0">
              <a:latin typeface="Courier" pitchFamily="49" charset="0"/>
              <a:sym typeface="Courier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5EAEC-4F53-7D73-222A-AF2F1D6A7B76}"/>
              </a:ext>
            </a:extLst>
          </p:cNvPr>
          <p:cNvSpPr txBox="1"/>
          <p:nvPr/>
        </p:nvSpPr>
        <p:spPr>
          <a:xfrm>
            <a:off x="5595640" y="1651926"/>
            <a:ext cx="582204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8587" marR="0" lvl="0" indent="0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US" sz="21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Output: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Arial" charset="0"/>
            </a:endParaRPr>
          </a:p>
          <a:p>
            <a:pPr marL="446468" marR="0" lvl="0" indent="-267881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Char char="•"/>
              <a:tabLst/>
              <a:defRPr/>
            </a:pP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 samples 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y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[</a:t>
            </a:r>
            <a:r>
              <a:rPr kumimoji="0" 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n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Arial" charset="0"/>
              </a:rPr>
              <a:t>], output of read pointer</a:t>
            </a:r>
          </a:p>
          <a:p>
            <a:pPr marL="178587" marR="0" lvl="0" indent="0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US" sz="21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  <a:sym typeface="Arial" charset="0"/>
              </a:rPr>
              <a:t>Code does not check whether pointers cross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Arial" charset="0"/>
            </a:endParaRPr>
          </a:p>
          <a:p>
            <a:pPr marL="446468" marR="0" lvl="0" indent="-267881" algn="l" defTabSz="914400" rtl="0" eaLnBrk="1" fontAlgn="base" latinLnBrk="0" hangingPunct="1">
              <a:lnSpc>
                <a:spcPct val="10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Char char="•"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  <a:sym typeface="Arial" charset="0"/>
              </a:rPr>
              <a:t>won’t happen when moving at same speed</a:t>
            </a:r>
          </a:p>
        </p:txBody>
      </p:sp>
    </p:spTree>
    <p:extLst>
      <p:ext uri="{BB962C8B-B14F-4D97-AF65-F5344CB8AC3E}">
        <p14:creationId xmlns:p14="http://schemas.microsoft.com/office/powerpoint/2010/main" val="33815963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34778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0: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GB" sz="20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NearestNeighbour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: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+ 0.5f);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closestSampleIndex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2E0F8E-AC96-5386-2B23-A7D7C0486B9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187577" y="1948528"/>
            <a:ext cx="4159623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5134A7-EBE1-FBD5-330B-0A7340C033FE}"/>
              </a:ext>
            </a:extLst>
          </p:cNvPr>
          <p:cNvSpPr txBox="1"/>
          <p:nvPr/>
        </p:nvSpPr>
        <p:spPr>
          <a:xfrm>
            <a:off x="9347200" y="1286808"/>
            <a:ext cx="2468282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Round to nearest integer. If it rounds to end of buffer, roll back to beginning</a:t>
            </a:r>
          </a:p>
        </p:txBody>
      </p:sp>
    </p:spTree>
    <p:extLst>
      <p:ext uri="{BB962C8B-B14F-4D97-AF65-F5344CB8AC3E}">
        <p14:creationId xmlns:p14="http://schemas.microsoft.com/office/powerpoint/2010/main" val="178454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4012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1: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(sample0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(1.0f - fraction)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en-GB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3686EF-BAB9-98DF-D6E2-EFED7F55136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262657" y="2256316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E83153-375D-6AD2-6708-B36C046F77B7}"/>
              </a:ext>
            </a:extLst>
          </p:cNvPr>
          <p:cNvSpPr txBox="1"/>
          <p:nvPr/>
        </p:nvSpPr>
        <p:spPr>
          <a:xfrm>
            <a:off x="9422279" y="1594596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2 samples</a:t>
            </a:r>
          </a:p>
        </p:txBody>
      </p:sp>
    </p:spTree>
    <p:extLst>
      <p:ext uri="{BB962C8B-B14F-4D97-AF65-F5344CB8AC3E}">
        <p14:creationId xmlns:p14="http://schemas.microsoft.com/office/powerpoint/2010/main" val="1459652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Interpolate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B1AAE-913C-6F01-8193-03F17736D115}"/>
              </a:ext>
            </a:extLst>
          </p:cNvPr>
          <p:cNvSpPr txBox="1"/>
          <p:nvPr/>
        </p:nvSpPr>
        <p:spPr>
          <a:xfrm>
            <a:off x="190921" y="1748248"/>
            <a:ext cx="11708231" cy="46782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PluginAudioProcessor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interpolateSample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2000" dirty="0">
                <a:solidFill>
                  <a:srgbClr val="808080"/>
                </a:solidFill>
                <a:latin typeface="Cascadia Mono" panose="020B0609020000020004" pitchFamily="49" charset="0"/>
              </a:rPr>
              <a:t>type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case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2: { </a:t>
            </a:r>
            <a:r>
              <a:rPr lang="en-GB" sz="2000" dirty="0">
                <a:solidFill>
                  <a:srgbClr val="008000"/>
                </a:solidFill>
                <a:latin typeface="Cascadia Mono" panose="020B0609020000020004" pitchFamily="49" charset="0"/>
              </a:rPr>
              <a:t>//quadratic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sample1 = (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GB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floorf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+ 0.5)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sample2 = (sample1 + 1)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sample0 = (sample1 - 1) %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delayBufferLength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fraction =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delayReadPosition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- sample1;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GB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(fraction * (fraction - 1)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[sample0]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- 2 * (fraction - 1)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[sample1]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+ fraction * (fraction + 1) * </a:t>
            </a:r>
            <a:r>
              <a:rPr lang="en-GB" sz="20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delayData</a:t>
            </a:r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[sample2]) / 2.0f;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en-GB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GB" sz="2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C83061-C463-0CEC-AA4B-05FDEB66BBB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326966" y="2295381"/>
            <a:ext cx="4159622" cy="969496"/>
          </a:xfrm>
          <a:prstGeom prst="straightConnector1">
            <a:avLst/>
          </a:prstGeom>
          <a:ln w="25400"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1D541-01FF-060A-52C7-DD916370C7FB}"/>
              </a:ext>
            </a:extLst>
          </p:cNvPr>
          <p:cNvSpPr txBox="1"/>
          <p:nvPr/>
        </p:nvSpPr>
        <p:spPr>
          <a:xfrm>
            <a:off x="8486588" y="1633661"/>
            <a:ext cx="2674471" cy="132343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adjust sample weights with fraction by which read pointer between 3 samples</a:t>
            </a:r>
          </a:p>
        </p:txBody>
      </p:sp>
    </p:spTree>
    <p:extLst>
      <p:ext uri="{BB962C8B-B14F-4D97-AF65-F5344CB8AC3E}">
        <p14:creationId xmlns:p14="http://schemas.microsoft.com/office/powerpoint/2010/main" val="705262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890</Words>
  <Application>Microsoft Office PowerPoint</Application>
  <PresentationFormat>Widescreen</PresentationFormat>
  <Paragraphs>128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Arial Italic</vt:lpstr>
      <vt:lpstr>Calibri</vt:lpstr>
      <vt:lpstr>Calibri Light</vt:lpstr>
      <vt:lpstr>Cambria Math</vt:lpstr>
      <vt:lpstr>Cascadia Mono</vt:lpstr>
      <vt:lpstr>Courier</vt:lpstr>
      <vt:lpstr>Courier New</vt:lpstr>
      <vt:lpstr>Gill Sans</vt:lpstr>
      <vt:lpstr>Lucida Grande</vt:lpstr>
      <vt:lpstr>Times New Roman</vt:lpstr>
      <vt:lpstr>Wingdings</vt:lpstr>
      <vt:lpstr>Office Theme</vt:lpstr>
      <vt:lpstr>Title &amp; Bullets</vt:lpstr>
      <vt:lpstr>PowerPoint Presentation</vt:lpstr>
      <vt:lpstr>Fractional delay</vt:lpstr>
      <vt:lpstr>Zeroth order interpolation</vt:lpstr>
      <vt:lpstr>First order interpolation</vt:lpstr>
      <vt:lpstr>Quadratic interpolation</vt:lpstr>
      <vt:lpstr>Fractional delay in practice</vt:lpstr>
      <vt:lpstr>Interpolate sample</vt:lpstr>
      <vt:lpstr>Interpolate sample</vt:lpstr>
      <vt:lpstr>Interpolate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Limiter</dc:title>
  <dc:creator>Josh Reiss</dc:creator>
  <cp:lastModifiedBy>Joshua Reiss</cp:lastModifiedBy>
  <cp:revision>35</cp:revision>
  <dcterms:created xsi:type="dcterms:W3CDTF">2023-06-20T09:57:25Z</dcterms:created>
  <dcterms:modified xsi:type="dcterms:W3CDTF">2025-02-13T16:45:22Z</dcterms:modified>
</cp:coreProperties>
</file>