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</p:sldMasterIdLst>
  <p:notesMasterIdLst>
    <p:notesMasterId r:id="rId23"/>
  </p:notesMasterIdLst>
  <p:sldIdLst>
    <p:sldId id="278" r:id="rId4"/>
    <p:sldId id="291" r:id="rId5"/>
    <p:sldId id="266" r:id="rId6"/>
    <p:sldId id="281" r:id="rId7"/>
    <p:sldId id="282" r:id="rId8"/>
    <p:sldId id="283" r:id="rId9"/>
    <p:sldId id="284" r:id="rId10"/>
    <p:sldId id="285" r:id="rId11"/>
    <p:sldId id="287" r:id="rId12"/>
    <p:sldId id="288" r:id="rId13"/>
    <p:sldId id="289" r:id="rId14"/>
    <p:sldId id="290" r:id="rId15"/>
    <p:sldId id="257" r:id="rId16"/>
    <p:sldId id="292" r:id="rId17"/>
    <p:sldId id="295" r:id="rId18"/>
    <p:sldId id="294" r:id="rId19"/>
    <p:sldId id="280" r:id="rId20"/>
    <p:sldId id="298" r:id="rId21"/>
    <p:sldId id="29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74ACA5-7A68-4BA4-8358-08ACB87B7E8F}" v="1" dt="2025-02-13T16:25:52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341" d="62500"/>
        <a:sy n="94341" d="62500"/>
      </p:scale>
      <p:origin x="0" y="-1532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eiss" userId="71f87c30-4769-4a42-a082-a6a82298c8cb" providerId="ADAL" clId="{F174ACA5-7A68-4BA4-8358-08ACB87B7E8F}"/>
    <pc:docChg chg="modSld">
      <pc:chgData name="Joshua Reiss" userId="71f87c30-4769-4a42-a082-a6a82298c8cb" providerId="ADAL" clId="{F174ACA5-7A68-4BA4-8358-08ACB87B7E8F}" dt="2025-02-13T16:25:52.879" v="0"/>
      <pc:docMkLst>
        <pc:docMk/>
      </pc:docMkLst>
      <pc:sldChg chg="modSp modAnim">
        <pc:chgData name="Joshua Reiss" userId="71f87c30-4769-4a42-a082-a6a82298c8cb" providerId="ADAL" clId="{F174ACA5-7A68-4BA4-8358-08ACB87B7E8F}" dt="2025-02-13T16:25:52.879" v="0"/>
        <pc:sldMkLst>
          <pc:docMk/>
          <pc:sldMk cId="3651626847" sldId="282"/>
        </pc:sldMkLst>
        <pc:picChg chg="mod">
          <ac:chgData name="Joshua Reiss" userId="71f87c30-4769-4a42-a082-a6a82298c8cb" providerId="ADAL" clId="{F174ACA5-7A68-4BA4-8358-08ACB87B7E8F}" dt="2025-02-13T16:25:52.879" v="0"/>
          <ac:picMkLst>
            <pc:docMk/>
            <pc:sldMk cId="3651626847" sldId="282"/>
            <ac:picMk id="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38CC4-4E61-4E88-8B97-D8247B067FE5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34A1D-90C9-4E28-9B64-2D2821197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54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91"/>
              </a:spcBef>
            </a:pPr>
            <a:endParaRPr lang="en-US" sz="17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404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1200" dirty="0">
                <a:effectLst/>
                <a:ea typeface="Times New Roman" panose="02020603050405020304" pitchFamily="18" charset="0"/>
              </a:rPr>
              <a:t>must pass </a:t>
            </a:r>
            <a:r>
              <a:rPr lang="en-GB" sz="1200" dirty="0" err="1">
                <a:effectLst/>
                <a:ea typeface="Times New Roman" panose="02020603050405020304" pitchFamily="18" charset="0"/>
              </a:rPr>
              <a:t>MidiKeyboardState</a:t>
            </a:r>
            <a:r>
              <a:rPr lang="en-GB" sz="1200" dirty="0">
                <a:effectLst/>
                <a:ea typeface="Times New Roman" panose="02020603050405020304" pitchFamily="18" charset="0"/>
              </a:rPr>
              <a:t> object to initialise MidiKeyboardComponent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8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/>
            <a:endParaRPr lang="en-US" sz="17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197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91"/>
              </a:spcBef>
            </a:pPr>
            <a:endParaRPr lang="en-US" sz="17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087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91"/>
              </a:spcBef>
            </a:pPr>
            <a:endParaRPr lang="en-US" sz="17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290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MidiKeyboardComponent needs a </a:t>
            </a:r>
            <a:r>
              <a:rPr lang="en-GB" b="0" i="0" dirty="0" err="1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MidiKeyboardState</a:t>
            </a:r>
            <a:r>
              <a:rPr lang="en-GB" b="0" i="0" dirty="0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 and the orientation as arguments.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215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MidiKeyboardComponent needs a </a:t>
            </a:r>
            <a:r>
              <a:rPr lang="en-GB" b="0" i="0" dirty="0" err="1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MidiKeyboardState</a:t>
            </a:r>
            <a:r>
              <a:rPr lang="en-GB" b="0" i="0" dirty="0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 and the orientation as arguments.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809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MidiKeyboardComponent needs a </a:t>
            </a:r>
            <a:r>
              <a:rPr lang="en-GB" b="0" i="0" dirty="0" err="1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MidiKeyboardState</a:t>
            </a:r>
            <a:r>
              <a:rPr lang="en-GB" b="0" i="0" dirty="0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 and the orientation as arguments.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DB78B-1C29-47A0-98D1-C458191ECD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215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 Having made a local copy of the state variables for each channel, now transfer the result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back to the main state variable so they will be preserved for the next call of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processBlock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()</a:t>
            </a:r>
            <a:endParaRPr lang="en-GB" sz="12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855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 Having made a local copy of the state variables for each channel, now transfer the result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back to the main state variable so they will be preserved for the next call of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processBlock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()</a:t>
            </a:r>
            <a:endParaRPr lang="en-GB" sz="12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569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EAE4-9D03-623E-1EB9-42D5B44A8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97177-BD5F-62A1-83D5-498C10369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B5F03-E61C-9738-EF10-B19FEF69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A9E21-6915-BA89-CEFA-BBFB56B4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1E5E1-BEB8-DA80-19E7-DD75D002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42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73B0-7AC6-0EF6-22C6-51221B57A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A3AAE-DE89-054D-EE16-F43E13DFF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63E1B-9DD5-4713-4147-F4256DDE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C7490-4CE0-EA3A-C8C4-94ADDB209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DE515-7BA1-4856-7226-925F82F6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94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75EA8D-D15B-0275-342C-71CBE6D3B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754A6-2DBD-8670-33FB-6AB24A0F7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0EC72-DD0A-0854-E151-F241BA83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D2DFC-FB4D-03E7-8BDD-4592AB29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F8027-C9CD-1454-7713-4DC91C7E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26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805" y="2130848"/>
            <a:ext cx="10364391" cy="147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098" y="3886647"/>
            <a:ext cx="8533805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3809081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034501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8" y="4406801"/>
            <a:ext cx="10362902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8" y="2906613"/>
            <a:ext cx="10362902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634310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156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297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635788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0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196" y="2174379"/>
            <a:ext cx="5386090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739" y="1534791"/>
            <a:ext cx="5389066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739" y="2174379"/>
            <a:ext cx="5389066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58848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598979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606369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3473"/>
            <a:ext cx="4010918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39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96" y="1435448"/>
            <a:ext cx="4010918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169773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7938-A167-13AE-E98D-8C8D52AE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11688-8378-A721-E3E1-0555AA7A8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A0B66-CD8E-490C-FBDC-95DC21005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36814-73FF-B6D4-D4E5-DAF9CBA6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054AA-8335-0345-111A-AFD76850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053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80" y="4800824"/>
            <a:ext cx="7314903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180" y="612800"/>
            <a:ext cx="7314903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180" y="5367859"/>
            <a:ext cx="7314903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343435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374465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1258" y="35719"/>
            <a:ext cx="3009305" cy="67687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344" y="35719"/>
            <a:ext cx="8885039" cy="67687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507838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20F1-1594-FD41-FDE1-F9DCF8992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EC5EE-B10C-C75C-0445-1C5335868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0876B-B6E2-E6A7-1A8B-4C37653B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6719-7EBA-9230-D9F3-132BB524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B138-8394-DC1D-9709-BE840B0A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2353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B1C7-B7B1-4608-E8EB-0A830728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0"/>
            <a:ext cx="10736345" cy="10605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9E9E4-5343-F54A-68E6-810B4D88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2438-C3B5-95BC-33B9-5A8A7AA1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EA789-1EC6-DF94-C83C-17A76D2F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9AF22-D4DF-B8BF-BC20-B5FDF69D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1189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7D48-0B60-2A9A-7AAD-98188577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6E586-D35C-F9CC-E27B-C4154BF3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53BC7-51D2-7949-362C-342ADAA2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0C10B-6349-39BE-9949-8B8E7857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434F8-8B4A-B499-8A55-674E7095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9406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3520-30BC-ECBF-A43E-3422C7A1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C838-ED97-EEA8-FECC-64A50E737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FD509-0E28-336B-9D3B-77B1296BD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41D1C-804F-34B5-96F0-CF73C9EA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73D8E-4DE5-ED64-9C47-E3D9F5BD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805F2-0F67-8F05-A3DE-C2343051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781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B6AB-9530-1C8D-B3A4-34A56364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2E87C-32A6-9900-3742-99CFB4146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A4002-7BA2-BC5C-D50F-D5137E922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79011-FB71-B8E5-E167-8E93CD0E0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0BAA1-1A70-D36E-692B-20D35F4AE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D706C5-003C-0FB8-FEC1-5B225DD0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1717D-F7AF-25A3-77D0-0A7762B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5075E-2634-C700-E368-CF95CE7A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134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7F3D-314D-B467-64B0-C345D57D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B4CF5-55F8-83FC-1716-C9C0528E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09E10-496D-8D08-D0C4-CF5E814C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13C03-5E35-F979-F8F4-E1B07C65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1786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732B7-572A-4498-78E4-F87312E5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DC112-1927-F4C4-76FD-EE9421DA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E93CC-7AE9-22C4-751C-F12FF2C0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30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86AB-E0C5-F06C-C16C-8034213B6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E81D6-4CC0-EA87-1C86-6A415C0B8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D8E6C-7690-56DC-5D31-EEB21757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B0137-FE37-410F-5A4D-C294EF67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25470-7065-584F-3A8D-6DEDB080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288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9803-ED73-B584-AD0E-AC6C020F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F9E7-CC74-CC13-26D5-ED0CD1B76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F5217-9713-C9E3-4ED7-387D3B1BD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959C3-E15C-0EE9-F72E-2CF7B976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896F6-1886-C75B-33D3-25304E5D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A43AE-0A19-6172-0289-A6A926A1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7403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D0B8-0AE9-3320-F5C4-E39C00C9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2179C-2095-56AD-BADA-6C73D109B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9E493-45E0-8BCF-BF74-57CB86735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43615-6A16-2788-E46D-25E00649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54FF3-18C3-9D87-6300-59CCBD6F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E6B72-7C96-DEFE-FA08-071D8167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7519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8168-A340-5E94-C8EC-B3C710D7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FCA33-5094-17B7-90EA-9DE1A0F65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5B84-477E-5ADE-7F54-601A296B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62A8E-0AEC-D5A7-1DE4-8EB3061E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04326-39FE-2C31-7309-1E256E77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471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06169-A105-69F1-2450-D448F6644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1EE3E-7F82-2723-DDC0-811FA080A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83F32-828E-3434-85FE-841A9451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B999C-7A42-C6CF-9A44-7E72449A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4698-3E37-F007-D0EA-404DC7D3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78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6E48-6B6C-4233-5147-70E0642A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CFBD-0883-3300-0A10-80D780032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A8144-97F5-97ED-777C-A03A38176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766F1-03D4-6135-229A-AA4BFDB3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07D7C-F8B3-1995-C30E-DA1BBD55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28173-2097-959A-727A-D260EB34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52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1288-339F-3AAA-143D-30BFB41BE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9D168-BAFF-0265-8CAB-E81F2A5D7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3BBCA-961F-1CC4-11E3-6B1B9FACC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487DA-8693-64AF-8DED-E5F446166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80FE7-ADB9-30EE-93D6-1EF8B3121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BCA5A-702F-69DE-ED92-781E6EBA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3BB3E-4EC1-EC4A-5152-07D695A9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4894B8-F181-1974-7B95-7C0F886C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8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9C54-9C94-38DA-9D89-A2454572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37E88-2B8B-3155-3C88-123A455F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A3589-B047-01AF-2BA4-BF34CBCE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DA72C-686C-2522-F37C-7E20895F2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83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F8BC2-CC9E-7E3C-49A2-BC27F9FA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03CE8-080E-DED1-A938-0BA0BBF0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00E80-04E2-478C-E9C2-DE5AA082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36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28A8C-DEB1-38B8-B97E-3D06E410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24D4A-BC42-F86B-45DE-2DC04393F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6D440-252D-9AD7-5F2A-81115CC4C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733BC-C0CF-854A-B4E6-1D4B2D6A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C8CAE-0777-CB63-9E00-20B0F6F5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A31F4-0D87-448B-D5B6-8E6E3E37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54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F937-30B7-9DCE-3956-11A8D8BA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04AF87-3FD8-DB33-351A-FD2AD9147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21ECB-ADF7-3FED-A118-3FB7EA6C1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BF204-F26D-3D84-6FAB-4BBFD4F2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5111B-FB94-B31F-225F-DC2BE800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7572A-08E2-BFA1-BFD7-10F17B68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16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46255-D5C5-1016-476C-5260769A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F9944-9F83-0263-FECF-6E55773A2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4AF75-3CBC-B5FA-E3A1-BAFAD0EEA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D5B09-12A7-4EF1-A404-D455741B18AB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D4921-DC84-98F6-32DE-F23F06041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3CC71-54A8-6D2F-9693-2C57D1FFF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14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344" y="35719"/>
            <a:ext cx="12013406" cy="651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6" y="794742"/>
            <a:ext cx="12013406" cy="60096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 rot="10800000" flipH="1">
            <a:off x="1" y="740048"/>
            <a:ext cx="12189023" cy="1116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266"/>
          </a:p>
        </p:txBody>
      </p:sp>
    </p:spTree>
    <p:extLst>
      <p:ext uri="{BB962C8B-B14F-4D97-AF65-F5344CB8AC3E}">
        <p14:creationId xmlns:p14="http://schemas.microsoft.com/office/powerpoint/2010/main" val="99475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321457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642915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964372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285829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410751" indent="-267881" algn="l" rtl="0" fontAlgn="base">
        <a:spcBef>
          <a:spcPts val="422"/>
        </a:spcBef>
        <a:spcAft>
          <a:spcPct val="0"/>
        </a:spcAft>
        <a:buSzPct val="150000"/>
        <a:buFont typeface="Arial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67926" indent="-267881" algn="l" rtl="0" fontAlgn="base">
        <a:spcBef>
          <a:spcPts val="422"/>
        </a:spcBef>
        <a:spcAft>
          <a:spcPct val="0"/>
        </a:spcAft>
        <a:buSzPct val="100000"/>
        <a:buFont typeface="Lucida Grande" charset="0"/>
        <a:buChar char="‣"/>
        <a:defRPr sz="2531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03580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3483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1660863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982320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30377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26252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2946692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4DF26-1F7C-850A-B03E-9AA9E113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0536C-9DFF-D257-A7E0-0688F5405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0B7B0-50C0-0BA9-8310-1EFB7D4C9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5948D-6B6B-4AEB-B022-F2A9ADD6F77D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46CD6-FCDF-4D92-000A-DBC4526A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F5B6B-8E64-3FFC-E859-7D7EB2D63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98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image" Target="../media/image5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image" Target="../media/image4.jpeg"/><Relationship Id="rId5" Type="http://schemas.microsoft.com/office/2007/relationships/media" Target="../media/media3.WAV"/><Relationship Id="rId10" Type="http://schemas.openxmlformats.org/officeDocument/2006/relationships/notesSlide" Target="../notesSlides/notesSlide3.xml"/><Relationship Id="rId4" Type="http://schemas.openxmlformats.org/officeDocument/2006/relationships/audio" Target="../media/media2.WAV"/><Relationship Id="rId9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2416969" y="267891"/>
            <a:ext cx="7358063" cy="232171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5906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Vibrato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 l="2711" t="1608" r="4599" b="371"/>
          <a:stretch>
            <a:fillRect/>
          </a:stretch>
        </p:blipFill>
        <p:spPr bwMode="auto">
          <a:xfrm rot="4477320">
            <a:off x="5317443" y="1893652"/>
            <a:ext cx="1544836" cy="433871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28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635" y="0"/>
            <a:ext cx="9167365" cy="908720"/>
          </a:xfrm>
        </p:spPr>
        <p:txBody>
          <a:bodyPr>
            <a:noAutofit/>
          </a:bodyPr>
          <a:lstStyle/>
          <a:p>
            <a:r>
              <a:rPr lang="en-US" sz="2400" b="1" dirty="0"/>
              <a:t>Triangular and </a:t>
            </a:r>
            <a:r>
              <a:rPr lang="en-US" sz="2400" b="1" dirty="0" err="1"/>
              <a:t>sawtooth</a:t>
            </a:r>
            <a:r>
              <a:rPr lang="en-US" sz="2400" b="1" dirty="0"/>
              <a:t> LFOs, with corresponding pitch shift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8269" r="52383"/>
          <a:stretch>
            <a:fillRect/>
          </a:stretch>
        </p:blipFill>
        <p:spPr bwMode="auto">
          <a:xfrm>
            <a:off x="1881824" y="624169"/>
            <a:ext cx="3604336" cy="6617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l="51603" r="9045"/>
          <a:stretch>
            <a:fillRect/>
          </a:stretch>
        </p:blipFill>
        <p:spPr bwMode="auto">
          <a:xfrm>
            <a:off x="6794900" y="593685"/>
            <a:ext cx="3604703" cy="6617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8505119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Vibrato C++ code(1/2)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794742"/>
            <a:ext cx="9144000" cy="6009680"/>
          </a:xfrm>
          <a:ln/>
        </p:spPr>
        <p:txBody>
          <a:bodyPr vert="horz" wrap="square" lIns="50800" tIns="50800" rIns="40640" bIns="50800" numCol="1" anchor="ctr" anchorCtr="0" compatLnSpc="1">
            <a:prstTxWarp prst="textNoShape">
              <a:avLst/>
            </a:prstTxWarp>
          </a:bodyPr>
          <a:lstStyle/>
          <a:p>
            <a:pPr marL="142870" indent="0">
              <a:buNone/>
            </a:pPr>
            <a:r>
              <a:rPr lang="en-GB" sz="1758" dirty="0">
                <a:solidFill>
                  <a:srgbClr val="007400"/>
                </a:solidFill>
                <a:latin typeface="Courier New"/>
              </a:rPr>
              <a:t>// Variables in this example whose values are set externally:</a:t>
            </a:r>
          </a:p>
          <a:p>
            <a:pPr marL="142870" indent="0">
              <a:buNone/>
            </a:pPr>
            <a:r>
              <a:rPr lang="en-GB" sz="1758" dirty="0" err="1">
                <a:solidFill>
                  <a:srgbClr val="AB0D92"/>
                </a:solidFill>
                <a:latin typeface="Courier New"/>
              </a:rPr>
              <a:t>int</a:t>
            </a:r>
            <a:r>
              <a:rPr lang="en-GB" sz="1758" dirty="0">
                <a:solidFill>
                  <a:srgbClr val="AB0D92"/>
                </a:solidFill>
                <a:latin typeface="Courier New"/>
              </a:rPr>
              <a:t> </a:t>
            </a:r>
            <a:r>
              <a:rPr lang="en-GB" sz="1758" dirty="0" err="1">
                <a:solidFill>
                  <a:srgbClr val="000000"/>
                </a:solidFill>
                <a:latin typeface="Courier New"/>
              </a:rPr>
              <a:t>numSamples</a:t>
            </a:r>
            <a:r>
              <a:rPr lang="en-GB" sz="1758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GB" sz="1758" dirty="0">
                <a:solidFill>
                  <a:srgbClr val="007400"/>
                </a:solidFill>
                <a:latin typeface="Courier New"/>
              </a:rPr>
              <a:t>// Indicates how many audio samples to process</a:t>
            </a:r>
          </a:p>
          <a:p>
            <a:pPr marL="142870" indent="0">
              <a:buNone/>
            </a:pPr>
            <a:r>
              <a:rPr lang="en-GB" sz="1758" dirty="0">
                <a:solidFill>
                  <a:srgbClr val="AB0D92"/>
                </a:solidFill>
                <a:latin typeface="Courier New"/>
              </a:rPr>
              <a:t>float </a:t>
            </a:r>
            <a:r>
              <a:rPr lang="en-GB" sz="1758" dirty="0">
                <a:solidFill>
                  <a:srgbClr val="000000"/>
                </a:solidFill>
                <a:latin typeface="Courier New"/>
              </a:rPr>
              <a:t>*</a:t>
            </a:r>
            <a:r>
              <a:rPr lang="en-GB" sz="1758" dirty="0" err="1">
                <a:solidFill>
                  <a:srgbClr val="000000"/>
                </a:solidFill>
                <a:latin typeface="Courier New"/>
              </a:rPr>
              <a:t>channelData</a:t>
            </a:r>
            <a:r>
              <a:rPr lang="en-GB" sz="1758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GB" sz="1758" dirty="0">
                <a:solidFill>
                  <a:srgbClr val="007400"/>
                </a:solidFill>
                <a:latin typeface="Courier New"/>
              </a:rPr>
              <a:t>// Array of audio samples, length </a:t>
            </a:r>
            <a:r>
              <a:rPr lang="en-GB" sz="1758" dirty="0" err="1">
                <a:solidFill>
                  <a:srgbClr val="007400"/>
                </a:solidFill>
                <a:latin typeface="Courier New"/>
              </a:rPr>
              <a:t>numSamples</a:t>
            </a:r>
            <a:endParaRPr lang="en-GB" sz="1758" dirty="0">
              <a:solidFill>
                <a:srgbClr val="007400"/>
              </a:solidFill>
              <a:latin typeface="Courier New"/>
            </a:endParaRPr>
          </a:p>
          <a:p>
            <a:pPr marL="142870" indent="0">
              <a:buNone/>
            </a:pPr>
            <a:r>
              <a:rPr lang="en-GB" sz="1758" dirty="0">
                <a:solidFill>
                  <a:srgbClr val="AB0D92"/>
                </a:solidFill>
                <a:latin typeface="Courier New"/>
              </a:rPr>
              <a:t>float </a:t>
            </a:r>
            <a:r>
              <a:rPr lang="en-GB" sz="1758" dirty="0">
                <a:solidFill>
                  <a:srgbClr val="000000"/>
                </a:solidFill>
                <a:latin typeface="Courier New"/>
              </a:rPr>
              <a:t>*</a:t>
            </a:r>
            <a:r>
              <a:rPr lang="en-GB" sz="1758" dirty="0" err="1">
                <a:solidFill>
                  <a:srgbClr val="000000"/>
                </a:solidFill>
                <a:latin typeface="Courier New"/>
              </a:rPr>
              <a:t>delayData</a:t>
            </a:r>
            <a:r>
              <a:rPr lang="en-GB" sz="1758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GB" sz="1758" dirty="0">
                <a:solidFill>
                  <a:srgbClr val="007400"/>
                </a:solidFill>
                <a:latin typeface="Courier New"/>
              </a:rPr>
              <a:t>// Our circular delay buffer of audio samples</a:t>
            </a:r>
          </a:p>
          <a:p>
            <a:pPr marL="142870" indent="0">
              <a:buNone/>
            </a:pPr>
            <a:r>
              <a:rPr lang="en-GB" sz="1758" dirty="0" err="1">
                <a:solidFill>
                  <a:srgbClr val="AB0D92"/>
                </a:solidFill>
                <a:latin typeface="Courier New"/>
              </a:rPr>
              <a:t>int</a:t>
            </a:r>
            <a:r>
              <a:rPr lang="en-GB" sz="1758" dirty="0">
                <a:solidFill>
                  <a:srgbClr val="AB0D92"/>
                </a:solidFill>
                <a:latin typeface="Courier New"/>
              </a:rPr>
              <a:t> </a:t>
            </a:r>
            <a:r>
              <a:rPr lang="en-GB" sz="1758" dirty="0" err="1">
                <a:solidFill>
                  <a:srgbClr val="000000"/>
                </a:solidFill>
                <a:latin typeface="Courier New"/>
              </a:rPr>
              <a:t>BufLength</a:t>
            </a:r>
            <a:r>
              <a:rPr lang="en-GB" sz="1758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GB" sz="1758" dirty="0">
                <a:solidFill>
                  <a:srgbClr val="007400"/>
                </a:solidFill>
                <a:latin typeface="Courier New"/>
              </a:rPr>
              <a:t>// Length of our delay buffer in samples</a:t>
            </a:r>
          </a:p>
          <a:p>
            <a:pPr marL="142870" indent="0">
              <a:buNone/>
            </a:pPr>
            <a:r>
              <a:rPr lang="en-GB" sz="1758" dirty="0" err="1">
                <a:solidFill>
                  <a:srgbClr val="AB0D92"/>
                </a:solidFill>
                <a:latin typeface="Courier New"/>
              </a:rPr>
              <a:t>int</a:t>
            </a:r>
            <a:r>
              <a:rPr lang="en-GB" sz="1758" dirty="0">
                <a:solidFill>
                  <a:srgbClr val="AB0D92"/>
                </a:solidFill>
                <a:latin typeface="Courier New"/>
              </a:rPr>
              <a:t> </a:t>
            </a:r>
            <a:r>
              <a:rPr lang="en-GB" sz="1758" dirty="0" err="1">
                <a:solidFill>
                  <a:srgbClr val="000000"/>
                </a:solidFill>
                <a:latin typeface="Courier New"/>
              </a:rPr>
              <a:t>dpw</a:t>
            </a:r>
            <a:r>
              <a:rPr lang="en-GB" sz="1758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GB" sz="1758" dirty="0">
                <a:solidFill>
                  <a:srgbClr val="007400"/>
                </a:solidFill>
                <a:latin typeface="Courier New"/>
              </a:rPr>
              <a:t>// Write pointer into the delay buffer</a:t>
            </a:r>
          </a:p>
          <a:p>
            <a:pPr marL="142870" indent="0">
              <a:buNone/>
            </a:pPr>
            <a:r>
              <a:rPr lang="en-GB" sz="1758" dirty="0">
                <a:solidFill>
                  <a:srgbClr val="AB0D92"/>
                </a:solidFill>
                <a:latin typeface="Courier New"/>
              </a:rPr>
              <a:t>float </a:t>
            </a:r>
            <a:r>
              <a:rPr lang="en-GB" sz="1758" dirty="0" err="1">
                <a:solidFill>
                  <a:srgbClr val="000000"/>
                </a:solidFill>
                <a:latin typeface="Courier New"/>
              </a:rPr>
              <a:t>ph</a:t>
            </a:r>
            <a:r>
              <a:rPr lang="en-GB" sz="1758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GB" sz="1758" dirty="0">
                <a:solidFill>
                  <a:srgbClr val="007400"/>
                </a:solidFill>
                <a:latin typeface="Courier New"/>
              </a:rPr>
              <a:t>// Current phase of the LFO, always between 0-1</a:t>
            </a:r>
          </a:p>
          <a:p>
            <a:pPr marL="142870" indent="0">
              <a:buNone/>
            </a:pPr>
            <a:r>
              <a:rPr lang="en-GB" sz="1758" dirty="0">
                <a:solidFill>
                  <a:srgbClr val="AB0D92"/>
                </a:solidFill>
                <a:latin typeface="Courier New"/>
              </a:rPr>
              <a:t>float </a:t>
            </a:r>
            <a:r>
              <a:rPr lang="en-GB" sz="1758" dirty="0" err="1">
                <a:solidFill>
                  <a:srgbClr val="000000"/>
                </a:solidFill>
                <a:latin typeface="Courier New"/>
              </a:rPr>
              <a:t>inverseSampleRate</a:t>
            </a:r>
            <a:r>
              <a:rPr lang="en-GB" sz="1758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GB" sz="1758" dirty="0">
                <a:solidFill>
                  <a:srgbClr val="007400"/>
                </a:solidFill>
                <a:latin typeface="Courier New"/>
              </a:rPr>
              <a:t>// 1/</a:t>
            </a:r>
            <a:r>
              <a:rPr lang="en-GB" sz="1758" dirty="0" err="1">
                <a:solidFill>
                  <a:srgbClr val="007400"/>
                </a:solidFill>
                <a:latin typeface="Courier New"/>
              </a:rPr>
              <a:t>f_s</a:t>
            </a:r>
            <a:r>
              <a:rPr lang="en-GB" sz="1758" dirty="0">
                <a:solidFill>
                  <a:srgbClr val="007400"/>
                </a:solidFill>
                <a:latin typeface="Courier New"/>
              </a:rPr>
              <a:t>, where </a:t>
            </a:r>
            <a:r>
              <a:rPr lang="en-GB" sz="1758" dirty="0" err="1">
                <a:solidFill>
                  <a:srgbClr val="007400"/>
                </a:solidFill>
                <a:latin typeface="Courier New"/>
              </a:rPr>
              <a:t>f_s</a:t>
            </a:r>
            <a:r>
              <a:rPr lang="en-GB" sz="1758" dirty="0">
                <a:solidFill>
                  <a:srgbClr val="007400"/>
                </a:solidFill>
                <a:latin typeface="Courier New"/>
              </a:rPr>
              <a:t> is sampling frequency</a:t>
            </a:r>
          </a:p>
          <a:p>
            <a:pPr marL="142870" indent="0">
              <a:buNone/>
            </a:pPr>
            <a:endParaRPr lang="en-GB" sz="1758" dirty="0">
              <a:solidFill>
                <a:srgbClr val="007400"/>
              </a:solidFill>
              <a:latin typeface="Courier New"/>
            </a:endParaRPr>
          </a:p>
          <a:p>
            <a:pPr marL="142870" indent="0">
              <a:buNone/>
            </a:pPr>
            <a:r>
              <a:rPr lang="en-GB" sz="1758" dirty="0">
                <a:solidFill>
                  <a:srgbClr val="007400"/>
                </a:solidFill>
                <a:latin typeface="Courier New"/>
              </a:rPr>
              <a:t>// User-adjustable effect parameters:</a:t>
            </a:r>
          </a:p>
          <a:p>
            <a:pPr marL="142870" indent="0">
              <a:buNone/>
            </a:pPr>
            <a:r>
              <a:rPr lang="en-GB" sz="1758" dirty="0">
                <a:solidFill>
                  <a:srgbClr val="AB0D92"/>
                </a:solidFill>
                <a:latin typeface="Courier New"/>
              </a:rPr>
              <a:t>float </a:t>
            </a:r>
            <a:r>
              <a:rPr lang="en-GB" sz="1758" dirty="0">
                <a:solidFill>
                  <a:srgbClr val="000000"/>
                </a:solidFill>
                <a:latin typeface="Courier New"/>
              </a:rPr>
              <a:t>frequency_; </a:t>
            </a:r>
            <a:r>
              <a:rPr lang="en-GB" sz="1758" dirty="0">
                <a:solidFill>
                  <a:srgbClr val="007400"/>
                </a:solidFill>
                <a:latin typeface="Courier New"/>
              </a:rPr>
              <a:t>// Frequency of the low-frequency oscillator</a:t>
            </a:r>
          </a:p>
          <a:p>
            <a:pPr marL="142870" indent="0">
              <a:buNone/>
            </a:pPr>
            <a:r>
              <a:rPr lang="en-GB" sz="1758" dirty="0">
                <a:solidFill>
                  <a:srgbClr val="AB0D92"/>
                </a:solidFill>
                <a:latin typeface="Courier New"/>
              </a:rPr>
              <a:t>float </a:t>
            </a:r>
            <a:r>
              <a:rPr lang="en-GB" sz="1758" dirty="0" err="1">
                <a:solidFill>
                  <a:srgbClr val="000000"/>
                </a:solidFill>
                <a:latin typeface="Courier New"/>
              </a:rPr>
              <a:t>sweepWidth</a:t>
            </a:r>
            <a:r>
              <a:rPr lang="en-GB" sz="1758" dirty="0">
                <a:solidFill>
                  <a:srgbClr val="000000"/>
                </a:solidFill>
                <a:latin typeface="Courier New"/>
              </a:rPr>
              <a:t>_; </a:t>
            </a:r>
            <a:r>
              <a:rPr lang="en-GB" sz="1758" dirty="0">
                <a:solidFill>
                  <a:srgbClr val="007400"/>
                </a:solidFill>
                <a:latin typeface="Courier New"/>
              </a:rPr>
              <a:t>// Width of the LFO in samples</a:t>
            </a:r>
            <a:endParaRPr lang="en-US" sz="1758" dirty="0">
              <a:latin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41111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Vibrato C</a:t>
            </a:r>
            <a:r>
              <a:rPr lang="en-US"/>
              <a:t>++ code(2/2</a:t>
            </a:r>
            <a:r>
              <a:rPr lang="en-US" dirty="0"/>
              <a:t>)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745577"/>
            <a:ext cx="9144000" cy="6112423"/>
          </a:xfrm>
          <a:ln/>
        </p:spPr>
        <p:txBody>
          <a:bodyPr vert="horz" wrap="square" lIns="50800" tIns="50800" rIns="40640" bIns="50800" numCol="1" anchor="ctr" anchorCtr="0" compatLnSpc="1">
            <a:prstTxWarp prst="textNoShape">
              <a:avLst/>
            </a:prstTxWarp>
          </a:bodyPr>
          <a:lstStyle/>
          <a:p>
            <a:pPr marL="40499" indent="0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AB0D92"/>
                </a:solidFill>
                <a:latin typeface="Courier New"/>
              </a:rPr>
              <a:t>for 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1406" dirty="0">
                <a:solidFill>
                  <a:srgbClr val="1C00D0"/>
                </a:solidFill>
                <a:latin typeface="Courier New"/>
              </a:rPr>
              <a:t>0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&lt;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numSamples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; ++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40499" indent="0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000000"/>
                </a:solidFill>
                <a:latin typeface="Courier New"/>
              </a:rPr>
              <a:t>in =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channelData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];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007400"/>
                </a:solidFill>
                <a:latin typeface="Courier New"/>
              </a:rPr>
              <a:t>// Recalculate read pointer position with respect to write pointer. 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currentDelay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sweepWidth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_*(</a:t>
            </a:r>
            <a:r>
              <a:rPr lang="en-GB" sz="1406" dirty="0">
                <a:solidFill>
                  <a:srgbClr val="1C00D0"/>
                </a:solidFill>
                <a:latin typeface="Courier New"/>
              </a:rPr>
              <a:t>1 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+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sinf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406" dirty="0">
                <a:solidFill>
                  <a:srgbClr val="1C00D0"/>
                </a:solidFill>
                <a:latin typeface="Courier New"/>
              </a:rPr>
              <a:t>2 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* M_PI *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ph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))/2;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007400"/>
                </a:solidFill>
                <a:latin typeface="Courier New"/>
              </a:rPr>
              <a:t>//Subtract 3 samples to delay pointer so enough written samples to interpolate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dpr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fmodf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dpw-currentDelay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*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getSampleRate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())+BufLength-</a:t>
            </a:r>
            <a:r>
              <a:rPr lang="en-GB" sz="1406" dirty="0">
                <a:solidFill>
                  <a:srgbClr val="1C00D0"/>
                </a:solidFill>
                <a:latin typeface="Courier New"/>
              </a:rPr>
              <a:t>3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BufLength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007400"/>
                </a:solidFill>
                <a:latin typeface="Courier New"/>
              </a:rPr>
              <a:t>// Interpolate fractional value from where read pointer sits between two samples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000000"/>
                </a:solidFill>
                <a:latin typeface="Courier New"/>
              </a:rPr>
              <a:t>fraction =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dpr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-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floorf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dpr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prevSample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GB" sz="1406" dirty="0" err="1">
                <a:solidFill>
                  <a:srgbClr val="AB0D92"/>
                </a:solidFill>
                <a:latin typeface="Courier New"/>
              </a:rPr>
              <a:t>int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floorf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dpr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nextSample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prevSample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GB" sz="1406" dirty="0">
                <a:solidFill>
                  <a:srgbClr val="1C00D0"/>
                </a:solidFill>
                <a:latin typeface="Courier New"/>
              </a:rPr>
              <a:t>1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) %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BufLength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interpSample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=fraction*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delayData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nextSample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]+(</a:t>
            </a:r>
            <a:r>
              <a:rPr lang="en-GB" sz="1406" dirty="0">
                <a:solidFill>
                  <a:srgbClr val="1C00D0"/>
                </a:solidFill>
                <a:latin typeface="Courier New"/>
              </a:rPr>
              <a:t>1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-fraction)*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delayData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prevSample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];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delayData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dpw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] = in;</a:t>
            </a:r>
            <a:r>
              <a:rPr lang="en-GB" sz="1406" dirty="0">
                <a:solidFill>
                  <a:srgbClr val="007400"/>
                </a:solidFill>
                <a:latin typeface="Courier New"/>
              </a:rPr>
              <a:t> // Store current information in delay buffer</a:t>
            </a:r>
            <a:endParaRPr lang="en-GB" sz="1406" dirty="0">
              <a:solidFill>
                <a:srgbClr val="000000"/>
              </a:solidFill>
              <a:latin typeface="Courier New"/>
            </a:endParaRP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007400"/>
                </a:solidFill>
                <a:latin typeface="Courier New"/>
              </a:rPr>
              <a:t>//Increment write pointer at constant rate. Read pointer moves at different 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007400"/>
                </a:solidFill>
                <a:latin typeface="Courier New"/>
              </a:rPr>
              <a:t>// rates depending on settings of LFO, the delay and sweep width.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AB0D92"/>
                </a:solidFill>
                <a:latin typeface="Courier New"/>
              </a:rPr>
              <a:t>if 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(++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dpw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&gt;=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BufLength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dpw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1406" dirty="0">
                <a:solidFill>
                  <a:srgbClr val="1C00D0"/>
                </a:solidFill>
                <a:latin typeface="Courier New"/>
              </a:rPr>
              <a:t>0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007400"/>
                </a:solidFill>
                <a:latin typeface="Courier New"/>
              </a:rPr>
              <a:t>// Store output sample in buffer, replacing input. Delayed sample is only 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007400"/>
                </a:solidFill>
                <a:latin typeface="Courier New"/>
              </a:rPr>
              <a:t>//component of output (no mixing with dry signal)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channelData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interpSample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ph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+= frequency_*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inverseSampleRate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;</a:t>
            </a:r>
            <a:r>
              <a:rPr lang="en-GB" sz="1406" dirty="0">
                <a:solidFill>
                  <a:srgbClr val="007400"/>
                </a:solidFill>
                <a:latin typeface="Courier New"/>
              </a:rPr>
              <a:t> // Update LFO phase, keeping it in range 0-1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AB0D92"/>
                </a:solidFill>
                <a:latin typeface="Courier New"/>
              </a:rPr>
              <a:t>if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ph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&gt;= </a:t>
            </a:r>
            <a:r>
              <a:rPr lang="en-GB" sz="1406" dirty="0">
                <a:solidFill>
                  <a:srgbClr val="1C00D0"/>
                </a:solidFill>
                <a:latin typeface="Courier New"/>
              </a:rPr>
              <a:t>1.0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ph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-= </a:t>
            </a:r>
            <a:r>
              <a:rPr lang="en-GB" sz="1406" dirty="0">
                <a:solidFill>
                  <a:srgbClr val="1C00D0"/>
                </a:solidFill>
                <a:latin typeface="Courier New"/>
              </a:rPr>
              <a:t>1.0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40499" indent="0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406" dirty="0">
              <a:latin typeface="Lucida Grande" charset="0"/>
              <a:sym typeface="Lucida Grande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Vibrato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051" y="1060516"/>
            <a:ext cx="11853948" cy="57974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Our Vibrato effect will be simple VST plugin</a:t>
            </a:r>
          </a:p>
          <a:p>
            <a:r>
              <a:rPr lang="en-GB" dirty="0"/>
              <a:t>Start with Delay plugin</a:t>
            </a:r>
          </a:p>
          <a:p>
            <a:r>
              <a:rPr lang="en-GB" dirty="0"/>
              <a:t>Add methods for LFO and interpolation</a:t>
            </a:r>
          </a:p>
          <a:p>
            <a:r>
              <a:rPr lang="en-GB" dirty="0"/>
              <a:t>In </a:t>
            </a:r>
            <a:r>
              <a:rPr lang="en-GB" dirty="0" err="1"/>
              <a:t>processBlock</a:t>
            </a:r>
            <a:endParaRPr lang="en-GB" dirty="0"/>
          </a:p>
          <a:p>
            <a:pPr lvl="1"/>
            <a:r>
              <a:rPr lang="en-GB" dirty="0"/>
              <a:t>Outer loop is samples, inner loop is channels</a:t>
            </a:r>
          </a:p>
          <a:p>
            <a:pPr marL="500045" lvl="1" indent="0">
              <a:buNone/>
            </a:pPr>
            <a:r>
              <a:rPr lang="en-GB" dirty="0">
                <a:sym typeface="Wingdings" panose="05000000000000000000" pitchFamily="2" charset="2"/>
              </a:rPr>
              <a:t> So only increment pointer once for each sample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311465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Define and initialise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7" y="991985"/>
            <a:ext cx="11433568" cy="40178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Start with Delay plugin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Change private parameters to </a:t>
            </a:r>
            <a:r>
              <a:rPr lang="en-GB" dirty="0" err="1">
                <a:solidFill>
                  <a:prstClr val="black"/>
                </a:solidFill>
              </a:rPr>
              <a:t>pluginProcessor.h</a:t>
            </a: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316106" y="2212489"/>
            <a:ext cx="11714531" cy="417037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getLfoSample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ascadia Mono" panose="020B0609020000020004" pitchFamily="49" charset="0"/>
              </a:rPr>
              <a:t>waveform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interpolateSample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ascadia Mono" panose="020B0609020000020004" pitchFamily="49" charset="0"/>
              </a:rPr>
              <a:t>type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delayData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parameterChanged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lfoFrequencyParam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sweepWidthParam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AudioParameterChoice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lfoTypeParam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AudioParameterChoice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interpolationTypeParam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             </a:t>
            </a:r>
            <a:r>
              <a:rPr lang="en-GB" dirty="0">
                <a:solidFill>
                  <a:srgbClr val="008000"/>
                </a:solidFill>
                <a:latin typeface="Cascadia Mono" panose="020B0609020000020004" pitchFamily="49" charset="0"/>
              </a:rPr>
              <a:t>// Phase of the low-frequency oscillator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spcAft>
                <a:spcPts val="600"/>
              </a:spcAft>
            </a:pP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interpolatedSample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AudioSampleBuffer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2D4123-1918-8610-2126-A946CFB407C7}"/>
              </a:ext>
            </a:extLst>
          </p:cNvPr>
          <p:cNvSpPr/>
          <p:nvPr/>
        </p:nvSpPr>
        <p:spPr>
          <a:xfrm>
            <a:off x="316106" y="3352794"/>
            <a:ext cx="7082767" cy="117736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3BF33A-4816-8882-2AA6-14AC78C711EA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7398873" y="3567947"/>
            <a:ext cx="1679389" cy="373530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DDAB8F-E880-3E31-FFAE-8A51A7D2CB79}"/>
              </a:ext>
            </a:extLst>
          </p:cNvPr>
          <p:cNvSpPr txBox="1"/>
          <p:nvPr/>
        </p:nvSpPr>
        <p:spPr>
          <a:xfrm>
            <a:off x="8963850" y="3258948"/>
            <a:ext cx="1929008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Parameters on interface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9709F0-CF9D-53C8-00AE-B2CB9E677F0B}"/>
              </a:ext>
            </a:extLst>
          </p:cNvPr>
          <p:cNvSpPr/>
          <p:nvPr/>
        </p:nvSpPr>
        <p:spPr>
          <a:xfrm>
            <a:off x="346434" y="5169809"/>
            <a:ext cx="6873145" cy="1154768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135D28-A09E-2014-F71D-30A3A8849950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7219579" y="5137269"/>
            <a:ext cx="1632028" cy="609924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6D2FA2-51C9-5915-3DBC-FF23FC9DA040}"/>
              </a:ext>
            </a:extLst>
          </p:cNvPr>
          <p:cNvSpPr txBox="1"/>
          <p:nvPr/>
        </p:nvSpPr>
        <p:spPr>
          <a:xfrm>
            <a:off x="8868233" y="5013706"/>
            <a:ext cx="2894992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Circular buffer variables for implementing delay</a:t>
            </a:r>
          </a:p>
        </p:txBody>
      </p:sp>
    </p:spTree>
    <p:extLst>
      <p:ext uri="{BB962C8B-B14F-4D97-AF65-F5344CB8AC3E}">
        <p14:creationId xmlns:p14="http://schemas.microsoft.com/office/powerpoint/2010/main" val="9981469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  <p:bldP spid="4" grpId="1" animBg="1"/>
      <p:bldP spid="7" grpId="0" animBg="1"/>
      <p:bldP spid="7" grpId="1" animBg="1"/>
      <p:bldP spid="14" grpId="0" animBg="1"/>
      <p:bldP spid="14" grpId="1" animBg="1"/>
      <p:bldP spid="16" grpId="0" animBg="1"/>
      <p:bldP spid="1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Set up interface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7" y="991985"/>
            <a:ext cx="11433568" cy="40178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In pluginProcessor.cpp</a:t>
            </a: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232781" y="1767385"/>
            <a:ext cx="11714531" cy="369331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VibratoAudioProcessor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VibratoAudioProcessor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lfoFrequencyParam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lfoFrequency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"LFO frequency"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,0.1f,5.0f, 1.0f));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sweepWidthParam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sweepWidth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"Sweep width"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0.001f, 0.05f, 0.01f));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lfoTypeParam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AudioParameterChoice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lfoType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"LFO Type"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{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"triangle"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"square"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"sloped square"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"sine"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}, 1));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interpolationTypeParam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AudioParameterChoice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   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interpolationType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"Interpolation Type"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{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"Nearest neighbour"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"Linear"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Quadratic"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"Cubic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}, 1));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6329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Define and initialise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7" y="991985"/>
            <a:ext cx="11433568" cy="40178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800" dirty="0">
                <a:solidFill>
                  <a:prstClr val="black"/>
                </a:solidFill>
              </a:rPr>
              <a:t>Set up delay buffer in </a:t>
            </a:r>
            <a:r>
              <a:rPr lang="en-GB" sz="2800" dirty="0" err="1">
                <a:solidFill>
                  <a:prstClr val="black"/>
                </a:solidFill>
              </a:rPr>
              <a:t>prepareToPlay</a:t>
            </a:r>
            <a:r>
              <a:rPr lang="en-GB" sz="2800" dirty="0">
                <a:solidFill>
                  <a:prstClr val="black"/>
                </a:solidFill>
              </a:rPr>
              <a:t> on pluginProcessor.cpp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Allocate and zero the delay buffer</a:t>
            </a:r>
          </a:p>
          <a:p>
            <a:pPr lvl="2"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size will depend on current sample rate)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Add 3 extra samples to allow cubic interpolation even at maximum delay</a:t>
            </a: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1139F4-3691-A71D-C20B-9DEAE00A0816}"/>
              </a:ext>
            </a:extLst>
          </p:cNvPr>
          <p:cNvSpPr txBox="1"/>
          <p:nvPr/>
        </p:nvSpPr>
        <p:spPr>
          <a:xfrm>
            <a:off x="370540" y="2920919"/>
            <a:ext cx="11284431" cy="284693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VibratoAudioProcessor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prepareToPlay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samplesPerBlock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sweepWidthMax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sweepWidthParam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getNormalisableRange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().end;</a:t>
            </a:r>
          </a:p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sweepWidthMax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+ 3;</a:t>
            </a:r>
          </a:p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delayBuffer.setSize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(2,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delayBuffer.clear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0.0f;</a:t>
            </a:r>
          </a:p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9D8B5D-680D-203E-4E27-AB174171AFD5}"/>
              </a:ext>
            </a:extLst>
          </p:cNvPr>
          <p:cNvSpPr/>
          <p:nvPr/>
        </p:nvSpPr>
        <p:spPr>
          <a:xfrm>
            <a:off x="603412" y="3938210"/>
            <a:ext cx="9188893" cy="319308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7C3562-619C-4BDD-89AA-D8804962A36E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9792305" y="3092924"/>
            <a:ext cx="307350" cy="1004940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81E7FE-0858-4974-20F6-33347183474A}"/>
              </a:ext>
            </a:extLst>
          </p:cNvPr>
          <p:cNvSpPr txBox="1"/>
          <p:nvPr/>
        </p:nvSpPr>
        <p:spPr>
          <a:xfrm>
            <a:off x="8195733" y="2446593"/>
            <a:ext cx="3807844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Add 3 extra samples to allow cubic interpolation even at maximum delay</a:t>
            </a:r>
            <a:endParaRPr lang="en-GB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47DCAE-B71B-E5BD-9E58-94C4533E9436}"/>
              </a:ext>
            </a:extLst>
          </p:cNvPr>
          <p:cNvSpPr/>
          <p:nvPr/>
        </p:nvSpPr>
        <p:spPr>
          <a:xfrm>
            <a:off x="620038" y="4404037"/>
            <a:ext cx="9188893" cy="573888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56B6B4-260B-783B-5AEB-21ED10F7B38B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>
            <a:off x="9808931" y="4690981"/>
            <a:ext cx="375084" cy="1141437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8F548B5-D09E-F02E-029A-F8F85FA620EC}"/>
              </a:ext>
            </a:extLst>
          </p:cNvPr>
          <p:cNvSpPr txBox="1"/>
          <p:nvPr/>
        </p:nvSpPr>
        <p:spPr>
          <a:xfrm>
            <a:off x="8280093" y="5186087"/>
            <a:ext cx="3807844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Allocate and zero the delay buffer (size will depend on current sample rate)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7611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11" grpId="0" animBg="1"/>
      <p:bldP spid="11" grpId="1" animBg="1"/>
      <p:bldP spid="13" grpId="0" animBg="1"/>
      <p:bldP spid="1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ProcessBlock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" y="417135"/>
            <a:ext cx="11830656" cy="112137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dirty="0">
                <a:solidFill>
                  <a:prstClr val="black"/>
                </a:solidFill>
              </a:rPr>
              <a:t>Set up the basics in the </a:t>
            </a:r>
            <a:r>
              <a:rPr lang="en-GB" sz="2600" dirty="0" err="1">
                <a:solidFill>
                  <a:prstClr val="black"/>
                </a:solidFill>
              </a:rPr>
              <a:t>processBlock</a:t>
            </a:r>
            <a:r>
              <a:rPr lang="en-GB" sz="2600" dirty="0">
                <a:solidFill>
                  <a:prstClr val="black"/>
                </a:solidFill>
              </a:rPr>
              <a:t> method on pluginProcessor.cpp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130631" y="1447064"/>
            <a:ext cx="11916226" cy="54476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numInputChannels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getTotalNumInputChannels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endParaRPr lang="en-GB" sz="18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numOutputChannels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getTotalNumOutputChannels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 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lfoFrequency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lfoFrequencyParam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sweepWidth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sweepWidthParam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lfoType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lfoTypeParam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getIndex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interpolationType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interpolationTypeParam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getIndex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currentDelay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currentDelay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sweepWidth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getLfoSample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lfoType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fmodf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currentDelay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- 3.0), 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                     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 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numInputChannels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++j) { … }</a:t>
            </a:r>
          </a:p>
          <a:p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11C3E-FF4B-7DE0-92B9-E776B49EFDBE}"/>
              </a:ext>
            </a:extLst>
          </p:cNvPr>
          <p:cNvSpPr/>
          <p:nvPr/>
        </p:nvSpPr>
        <p:spPr>
          <a:xfrm>
            <a:off x="398616" y="1370503"/>
            <a:ext cx="8793766" cy="1288104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F1A7D-7D07-5F34-787C-0F00D4614C3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9192382" y="1098961"/>
            <a:ext cx="587661" cy="915594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561D624-43CC-E30D-A6DA-D15EC0ED58B3}"/>
              </a:ext>
            </a:extLst>
          </p:cNvPr>
          <p:cNvSpPr txBox="1"/>
          <p:nvPr/>
        </p:nvSpPr>
        <p:spPr>
          <a:xfrm>
            <a:off x="9780043" y="745018"/>
            <a:ext cx="2353900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Information about these samples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F4CB9D-C122-0AE7-4CAB-F9724241CFE0}"/>
              </a:ext>
            </a:extLst>
          </p:cNvPr>
          <p:cNvSpPr/>
          <p:nvPr/>
        </p:nvSpPr>
        <p:spPr>
          <a:xfrm>
            <a:off x="408292" y="4118546"/>
            <a:ext cx="9001807" cy="35185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2C4917-79AE-332C-907D-745CCD5EEA9A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9410099" y="3987360"/>
            <a:ext cx="428000" cy="307116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6E624D0-A037-5D9F-05C3-C3F1787E8BE1}"/>
              </a:ext>
            </a:extLst>
          </p:cNvPr>
          <p:cNvSpPr txBox="1"/>
          <p:nvPr/>
        </p:nvSpPr>
        <p:spPr>
          <a:xfrm>
            <a:off x="9838099" y="3802694"/>
            <a:ext cx="2208758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Working variable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FA5328-A064-2E3A-F291-9F76EAA74A02}"/>
              </a:ext>
            </a:extLst>
          </p:cNvPr>
          <p:cNvSpPr/>
          <p:nvPr/>
        </p:nvSpPr>
        <p:spPr>
          <a:xfrm>
            <a:off x="691321" y="4911902"/>
            <a:ext cx="9001807" cy="35185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758D98-87BF-EB4D-129F-F0D1268328F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9693128" y="5057715"/>
            <a:ext cx="307215" cy="30117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EAD4DE8-1C6A-765C-9B17-6B380D13D1DB}"/>
              </a:ext>
            </a:extLst>
          </p:cNvPr>
          <p:cNvSpPr txBox="1"/>
          <p:nvPr/>
        </p:nvSpPr>
        <p:spPr>
          <a:xfrm>
            <a:off x="10000343" y="4596050"/>
            <a:ext cx="2096407" cy="9233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current delay from vibrato parameters &amp; </a:t>
            </a:r>
            <a:r>
              <a:rPr lang="en-GB" dirty="0" err="1"/>
              <a:t>lfo</a:t>
            </a:r>
            <a:r>
              <a:rPr lang="en-GB" dirty="0"/>
              <a:t> phase</a:t>
            </a:r>
            <a:endParaRPr lang="en-GB" sz="20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A11380-8E67-4E01-6112-4C470D70218B}"/>
              </a:ext>
            </a:extLst>
          </p:cNvPr>
          <p:cNvSpPr/>
          <p:nvPr/>
        </p:nvSpPr>
        <p:spPr>
          <a:xfrm>
            <a:off x="836292" y="5476511"/>
            <a:ext cx="10760622" cy="898441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B0E3AD-E1AE-1E57-66C1-3FF47198B890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H="1" flipV="1">
            <a:off x="9491050" y="4713272"/>
            <a:ext cx="2105864" cy="1212460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C9919F-8FAA-BC55-4A37-6DF62279EB00}"/>
              </a:ext>
            </a:extLst>
          </p:cNvPr>
          <p:cNvSpPr txBox="1"/>
          <p:nvPr/>
        </p:nvSpPr>
        <p:spPr>
          <a:xfrm>
            <a:off x="9491050" y="4251607"/>
            <a:ext cx="2506013" cy="9233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Calculate read position from write position and delay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4480566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12" grpId="0" animBg="1"/>
      <p:bldP spid="12" grpId="1" animBg="1"/>
      <p:bldP spid="14" grpId="0" animBg="1"/>
      <p:bldP spid="14" grpId="1" animBg="1"/>
      <p:bldP spid="7" grpId="0" animBg="1"/>
      <p:bldP spid="7" grpId="1" animBg="1"/>
      <p:bldP spid="9" grpId="0" animBg="1"/>
      <p:bldP spid="9" grpId="1" animBg="1"/>
      <p:bldP spid="22" grpId="0" animBg="1"/>
      <p:bldP spid="22" grpId="1" animBg="1"/>
      <p:bldP spid="24" grpId="0" animBg="1"/>
      <p:bldP spid="2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ProcessBlock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31" y="820303"/>
            <a:ext cx="11830656" cy="112137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dirty="0">
                <a:solidFill>
                  <a:prstClr val="black"/>
                </a:solidFill>
              </a:rPr>
              <a:t>Iterate over samples</a:t>
            </a:r>
          </a:p>
          <a:p>
            <a:pPr>
              <a:lnSpc>
                <a:spcPct val="100000"/>
              </a:lnSpc>
            </a:pPr>
            <a:r>
              <a:rPr lang="en-GB" sz="2600" dirty="0">
                <a:solidFill>
                  <a:prstClr val="black"/>
                </a:solidFill>
              </a:rPr>
              <a:t>Read rate depends on LFO settings, delay &amp; sweep width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130631" y="2174852"/>
            <a:ext cx="11916226" cy="3416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currentDelay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sweepWidth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getLfoSample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lfoType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fmodf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currentDelay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- 3.0),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numInputChannels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++j) { … }</a:t>
            </a:r>
          </a:p>
          <a:p>
            <a:endParaRPr lang="en-GB" sz="18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lfoFrequency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/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1.0f)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-= 1.0f;</a:t>
            </a:r>
          </a:p>
          <a:p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FA5328-A064-2E3A-F291-9F76EAA74A02}"/>
              </a:ext>
            </a:extLst>
          </p:cNvPr>
          <p:cNvSpPr/>
          <p:nvPr/>
        </p:nvSpPr>
        <p:spPr>
          <a:xfrm>
            <a:off x="454259" y="2490521"/>
            <a:ext cx="8218545" cy="346494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758D98-87BF-EB4D-129F-F0D1268328F8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 flipV="1">
            <a:off x="8672804" y="1545333"/>
            <a:ext cx="721229" cy="1118435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EAD4DE8-1C6A-765C-9B17-6B380D13D1DB}"/>
              </a:ext>
            </a:extLst>
          </p:cNvPr>
          <p:cNvSpPr txBox="1"/>
          <p:nvPr/>
        </p:nvSpPr>
        <p:spPr>
          <a:xfrm>
            <a:off x="7952145" y="899002"/>
            <a:ext cx="2883776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current delay from vibrato parameters &amp; </a:t>
            </a:r>
            <a:r>
              <a:rPr lang="en-GB" dirty="0" err="1"/>
              <a:t>lfo</a:t>
            </a:r>
            <a:r>
              <a:rPr lang="en-GB" dirty="0"/>
              <a:t> phase</a:t>
            </a:r>
            <a:endParaRPr lang="en-GB" sz="20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A11380-8E67-4E01-6112-4C470D70218B}"/>
              </a:ext>
            </a:extLst>
          </p:cNvPr>
          <p:cNvSpPr/>
          <p:nvPr/>
        </p:nvSpPr>
        <p:spPr>
          <a:xfrm>
            <a:off x="454259" y="3011078"/>
            <a:ext cx="10905593" cy="61938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B0E3AD-E1AE-1E57-66C1-3FF47198B890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H="1" flipV="1">
            <a:off x="9253988" y="2320490"/>
            <a:ext cx="2105864" cy="1000278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C9919F-8FAA-BC55-4A37-6DF62279EB00}"/>
              </a:ext>
            </a:extLst>
          </p:cNvPr>
          <p:cNvSpPr txBox="1"/>
          <p:nvPr/>
        </p:nvSpPr>
        <p:spPr>
          <a:xfrm>
            <a:off x="9253988" y="1858825"/>
            <a:ext cx="2506013" cy="9233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Calculate read position from write position and delay</a:t>
            </a:r>
            <a:endParaRPr lang="en-GB" sz="20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4EEF68-2D2B-8F16-C942-A3F2836D18C7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722933" y="3629410"/>
            <a:ext cx="901685" cy="175112"/>
          </a:xfrm>
          <a:prstGeom prst="straightConnector1">
            <a:avLst/>
          </a:prstGeom>
          <a:ln w="25400">
            <a:solidFill>
              <a:srgbClr val="7030A0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F28CC2D-E96D-F216-2B2C-DB8BE7F4B1B4}"/>
              </a:ext>
            </a:extLst>
          </p:cNvPr>
          <p:cNvSpPr/>
          <p:nvPr/>
        </p:nvSpPr>
        <p:spPr>
          <a:xfrm>
            <a:off x="431999" y="4080221"/>
            <a:ext cx="9645115" cy="40676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5F8DFB-395D-3ED7-B558-C93B1BDD152D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H="1">
            <a:off x="9367935" y="4283605"/>
            <a:ext cx="709179" cy="568065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BEB3ED1-9AE3-C6F9-06FE-5F108D568A55}"/>
              </a:ext>
            </a:extLst>
          </p:cNvPr>
          <p:cNvSpPr txBox="1"/>
          <p:nvPr/>
        </p:nvSpPr>
        <p:spPr>
          <a:xfrm>
            <a:off x="9367935" y="4528504"/>
            <a:ext cx="2557970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Increment write pointer at constant rate</a:t>
            </a:r>
            <a:endParaRPr lang="en-GB" sz="20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85FED5-1945-8427-91A2-2E0FE7F4DACB}"/>
              </a:ext>
            </a:extLst>
          </p:cNvPr>
          <p:cNvSpPr/>
          <p:nvPr/>
        </p:nvSpPr>
        <p:spPr>
          <a:xfrm>
            <a:off x="432000" y="4595644"/>
            <a:ext cx="6244054" cy="71205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65D830-36DE-98F8-D2FC-F084AADA7667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6676054" y="4951674"/>
            <a:ext cx="2933619" cy="1067722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132DC-0DA3-E418-A3C5-12AD82C438A5}"/>
              </a:ext>
            </a:extLst>
          </p:cNvPr>
          <p:cNvSpPr txBox="1"/>
          <p:nvPr/>
        </p:nvSpPr>
        <p:spPr>
          <a:xfrm>
            <a:off x="9609673" y="5696230"/>
            <a:ext cx="2452496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Update LFO phase, keeping it in range 0-1</a:t>
            </a:r>
            <a:endParaRPr lang="en-GB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7F1034-C12D-CEDE-A17C-8FED337BDD1A}"/>
              </a:ext>
            </a:extLst>
          </p:cNvPr>
          <p:cNvSpPr txBox="1"/>
          <p:nvPr/>
        </p:nvSpPr>
        <p:spPr>
          <a:xfrm>
            <a:off x="7624618" y="3444744"/>
            <a:ext cx="2452496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See next slide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8360711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22" grpId="0" animBg="1"/>
      <p:bldP spid="22" grpId="1" animBg="1"/>
      <p:bldP spid="24" grpId="0" animBg="1"/>
      <p:bldP spid="24" grpId="1" animBg="1"/>
      <p:bldP spid="17" grpId="0" animBg="1"/>
      <p:bldP spid="17" grpId="1" animBg="1"/>
      <p:bldP spid="19" grpId="0" animBg="1"/>
      <p:bldP spid="19" grpId="1" animBg="1"/>
      <p:bldP spid="28" grpId="0" animBg="1"/>
      <p:bldP spid="28" grpId="1" animBg="1"/>
      <p:bldP spid="30" grpId="0" animBg="1"/>
      <p:bldP spid="30" grpId="1" animBg="1"/>
      <p:bldP spid="13" grpId="0" animBg="1"/>
      <p:bldP spid="1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ProcessBlock</a:t>
            </a:r>
            <a:r>
              <a:rPr lang="en-GB" dirty="0"/>
              <a:t> II – iterate over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125250"/>
            <a:ext cx="11761694" cy="2106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dirty="0">
                <a:solidFill>
                  <a:prstClr val="black"/>
                </a:solidFill>
              </a:rPr>
              <a:t>Iterate over channels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232230" y="1877646"/>
            <a:ext cx="11808926" cy="36933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numInputChannels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++j)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in =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(j)[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endParaRPr lang="en-GB" sz="18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delayBuffer.getWritePointer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(j);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interpolatedSample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interpolateSample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interpolationType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in;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(j)[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interpolatedSample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D126CF-DD14-18E1-09C5-CC28B4E9FE61}"/>
              </a:ext>
            </a:extLst>
          </p:cNvPr>
          <p:cNvSpPr/>
          <p:nvPr/>
        </p:nvSpPr>
        <p:spPr>
          <a:xfrm>
            <a:off x="517686" y="2148116"/>
            <a:ext cx="6841071" cy="42611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5F5979-34E0-EAA5-F12F-F70285D68CD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7358757" y="1795505"/>
            <a:ext cx="1356544" cy="565671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010976-E0F2-6F9A-3201-BAA1E8543F16}"/>
              </a:ext>
            </a:extLst>
          </p:cNvPr>
          <p:cNvSpPr txBox="1"/>
          <p:nvPr/>
        </p:nvSpPr>
        <p:spPr>
          <a:xfrm>
            <a:off x="8715301" y="1610839"/>
            <a:ext cx="3141644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Get one channel of a sample</a:t>
            </a:r>
            <a:endParaRPr lang="en-GB" sz="2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E62A79-F53E-B76C-C1A4-B6188A359495}"/>
              </a:ext>
            </a:extLst>
          </p:cNvPr>
          <p:cNvSpPr/>
          <p:nvPr/>
        </p:nvSpPr>
        <p:spPr>
          <a:xfrm>
            <a:off x="537031" y="2736394"/>
            <a:ext cx="7034590" cy="345772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DB6DF4-F413-F463-24EB-42AC709FB2C9}"/>
              </a:ext>
            </a:extLst>
          </p:cNvPr>
          <p:cNvCxnSpPr>
            <a:cxnSpLocks/>
            <a:stCxn id="13" idx="3"/>
            <a:endCxn id="15" idx="2"/>
          </p:cNvCxnSpPr>
          <p:nvPr/>
        </p:nvCxnSpPr>
        <p:spPr>
          <a:xfrm flipV="1">
            <a:off x="7571621" y="2845447"/>
            <a:ext cx="2380285" cy="63833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90C91A8-6A15-ED99-2DC2-C0F6EFE775C9}"/>
              </a:ext>
            </a:extLst>
          </p:cNvPr>
          <p:cNvSpPr txBox="1"/>
          <p:nvPr/>
        </p:nvSpPr>
        <p:spPr>
          <a:xfrm>
            <a:off x="8040914" y="2199116"/>
            <a:ext cx="3821984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delayData</a:t>
            </a:r>
            <a:r>
              <a:rPr lang="en-GB" dirty="0"/>
              <a:t> is circular buffer for implementing delay on this channel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1D46E-E7BE-BBE2-7F27-481CA0A4E68C}"/>
              </a:ext>
            </a:extLst>
          </p:cNvPr>
          <p:cNvSpPr/>
          <p:nvPr/>
        </p:nvSpPr>
        <p:spPr>
          <a:xfrm>
            <a:off x="497612" y="3260705"/>
            <a:ext cx="10349398" cy="707271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3D40EA-EE97-AC4A-1944-B577340F6557}"/>
              </a:ext>
            </a:extLst>
          </p:cNvPr>
          <p:cNvCxnSpPr>
            <a:cxnSpLocks/>
            <a:stCxn id="19" idx="0"/>
            <a:endCxn id="21" idx="1"/>
          </p:cNvCxnSpPr>
          <p:nvPr/>
        </p:nvCxnSpPr>
        <p:spPr>
          <a:xfrm>
            <a:off x="5672311" y="3260705"/>
            <a:ext cx="1126102" cy="757170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B62390F-7D63-801E-CFED-B587A4A938C2}"/>
              </a:ext>
            </a:extLst>
          </p:cNvPr>
          <p:cNvSpPr txBox="1"/>
          <p:nvPr/>
        </p:nvSpPr>
        <p:spPr>
          <a:xfrm>
            <a:off x="6798413" y="3833209"/>
            <a:ext cx="1916888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Fractional delay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EFEFFAF-BEB3-618B-2F8E-44E691C60EF2}"/>
              </a:ext>
            </a:extLst>
          </p:cNvPr>
          <p:cNvSpPr/>
          <p:nvPr/>
        </p:nvSpPr>
        <p:spPr>
          <a:xfrm>
            <a:off x="457905" y="4075372"/>
            <a:ext cx="6184800" cy="432361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DA78253-F8B3-BE98-02DB-60D1789A5E2C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6642705" y="4291553"/>
            <a:ext cx="1801443" cy="440315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6A19776-5B14-6F29-9323-9984E96609B8}"/>
              </a:ext>
            </a:extLst>
          </p:cNvPr>
          <p:cNvSpPr txBox="1"/>
          <p:nvPr/>
        </p:nvSpPr>
        <p:spPr>
          <a:xfrm>
            <a:off x="8444148" y="4270203"/>
            <a:ext cx="2018488" cy="9233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Store current information in delay buffer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FCB3E4-724D-4333-D7BE-C6B8988B691F}"/>
              </a:ext>
            </a:extLst>
          </p:cNvPr>
          <p:cNvSpPr/>
          <p:nvPr/>
        </p:nvSpPr>
        <p:spPr>
          <a:xfrm>
            <a:off x="497611" y="4686725"/>
            <a:ext cx="6792905" cy="432361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C1065F-5321-373C-5408-315D02744CE5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7290516" y="4902906"/>
            <a:ext cx="1193339" cy="572405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036B7EA-79C9-F442-ADB5-8E80C80120F3}"/>
              </a:ext>
            </a:extLst>
          </p:cNvPr>
          <p:cNvSpPr txBox="1"/>
          <p:nvPr/>
        </p:nvSpPr>
        <p:spPr>
          <a:xfrm>
            <a:off x="8483855" y="5152145"/>
            <a:ext cx="3132412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set current output value for this channel, this sample</a:t>
            </a:r>
          </a:p>
        </p:txBody>
      </p:sp>
    </p:spTree>
    <p:extLst>
      <p:ext uri="{BB962C8B-B14F-4D97-AF65-F5344CB8AC3E}">
        <p14:creationId xmlns:p14="http://schemas.microsoft.com/office/powerpoint/2010/main" val="41749212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3" grpId="0" animBg="1"/>
      <p:bldP spid="13" grpId="1" animBg="1"/>
      <p:bldP spid="15" grpId="0" animBg="1"/>
      <p:bldP spid="15" grpId="1" animBg="1"/>
      <p:bldP spid="19" grpId="0" animBg="1"/>
      <p:bldP spid="19" grpId="1" animBg="1"/>
      <p:bldP spid="21" grpId="0" animBg="1"/>
      <p:bldP spid="21" grpId="1" animBg="1"/>
      <p:bldP spid="29" grpId="0" animBg="1"/>
      <p:bldP spid="29" grpId="1" animBg="1"/>
      <p:bldP spid="31" grpId="0" animBg="1"/>
      <p:bldP spid="31" grpId="1" animBg="1"/>
      <p:bldP spid="34" grpId="0" animBg="1"/>
      <p:bldP spid="34" grpId="1" animBg="1"/>
      <p:bldP spid="36" grpId="0" animBg="1"/>
      <p:bldP spid="3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Vibrato simulation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446469"/>
            <a:r>
              <a:rPr lang="en-US"/>
              <a:t>Small, </a:t>
            </a:r>
            <a:r>
              <a:rPr lang="en-US">
                <a:solidFill>
                  <a:srgbClr val="0000FF"/>
                </a:solidFill>
              </a:rPr>
              <a:t>quasi-periodic</a:t>
            </a:r>
            <a:r>
              <a:rPr lang="en-US"/>
              <a:t> variations in </a:t>
            </a:r>
            <a:r>
              <a:rPr lang="en-US">
                <a:solidFill>
                  <a:srgbClr val="0000FF"/>
                </a:solidFill>
              </a:rPr>
              <a:t>pitch</a:t>
            </a:r>
            <a:r>
              <a:rPr lang="en-US"/>
              <a:t> of tone</a:t>
            </a:r>
          </a:p>
          <a:p>
            <a:pPr marL="803643" lvl="1"/>
            <a:r>
              <a:rPr lang="en-US"/>
              <a:t>Typical vibrato </a:t>
            </a:r>
            <a:r>
              <a:rPr lang="en-US">
                <a:solidFill>
                  <a:srgbClr val="0000FF"/>
                </a:solidFill>
              </a:rPr>
              <a:t>depth</a:t>
            </a:r>
            <a:r>
              <a:rPr lang="en-US"/>
              <a:t> is on order of 1 percent </a:t>
            </a:r>
          </a:p>
          <a:p>
            <a:pPr marL="803643" lvl="1"/>
            <a:r>
              <a:rPr lang="en-US"/>
              <a:t>One semitone =                    variation </a:t>
            </a:r>
          </a:p>
          <a:p>
            <a:pPr marL="446469"/>
            <a:r>
              <a:rPr lang="en-US"/>
              <a:t>Often accompanied by </a:t>
            </a:r>
            <a:r>
              <a:rPr lang="en-US">
                <a:solidFill>
                  <a:srgbClr val="0000FF"/>
                </a:solidFill>
              </a:rPr>
              <a:t>tremolo</a:t>
            </a:r>
            <a:endParaRPr lang="en-US"/>
          </a:p>
          <a:p>
            <a:pPr marL="803643" lvl="1"/>
            <a:r>
              <a:rPr lang="en-US">
                <a:solidFill>
                  <a:srgbClr val="0000FF"/>
                </a:solidFill>
              </a:rPr>
              <a:t>Amplitude modulation</a:t>
            </a:r>
            <a:r>
              <a:rPr lang="en-US"/>
              <a:t> at same frequency as vibrato</a:t>
            </a:r>
          </a:p>
          <a:p>
            <a:pPr marL="446469"/>
            <a:r>
              <a:rPr lang="en-US"/>
              <a:t>To apply vibrato</a:t>
            </a:r>
          </a:p>
          <a:p>
            <a:pPr marL="803643" lvl="1"/>
            <a:r>
              <a:rPr lang="en-US"/>
              <a:t>Quasi-periodic </a:t>
            </a:r>
            <a:r>
              <a:rPr lang="en-US">
                <a:solidFill>
                  <a:srgbClr val="0000FF"/>
                </a:solidFill>
              </a:rPr>
              <a:t>frequency shift</a:t>
            </a:r>
            <a:endParaRPr lang="en-US"/>
          </a:p>
          <a:p>
            <a:pPr marL="803643" lvl="1"/>
            <a:r>
              <a:rPr lang="en-US"/>
              <a:t>Use a </a:t>
            </a:r>
            <a:r>
              <a:rPr lang="en-US">
                <a:solidFill>
                  <a:srgbClr val="0000FF"/>
                </a:solidFill>
              </a:rPr>
              <a:t>modulated delay line</a:t>
            </a:r>
            <a:endParaRPr lang="en-US"/>
          </a:p>
          <a:p>
            <a:pPr marL="446469"/>
            <a:r>
              <a:rPr lang="en-US"/>
              <a:t>Time-varying delay changes pitch of sound</a:t>
            </a:r>
          </a:p>
          <a:p>
            <a:pPr marL="803643" lvl="1"/>
            <a:r>
              <a:rPr lang="en-US"/>
              <a:t>Simulated Doppler shift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4517" y="2437805"/>
            <a:ext cx="1535906" cy="33039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Vibrato in the acoustic world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446469"/>
            <a:r>
              <a:rPr lang="en-US">
                <a:solidFill>
                  <a:srgbClr val="0000FF"/>
                </a:solidFill>
              </a:rPr>
              <a:t>Violin</a:t>
            </a:r>
            <a:endParaRPr lang="en-US"/>
          </a:p>
          <a:p>
            <a:pPr marL="803643" lvl="1"/>
            <a:r>
              <a:rPr lang="en-US"/>
              <a:t>Vibrato produced by wiggling finger</a:t>
            </a:r>
          </a:p>
          <a:p>
            <a:pPr marL="803643" lvl="1"/>
            <a:r>
              <a:rPr lang="en-US"/>
              <a:t>Changes where the string is stopped on the fingerboard</a:t>
            </a:r>
          </a:p>
          <a:p>
            <a:pPr marL="803643" lvl="1"/>
            <a:r>
              <a:rPr lang="en-US"/>
              <a:t>Vibrato frequency can be very slow</a:t>
            </a:r>
          </a:p>
          <a:p>
            <a:pPr marL="1071524" lvl="2"/>
            <a:r>
              <a:rPr lang="en-US"/>
              <a:t>circa 6 Hz for example</a:t>
            </a:r>
          </a:p>
          <a:p>
            <a:pPr marL="803643" lvl="1"/>
            <a:r>
              <a:rPr lang="en-US"/>
              <a:t>Frequency modulations of string vibrations produce amplitude modulations </a:t>
            </a:r>
          </a:p>
          <a:p>
            <a:pPr marL="1071524" lvl="2"/>
            <a:r>
              <a:rPr lang="en-US"/>
              <a:t>Due to complex frequency response of violin body</a:t>
            </a:r>
          </a:p>
          <a:p>
            <a:pPr marL="446469"/>
            <a:r>
              <a:rPr lang="en-US">
                <a:solidFill>
                  <a:srgbClr val="0000FF"/>
                </a:solidFill>
              </a:rPr>
              <a:t>Singing voice</a:t>
            </a:r>
            <a:r>
              <a:rPr lang="en-US"/>
              <a:t> </a:t>
            </a:r>
          </a:p>
          <a:p>
            <a:pPr marL="803643" lvl="1"/>
            <a:r>
              <a:rPr lang="en-US"/>
              <a:t>Vibrato produced by modulating tension of vocal folds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04367" y="794742"/>
            <a:ext cx="9018984" cy="3732609"/>
          </a:xfrm>
          <a:ln/>
        </p:spPr>
        <p:txBody>
          <a:bodyPr/>
          <a:lstStyle/>
          <a:p>
            <a:pPr marL="446469"/>
            <a:r>
              <a:rPr lang="en-US"/>
              <a:t>Single note (A#) with no vibrato</a:t>
            </a:r>
          </a:p>
          <a:p>
            <a:pPr marL="446469"/>
            <a:r>
              <a:rPr lang="en-US"/>
              <a:t>Same note, with vibrato</a:t>
            </a:r>
          </a:p>
          <a:p>
            <a:pPr marL="446469"/>
            <a:r>
              <a:rPr lang="en-US"/>
              <a:t>Without vibrato, with reverb</a:t>
            </a:r>
          </a:p>
          <a:p>
            <a:pPr marL="446469"/>
            <a:r>
              <a:rPr lang="en-US"/>
              <a:t>Vibrato and reverb</a:t>
            </a:r>
          </a:p>
        </p:txBody>
      </p:sp>
      <p:pic>
        <p:nvPicPr>
          <p:cNvPr id="14339" name="Picture 3"/>
          <p:cNvPicPr>
            <a:picLocks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51309" y="4000500"/>
            <a:ext cx="10277475" cy="2857500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pic>
        <p:nvPicPr>
          <p:cNvPr id="14340" name="Picture 4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35453" y="1634133"/>
            <a:ext cx="473273" cy="473273"/>
          </a:xfrm>
          <a:prstGeom prst="rect">
            <a:avLst/>
          </a:prstGeom>
          <a:noFill/>
        </p:spPr>
      </p:pic>
      <p:pic>
        <p:nvPicPr>
          <p:cNvPr id="14341" name="Picture 5">
            <a:hlinkClick r:id="" action="ppaction://media"/>
          </p:cNvPr>
          <p:cNvPicPr>
            <a:picLocks noChangeAspect="1" noChangeArrowheads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35453" y="2214563"/>
            <a:ext cx="473273" cy="473273"/>
          </a:xfrm>
          <a:prstGeom prst="rect">
            <a:avLst/>
          </a:prstGeom>
          <a:noFill/>
        </p:spPr>
      </p:pic>
      <p:pic>
        <p:nvPicPr>
          <p:cNvPr id="14342" name="Picture 6">
            <a:hlinkClick r:id="" action="ppaction://media"/>
          </p:cNvPr>
          <p:cNvPicPr>
            <a:picLocks noChangeAspect="1" noChangeArrowheads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35453" y="2687836"/>
            <a:ext cx="473273" cy="473273"/>
          </a:xfrm>
          <a:prstGeom prst="rect">
            <a:avLst/>
          </a:prstGeom>
          <a:noFill/>
        </p:spPr>
      </p:pic>
      <p:pic>
        <p:nvPicPr>
          <p:cNvPr id="14343" name="Picture 7">
            <a:hlinkClick r:id="" action="ppaction://media"/>
          </p:cNvPr>
          <p:cNvPicPr>
            <a:picLocks noChangeAspect="1" noChangeArrowheads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35453" y="3107531"/>
            <a:ext cx="473273" cy="4732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6986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" fill="hold"/>
                                        <p:tgtEl>
                                          <p:spTgt spid="143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9" dur="1" fill="hold"/>
                                        <p:tgtEl>
                                          <p:spTgt spid="143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1" fill="hold"/>
                                        <p:tgtEl>
                                          <p:spTgt spid="143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3" dur="1" fill="hold"/>
                                        <p:tgtEl>
                                          <p:spTgt spid="143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4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340"/>
                </p:tgtEl>
              </p:cMediaNode>
            </p:audio>
            <p:audio>
              <p:cMediaNode>
                <p:cTn id="4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341"/>
                </p:tgtEl>
              </p:cMediaNode>
            </p:audio>
            <p:audio>
              <p:cMediaNode>
                <p:cTn id="4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342"/>
                </p:tgtEl>
              </p:cMediaNode>
            </p:audio>
            <p:audio>
              <p:cMediaNode>
                <p:cTn id="4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343"/>
                </p:tgtEl>
              </p:cMediaNode>
            </p:audio>
          </p:childTnLst>
        </p:cTn>
      </p:par>
    </p:tnLst>
    <p:bldLst>
      <p:bldP spid="14338" grpId="0" build="p" bldLvl="5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Digital implementation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5301" y="794742"/>
            <a:ext cx="10791824" cy="3920133"/>
          </a:xfrm>
          <a:ln/>
        </p:spPr>
        <p:txBody>
          <a:bodyPr/>
          <a:lstStyle/>
          <a:p>
            <a:pPr marL="446469"/>
            <a:r>
              <a:rPr lang="en-US" dirty="0"/>
              <a:t>Variable delay alone, </a:t>
            </a:r>
            <a:r>
              <a:rPr lang="en-US" dirty="0">
                <a:solidFill>
                  <a:srgbClr val="0000FF"/>
                </a:solidFill>
              </a:rPr>
              <a:t>no mix</a:t>
            </a:r>
            <a:endParaRPr lang="en-US" dirty="0"/>
          </a:p>
          <a:p>
            <a:pPr marL="803643" lvl="1"/>
            <a:r>
              <a:rPr lang="en-US" dirty="0"/>
              <a:t>Delay </a:t>
            </a:r>
            <a:r>
              <a:rPr lang="en-US" dirty="0">
                <a:solidFill>
                  <a:srgbClr val="0000FF"/>
                </a:solidFill>
              </a:rPr>
              <a:t>modulation</a:t>
            </a:r>
            <a:r>
              <a:rPr lang="en-US" dirty="0"/>
              <a:t> yields vibrato when the modulation is sinusoidal</a:t>
            </a:r>
          </a:p>
          <a:p>
            <a:pPr marL="803643" lvl="1"/>
            <a:r>
              <a:rPr lang="en-US" dirty="0"/>
              <a:t>Reduced case of the </a:t>
            </a:r>
            <a:r>
              <a:rPr lang="en-US" dirty="0" err="1"/>
              <a:t>flanger</a:t>
            </a:r>
            <a:endParaRPr lang="en-US" dirty="0"/>
          </a:p>
          <a:p>
            <a:pPr marL="803643" lvl="1"/>
            <a:r>
              <a:rPr lang="en-US" dirty="0"/>
              <a:t>Variation controlled by </a:t>
            </a:r>
            <a:r>
              <a:rPr lang="en-US" dirty="0">
                <a:solidFill>
                  <a:srgbClr val="0000FF"/>
                </a:solidFill>
              </a:rPr>
              <a:t>low-frequency oscillator</a:t>
            </a:r>
          </a:p>
          <a:p>
            <a:pPr marL="803643" lvl="1"/>
            <a:r>
              <a:rPr lang="en-US" dirty="0">
                <a:solidFill>
                  <a:srgbClr val="0000FF"/>
                </a:solidFill>
              </a:rPr>
              <a:t>Interpolated </a:t>
            </a:r>
            <a:r>
              <a:rPr lang="en-US" dirty="0"/>
              <a:t>(fractional) delay line is required</a:t>
            </a:r>
            <a:endParaRPr lang="en-US" dirty="0">
              <a:solidFill>
                <a:srgbClr val="0000FF"/>
              </a:solidFill>
            </a:endParaRPr>
          </a:p>
          <a:p>
            <a:pPr marL="446469"/>
            <a:r>
              <a:rPr lang="en-US" dirty="0"/>
              <a:t>Typical values</a:t>
            </a:r>
          </a:p>
          <a:p>
            <a:pPr marL="803643" lvl="1"/>
            <a:r>
              <a:rPr lang="en-US" dirty="0"/>
              <a:t>M (average delay): 5-10ms</a:t>
            </a:r>
          </a:p>
          <a:p>
            <a:pPr marL="803643" lvl="1"/>
            <a:r>
              <a:rPr lang="en-US" dirty="0"/>
              <a:t>f =           (LFO frequency): 5-14Hz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96070" y="4170164"/>
            <a:ext cx="714375" cy="33039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7" name="basicvib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095350" y="3048711"/>
            <a:ext cx="2438400" cy="2438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91300" y="4542874"/>
            <a:ext cx="1854995" cy="481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429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3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Basic vibrato</a:t>
            </a:r>
            <a:endParaRPr kumimoji="0" lang="en-US" sz="2531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15" name="Group 14"/>
          <p:cNvGrpSpPr>
            <a:grpSpLocks/>
          </p:cNvGrpSpPr>
          <p:nvPr/>
        </p:nvGrpSpPr>
        <p:grpSpPr>
          <a:xfrm>
            <a:off x="2684413" y="4798968"/>
            <a:ext cx="4840668" cy="1769618"/>
            <a:chOff x="3652992" y="3135807"/>
            <a:chExt cx="3741288" cy="1367714"/>
          </a:xfrm>
        </p:grpSpPr>
        <p:cxnSp>
          <p:nvCxnSpPr>
            <p:cNvPr id="16" name="Straight Arrow Connector 15"/>
            <p:cNvCxnSpPr>
              <a:cxnSpLocks/>
              <a:stCxn id="17" idx="3"/>
            </p:cNvCxnSpPr>
            <p:nvPr/>
          </p:nvCxnSpPr>
          <p:spPr>
            <a:xfrm>
              <a:off x="6235058" y="4325114"/>
              <a:ext cx="11592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2"/>
            <p:cNvSpPr txBox="1">
              <a:spLocks noChangeArrowheads="1"/>
            </p:cNvSpPr>
            <p:nvPr/>
          </p:nvSpPr>
          <p:spPr bwMode="auto">
            <a:xfrm>
              <a:off x="4999043" y="4146706"/>
              <a:ext cx="1236015" cy="35681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64291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sym typeface="Gill Sans" charset="0"/>
                </a:rPr>
                <a:t>Delay </a:t>
              </a:r>
              <a:r>
                <a:rPr kumimoji="0" lang="en-GB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sym typeface="Gill Sans" charset="0"/>
                </a:rPr>
                <a:t>M</a:t>
              </a: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sym typeface="Gill Sans" charset="0"/>
                </a:rPr>
                <a:t>[</a:t>
              </a:r>
              <a:r>
                <a:rPr kumimoji="0" lang="en-GB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sym typeface="Gill Sans" charset="0"/>
                </a:rPr>
                <a:t>N</a:t>
              </a: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sym typeface="Gill Sans" charset="0"/>
                </a:rPr>
                <a:t>]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Gill Sans" charset="0"/>
              </a:endParaRPr>
            </a:p>
          </p:txBody>
        </p:sp>
        <p:sp>
          <p:nvSpPr>
            <p:cNvPr id="18" name="TextBox 32"/>
            <p:cNvSpPr txBox="1">
              <a:spLocks noChangeArrowheads="1"/>
            </p:cNvSpPr>
            <p:nvPr/>
          </p:nvSpPr>
          <p:spPr bwMode="auto">
            <a:xfrm>
              <a:off x="3664709" y="3847276"/>
              <a:ext cx="525558" cy="3568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64291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kumimoji="0" lang="en-GB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19" name="Straight Arrow Connector 18"/>
            <p:cNvCxnSpPr>
              <a:cxnSpLocks/>
              <a:endCxn id="17" idx="1"/>
            </p:cNvCxnSpPr>
            <p:nvPr/>
          </p:nvCxnSpPr>
          <p:spPr>
            <a:xfrm>
              <a:off x="3652992" y="4325114"/>
              <a:ext cx="13460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32"/>
            <p:cNvSpPr txBox="1">
              <a:spLocks noChangeArrowheads="1"/>
            </p:cNvSpPr>
            <p:nvPr/>
          </p:nvSpPr>
          <p:spPr bwMode="auto">
            <a:xfrm>
              <a:off x="6868722" y="3847276"/>
              <a:ext cx="525558" cy="3568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64291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kumimoji="0" lang="en-GB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21" name="TextBox 12"/>
            <p:cNvSpPr txBox="1">
              <a:spLocks noChangeArrowheads="1"/>
            </p:cNvSpPr>
            <p:nvPr/>
          </p:nvSpPr>
          <p:spPr bwMode="auto">
            <a:xfrm>
              <a:off x="5374510" y="3135807"/>
              <a:ext cx="507371" cy="35681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64291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sym typeface="Gill Sans" charset="0"/>
                </a:rPr>
                <a:t>LFO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Gill Sans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  <a:endCxn id="17" idx="0"/>
            </p:cNvCxnSpPr>
            <p:nvPr/>
          </p:nvCxnSpPr>
          <p:spPr>
            <a:xfrm flipH="1">
              <a:off x="5617051" y="3492622"/>
              <a:ext cx="11144" cy="6540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7766811" y="5916199"/>
            <a:ext cx="26133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429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Arial" charset="0"/>
              </a:rPr>
              <a:t>Modulated delay and pitch shift</a:t>
            </a:r>
            <a:endParaRPr kumimoji="0" lang="en-GB" sz="295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6268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53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Effect of changing delay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6076" y="796207"/>
            <a:ext cx="10251924" cy="6061793"/>
          </a:xfrm>
          <a:ln/>
        </p:spPr>
        <p:txBody>
          <a:bodyPr anchor="t"/>
          <a:lstStyle/>
          <a:p>
            <a:pPr marL="446469">
              <a:spcAft>
                <a:spcPts val="422"/>
              </a:spcAft>
              <a:buNone/>
            </a:pPr>
            <a:r>
              <a:rPr lang="en-US" sz="2531" dirty="0">
                <a:solidFill>
                  <a:srgbClr val="0000FF"/>
                </a:solidFill>
              </a:rPr>
              <a:t>How do frequencies in a signal change with a changing delay?</a:t>
            </a:r>
            <a:endParaRPr lang="en-US" sz="2531" dirty="0"/>
          </a:p>
          <a:p>
            <a:pPr marL="446469"/>
            <a:r>
              <a:rPr lang="en-US" sz="2250" dirty="0"/>
              <a:t>Suppose the delay is constant</a:t>
            </a:r>
          </a:p>
          <a:p>
            <a:pPr marL="446469"/>
            <a:endParaRPr lang="en-US" sz="2250" dirty="0"/>
          </a:p>
          <a:p>
            <a:pPr marL="803643" lvl="1"/>
            <a:r>
              <a:rPr lang="en-US" sz="1828" dirty="0"/>
              <a:t>So output samples are still one sampling period apart</a:t>
            </a:r>
          </a:p>
          <a:p>
            <a:pPr marL="446469"/>
            <a:r>
              <a:rPr lang="en-US" sz="2250" dirty="0"/>
              <a:t>Suppose delay always increasing</a:t>
            </a:r>
            <a:endParaRPr lang="en-US" sz="2250" dirty="0">
              <a:latin typeface="Arial Italic" charset="0"/>
              <a:sym typeface="Arial Italic" charset="0"/>
            </a:endParaRPr>
          </a:p>
          <a:p>
            <a:pPr marL="446469"/>
            <a:endParaRPr lang="en-US" sz="2250" dirty="0"/>
          </a:p>
          <a:p>
            <a:pPr marL="803643" lvl="1"/>
            <a:r>
              <a:rPr lang="en-US" sz="1828" dirty="0"/>
              <a:t>Output samples are 0.9 times the sampling period apart</a:t>
            </a:r>
          </a:p>
          <a:p>
            <a:pPr marL="803643" lvl="1"/>
            <a:r>
              <a:rPr lang="en-US" sz="1828" dirty="0"/>
              <a:t>Less samples (so less time) for one cycle of a sinusoid.</a:t>
            </a:r>
          </a:p>
          <a:p>
            <a:pPr marL="803643" lvl="1"/>
            <a:r>
              <a:rPr lang="en-US" sz="1828" dirty="0"/>
              <a:t>So</a:t>
            </a:r>
            <a:r>
              <a:rPr lang="en-US" sz="1828" dirty="0">
                <a:solidFill>
                  <a:srgbClr val="0000FF"/>
                </a:solidFill>
              </a:rPr>
              <a:t> increasing delay gives longer period / lower frequency / pitch shift down</a:t>
            </a:r>
          </a:p>
          <a:p>
            <a:pPr marL="803643" lvl="1"/>
            <a:r>
              <a:rPr lang="en-US" sz="1828" dirty="0">
                <a:solidFill>
                  <a:srgbClr val="0000FF"/>
                </a:solidFill>
              </a:rPr>
              <a:t>… Decreasing delay gives shorter period / higher frequency / pitch shift up</a:t>
            </a:r>
          </a:p>
          <a:p>
            <a:pPr marL="446469"/>
            <a:r>
              <a:rPr lang="en-US" sz="2250" dirty="0" err="1"/>
              <a:t>Generalises</a:t>
            </a:r>
            <a:r>
              <a:rPr lang="en-US" sz="2250" dirty="0"/>
              <a:t> to pitch shift given by </a:t>
            </a:r>
          </a:p>
          <a:p>
            <a:pPr marL="803643" lvl="1"/>
            <a:r>
              <a:rPr lang="en-US" sz="1828" dirty="0"/>
              <a:t>For </a:t>
            </a:r>
          </a:p>
          <a:p>
            <a:pPr marL="446469"/>
            <a:endParaRPr lang="en-US" sz="2250" dirty="0"/>
          </a:p>
          <a:p>
            <a:pPr marL="446469"/>
            <a:r>
              <a:rPr lang="en-US" sz="2250" dirty="0"/>
              <a:t>Now consider vibrato</a:t>
            </a:r>
          </a:p>
          <a:p>
            <a:pPr marL="446469"/>
            <a:endParaRPr lang="en-US" sz="2250" dirty="0"/>
          </a:p>
          <a:p>
            <a:pPr marL="803643" lvl="1"/>
            <a:endParaRPr lang="en-US" sz="225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620638"/>
              </p:ext>
            </p:extLst>
          </p:nvPr>
        </p:nvGraphicFramePr>
        <p:xfrm>
          <a:off x="6408277" y="1287340"/>
          <a:ext cx="1321594" cy="517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600" imgH="368280" progId="Equation.DSMT4">
                  <p:embed/>
                </p:oleObj>
              </mc:Choice>
              <mc:Fallback>
                <p:oleObj name="Equation" r:id="rId2" imgW="939600" imgH="36828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8277" y="1287340"/>
                        <a:ext cx="1321594" cy="517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933016" y="1820100"/>
          <a:ext cx="2857500" cy="250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1840" imgH="177480" progId="Equation.DSMT4">
                  <p:embed/>
                </p:oleObj>
              </mc:Choice>
              <mc:Fallback>
                <p:oleObj name="Equation" r:id="rId4" imgW="2031840" imgH="17748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33016" y="1820100"/>
                        <a:ext cx="2857500" cy="250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397210" y="2437816"/>
          <a:ext cx="4125516" cy="803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33640" imgH="571320" progId="Equation.DSMT4">
                  <p:embed/>
                </p:oleObj>
              </mc:Choice>
              <mc:Fallback>
                <p:oleObj name="Equation" r:id="rId6" imgW="2933640" imgH="57132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97210" y="2437816"/>
                        <a:ext cx="4125516" cy="8036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897172" y="5717545"/>
          <a:ext cx="2071688" cy="517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73120" imgH="368280" progId="Equation.DSMT4">
                  <p:embed/>
                </p:oleObj>
              </mc:Choice>
              <mc:Fallback>
                <p:oleObj name="Equation" r:id="rId8" imgW="1473120" imgH="36828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97172" y="5717545"/>
                        <a:ext cx="2071688" cy="517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6636323" y="4647908"/>
          <a:ext cx="2143125" cy="267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3880" imgH="190440" progId="Equation.DSMT4">
                  <p:embed/>
                </p:oleObj>
              </mc:Choice>
              <mc:Fallback>
                <p:oleObj name="Equation" r:id="rId10" imgW="1523880" imgH="19044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36323" y="4647908"/>
                        <a:ext cx="2143125" cy="267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868253" y="5064109"/>
          <a:ext cx="2393156" cy="267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720" imgH="190440" progId="Equation.DSMT4">
                  <p:embed/>
                </p:oleObj>
              </mc:Choice>
              <mc:Fallback>
                <p:oleObj name="Equation" r:id="rId12" imgW="1701720" imgH="19044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68253" y="5064109"/>
                        <a:ext cx="2393156" cy="267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28610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Determining vibrato width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796207"/>
            <a:ext cx="9144000" cy="6061793"/>
          </a:xfrm>
          <a:ln/>
        </p:spPr>
        <p:txBody>
          <a:bodyPr anchor="t"/>
          <a:lstStyle/>
          <a:p>
            <a:pPr marL="446469">
              <a:buNone/>
            </a:pPr>
            <a:r>
              <a:rPr lang="en-US" sz="2531" dirty="0">
                <a:solidFill>
                  <a:srgbClr val="0000FF"/>
                </a:solidFill>
              </a:rPr>
              <a:t>Width</a:t>
            </a:r>
            <a:r>
              <a:rPr lang="en-US" sz="2531" dirty="0"/>
              <a:t> (max frequency deviation) of vibrato depends on </a:t>
            </a:r>
            <a:r>
              <a:rPr lang="en-US" sz="2531" dirty="0">
                <a:solidFill>
                  <a:srgbClr val="0000FF"/>
                </a:solidFill>
              </a:rPr>
              <a:t>LFO frequency</a:t>
            </a:r>
            <a:r>
              <a:rPr lang="en-US" sz="2531" dirty="0"/>
              <a:t> and </a:t>
            </a:r>
            <a:r>
              <a:rPr lang="en-US" sz="2531" dirty="0">
                <a:solidFill>
                  <a:srgbClr val="0000FF"/>
                </a:solidFill>
              </a:rPr>
              <a:t>sweep width</a:t>
            </a:r>
            <a:r>
              <a:rPr lang="en-US" sz="2531" dirty="0"/>
              <a:t>:</a:t>
            </a:r>
          </a:p>
          <a:p>
            <a:pPr marL="446469"/>
            <a:r>
              <a:rPr lang="en-US" sz="2250" dirty="0"/>
              <a:t>Consider average delay </a:t>
            </a:r>
            <a:r>
              <a:rPr lang="en-US" sz="2250" dirty="0">
                <a:latin typeface="Arial Italic" charset="0"/>
                <a:cs typeface="Arial Italic" charset="0"/>
                <a:sym typeface="Arial Italic" charset="0"/>
              </a:rPr>
              <a:t>M, </a:t>
            </a:r>
            <a:r>
              <a:rPr lang="en-US" sz="2250" dirty="0"/>
              <a:t>sweep width </a:t>
            </a:r>
            <a:r>
              <a:rPr lang="en-US" sz="2250" dirty="0">
                <a:latin typeface="Arial Italic" charset="0"/>
                <a:cs typeface="Arial Italic" charset="0"/>
                <a:sym typeface="Arial Italic" charset="0"/>
              </a:rPr>
              <a:t>W, </a:t>
            </a:r>
            <a:r>
              <a:rPr lang="en-US" sz="2250" dirty="0"/>
              <a:t>frequency </a:t>
            </a:r>
            <a:r>
              <a:rPr lang="en-US" sz="2250" dirty="0">
                <a:latin typeface="Arial Italic" charset="0"/>
                <a:cs typeface="Arial Italic" charset="0"/>
                <a:sym typeface="Arial Italic" charset="0"/>
              </a:rPr>
              <a:t>f</a:t>
            </a:r>
            <a:endParaRPr lang="en-US" sz="2250" dirty="0">
              <a:latin typeface="Arial Italic" charset="0"/>
              <a:sym typeface="Arial Italic" charset="0"/>
            </a:endParaRPr>
          </a:p>
          <a:p>
            <a:pPr marL="446469"/>
            <a:r>
              <a:rPr lang="en-US" sz="2250" dirty="0"/>
              <a:t>Total delay </a:t>
            </a:r>
          </a:p>
          <a:p>
            <a:pPr marL="446469"/>
            <a:r>
              <a:rPr lang="en-US" sz="2250" dirty="0">
                <a:solidFill>
                  <a:srgbClr val="0000FF"/>
                </a:solidFill>
              </a:rPr>
              <a:t>Derivative</a:t>
            </a:r>
            <a:r>
              <a:rPr lang="en-US" sz="2250" dirty="0"/>
              <a:t> of delay is difference in speed between </a:t>
            </a:r>
            <a:r>
              <a:rPr lang="en-US" sz="2250" dirty="0">
                <a:solidFill>
                  <a:srgbClr val="0000FF"/>
                </a:solidFill>
              </a:rPr>
              <a:t>read and write pointers</a:t>
            </a:r>
            <a:r>
              <a:rPr lang="en-US" sz="2250" dirty="0"/>
              <a:t>:</a:t>
            </a:r>
          </a:p>
          <a:p>
            <a:pPr marL="803643" lvl="1"/>
            <a:r>
              <a:rPr lang="en-US" sz="1828" dirty="0"/>
              <a:t>Like difference </a:t>
            </a:r>
            <a:endParaRPr lang="en-US" sz="2250" dirty="0"/>
          </a:p>
          <a:p>
            <a:pPr marL="446469"/>
            <a:r>
              <a:rPr lang="en-US" sz="2250" dirty="0"/>
              <a:t>Write pointer always moves at constant speed</a:t>
            </a:r>
          </a:p>
          <a:p>
            <a:pPr marL="803643" lvl="1"/>
            <a:r>
              <a:rPr lang="en-US" sz="1969" dirty="0"/>
              <a:t>1 sample written per input sample</a:t>
            </a:r>
          </a:p>
          <a:p>
            <a:pPr marL="446469"/>
            <a:r>
              <a:rPr lang="en-US" sz="2250" dirty="0">
                <a:solidFill>
                  <a:srgbClr val="0000FF"/>
                </a:solidFill>
              </a:rPr>
              <a:t>Speed of the read pointer</a:t>
            </a:r>
            <a:r>
              <a:rPr lang="en-US" sz="2250" dirty="0"/>
              <a:t> determines pitch shift:</a:t>
            </a:r>
          </a:p>
          <a:p>
            <a:pPr marL="446469"/>
            <a:endParaRPr lang="en-US" sz="2250" dirty="0"/>
          </a:p>
          <a:p>
            <a:pPr marL="446469"/>
            <a:endParaRPr lang="en-US" sz="2250" dirty="0"/>
          </a:p>
          <a:p>
            <a:pPr marL="446469"/>
            <a:r>
              <a:rPr lang="en-US" sz="2250" dirty="0"/>
              <a:t>Example for one semitone vibrato (1.059), f = 5Hz: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1406" y="2061973"/>
            <a:ext cx="3366492" cy="33039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8522" y="2899458"/>
            <a:ext cx="2885946" cy="64411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7633" y="5947653"/>
            <a:ext cx="7441779" cy="69651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11202" y="4694766"/>
            <a:ext cx="3442883" cy="65961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020144" y="3200293"/>
          <a:ext cx="1053703" cy="267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49160" imgH="190440" progId="Equation.DSMT4">
                  <p:embed/>
                </p:oleObj>
              </mc:Choice>
              <mc:Fallback>
                <p:oleObj name="Equation" r:id="rId6" imgW="749160" imgH="19044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20144" y="3200293"/>
                        <a:ext cx="1053703" cy="267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4505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136" y="0"/>
            <a:ext cx="8976864" cy="750714"/>
          </a:xfrm>
        </p:spPr>
        <p:txBody>
          <a:bodyPr>
            <a:noAutofit/>
          </a:bodyPr>
          <a:lstStyle/>
          <a:p>
            <a:pPr algn="ctr"/>
            <a:r>
              <a:rPr lang="en-US" sz="2391" kern="1200" dirty="0"/>
              <a:t>Vibrato in operation. LFO waveform and pitch shift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7755" r="50979" b="53018"/>
          <a:stretch/>
        </p:blipFill>
        <p:spPr bwMode="auto">
          <a:xfrm>
            <a:off x="3210054" y="692696"/>
            <a:ext cx="3696036" cy="30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52565" r="8254" b="52365"/>
          <a:stretch/>
        </p:blipFill>
        <p:spPr bwMode="auto">
          <a:xfrm>
            <a:off x="6991820" y="701090"/>
            <a:ext cx="3509265" cy="308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662527" y="1834031"/>
            <a:ext cx="162018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250" dirty="0">
                <a:solidFill>
                  <a:srgbClr val="000000"/>
                </a:solidFill>
                <a:latin typeface="Arial"/>
                <a:sym typeface="Arial" charset="0"/>
              </a:rPr>
              <a:t>LFO waveform </a:t>
            </a:r>
            <a:endParaRPr lang="en-US" sz="2812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60125" y="4680385"/>
            <a:ext cx="145426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250" dirty="0">
                <a:solidFill>
                  <a:srgbClr val="000000"/>
                </a:solidFill>
                <a:latin typeface="Arial"/>
                <a:sym typeface="Arial" charset="0"/>
              </a:rPr>
              <a:t>Pitch shift </a:t>
            </a:r>
            <a:endParaRPr lang="en-US" sz="2812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22" name="TextBox 1321"/>
          <p:cNvSpPr txBox="1"/>
          <p:nvPr/>
        </p:nvSpPr>
        <p:spPr>
          <a:xfrm>
            <a:off x="3540630" y="750714"/>
            <a:ext cx="2967479" cy="3953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969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ill Sans" charset="0"/>
              </a:rPr>
              <a:t>W</a:t>
            </a:r>
            <a:r>
              <a:rPr lang="en-GB" sz="1969" dirty="0">
                <a:solidFill>
                  <a:srgbClr val="000000"/>
                </a:solidFill>
                <a:latin typeface="Gill Sans" charset="0"/>
                <a:sym typeface="Gill Sans" charset="0"/>
              </a:rPr>
              <a:t>=2ms, </a:t>
            </a:r>
            <a:r>
              <a:rPr lang="en-GB" sz="1969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ill Sans" charset="0"/>
              </a:rPr>
              <a:t>M</a:t>
            </a:r>
            <a:r>
              <a:rPr lang="en-GB" sz="1969" dirty="0">
                <a:solidFill>
                  <a:srgbClr val="000000"/>
                </a:solidFill>
                <a:latin typeface="Gill Sans" charset="0"/>
                <a:sym typeface="Gill Sans" charset="0"/>
              </a:rPr>
              <a:t>=2ms, </a:t>
            </a:r>
            <a:r>
              <a:rPr lang="en-GB" sz="1969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ill Sans" charset="0"/>
              </a:rPr>
              <a:t>f</a:t>
            </a:r>
            <a:r>
              <a:rPr lang="en-GB" sz="1969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ill Sans" charset="0"/>
              </a:rPr>
              <a:t>LFO</a:t>
            </a:r>
            <a:r>
              <a:rPr lang="en-GB" sz="1969" dirty="0">
                <a:solidFill>
                  <a:srgbClr val="000000"/>
                </a:solidFill>
                <a:latin typeface="Gill Sans" charset="0"/>
                <a:sym typeface="Gill Sans" charset="0"/>
              </a:rPr>
              <a:t>= </a:t>
            </a:r>
            <a:r>
              <a:rPr lang="en-GB" sz="1969" b="1" dirty="0">
                <a:solidFill>
                  <a:srgbClr val="000000"/>
                </a:solidFill>
                <a:latin typeface="Gill Sans" charset="0"/>
                <a:sym typeface="Gill Sans" charset="0"/>
              </a:rPr>
              <a:t>2</a:t>
            </a:r>
            <a:r>
              <a:rPr lang="en-GB" sz="1969" dirty="0">
                <a:solidFill>
                  <a:srgbClr val="000000"/>
                </a:solidFill>
                <a:latin typeface="Gill Sans" charset="0"/>
                <a:sym typeface="Gill Sans" charset="0"/>
              </a:rPr>
              <a:t> Hz</a:t>
            </a:r>
          </a:p>
        </p:txBody>
      </p:sp>
      <p:sp>
        <p:nvSpPr>
          <p:cNvPr id="719" name="TextBox 718"/>
          <p:cNvSpPr txBox="1"/>
          <p:nvPr/>
        </p:nvSpPr>
        <p:spPr>
          <a:xfrm>
            <a:off x="7385234" y="766302"/>
            <a:ext cx="2967479" cy="3953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969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ill Sans" charset="0"/>
              </a:rPr>
              <a:t>W</a:t>
            </a:r>
            <a:r>
              <a:rPr lang="en-GB" sz="1969" dirty="0">
                <a:solidFill>
                  <a:srgbClr val="000000"/>
                </a:solidFill>
                <a:latin typeface="Gill Sans" charset="0"/>
                <a:sym typeface="Gill Sans" charset="0"/>
              </a:rPr>
              <a:t>=2ms, </a:t>
            </a:r>
            <a:r>
              <a:rPr lang="en-GB" sz="1969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ill Sans" charset="0"/>
              </a:rPr>
              <a:t>M</a:t>
            </a:r>
            <a:r>
              <a:rPr lang="en-GB" sz="1969" dirty="0">
                <a:solidFill>
                  <a:srgbClr val="000000"/>
                </a:solidFill>
                <a:latin typeface="Gill Sans" charset="0"/>
                <a:sym typeface="Gill Sans" charset="0"/>
              </a:rPr>
              <a:t>=2ms, </a:t>
            </a:r>
            <a:r>
              <a:rPr lang="en-GB" sz="1969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ill Sans" charset="0"/>
              </a:rPr>
              <a:t>f</a:t>
            </a:r>
            <a:r>
              <a:rPr lang="en-GB" sz="1969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ill Sans" charset="0"/>
              </a:rPr>
              <a:t>LFO</a:t>
            </a:r>
            <a:r>
              <a:rPr lang="en-GB" sz="1969" dirty="0">
                <a:solidFill>
                  <a:srgbClr val="000000"/>
                </a:solidFill>
                <a:latin typeface="Gill Sans" charset="0"/>
                <a:sym typeface="Gill Sans" charset="0"/>
              </a:rPr>
              <a:t>= </a:t>
            </a:r>
            <a:r>
              <a:rPr lang="en-GB" sz="1969" b="1" dirty="0">
                <a:solidFill>
                  <a:srgbClr val="000000"/>
                </a:solidFill>
                <a:latin typeface="Gill Sans" charset="0"/>
                <a:sym typeface="Gill Sans" charset="0"/>
              </a:rPr>
              <a:t>4</a:t>
            </a:r>
            <a:r>
              <a:rPr lang="en-GB" sz="1969" dirty="0">
                <a:solidFill>
                  <a:srgbClr val="000000"/>
                </a:solidFill>
                <a:latin typeface="Gill Sans" charset="0"/>
                <a:sym typeface="Gill Sans" charset="0"/>
              </a:rPr>
              <a:t> Hz</a:t>
            </a:r>
          </a:p>
        </p:txBody>
      </p:sp>
      <p:pic>
        <p:nvPicPr>
          <p:cNvPr id="721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52565" t="53794" r="8254" b="4720"/>
          <a:stretch/>
        </p:blipFill>
        <p:spPr bwMode="auto">
          <a:xfrm>
            <a:off x="6991820" y="3799002"/>
            <a:ext cx="3509265" cy="268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7755" t="54184" r="50979" b="4719"/>
          <a:stretch/>
        </p:blipFill>
        <p:spPr bwMode="auto">
          <a:xfrm>
            <a:off x="3211881" y="3811561"/>
            <a:ext cx="3696036" cy="265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678" name="Object 1677"/>
          <p:cNvGraphicFramePr>
            <a:graphicFrameLocks noChangeAspect="1"/>
          </p:cNvGraphicFramePr>
          <p:nvPr/>
        </p:nvGraphicFramePr>
        <p:xfrm>
          <a:off x="1660125" y="2700392"/>
          <a:ext cx="1750106" cy="267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44520" imgH="190440" progId="Equation.DSMT4">
                  <p:embed/>
                </p:oleObj>
              </mc:Choice>
              <mc:Fallback>
                <p:oleObj name="Equation" r:id="rId3" imgW="1244520" imgH="190440" progId="Equation.DSMT4">
                  <p:embed/>
                  <p:pic>
                    <p:nvPicPr>
                      <p:cNvPr id="1678" name="Object 16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0125" y="2700392"/>
                        <a:ext cx="1750106" cy="267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" name="Object 725"/>
          <p:cNvGraphicFramePr>
            <a:graphicFrameLocks noChangeAspect="1"/>
          </p:cNvGraphicFramePr>
          <p:nvPr/>
        </p:nvGraphicFramePr>
        <p:xfrm>
          <a:off x="1588631" y="5262720"/>
          <a:ext cx="1893094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46040" imgH="355320" progId="Equation.DSMT4">
                  <p:embed/>
                </p:oleObj>
              </mc:Choice>
              <mc:Fallback>
                <p:oleObj name="Equation" r:id="rId5" imgW="1346040" imgH="355320" progId="Equation.DSMT4">
                  <p:embed/>
                  <p:pic>
                    <p:nvPicPr>
                      <p:cNvPr id="726" name="Object 7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631" y="5262720"/>
                        <a:ext cx="1893094" cy="50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Other LFO waveforms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1176" y="2283115"/>
            <a:ext cx="4356006" cy="396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7407936-5D24-852C-3EA5-E19983220037}"/>
              </a:ext>
            </a:extLst>
          </p:cNvPr>
          <p:cNvGrpSpPr>
            <a:grpSpLocks noChangeAspect="1"/>
          </p:cNvGrpSpPr>
          <p:nvPr/>
        </p:nvGrpSpPr>
        <p:grpSpPr>
          <a:xfrm>
            <a:off x="8660289" y="1595299"/>
            <a:ext cx="2364971" cy="828000"/>
            <a:chOff x="7237884" y="2279303"/>
            <a:chExt cx="3038327" cy="1063749"/>
          </a:xfrm>
        </p:grpSpPr>
        <p:sp>
          <p:nvSpPr>
            <p:cNvPr id="19459" name="Line 3"/>
            <p:cNvSpPr>
              <a:spLocks noChangeShapeType="1"/>
            </p:cNvSpPr>
            <p:nvPr/>
          </p:nvSpPr>
          <p:spPr bwMode="auto">
            <a:xfrm rot="10800000" flipH="1">
              <a:off x="9314037" y="2279303"/>
              <a:ext cx="455414" cy="101352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60" name="Line 4"/>
            <p:cNvSpPr>
              <a:spLocks noChangeShapeType="1"/>
            </p:cNvSpPr>
            <p:nvPr/>
          </p:nvSpPr>
          <p:spPr bwMode="auto">
            <a:xfrm>
              <a:off x="9769451" y="2279303"/>
              <a:ext cx="506760" cy="101352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61" name="Line 5"/>
            <p:cNvSpPr>
              <a:spLocks noChangeShapeType="1"/>
            </p:cNvSpPr>
            <p:nvPr/>
          </p:nvSpPr>
          <p:spPr bwMode="auto">
            <a:xfrm rot="10800000" flipH="1">
              <a:off x="8250287" y="2279303"/>
              <a:ext cx="506760" cy="101352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>
              <a:off x="8757047" y="2279303"/>
              <a:ext cx="556990" cy="1063749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 rot="10800000" flipH="1">
              <a:off x="7237884" y="2279303"/>
              <a:ext cx="506760" cy="101352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64" name="Line 8"/>
            <p:cNvSpPr>
              <a:spLocks noChangeShapeType="1"/>
            </p:cNvSpPr>
            <p:nvPr/>
          </p:nvSpPr>
          <p:spPr bwMode="auto">
            <a:xfrm>
              <a:off x="7744644" y="2279303"/>
              <a:ext cx="505643" cy="101352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</p:grpSp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3317" y="2813462"/>
            <a:ext cx="6375307" cy="82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grpSp>
        <p:nvGrpSpPr>
          <p:cNvPr id="19484" name="Group 28"/>
          <p:cNvGrpSpPr>
            <a:grpSpLocks noChangeAspect="1"/>
          </p:cNvGrpSpPr>
          <p:nvPr/>
        </p:nvGrpSpPr>
        <p:grpSpPr bwMode="auto">
          <a:xfrm>
            <a:off x="1539802" y="5821017"/>
            <a:ext cx="8086844" cy="828000"/>
            <a:chOff x="0" y="0"/>
            <a:chExt cx="5108" cy="523"/>
          </a:xfrm>
        </p:grpSpPr>
        <p:sp>
          <p:nvSpPr>
            <p:cNvPr id="19466" name="Line 10"/>
            <p:cNvSpPr>
              <a:spLocks noChangeShapeType="1"/>
            </p:cNvSpPr>
            <p:nvPr/>
          </p:nvSpPr>
          <p:spPr bwMode="auto">
            <a:xfrm>
              <a:off x="72" y="509"/>
              <a:ext cx="548" cy="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>
              <a:off x="608" y="1"/>
              <a:ext cx="0" cy="522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 flipH="1">
              <a:off x="608" y="16"/>
              <a:ext cx="548" cy="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>
              <a:off x="1144" y="0"/>
              <a:ext cx="0" cy="521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70" name="Line 14"/>
            <p:cNvSpPr>
              <a:spLocks noChangeShapeType="1"/>
            </p:cNvSpPr>
            <p:nvPr/>
          </p:nvSpPr>
          <p:spPr bwMode="auto">
            <a:xfrm>
              <a:off x="1144" y="505"/>
              <a:ext cx="548" cy="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71" name="Line 15"/>
            <p:cNvSpPr>
              <a:spLocks noChangeShapeType="1"/>
            </p:cNvSpPr>
            <p:nvPr/>
          </p:nvSpPr>
          <p:spPr bwMode="auto">
            <a:xfrm>
              <a:off x="1680" y="0"/>
              <a:ext cx="0" cy="521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72" name="Line 16"/>
            <p:cNvSpPr>
              <a:spLocks noChangeShapeType="1"/>
            </p:cNvSpPr>
            <p:nvPr/>
          </p:nvSpPr>
          <p:spPr bwMode="auto">
            <a:xfrm flipH="1">
              <a:off x="1680" y="16"/>
              <a:ext cx="548" cy="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73" name="Line 17"/>
            <p:cNvSpPr>
              <a:spLocks noChangeShapeType="1"/>
            </p:cNvSpPr>
            <p:nvPr/>
          </p:nvSpPr>
          <p:spPr bwMode="auto">
            <a:xfrm>
              <a:off x="2216" y="0"/>
              <a:ext cx="0" cy="521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74" name="Line 18"/>
            <p:cNvSpPr>
              <a:spLocks noChangeShapeType="1"/>
            </p:cNvSpPr>
            <p:nvPr/>
          </p:nvSpPr>
          <p:spPr bwMode="auto">
            <a:xfrm>
              <a:off x="2216" y="505"/>
              <a:ext cx="548" cy="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75" name="Line 19"/>
            <p:cNvSpPr>
              <a:spLocks noChangeShapeType="1"/>
            </p:cNvSpPr>
            <p:nvPr/>
          </p:nvSpPr>
          <p:spPr bwMode="auto">
            <a:xfrm>
              <a:off x="2752" y="0"/>
              <a:ext cx="0" cy="521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76" name="Line 20"/>
            <p:cNvSpPr>
              <a:spLocks noChangeShapeType="1"/>
            </p:cNvSpPr>
            <p:nvPr/>
          </p:nvSpPr>
          <p:spPr bwMode="auto">
            <a:xfrm flipH="1">
              <a:off x="2752" y="16"/>
              <a:ext cx="548" cy="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77" name="Line 21"/>
            <p:cNvSpPr>
              <a:spLocks noChangeShapeType="1"/>
            </p:cNvSpPr>
            <p:nvPr/>
          </p:nvSpPr>
          <p:spPr bwMode="auto">
            <a:xfrm>
              <a:off x="3288" y="0"/>
              <a:ext cx="0" cy="521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78" name="Line 22"/>
            <p:cNvSpPr>
              <a:spLocks noChangeShapeType="1"/>
            </p:cNvSpPr>
            <p:nvPr/>
          </p:nvSpPr>
          <p:spPr bwMode="auto">
            <a:xfrm>
              <a:off x="3288" y="505"/>
              <a:ext cx="548" cy="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79" name="Line 23"/>
            <p:cNvSpPr>
              <a:spLocks noChangeShapeType="1"/>
            </p:cNvSpPr>
            <p:nvPr/>
          </p:nvSpPr>
          <p:spPr bwMode="auto">
            <a:xfrm>
              <a:off x="3824" y="0"/>
              <a:ext cx="0" cy="521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80" name="Line 24"/>
            <p:cNvSpPr>
              <a:spLocks noChangeShapeType="1"/>
            </p:cNvSpPr>
            <p:nvPr/>
          </p:nvSpPr>
          <p:spPr bwMode="auto">
            <a:xfrm flipH="1">
              <a:off x="3824" y="16"/>
              <a:ext cx="548" cy="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81" name="Line 25"/>
            <p:cNvSpPr>
              <a:spLocks noChangeShapeType="1"/>
            </p:cNvSpPr>
            <p:nvPr/>
          </p:nvSpPr>
          <p:spPr bwMode="auto">
            <a:xfrm>
              <a:off x="4360" y="0"/>
              <a:ext cx="0" cy="521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82" name="Line 26"/>
            <p:cNvSpPr>
              <a:spLocks noChangeShapeType="1"/>
            </p:cNvSpPr>
            <p:nvPr/>
          </p:nvSpPr>
          <p:spPr bwMode="auto">
            <a:xfrm>
              <a:off x="0" y="277"/>
              <a:ext cx="4705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83" name="Rectangle 27"/>
            <p:cNvSpPr>
              <a:spLocks/>
            </p:cNvSpPr>
            <p:nvPr/>
          </p:nvSpPr>
          <p:spPr bwMode="auto">
            <a:xfrm>
              <a:off x="4771" y="132"/>
              <a:ext cx="337" cy="29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9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1.0</a:t>
              </a:r>
            </a:p>
          </p:txBody>
        </p:sp>
      </p:grpSp>
      <p:pic>
        <p:nvPicPr>
          <p:cNvPr id="19485" name="Picture 2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53316" y="3821956"/>
            <a:ext cx="7965936" cy="82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9486" name="Picture 3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44386" y="4830450"/>
            <a:ext cx="5843584" cy="82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9487" name="Rectangle 31"/>
          <p:cNvSpPr>
            <a:spLocks/>
          </p:cNvSpPr>
          <p:nvPr/>
        </p:nvSpPr>
        <p:spPr bwMode="auto">
          <a:xfrm>
            <a:off x="866589" y="794742"/>
            <a:ext cx="9747834" cy="282138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50000"/>
              <a:buFont typeface="Arial" charset="0"/>
              <a:buChar char="•"/>
            </a:pPr>
            <a:r>
              <a:rPr lang="en-US" sz="2953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Sinusoidal</a:t>
            </a: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LFO modulation is the most common</a:t>
            </a:r>
          </a:p>
          <a:p>
            <a:pPr marL="589338" lvl="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Resembles vibrato in the physical/acoustic world</a:t>
            </a: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50000"/>
              <a:buFont typeface="Arial" charset="0"/>
              <a:buChar char="•"/>
            </a:pP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What if we used a </a:t>
            </a:r>
            <a:r>
              <a:rPr lang="en-US" sz="2953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triangle wave</a:t>
            </a: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LFO?</a:t>
            </a:r>
          </a:p>
        </p:txBody>
      </p:sp>
    </p:spTree>
  </p:cSld>
  <p:clrMapOvr>
    <a:masterClrMapping/>
  </p:clrMapOvr>
  <p:transition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1792</Words>
  <Application>Microsoft Office PowerPoint</Application>
  <PresentationFormat>Widescreen</PresentationFormat>
  <Paragraphs>263</Paragraphs>
  <Slides>19</Slides>
  <Notes>10</Notes>
  <HiddenSlides>2</HiddenSlides>
  <MMClips>5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Arial</vt:lpstr>
      <vt:lpstr>Arial Italic</vt:lpstr>
      <vt:lpstr>Calibri</vt:lpstr>
      <vt:lpstr>Calibri Light</vt:lpstr>
      <vt:lpstr>Cascadia Mono</vt:lpstr>
      <vt:lpstr>Courier New</vt:lpstr>
      <vt:lpstr>Gill Sans</vt:lpstr>
      <vt:lpstr>Lucida Grande</vt:lpstr>
      <vt:lpstr>Times New Roman</vt:lpstr>
      <vt:lpstr>Wingdings</vt:lpstr>
      <vt:lpstr>Office Theme</vt:lpstr>
      <vt:lpstr>Title &amp; Bullets</vt:lpstr>
      <vt:lpstr>1_Office Theme</vt:lpstr>
      <vt:lpstr>Equation</vt:lpstr>
      <vt:lpstr>PowerPoint Presentation</vt:lpstr>
      <vt:lpstr>Vibrato simulation</vt:lpstr>
      <vt:lpstr>Vibrato in the acoustic world</vt:lpstr>
      <vt:lpstr>Examples</vt:lpstr>
      <vt:lpstr>Digital implementation</vt:lpstr>
      <vt:lpstr>Effect of changing delay</vt:lpstr>
      <vt:lpstr>Determining vibrato width</vt:lpstr>
      <vt:lpstr>Vibrato in operation. LFO waveform and pitch shift</vt:lpstr>
      <vt:lpstr>Other LFO waveforms</vt:lpstr>
      <vt:lpstr>Triangular and sawtooth LFOs, with corresponding pitch shift</vt:lpstr>
      <vt:lpstr>Vibrato C++ code(1/2)</vt:lpstr>
      <vt:lpstr>Vibrato C++ code(2/2)</vt:lpstr>
      <vt:lpstr>Vibrato code</vt:lpstr>
      <vt:lpstr>Define and initialise</vt:lpstr>
      <vt:lpstr>Set up interface</vt:lpstr>
      <vt:lpstr>Define and initialise</vt:lpstr>
      <vt:lpstr>The ProcessBlock</vt:lpstr>
      <vt:lpstr>The ProcessBlock</vt:lpstr>
      <vt:lpstr>The ProcessBlock II – iterate over channels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Reiss</dc:creator>
  <cp:lastModifiedBy>Joshua Reiss</cp:lastModifiedBy>
  <cp:revision>14</cp:revision>
  <dcterms:created xsi:type="dcterms:W3CDTF">2023-10-15T11:43:45Z</dcterms:created>
  <dcterms:modified xsi:type="dcterms:W3CDTF">2025-02-13T16:25:53Z</dcterms:modified>
</cp:coreProperties>
</file>