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 id="2147483684" r:id="rId2"/>
    <p:sldMasterId id="2147483708" r:id="rId3"/>
  </p:sldMasterIdLst>
  <p:notesMasterIdLst>
    <p:notesMasterId r:id="rId27"/>
  </p:notesMasterIdLst>
  <p:sldIdLst>
    <p:sldId id="359" r:id="rId4"/>
    <p:sldId id="296" r:id="rId5"/>
    <p:sldId id="297" r:id="rId6"/>
    <p:sldId id="276" r:id="rId7"/>
    <p:sldId id="280" r:id="rId8"/>
    <p:sldId id="281" r:id="rId9"/>
    <p:sldId id="305" r:id="rId10"/>
    <p:sldId id="311" r:id="rId11"/>
    <p:sldId id="312" r:id="rId12"/>
    <p:sldId id="330" r:id="rId13"/>
    <p:sldId id="331" r:id="rId14"/>
    <p:sldId id="315" r:id="rId15"/>
    <p:sldId id="321" r:id="rId16"/>
    <p:sldId id="258" r:id="rId17"/>
    <p:sldId id="354" r:id="rId18"/>
    <p:sldId id="358" r:id="rId19"/>
    <p:sldId id="349" r:id="rId20"/>
    <p:sldId id="334" r:id="rId21"/>
    <p:sldId id="335" r:id="rId22"/>
    <p:sldId id="338" r:id="rId23"/>
    <p:sldId id="356" r:id="rId24"/>
    <p:sldId id="357" r:id="rId25"/>
    <p:sldId id="34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79" autoAdjust="0"/>
    <p:restoredTop sz="86401" autoAdjust="0"/>
  </p:normalViewPr>
  <p:slideViewPr>
    <p:cSldViewPr snapToGrid="0">
      <p:cViewPr varScale="1">
        <p:scale>
          <a:sx n="54" d="100"/>
          <a:sy n="54" d="100"/>
        </p:scale>
        <p:origin x="1108" y="60"/>
      </p:cViewPr>
      <p:guideLst/>
    </p:cSldViewPr>
  </p:slideViewPr>
  <p:outlineViewPr>
    <p:cViewPr>
      <p:scale>
        <a:sx n="33" d="100"/>
        <a:sy n="33" d="100"/>
      </p:scale>
      <p:origin x="0" y="-1789"/>
    </p:cViewPr>
  </p:outlineViewPr>
  <p:notesTextViewPr>
    <p:cViewPr>
      <p:scale>
        <a:sx n="1" d="1"/>
        <a:sy n="1" d="1"/>
      </p:scale>
      <p:origin x="0" y="0"/>
    </p:cViewPr>
  </p:notesTextViewPr>
  <p:sorterViewPr>
    <p:cViewPr varScale="1">
      <p:scale>
        <a:sx n="1" d="1"/>
        <a:sy n="1" d="1"/>
      </p:scale>
      <p:origin x="0" y="-4275"/>
    </p:cViewPr>
  </p:sorterViewPr>
  <p:notesViewPr>
    <p:cSldViewPr snapToGrid="0">
      <p:cViewPr varScale="1">
        <p:scale>
          <a:sx n="72" d="100"/>
          <a:sy n="72" d="100"/>
        </p:scale>
        <p:origin x="2683"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Reiss" userId="71f87c30-4769-4a42-a082-a6a82298c8cb" providerId="ADAL" clId="{5B1120C7-3941-49D0-87F4-69C49BDDDFB9}"/>
    <pc:docChg chg="delSld">
      <pc:chgData name="Joshua Reiss" userId="71f87c30-4769-4a42-a082-a6a82298c8cb" providerId="ADAL" clId="{5B1120C7-3941-49D0-87F4-69C49BDDDFB9}" dt="2025-07-03T15:33:58.328" v="0" actId="47"/>
      <pc:docMkLst>
        <pc:docMk/>
      </pc:docMkLst>
      <pc:sldChg chg="del">
        <pc:chgData name="Joshua Reiss" userId="71f87c30-4769-4a42-a082-a6a82298c8cb" providerId="ADAL" clId="{5B1120C7-3941-49D0-87F4-69C49BDDDFB9}" dt="2025-07-03T15:33:58.328" v="0" actId="47"/>
        <pc:sldMkLst>
          <pc:docMk/>
          <pc:sldMk cId="1908600673" sldId="339"/>
        </pc:sldMkLst>
      </pc:sldChg>
    </pc:docChg>
  </pc:docChgLst>
  <pc:docChgLst>
    <pc:chgData name="Joshua Reiss" userId="71f87c30-4769-4a42-a082-a6a82298c8cb" providerId="ADAL" clId="{D06F7BD9-5C9A-4EA0-8614-440033A67215}"/>
    <pc:docChg chg="custSel addSld modSld">
      <pc:chgData name="Joshua Reiss" userId="71f87c30-4769-4a42-a082-a6a82298c8cb" providerId="ADAL" clId="{D06F7BD9-5C9A-4EA0-8614-440033A67215}" dt="2025-02-20T15:02:14.816" v="92" actId="1076"/>
      <pc:docMkLst>
        <pc:docMk/>
      </pc:docMkLst>
      <pc:sldChg chg="delSp modSp mod">
        <pc:chgData name="Joshua Reiss" userId="71f87c30-4769-4a42-a082-a6a82298c8cb" providerId="ADAL" clId="{D06F7BD9-5C9A-4EA0-8614-440033A67215}" dt="2025-02-20T15:02:14.816" v="92" actId="1076"/>
        <pc:sldMkLst>
          <pc:docMk/>
          <pc:sldMk cId="1908600673" sldId="339"/>
        </pc:sldMkLst>
      </pc:sldChg>
      <pc:sldChg chg="add">
        <pc:chgData name="Joshua Reiss" userId="71f87c30-4769-4a42-a082-a6a82298c8cb" providerId="ADAL" clId="{D06F7BD9-5C9A-4EA0-8614-440033A67215}" dt="2025-02-20T15:00:58.528" v="0"/>
        <pc:sldMkLst>
          <pc:docMk/>
          <pc:sldMk cId="1885842872" sldId="3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845D6-57EF-483E-A145-663C7E6E58E6}" type="datetimeFigureOut">
              <a:rPr lang="en-GB" smtClean="0"/>
              <a:t>03/07/2025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31D04-FE06-4779-A17A-6FBD6ED7F03C}" type="slidenum">
              <a:rPr lang="en-GB" smtClean="0"/>
              <a:t>‹#›</a:t>
            </a:fld>
            <a:endParaRPr lang="en-GB"/>
          </a:p>
        </p:txBody>
      </p:sp>
    </p:spTree>
    <p:extLst>
      <p:ext uri="{BB962C8B-B14F-4D97-AF65-F5344CB8AC3E}">
        <p14:creationId xmlns:p14="http://schemas.microsoft.com/office/powerpoint/2010/main" val="40053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Rot="1" noChangeAspect="1" noChangeArrowheads="1" noTextEdit="1"/>
          </p:cNvSpPr>
          <p:nvPr>
            <p:ph type="sldImg"/>
          </p:nvPr>
        </p:nvSpPr>
        <p:spPr>
          <a:solidFill>
            <a:srgbClr val="FFFFFF"/>
          </a:solidFill>
          <a:ln/>
        </p:spPr>
      </p:sp>
      <p:sp>
        <p:nvSpPr>
          <p:cNvPr id="32771" name="Rectangle 2"/>
          <p:cNvSpPr>
            <a:spLocks noGrp="1" noChangeArrowheads="1"/>
          </p:cNvSpPr>
          <p:nvPr>
            <p:ph type="body" idx="1"/>
          </p:nvPr>
        </p:nvSpPr>
        <p:spPr>
          <a:noFill/>
          <a:ln/>
        </p:spPr>
        <p:txBody>
          <a:bodyPr/>
          <a:lstStyle/>
          <a:p>
            <a:pPr marL="63500" eaLnBrk="1" hangingPunct="1">
              <a:spcBef>
                <a:spcPts val="588"/>
              </a:spcBef>
            </a:pPr>
            <a:r>
              <a:rPr lang="en-US" sz="1600">
                <a:solidFill>
                  <a:srgbClr val="000000"/>
                </a:solidFill>
                <a:cs typeface="Arial" charset="0"/>
                <a:sym typeface="Arial" charset="0"/>
              </a:rPr>
              <a:t>Equalisation (EQ) is the process of boosting or cutting certain frequency components in a signal. The name originates from the application of trying to obtain a flat frequency response - no coloration. For example, when transmitting (analog) voice signals over long distances of wire, the high frequencies would be attenuated. By applying some equalisation filters, this loss could be 'undone' so that the voice would sound more natural on the receiving end. Equalisation is a very important tool in recording for bringing out an instrument's sound.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endParaRPr lang="en-GB" sz="1200" dirty="0">
              <a:effectLs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2085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cs typeface="Arial" charset="0"/>
                <a:sym typeface="Arial" charset="0"/>
              </a:rPr>
              <a:t>The filter's bandwidth BW is only perfectly centered around the center frequency F0 when such frequency is set to 0.5*pi (half the Nyquist rate). When F0 is closer to 0 or to pi, there is a warping effect that makes a larger portion of the bandwidth to occur at one side of the center frequency. In the edge cases, if the center frequency is set to 0 (pi), the entire bandwidth of the filter occurs to the right (left) of the center frequency. The result is a so-called shelving lowpass (</a:t>
            </a:r>
            <a:r>
              <a:rPr lang="en-US" sz="1200" dirty="0" err="1">
                <a:solidFill>
                  <a:srgbClr val="000000"/>
                </a:solidFill>
                <a:cs typeface="Arial" charset="0"/>
                <a:sym typeface="Arial" charset="0"/>
              </a:rPr>
              <a:t>highpass</a:t>
            </a:r>
            <a:r>
              <a:rPr lang="en-US" sz="1200" dirty="0">
                <a:solidFill>
                  <a:srgbClr val="000000"/>
                </a:solidFill>
                <a:cs typeface="Arial" charset="0"/>
                <a:sym typeface="Arial" charset="0"/>
              </a:rPr>
              <a:t>) filter. </a:t>
            </a:r>
          </a:p>
          <a:p>
            <a:endParaRPr lang="en-GB" dirty="0"/>
          </a:p>
        </p:txBody>
      </p:sp>
      <p:sp>
        <p:nvSpPr>
          <p:cNvPr id="4" name="Slide Number Placeholder 3"/>
          <p:cNvSpPr>
            <a:spLocks noGrp="1"/>
          </p:cNvSpPr>
          <p:nvPr>
            <p:ph type="sldNum" sz="quarter" idx="5"/>
          </p:nvPr>
        </p:nvSpPr>
        <p:spPr/>
        <p:txBody>
          <a:bodyPr/>
          <a:lstStyle/>
          <a:p>
            <a:pPr>
              <a:defRPr/>
            </a:pPr>
            <a:fld id="{F7E21DAB-256E-4BBD-85E7-45C1C4ACE193}" type="slidenum">
              <a:rPr lang="en-US" smtClean="0"/>
              <a:pPr>
                <a:defRPr/>
              </a:pPr>
              <a:t>11</a:t>
            </a:fld>
            <a:endParaRPr lang="en-US"/>
          </a:p>
        </p:txBody>
      </p:sp>
    </p:spTree>
    <p:extLst>
      <p:ext uri="{BB962C8B-B14F-4D97-AF65-F5344CB8AC3E}">
        <p14:creationId xmlns:p14="http://schemas.microsoft.com/office/powerpoint/2010/main" val="7281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139700" y="768350"/>
            <a:ext cx="6819900" cy="3836988"/>
          </a:xfrm>
          <a:solidFill>
            <a:srgbClr val="FFFFFF"/>
          </a:solidFill>
          <a:ln/>
        </p:spPr>
      </p:sp>
      <p:sp>
        <p:nvSpPr>
          <p:cNvPr id="37891" name="Rectangle 2"/>
          <p:cNvSpPr>
            <a:spLocks noGrp="1" noChangeArrowheads="1"/>
          </p:cNvSpPr>
          <p:nvPr>
            <p:ph type="body" idx="1"/>
          </p:nvPr>
        </p:nvSpPr>
        <p:spPr>
          <a:xfrm>
            <a:off x="709613" y="4860925"/>
            <a:ext cx="5680075" cy="4605338"/>
          </a:xfrm>
          <a:noFill/>
          <a:ln/>
        </p:spPr>
        <p:txBody>
          <a:bodyPr/>
          <a:lstStyle/>
          <a:p>
            <a:pPr marL="69850">
              <a:spcBef>
                <a:spcPts val="638"/>
              </a:spcBef>
            </a:pPr>
            <a:r>
              <a:rPr lang="en-US" sz="1700" dirty="0">
                <a:solidFill>
                  <a:srgbClr val="000000"/>
                </a:solidFill>
                <a:latin typeface="Arial" pitchFamily="34" charset="0"/>
                <a:cs typeface="Arial" pitchFamily="34" charset="0"/>
                <a:sym typeface="Arial" pitchFamily="34" charset="0"/>
              </a:rPr>
              <a:t>One often used filter is the constant Q peak filter. </a:t>
            </a:r>
          </a:p>
          <a:p>
            <a:pPr marL="69850">
              <a:spcBef>
                <a:spcPts val="638"/>
              </a:spcBef>
            </a:pPr>
            <a:r>
              <a:rPr lang="en-US" sz="1700" dirty="0">
                <a:solidFill>
                  <a:srgbClr val="000000"/>
                </a:solidFill>
                <a:latin typeface="Arial" pitchFamily="34" charset="0"/>
                <a:cs typeface="Arial" pitchFamily="34" charset="0"/>
                <a:sym typeface="Arial" pitchFamily="34" charset="0"/>
              </a:rPr>
              <a:t>Q factor is defined as the bandwidth relative to cut-off frequency.</a:t>
            </a:r>
          </a:p>
          <a:p>
            <a:pPr marL="69850">
              <a:spcBef>
                <a:spcPts val="688"/>
              </a:spcBef>
            </a:pPr>
            <a:r>
              <a:rPr lang="en-US" sz="1700" dirty="0">
                <a:solidFill>
                  <a:srgbClr val="000000"/>
                </a:solidFill>
                <a:latin typeface="Times New Roman Italic" charset="0"/>
                <a:cs typeface="Times New Roman Italic" charset="0"/>
                <a:sym typeface="Times New Roman Italic" charset="0"/>
              </a:rPr>
              <a:t>Q=</a:t>
            </a:r>
            <a:r>
              <a:rPr lang="en-US" sz="1700" dirty="0" err="1">
                <a:solidFill>
                  <a:srgbClr val="000000"/>
                </a:solidFill>
                <a:latin typeface="Symbol" pitchFamily="18" charset="2"/>
                <a:ea typeface="Symbol" pitchFamily="18" charset="2"/>
                <a:cs typeface="Symbol" pitchFamily="18" charset="2"/>
                <a:sym typeface="Symbol" pitchFamily="18" charset="2"/>
              </a:rPr>
              <a:t>ω</a:t>
            </a:r>
            <a:r>
              <a:rPr lang="en-US" sz="1700" baseline="-20000" dirty="0" err="1">
                <a:solidFill>
                  <a:srgbClr val="000000"/>
                </a:solidFill>
                <a:latin typeface="Times New Roman Italic" charset="0"/>
                <a:cs typeface="Times New Roman Italic" charset="0"/>
                <a:sym typeface="Times New Roman Italic" charset="0"/>
              </a:rPr>
              <a:t>c</a:t>
            </a:r>
            <a:r>
              <a:rPr lang="en-US" sz="1700" dirty="0">
                <a:solidFill>
                  <a:srgbClr val="000000"/>
                </a:solidFill>
                <a:latin typeface="Times New Roman" pitchFamily="18" charset="0"/>
                <a:cs typeface="Times New Roman" pitchFamily="18" charset="0"/>
                <a:sym typeface="Times New Roman" pitchFamily="18" charset="0"/>
              </a:rPr>
              <a:t>/</a:t>
            </a:r>
            <a:r>
              <a:rPr lang="en-US" sz="1700" dirty="0">
                <a:solidFill>
                  <a:srgbClr val="000000"/>
                </a:solidFill>
                <a:latin typeface="Times New Roman Italic" charset="0"/>
                <a:cs typeface="Times New Roman Italic" charset="0"/>
                <a:sym typeface="Times New Roman Italic" charset="0"/>
              </a:rPr>
              <a:t>B </a:t>
            </a:r>
          </a:p>
          <a:p>
            <a:pPr marL="69850">
              <a:spcBef>
                <a:spcPts val="638"/>
              </a:spcBef>
            </a:pPr>
            <a:r>
              <a:rPr lang="en-US" sz="1700" dirty="0">
                <a:solidFill>
                  <a:srgbClr val="000000"/>
                </a:solidFill>
                <a:latin typeface="Arial" pitchFamily="34" charset="0"/>
                <a:cs typeface="Arial" pitchFamily="34" charset="0"/>
                <a:sym typeface="Arial" pitchFamily="34" charset="0"/>
              </a:rPr>
              <a:t>The cut-off frequency of peak filters is then tuned while keeping Q constant. So the bandwidth is increased when cut-off frequency increased and vice versa.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1FADD-D9E4-DBFF-29F9-AD46F181A851}"/>
            </a:ext>
          </a:extLst>
        </p:cNvPr>
        <p:cNvGrpSpPr/>
        <p:nvPr/>
      </p:nvGrpSpPr>
      <p:grpSpPr>
        <a:xfrm>
          <a:off x="0" y="0"/>
          <a:ext cx="0" cy="0"/>
          <a:chOff x="0" y="0"/>
          <a:chExt cx="0" cy="0"/>
        </a:xfrm>
      </p:grpSpPr>
      <p:sp>
        <p:nvSpPr>
          <p:cNvPr id="20482" name="Rectangle 1">
            <a:extLst>
              <a:ext uri="{FF2B5EF4-FFF2-40B4-BE49-F238E27FC236}">
                <a16:creationId xmlns:a16="http://schemas.microsoft.com/office/drawing/2014/main" id="{0332C7E0-31AB-CFEF-5EAB-6145B869841A}"/>
              </a:ext>
            </a:extLst>
          </p:cNvPr>
          <p:cNvSpPr>
            <a:spLocks noGrp="1" noRot="1" noChangeAspect="1" noChangeArrowheads="1" noTextEdit="1"/>
          </p:cNvSpPr>
          <p:nvPr>
            <p:ph type="sldImg"/>
          </p:nvPr>
        </p:nvSpPr>
        <p:spPr>
          <a:solidFill>
            <a:srgbClr val="FFFFFF"/>
          </a:solidFill>
          <a:ln/>
        </p:spPr>
      </p:sp>
      <p:sp>
        <p:nvSpPr>
          <p:cNvPr id="20483" name="Rectangle 2">
            <a:extLst>
              <a:ext uri="{FF2B5EF4-FFF2-40B4-BE49-F238E27FC236}">
                <a16:creationId xmlns:a16="http://schemas.microsoft.com/office/drawing/2014/main" id="{AC4CDDA1-614F-7503-BE1D-32783E7BB4E5}"/>
              </a:ext>
            </a:extLst>
          </p:cNvPr>
          <p:cNvSpPr>
            <a:spLocks noGrp="1" noChangeArrowheads="1"/>
          </p:cNvSpPr>
          <p:nvPr>
            <p:ph type="body" idx="1"/>
          </p:nvPr>
        </p:nvSpPr>
        <p:spPr>
          <a:noFill/>
          <a:ln/>
        </p:spPr>
        <p:txBody>
          <a:bodyPr/>
          <a:lstStyle/>
          <a:p>
            <a:pPr marL="70503" eaLnBrk="1" hangingPunct="1">
              <a:spcBef>
                <a:spcPts val="637"/>
              </a:spcBef>
            </a:pPr>
            <a:r>
              <a:rPr lang="en-US" sz="1700" dirty="0">
                <a:solidFill>
                  <a:srgbClr val="000000"/>
                </a:solidFill>
                <a:latin typeface="Arial Bold" charset="0"/>
                <a:cs typeface="Arial Bold" charset="0"/>
                <a:sym typeface="Arial Bold" charset="0"/>
              </a:rPr>
              <a:t>Some Basic Designs</a:t>
            </a:r>
          </a:p>
          <a:p>
            <a:pPr marL="70503" eaLnBrk="1" hangingPunct="1">
              <a:spcBef>
                <a:spcPts val="637"/>
              </a:spcBef>
            </a:pPr>
            <a:r>
              <a:rPr lang="en-US" sz="1700" dirty="0">
                <a:solidFill>
                  <a:srgbClr val="000000"/>
                </a:solidFill>
                <a:cs typeface="Arial" charset="0"/>
                <a:sym typeface="Arial" charset="0"/>
              </a:rPr>
              <a:t>One of the design parameters is the filter bandwidth, BW. You not only specify what the desired bandwidth is, you also specify at what gain this bandwidth is specified, GBW. In this case, we set GBW to be at half the peak magnitude squared gain of the filter, that is, approximately 3.0103 dB below the 6 dB gain. To see this, we can plot the magnitude squared and verify that the point at which the filter's bandwidth is 0.2*pi as specified is half of the peak magnitude squared. </a:t>
            </a:r>
          </a:p>
        </p:txBody>
      </p:sp>
    </p:spTree>
    <p:extLst>
      <p:ext uri="{BB962C8B-B14F-4D97-AF65-F5344CB8AC3E}">
        <p14:creationId xmlns:p14="http://schemas.microsoft.com/office/powerpoint/2010/main" val="3148975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different formulations. The first is derived in my audio effects book, the second in the All About paper. Arithmetic mean between extreme square magnitudes, 0 and 1, used to find square magnitude at corner frequency in low/high pass, band pass/stop filters. (0+1)/2 = ½</a:t>
            </a:r>
          </a:p>
          <a:p>
            <a:r>
              <a:rPr lang="en-GB" dirty="0"/>
              <a:t>Geometric mean between extreme square magnitudes, 1 and G, used to find square magnitude at corner frequency in low/high shelves, peaking filters. Sqrt(1 * G^2) = G</a:t>
            </a:r>
          </a:p>
        </p:txBody>
      </p:sp>
      <p:sp>
        <p:nvSpPr>
          <p:cNvPr id="4" name="Slide Number Placeholder 3"/>
          <p:cNvSpPr>
            <a:spLocks noGrp="1"/>
          </p:cNvSpPr>
          <p:nvPr>
            <p:ph type="sldNum" sz="quarter" idx="5"/>
          </p:nvPr>
        </p:nvSpPr>
        <p:spPr/>
        <p:txBody>
          <a:bodyPr/>
          <a:lstStyle/>
          <a:p>
            <a:fld id="{49131D04-FE06-4779-A17A-6FBD6ED7F03C}" type="slidenum">
              <a:rPr lang="en-GB" smtClean="0"/>
              <a:t>15</a:t>
            </a:fld>
            <a:endParaRPr lang="en-GB"/>
          </a:p>
        </p:txBody>
      </p:sp>
    </p:spTree>
    <p:extLst>
      <p:ext uri="{BB962C8B-B14F-4D97-AF65-F5344CB8AC3E}">
        <p14:creationId xmlns:p14="http://schemas.microsoft.com/office/powerpoint/2010/main" val="3391958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2728D-3FF3-0149-B1E4-CA8831B76E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25DC0-0B0C-C0E4-AD8B-F8459EFD33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9121F0-0900-FD0E-9039-06450AF20BDB}"/>
              </a:ext>
            </a:extLst>
          </p:cNvPr>
          <p:cNvSpPr>
            <a:spLocks noGrp="1"/>
          </p:cNvSpPr>
          <p:nvPr>
            <p:ph type="body" idx="1"/>
          </p:nvPr>
        </p:nvSpPr>
        <p:spPr/>
        <p:txBody>
          <a:bodyPr/>
          <a:lstStyle/>
          <a:p>
            <a:r>
              <a:rPr lang="en-GB" dirty="0"/>
              <a:t>Two different formulations. The first is derived in my audio effects book, the second in the All About paper.</a:t>
            </a:r>
          </a:p>
          <a:p>
            <a:r>
              <a:rPr lang="en-GB" dirty="0"/>
              <a:t>sqrt(G) for gain at </a:t>
            </a:r>
            <a:r>
              <a:rPr lang="en-GB" dirty="0" err="1"/>
              <a:t>wc</a:t>
            </a:r>
            <a:r>
              <a:rPr lang="en-GB" dirty="0"/>
              <a:t> in shelving filters</a:t>
            </a:r>
          </a:p>
          <a:p>
            <a:r>
              <a:rPr lang="en-GB" dirty="0"/>
              <a:t>First uses arithmetic </a:t>
            </a:r>
            <a:r>
              <a:rPr lang="en-GB" dirty="0" err="1"/>
              <a:t>meanSecond</a:t>
            </a:r>
            <a:r>
              <a:rPr lang="en-GB" dirty="0"/>
              <a:t>, square mag at fc is average of the other square mags, so (1+G^2)/2</a:t>
            </a:r>
          </a:p>
          <a:p>
            <a:r>
              <a:rPr lang="en-GB" dirty="0"/>
              <a:t>Second uses geometric mean, square mag at fc is geo mean of the others, so sqrt(1*G^2)=G</a:t>
            </a:r>
          </a:p>
          <a:p>
            <a:endParaRPr lang="en-GB" dirty="0"/>
          </a:p>
          <a:p>
            <a:r>
              <a:rPr lang="en-GB" dirty="0"/>
              <a:t>Lowpass and </a:t>
            </a:r>
            <a:r>
              <a:rPr lang="en-GB" dirty="0" err="1"/>
              <a:t>highpass</a:t>
            </a:r>
            <a:r>
              <a:rPr lang="en-GB" dirty="0"/>
              <a:t> stay as is, probably same for bandpass and </a:t>
            </a:r>
            <a:r>
              <a:rPr lang="en-GB" dirty="0" err="1"/>
              <a:t>bandstop</a:t>
            </a:r>
            <a:endParaRPr lang="en-GB" dirty="0"/>
          </a:p>
        </p:txBody>
      </p:sp>
      <p:sp>
        <p:nvSpPr>
          <p:cNvPr id="4" name="Slide Number Placeholder 3">
            <a:extLst>
              <a:ext uri="{FF2B5EF4-FFF2-40B4-BE49-F238E27FC236}">
                <a16:creationId xmlns:a16="http://schemas.microsoft.com/office/drawing/2014/main" id="{19AF066C-0780-B31E-57FF-5E7FCAF5FF61}"/>
              </a:ext>
            </a:extLst>
          </p:cNvPr>
          <p:cNvSpPr>
            <a:spLocks noGrp="1"/>
          </p:cNvSpPr>
          <p:nvPr>
            <p:ph type="sldNum" sz="quarter" idx="5"/>
          </p:nvPr>
        </p:nvSpPr>
        <p:spPr/>
        <p:txBody>
          <a:bodyPr/>
          <a:lstStyle/>
          <a:p>
            <a:fld id="{49131D04-FE06-4779-A17A-6FBD6ED7F03C}" type="slidenum">
              <a:rPr lang="en-GB" smtClean="0"/>
              <a:t>16</a:t>
            </a:fld>
            <a:endParaRPr lang="en-GB"/>
          </a:p>
        </p:txBody>
      </p:sp>
    </p:spTree>
    <p:extLst>
      <p:ext uri="{BB962C8B-B14F-4D97-AF65-F5344CB8AC3E}">
        <p14:creationId xmlns:p14="http://schemas.microsoft.com/office/powerpoint/2010/main" val="2195021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90909"/>
                </a:solidFill>
                <a:effectLst/>
                <a:latin typeface="Arial" panose="020B0604020202020204" pitchFamily="34" charset="0"/>
              </a:rPr>
              <a:t>MidiKeyboardComponent needs a </a:t>
            </a:r>
            <a:r>
              <a:rPr lang="en-GB" b="0" i="0" dirty="0" err="1">
                <a:solidFill>
                  <a:srgbClr val="090909"/>
                </a:solidFill>
                <a:effectLst/>
                <a:latin typeface="Arial" panose="020B0604020202020204" pitchFamily="34" charset="0"/>
              </a:rPr>
              <a:t>MidiKeyboardState</a:t>
            </a:r>
            <a:r>
              <a:rPr lang="en-GB" b="0" i="0" dirty="0">
                <a:solidFill>
                  <a:srgbClr val="090909"/>
                </a:solidFill>
                <a:effectLst/>
                <a:latin typeface="Arial" panose="020B0604020202020204" pitchFamily="34" charset="0"/>
              </a:rPr>
              <a:t> and the orientation as arguments.</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7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r>
              <a:rPr lang="en-GB" sz="1200" dirty="0">
                <a:effectLst/>
                <a:ea typeface="Times New Roman" panose="02020603050405020304" pitchFamily="18" charset="0"/>
              </a:rPr>
              <a:t>must pass </a:t>
            </a:r>
            <a:r>
              <a:rPr lang="en-GB" sz="1200" dirty="0" err="1">
                <a:effectLst/>
                <a:ea typeface="Times New Roman" panose="02020603050405020304" pitchFamily="18" charset="0"/>
              </a:rPr>
              <a:t>MidiKeyboardState</a:t>
            </a:r>
            <a:r>
              <a:rPr lang="en-GB" sz="1200" dirty="0">
                <a:effectLst/>
                <a:ea typeface="Times New Roman" panose="02020603050405020304" pitchFamily="18" charset="0"/>
              </a:rPr>
              <a:t> object to initialise MidiKeyboardComponent object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2237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300"/>
              </a:spcBef>
              <a:spcAft>
                <a:spcPts val="200"/>
              </a:spcAft>
              <a:buSzPct val="80000"/>
              <a:tabLst>
                <a:tab pos="457200" algn="l"/>
              </a:tabLst>
            </a:pPr>
            <a:endParaRPr lang="en-GB" sz="1200" dirty="0">
              <a:effectLst/>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EDB78B-1C29-47A0-98D1-C458191ECDD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4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5" y="2130848"/>
            <a:ext cx="10364391" cy="1470049"/>
          </a:xfrm>
        </p:spPr>
        <p:txBody>
          <a:bodyPr/>
          <a:lstStyle/>
          <a:p>
            <a:r>
              <a:rPr lang="en-US"/>
              <a:t>Click to edit Master title style</a:t>
            </a:r>
          </a:p>
        </p:txBody>
      </p:sp>
      <p:sp>
        <p:nvSpPr>
          <p:cNvPr id="3" name="Subtitle 2"/>
          <p:cNvSpPr>
            <a:spLocks noGrp="1"/>
          </p:cNvSpPr>
          <p:nvPr>
            <p:ph type="subTitle" idx="1"/>
          </p:nvPr>
        </p:nvSpPr>
        <p:spPr>
          <a:xfrm>
            <a:off x="1829098" y="3886647"/>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34426982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73927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1258" y="35719"/>
            <a:ext cx="3009305"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44" y="35719"/>
            <a:ext cx="888503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4986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5" y="2130848"/>
            <a:ext cx="10364391" cy="1470049"/>
          </a:xfrm>
        </p:spPr>
        <p:txBody>
          <a:bodyPr/>
          <a:lstStyle/>
          <a:p>
            <a:r>
              <a:rPr lang="en-US"/>
              <a:t>Click to edit Master title style</a:t>
            </a:r>
          </a:p>
        </p:txBody>
      </p:sp>
      <p:sp>
        <p:nvSpPr>
          <p:cNvPr id="3" name="Subtitle 2"/>
          <p:cNvSpPr>
            <a:spLocks noGrp="1"/>
          </p:cNvSpPr>
          <p:nvPr>
            <p:ph type="subTitle" idx="1"/>
          </p:nvPr>
        </p:nvSpPr>
        <p:spPr>
          <a:xfrm>
            <a:off x="1829098" y="3886647"/>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48721214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1222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8" y="4406801"/>
            <a:ext cx="10362902" cy="1361777"/>
          </a:xfrm>
        </p:spPr>
        <p:txBody>
          <a:bodyPr anchor="t"/>
          <a:lstStyle>
            <a:lvl1pPr algn="l">
              <a:defRPr sz="2812" b="1" cap="all"/>
            </a:lvl1pPr>
          </a:lstStyle>
          <a:p>
            <a:r>
              <a:rPr lang="en-US"/>
              <a:t>Click to edit Master title style</a:t>
            </a:r>
          </a:p>
        </p:txBody>
      </p:sp>
      <p:sp>
        <p:nvSpPr>
          <p:cNvPr id="3" name="Text Placeholder 2"/>
          <p:cNvSpPr>
            <a:spLocks noGrp="1"/>
          </p:cNvSpPr>
          <p:nvPr>
            <p:ph type="body" idx="1"/>
          </p:nvPr>
        </p:nvSpPr>
        <p:spPr>
          <a:xfrm>
            <a:off x="962918" y="2906613"/>
            <a:ext cx="10362902"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en-US"/>
              <a:t>Click to edit Master text styles</a:t>
            </a:r>
          </a:p>
        </p:txBody>
      </p:sp>
    </p:spTree>
    <p:extLst>
      <p:ext uri="{BB962C8B-B14F-4D97-AF65-F5344CB8AC3E}">
        <p14:creationId xmlns:p14="http://schemas.microsoft.com/office/powerpoint/2010/main" val="421020049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156"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5297"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141002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0"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10196" y="2174379"/>
            <a:ext cx="5386090"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39" y="1534791"/>
            <a:ext cx="5389066"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6192739" y="2174379"/>
            <a:ext cx="5389066"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603379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2685344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8662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3473"/>
            <a:ext cx="4010918" cy="1161975"/>
          </a:xfrm>
        </p:spPr>
        <p:txBody>
          <a:bodyPr anchor="b"/>
          <a:lstStyle>
            <a:lvl1pPr algn="l">
              <a:defRPr sz="1406" b="1"/>
            </a:lvl1pPr>
          </a:lstStyle>
          <a:p>
            <a:r>
              <a:rPr lang="en-US"/>
              <a:t>Click to edit Master title style</a:t>
            </a:r>
          </a:p>
        </p:txBody>
      </p:sp>
      <p:sp>
        <p:nvSpPr>
          <p:cNvPr id="3" name="Content Placeholder 2"/>
          <p:cNvSpPr>
            <a:spLocks noGrp="1"/>
          </p:cNvSpPr>
          <p:nvPr>
            <p:ph idx="1"/>
          </p:nvPr>
        </p:nvSpPr>
        <p:spPr>
          <a:xfrm>
            <a:off x="4766965" y="273472"/>
            <a:ext cx="6814839"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6" y="1435448"/>
            <a:ext cx="4010918"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7104313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07156" y="794742"/>
            <a:ext cx="12013406" cy="6009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03113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0" y="4800824"/>
            <a:ext cx="7314903" cy="567035"/>
          </a:xfrm>
        </p:spPr>
        <p:txBody>
          <a:bodyPr anchor="b"/>
          <a:lstStyle>
            <a:lvl1pPr algn="l">
              <a:defRPr sz="1406" b="1"/>
            </a:lvl1pPr>
          </a:lstStyle>
          <a:p>
            <a:r>
              <a:rPr lang="en-US"/>
              <a:t>Click to edit Master title style</a:t>
            </a:r>
          </a:p>
        </p:txBody>
      </p:sp>
      <p:sp>
        <p:nvSpPr>
          <p:cNvPr id="3" name="Picture Placeholder 2"/>
          <p:cNvSpPr>
            <a:spLocks noGrp="1"/>
          </p:cNvSpPr>
          <p:nvPr>
            <p:ph type="pic" idx="1"/>
          </p:nvPr>
        </p:nvSpPr>
        <p:spPr>
          <a:xfrm>
            <a:off x="2390180" y="612800"/>
            <a:ext cx="7314903"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pPr lvl="0"/>
            <a:endParaRPr lang="en-US" noProof="0">
              <a:sym typeface="Arial" charset="0"/>
            </a:endParaRPr>
          </a:p>
        </p:txBody>
      </p:sp>
      <p:sp>
        <p:nvSpPr>
          <p:cNvPr id="4" name="Text Placeholder 3"/>
          <p:cNvSpPr>
            <a:spLocks noGrp="1"/>
          </p:cNvSpPr>
          <p:nvPr>
            <p:ph type="body" sz="half" idx="2"/>
          </p:nvPr>
        </p:nvSpPr>
        <p:spPr>
          <a:xfrm>
            <a:off x="2390180" y="5367859"/>
            <a:ext cx="7314903"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166976864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180506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1258" y="35719"/>
            <a:ext cx="3009305"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44" y="35719"/>
            <a:ext cx="888503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159349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806" y="2130849"/>
            <a:ext cx="10364391" cy="1470049"/>
          </a:xfrm>
        </p:spPr>
        <p:txBody>
          <a:bodyPr/>
          <a:lstStyle/>
          <a:p>
            <a:r>
              <a:rPr lang="en-US"/>
              <a:t>Click to edit Master title style</a:t>
            </a:r>
          </a:p>
        </p:txBody>
      </p:sp>
      <p:sp>
        <p:nvSpPr>
          <p:cNvPr id="3" name="Subtitle 2"/>
          <p:cNvSpPr>
            <a:spLocks noGrp="1"/>
          </p:cNvSpPr>
          <p:nvPr>
            <p:ph type="subTitle" idx="1"/>
          </p:nvPr>
        </p:nvSpPr>
        <p:spPr>
          <a:xfrm>
            <a:off x="1829099" y="3886648"/>
            <a:ext cx="8533805" cy="1752451"/>
          </a:xfrm>
        </p:spPr>
        <p:txBody>
          <a:bodyPr/>
          <a:lstStyle>
            <a:lvl1pPr marL="0" indent="0" algn="ctr">
              <a:buNone/>
              <a:defRPr/>
            </a:lvl1pPr>
            <a:lvl2pPr marL="321457" indent="0" algn="ctr">
              <a:buNone/>
              <a:defRPr/>
            </a:lvl2pPr>
            <a:lvl3pPr marL="642915" indent="0" algn="ctr">
              <a:buNone/>
              <a:defRPr/>
            </a:lvl3pPr>
            <a:lvl4pPr marL="964372" indent="0" algn="ctr">
              <a:buNone/>
              <a:defRPr/>
            </a:lvl4pPr>
            <a:lvl5pPr marL="1285829" indent="0" algn="ctr">
              <a:buNone/>
              <a:defRPr/>
            </a:lvl5pPr>
            <a:lvl6pPr marL="1607287" indent="0" algn="ctr">
              <a:buNone/>
              <a:defRPr/>
            </a:lvl6pPr>
            <a:lvl7pPr marL="1928744" indent="0" algn="ctr">
              <a:buNone/>
              <a:defRPr/>
            </a:lvl7pPr>
            <a:lvl8pPr marL="2250201" indent="0" algn="ctr">
              <a:buNone/>
              <a:defRPr/>
            </a:lvl8pPr>
            <a:lvl9pPr marL="2571659" indent="0" algn="ctr">
              <a:buNone/>
              <a:defRPr/>
            </a:lvl9pPr>
          </a:lstStyle>
          <a:p>
            <a:r>
              <a:rPr lang="en-US"/>
              <a:t>Click to edit Master subtitle style</a:t>
            </a:r>
          </a:p>
        </p:txBody>
      </p:sp>
    </p:spTree>
    <p:extLst>
      <p:ext uri="{BB962C8B-B14F-4D97-AF65-F5344CB8AC3E}">
        <p14:creationId xmlns:p14="http://schemas.microsoft.com/office/powerpoint/2010/main" val="32107534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421443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9" y="4406802"/>
            <a:ext cx="10362901" cy="1361777"/>
          </a:xfrm>
        </p:spPr>
        <p:txBody>
          <a:bodyPr anchor="t"/>
          <a:lstStyle>
            <a:lvl1pPr algn="l">
              <a:defRPr sz="2800" b="1" cap="all"/>
            </a:lvl1pPr>
          </a:lstStyle>
          <a:p>
            <a:r>
              <a:rPr lang="en-US"/>
              <a:t>Click to edit Master title style</a:t>
            </a:r>
          </a:p>
        </p:txBody>
      </p:sp>
      <p:sp>
        <p:nvSpPr>
          <p:cNvPr id="3" name="Text Placeholder 2"/>
          <p:cNvSpPr>
            <a:spLocks noGrp="1"/>
          </p:cNvSpPr>
          <p:nvPr>
            <p:ph type="body" idx="1"/>
          </p:nvPr>
        </p:nvSpPr>
        <p:spPr>
          <a:xfrm>
            <a:off x="962919" y="2906613"/>
            <a:ext cx="10362901" cy="1500188"/>
          </a:xfrm>
        </p:spPr>
        <p:txBody>
          <a:bodyPr anchor="b"/>
          <a:lstStyle>
            <a:lvl1pPr marL="0" indent="0">
              <a:buNone/>
              <a:defRPr sz="1400"/>
            </a:lvl1pPr>
            <a:lvl2pPr marL="321457" indent="0">
              <a:buNone/>
              <a:defRPr sz="1300"/>
            </a:lvl2pPr>
            <a:lvl3pPr marL="642915" indent="0">
              <a:buNone/>
              <a:defRPr sz="1100"/>
            </a:lvl3pPr>
            <a:lvl4pPr marL="964372" indent="0">
              <a:buNone/>
              <a:defRPr sz="1000"/>
            </a:lvl4pPr>
            <a:lvl5pPr marL="1285829" indent="0">
              <a:buNone/>
              <a:defRPr sz="1000"/>
            </a:lvl5pPr>
            <a:lvl6pPr marL="1607287" indent="0">
              <a:buNone/>
              <a:defRPr sz="1000"/>
            </a:lvl6pPr>
            <a:lvl7pPr marL="1928744" indent="0">
              <a:buNone/>
              <a:defRPr sz="1000"/>
            </a:lvl7pPr>
            <a:lvl8pPr marL="2250201" indent="0">
              <a:buNone/>
              <a:defRPr sz="1000"/>
            </a:lvl8pPr>
            <a:lvl9pPr marL="2571659" indent="0">
              <a:buNone/>
              <a:defRPr sz="1000"/>
            </a:lvl9pPr>
          </a:lstStyle>
          <a:p>
            <a:pPr lvl="0"/>
            <a:r>
              <a:rPr lang="en-US"/>
              <a:t>Click to edit Master text styles</a:t>
            </a:r>
          </a:p>
        </p:txBody>
      </p:sp>
    </p:spTree>
    <p:extLst>
      <p:ext uri="{BB962C8B-B14F-4D97-AF65-F5344CB8AC3E}">
        <p14:creationId xmlns:p14="http://schemas.microsoft.com/office/powerpoint/2010/main" val="316641561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157" y="794742"/>
            <a:ext cx="5935265"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5298" y="794742"/>
            <a:ext cx="5935265" cy="6009680"/>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179203"/>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7"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1"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a:t>Click to edit Master text styles</a:t>
            </a:r>
          </a:p>
        </p:txBody>
      </p:sp>
      <p:sp>
        <p:nvSpPr>
          <p:cNvPr id="4" name="Content Placeholder 3"/>
          <p:cNvSpPr>
            <a:spLocks noGrp="1"/>
          </p:cNvSpPr>
          <p:nvPr>
            <p:ph sz="half" idx="2"/>
          </p:nvPr>
        </p:nvSpPr>
        <p:spPr>
          <a:xfrm>
            <a:off x="610196" y="2174380"/>
            <a:ext cx="5386091"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41" y="1534791"/>
            <a:ext cx="5389065" cy="639589"/>
          </a:xfrm>
        </p:spPr>
        <p:txBody>
          <a:bodyPr anchor="b"/>
          <a:lstStyle>
            <a:lvl1pPr marL="0" indent="0">
              <a:buNone/>
              <a:defRPr sz="1700" b="1"/>
            </a:lvl1pPr>
            <a:lvl2pPr marL="321457" indent="0">
              <a:buNone/>
              <a:defRPr sz="1400" b="1"/>
            </a:lvl2pPr>
            <a:lvl3pPr marL="642915" indent="0">
              <a:buNone/>
              <a:defRPr sz="1300" b="1"/>
            </a:lvl3pPr>
            <a:lvl4pPr marL="964372" indent="0">
              <a:buNone/>
              <a:defRPr sz="1100" b="1"/>
            </a:lvl4pPr>
            <a:lvl5pPr marL="1285829" indent="0">
              <a:buNone/>
              <a:defRPr sz="1100" b="1"/>
            </a:lvl5pPr>
            <a:lvl6pPr marL="1607287" indent="0">
              <a:buNone/>
              <a:defRPr sz="1100" b="1"/>
            </a:lvl6pPr>
            <a:lvl7pPr marL="1928744" indent="0">
              <a:buNone/>
              <a:defRPr sz="1100" b="1"/>
            </a:lvl7pPr>
            <a:lvl8pPr marL="2250201" indent="0">
              <a:buNone/>
              <a:defRPr sz="1100" b="1"/>
            </a:lvl8pPr>
            <a:lvl9pPr marL="2571659" indent="0">
              <a:buNone/>
              <a:defRPr sz="1100" b="1"/>
            </a:lvl9pPr>
          </a:lstStyle>
          <a:p>
            <a:pPr lvl="0"/>
            <a:r>
              <a:rPr lang="en-US"/>
              <a:t>Click to edit Master text styles</a:t>
            </a:r>
          </a:p>
        </p:txBody>
      </p:sp>
      <p:sp>
        <p:nvSpPr>
          <p:cNvPr id="6" name="Content Placeholder 5"/>
          <p:cNvSpPr>
            <a:spLocks noGrp="1"/>
          </p:cNvSpPr>
          <p:nvPr>
            <p:ph sz="quarter" idx="4"/>
          </p:nvPr>
        </p:nvSpPr>
        <p:spPr>
          <a:xfrm>
            <a:off x="6192741" y="2174380"/>
            <a:ext cx="5389065"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1934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0966689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63302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18" y="4406801"/>
            <a:ext cx="10362902" cy="1361777"/>
          </a:xfrm>
        </p:spPr>
        <p:txBody>
          <a:bodyPr anchor="t"/>
          <a:lstStyle>
            <a:lvl1pPr algn="l">
              <a:defRPr sz="2812" b="1" cap="all"/>
            </a:lvl1pPr>
          </a:lstStyle>
          <a:p>
            <a:r>
              <a:rPr lang="en-US"/>
              <a:t>Click to edit Master title style</a:t>
            </a:r>
          </a:p>
        </p:txBody>
      </p:sp>
      <p:sp>
        <p:nvSpPr>
          <p:cNvPr id="3" name="Text Placeholder 2"/>
          <p:cNvSpPr>
            <a:spLocks noGrp="1"/>
          </p:cNvSpPr>
          <p:nvPr>
            <p:ph type="body" idx="1"/>
          </p:nvPr>
        </p:nvSpPr>
        <p:spPr>
          <a:xfrm>
            <a:off x="962918" y="2906613"/>
            <a:ext cx="10362902" cy="1500188"/>
          </a:xfrm>
        </p:spPr>
        <p:txBody>
          <a:bodyPr anchor="b"/>
          <a:lstStyle>
            <a:lvl1pPr marL="0" indent="0">
              <a:buNone/>
              <a:defRPr sz="1406"/>
            </a:lvl1pPr>
            <a:lvl2pPr marL="321457" indent="0">
              <a:buNone/>
              <a:defRPr sz="1266"/>
            </a:lvl2pPr>
            <a:lvl3pPr marL="642915" indent="0">
              <a:buNone/>
              <a:defRPr sz="1125"/>
            </a:lvl3pPr>
            <a:lvl4pPr marL="964372" indent="0">
              <a:buNone/>
              <a:defRPr sz="984"/>
            </a:lvl4pPr>
            <a:lvl5pPr marL="1285829" indent="0">
              <a:buNone/>
              <a:defRPr sz="984"/>
            </a:lvl5pPr>
            <a:lvl6pPr marL="1607287" indent="0">
              <a:buNone/>
              <a:defRPr sz="984"/>
            </a:lvl6pPr>
            <a:lvl7pPr marL="1928744" indent="0">
              <a:buNone/>
              <a:defRPr sz="984"/>
            </a:lvl7pPr>
            <a:lvl8pPr marL="2250201" indent="0">
              <a:buNone/>
              <a:defRPr sz="984"/>
            </a:lvl8pPr>
            <a:lvl9pPr marL="2571659" indent="0">
              <a:buNone/>
              <a:defRPr sz="984"/>
            </a:lvl9pPr>
          </a:lstStyle>
          <a:p>
            <a:pPr lvl="0"/>
            <a:r>
              <a:rPr lang="en-US"/>
              <a:t>Click to edit Master text styles</a:t>
            </a:r>
          </a:p>
        </p:txBody>
      </p:sp>
    </p:spTree>
    <p:extLst>
      <p:ext uri="{BB962C8B-B14F-4D97-AF65-F5344CB8AC3E}">
        <p14:creationId xmlns:p14="http://schemas.microsoft.com/office/powerpoint/2010/main" val="3730152099"/>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7" y="273474"/>
            <a:ext cx="4010919" cy="1161975"/>
          </a:xfrm>
        </p:spPr>
        <p:txBody>
          <a:bodyPr anchor="b"/>
          <a:lstStyle>
            <a:lvl1pPr algn="l">
              <a:defRPr sz="1400" b="1"/>
            </a:lvl1pPr>
          </a:lstStyle>
          <a:p>
            <a:r>
              <a:rPr lang="en-US"/>
              <a:t>Click to edit Master title style</a:t>
            </a:r>
          </a:p>
        </p:txBody>
      </p:sp>
      <p:sp>
        <p:nvSpPr>
          <p:cNvPr id="3" name="Content Placeholder 2"/>
          <p:cNvSpPr>
            <a:spLocks noGrp="1"/>
          </p:cNvSpPr>
          <p:nvPr>
            <p:ph idx="1"/>
          </p:nvPr>
        </p:nvSpPr>
        <p:spPr>
          <a:xfrm>
            <a:off x="4766965" y="273472"/>
            <a:ext cx="681484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7" y="1435448"/>
            <a:ext cx="4010919" cy="469031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a:t>Click to edit Master text styles</a:t>
            </a:r>
          </a:p>
        </p:txBody>
      </p:sp>
    </p:spTree>
    <p:extLst>
      <p:ext uri="{BB962C8B-B14F-4D97-AF65-F5344CB8AC3E}">
        <p14:creationId xmlns:p14="http://schemas.microsoft.com/office/powerpoint/2010/main" val="1532384411"/>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1" y="4800825"/>
            <a:ext cx="7314903" cy="567035"/>
          </a:xfrm>
        </p:spPr>
        <p:txBody>
          <a:bodyPr anchor="b"/>
          <a:lstStyle>
            <a:lvl1pPr algn="l">
              <a:defRPr sz="1400" b="1"/>
            </a:lvl1pPr>
          </a:lstStyle>
          <a:p>
            <a:r>
              <a:rPr lang="en-US"/>
              <a:t>Click to edit Master title style</a:t>
            </a:r>
          </a:p>
        </p:txBody>
      </p:sp>
      <p:sp>
        <p:nvSpPr>
          <p:cNvPr id="3" name="Picture Placeholder 2"/>
          <p:cNvSpPr>
            <a:spLocks noGrp="1"/>
          </p:cNvSpPr>
          <p:nvPr>
            <p:ph type="pic" idx="1"/>
          </p:nvPr>
        </p:nvSpPr>
        <p:spPr>
          <a:xfrm>
            <a:off x="2390181" y="612800"/>
            <a:ext cx="7314903" cy="4114354"/>
          </a:xfrm>
        </p:spPr>
        <p:txBody>
          <a:bodyPr/>
          <a:lstStyle>
            <a:lvl1pPr marL="0" indent="0">
              <a:buNone/>
              <a:defRPr sz="2200"/>
            </a:lvl1pPr>
            <a:lvl2pPr marL="321457" indent="0">
              <a:buNone/>
              <a:defRPr sz="2000"/>
            </a:lvl2pPr>
            <a:lvl3pPr marL="642915" indent="0">
              <a:buNone/>
              <a:defRPr sz="1700"/>
            </a:lvl3pPr>
            <a:lvl4pPr marL="964372" indent="0">
              <a:buNone/>
              <a:defRPr sz="1400"/>
            </a:lvl4pPr>
            <a:lvl5pPr marL="1285829" indent="0">
              <a:buNone/>
              <a:defRPr sz="1400"/>
            </a:lvl5pPr>
            <a:lvl6pPr marL="1607287" indent="0">
              <a:buNone/>
              <a:defRPr sz="1400"/>
            </a:lvl6pPr>
            <a:lvl7pPr marL="1928744" indent="0">
              <a:buNone/>
              <a:defRPr sz="1400"/>
            </a:lvl7pPr>
            <a:lvl8pPr marL="2250201" indent="0">
              <a:buNone/>
              <a:defRPr sz="1400"/>
            </a:lvl8pPr>
            <a:lvl9pPr marL="2571659" indent="0">
              <a:buNone/>
              <a:defRPr sz="1400"/>
            </a:lvl9pPr>
          </a:lstStyle>
          <a:p>
            <a:pPr lvl="0"/>
            <a:endParaRPr lang="en-US" noProof="0">
              <a:sym typeface="Arial" charset="0"/>
            </a:endParaRPr>
          </a:p>
        </p:txBody>
      </p:sp>
      <p:sp>
        <p:nvSpPr>
          <p:cNvPr id="4" name="Text Placeholder 3"/>
          <p:cNvSpPr>
            <a:spLocks noGrp="1"/>
          </p:cNvSpPr>
          <p:nvPr>
            <p:ph type="body" sz="half" idx="2"/>
          </p:nvPr>
        </p:nvSpPr>
        <p:spPr>
          <a:xfrm>
            <a:off x="2390181" y="5367859"/>
            <a:ext cx="7314903" cy="804788"/>
          </a:xfrm>
        </p:spPr>
        <p:txBody>
          <a:bodyPr/>
          <a:lstStyle>
            <a:lvl1pPr marL="0" indent="0">
              <a:buNone/>
              <a:defRPr sz="1000"/>
            </a:lvl1pPr>
            <a:lvl2pPr marL="321457" indent="0">
              <a:buNone/>
              <a:defRPr sz="800"/>
            </a:lvl2pPr>
            <a:lvl3pPr marL="642915" indent="0">
              <a:buNone/>
              <a:defRPr sz="700"/>
            </a:lvl3pPr>
            <a:lvl4pPr marL="964372" indent="0">
              <a:buNone/>
              <a:defRPr sz="600"/>
            </a:lvl4pPr>
            <a:lvl5pPr marL="1285829" indent="0">
              <a:buNone/>
              <a:defRPr sz="600"/>
            </a:lvl5pPr>
            <a:lvl6pPr marL="1607287" indent="0">
              <a:buNone/>
              <a:defRPr sz="600"/>
            </a:lvl6pPr>
            <a:lvl7pPr marL="1928744" indent="0">
              <a:buNone/>
              <a:defRPr sz="600"/>
            </a:lvl7pPr>
            <a:lvl8pPr marL="2250201" indent="0">
              <a:buNone/>
              <a:defRPr sz="600"/>
            </a:lvl8pPr>
            <a:lvl9pPr marL="2571659" indent="0">
              <a:buNone/>
              <a:defRPr sz="600"/>
            </a:lvl9pPr>
          </a:lstStyle>
          <a:p>
            <a:pPr lvl="0"/>
            <a:r>
              <a:rPr lang="en-US"/>
              <a:t>Click to edit Master text styles</a:t>
            </a:r>
          </a:p>
        </p:txBody>
      </p:sp>
    </p:spTree>
    <p:extLst>
      <p:ext uri="{BB962C8B-B14F-4D97-AF65-F5344CB8AC3E}">
        <p14:creationId xmlns:p14="http://schemas.microsoft.com/office/powerpoint/2010/main" val="159271699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04285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1258" y="35720"/>
            <a:ext cx="3009305" cy="67687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345" y="35720"/>
            <a:ext cx="8885039" cy="67687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38304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7156"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5297" y="794742"/>
            <a:ext cx="5935266" cy="6009680"/>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62908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4588"/>
            <a:ext cx="10971609"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0196" y="1534791"/>
            <a:ext cx="5386090"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4" name="Content Placeholder 3"/>
          <p:cNvSpPr>
            <a:spLocks noGrp="1"/>
          </p:cNvSpPr>
          <p:nvPr>
            <p:ph sz="half" idx="2"/>
          </p:nvPr>
        </p:nvSpPr>
        <p:spPr>
          <a:xfrm>
            <a:off x="610196" y="2174379"/>
            <a:ext cx="5386090"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739" y="1534791"/>
            <a:ext cx="5389066" cy="639589"/>
          </a:xfrm>
        </p:spPr>
        <p:txBody>
          <a:bodyPr anchor="b"/>
          <a:lstStyle>
            <a:lvl1pPr marL="0" indent="0">
              <a:buNone/>
              <a:defRPr sz="1687" b="1"/>
            </a:lvl1pPr>
            <a:lvl2pPr marL="321457" indent="0">
              <a:buNone/>
              <a:defRPr sz="1406" b="1"/>
            </a:lvl2pPr>
            <a:lvl3pPr marL="642915" indent="0">
              <a:buNone/>
              <a:defRPr sz="1266" b="1"/>
            </a:lvl3pPr>
            <a:lvl4pPr marL="964372" indent="0">
              <a:buNone/>
              <a:defRPr sz="1125" b="1"/>
            </a:lvl4pPr>
            <a:lvl5pPr marL="1285829" indent="0">
              <a:buNone/>
              <a:defRPr sz="1125" b="1"/>
            </a:lvl5pPr>
            <a:lvl6pPr marL="1607287" indent="0">
              <a:buNone/>
              <a:defRPr sz="1125" b="1"/>
            </a:lvl6pPr>
            <a:lvl7pPr marL="1928744" indent="0">
              <a:buNone/>
              <a:defRPr sz="1125" b="1"/>
            </a:lvl7pPr>
            <a:lvl8pPr marL="2250201" indent="0">
              <a:buNone/>
              <a:defRPr sz="1125" b="1"/>
            </a:lvl8pPr>
            <a:lvl9pPr marL="2571659" indent="0">
              <a:buNone/>
              <a:defRPr sz="1125" b="1"/>
            </a:lvl9pPr>
          </a:lstStyle>
          <a:p>
            <a:pPr lvl="0"/>
            <a:r>
              <a:rPr lang="en-US"/>
              <a:t>Click to edit Master text styles</a:t>
            </a:r>
          </a:p>
        </p:txBody>
      </p:sp>
      <p:sp>
        <p:nvSpPr>
          <p:cNvPr id="6" name="Content Placeholder 5"/>
          <p:cNvSpPr>
            <a:spLocks noGrp="1"/>
          </p:cNvSpPr>
          <p:nvPr>
            <p:ph sz="quarter" idx="4"/>
          </p:nvPr>
        </p:nvSpPr>
        <p:spPr>
          <a:xfrm>
            <a:off x="6192739" y="2174379"/>
            <a:ext cx="5389066" cy="3951387"/>
          </a:xfrm>
        </p:spPr>
        <p:txBody>
          <a:bodyPr/>
          <a:lstStyle>
            <a:lvl1pPr>
              <a:defRPr sz="1687"/>
            </a:lvl1pPr>
            <a:lvl2pPr>
              <a:defRPr sz="1406"/>
            </a:lvl2pPr>
            <a:lvl3pPr>
              <a:defRPr sz="1266"/>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36579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00963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09786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96" y="273473"/>
            <a:ext cx="4010918" cy="1161975"/>
          </a:xfrm>
        </p:spPr>
        <p:txBody>
          <a:bodyPr anchor="b"/>
          <a:lstStyle>
            <a:lvl1pPr algn="l">
              <a:defRPr sz="1406" b="1"/>
            </a:lvl1pPr>
          </a:lstStyle>
          <a:p>
            <a:r>
              <a:rPr lang="en-US"/>
              <a:t>Click to edit Master title style</a:t>
            </a:r>
          </a:p>
        </p:txBody>
      </p:sp>
      <p:sp>
        <p:nvSpPr>
          <p:cNvPr id="3" name="Content Placeholder 2"/>
          <p:cNvSpPr>
            <a:spLocks noGrp="1"/>
          </p:cNvSpPr>
          <p:nvPr>
            <p:ph idx="1"/>
          </p:nvPr>
        </p:nvSpPr>
        <p:spPr>
          <a:xfrm>
            <a:off x="4766965" y="273472"/>
            <a:ext cx="6814839" cy="5852294"/>
          </a:xfrm>
        </p:spPr>
        <p:txBody>
          <a:bodyPr/>
          <a:lstStyle>
            <a:lvl1pPr>
              <a:defRPr sz="2250"/>
            </a:lvl1pPr>
            <a:lvl2pPr>
              <a:defRPr sz="1969"/>
            </a:lvl2pPr>
            <a:lvl3pPr>
              <a:defRPr sz="1687"/>
            </a:lvl3pPr>
            <a:lvl4pPr>
              <a:defRPr sz="1406"/>
            </a:lvl4pPr>
            <a:lvl5pPr>
              <a:defRPr sz="1406"/>
            </a:lvl5pPr>
            <a:lvl6pPr>
              <a:defRPr sz="1406"/>
            </a:lvl6pPr>
            <a:lvl7pPr>
              <a:defRPr sz="1406"/>
            </a:lvl7pPr>
            <a:lvl8pPr>
              <a:defRPr sz="1406"/>
            </a:lvl8pPr>
            <a:lvl9pPr>
              <a:defRPr sz="14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196" y="1435448"/>
            <a:ext cx="4010918" cy="469031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17543322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180" y="4800824"/>
            <a:ext cx="7314903" cy="567035"/>
          </a:xfrm>
        </p:spPr>
        <p:txBody>
          <a:bodyPr anchor="b"/>
          <a:lstStyle>
            <a:lvl1pPr algn="l">
              <a:defRPr sz="1406" b="1"/>
            </a:lvl1pPr>
          </a:lstStyle>
          <a:p>
            <a:r>
              <a:rPr lang="en-US"/>
              <a:t>Click to edit Master title style</a:t>
            </a:r>
          </a:p>
        </p:txBody>
      </p:sp>
      <p:sp>
        <p:nvSpPr>
          <p:cNvPr id="3" name="Picture Placeholder 2"/>
          <p:cNvSpPr>
            <a:spLocks noGrp="1"/>
          </p:cNvSpPr>
          <p:nvPr>
            <p:ph type="pic" idx="1"/>
          </p:nvPr>
        </p:nvSpPr>
        <p:spPr>
          <a:xfrm>
            <a:off x="2390180" y="612800"/>
            <a:ext cx="7314903" cy="4114354"/>
          </a:xfrm>
        </p:spPr>
        <p:txBody>
          <a:bodyPr/>
          <a:lstStyle>
            <a:lvl1pPr marL="0" indent="0">
              <a:buNone/>
              <a:defRPr sz="2250"/>
            </a:lvl1pPr>
            <a:lvl2pPr marL="321457" indent="0">
              <a:buNone/>
              <a:defRPr sz="1969"/>
            </a:lvl2pPr>
            <a:lvl3pPr marL="642915" indent="0">
              <a:buNone/>
              <a:defRPr sz="1687"/>
            </a:lvl3pPr>
            <a:lvl4pPr marL="964372" indent="0">
              <a:buNone/>
              <a:defRPr sz="1406"/>
            </a:lvl4pPr>
            <a:lvl5pPr marL="1285829" indent="0">
              <a:buNone/>
              <a:defRPr sz="1406"/>
            </a:lvl5pPr>
            <a:lvl6pPr marL="1607287" indent="0">
              <a:buNone/>
              <a:defRPr sz="1406"/>
            </a:lvl6pPr>
            <a:lvl7pPr marL="1928744" indent="0">
              <a:buNone/>
              <a:defRPr sz="1406"/>
            </a:lvl7pPr>
            <a:lvl8pPr marL="2250201" indent="0">
              <a:buNone/>
              <a:defRPr sz="1406"/>
            </a:lvl8pPr>
            <a:lvl9pPr marL="2571659" indent="0">
              <a:buNone/>
              <a:defRPr sz="1406"/>
            </a:lvl9pPr>
          </a:lstStyle>
          <a:p>
            <a:endParaRPr lang="en-US"/>
          </a:p>
        </p:txBody>
      </p:sp>
      <p:sp>
        <p:nvSpPr>
          <p:cNvPr id="4" name="Text Placeholder 3"/>
          <p:cNvSpPr>
            <a:spLocks noGrp="1"/>
          </p:cNvSpPr>
          <p:nvPr>
            <p:ph type="body" sz="half" idx="2"/>
          </p:nvPr>
        </p:nvSpPr>
        <p:spPr>
          <a:xfrm>
            <a:off x="2390180" y="5367859"/>
            <a:ext cx="7314903" cy="804788"/>
          </a:xfrm>
        </p:spPr>
        <p:txBody>
          <a:bodyPr/>
          <a:lstStyle>
            <a:lvl1pPr marL="0" indent="0">
              <a:buNone/>
              <a:defRPr sz="984"/>
            </a:lvl1pPr>
            <a:lvl2pPr marL="321457" indent="0">
              <a:buNone/>
              <a:defRPr sz="844"/>
            </a:lvl2pPr>
            <a:lvl3pPr marL="642915" indent="0">
              <a:buNone/>
              <a:defRPr sz="703"/>
            </a:lvl3pPr>
            <a:lvl4pPr marL="964372" indent="0">
              <a:buNone/>
              <a:defRPr sz="633"/>
            </a:lvl4pPr>
            <a:lvl5pPr marL="1285829" indent="0">
              <a:buNone/>
              <a:defRPr sz="633"/>
            </a:lvl5pPr>
            <a:lvl6pPr marL="1607287" indent="0">
              <a:buNone/>
              <a:defRPr sz="633"/>
            </a:lvl6pPr>
            <a:lvl7pPr marL="1928744" indent="0">
              <a:buNone/>
              <a:defRPr sz="633"/>
            </a:lvl7pPr>
            <a:lvl8pPr marL="2250201" indent="0">
              <a:buNone/>
              <a:defRPr sz="633"/>
            </a:lvl8pPr>
            <a:lvl9pPr marL="2571659" indent="0">
              <a:buNone/>
              <a:defRPr sz="633"/>
            </a:lvl9pPr>
          </a:lstStyle>
          <a:p>
            <a:pPr lvl="0"/>
            <a:r>
              <a:rPr lang="en-US"/>
              <a:t>Click to edit Master text styles</a:t>
            </a:r>
          </a:p>
        </p:txBody>
      </p:sp>
    </p:spTree>
    <p:extLst>
      <p:ext uri="{BB962C8B-B14F-4D97-AF65-F5344CB8AC3E}">
        <p14:creationId xmlns:p14="http://schemas.microsoft.com/office/powerpoint/2010/main" val="9591168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83344" y="35719"/>
            <a:ext cx="12013406" cy="651867"/>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2050" name="Rectangle 2"/>
          <p:cNvSpPr>
            <a:spLocks noGrp="1" noChangeArrowheads="1"/>
          </p:cNvSpPr>
          <p:nvPr>
            <p:ph type="body" idx="1"/>
          </p:nvPr>
        </p:nvSpPr>
        <p:spPr bwMode="auto">
          <a:xfrm>
            <a:off x="107156" y="1056766"/>
            <a:ext cx="12013406" cy="5747656"/>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051" name="Line 3"/>
          <p:cNvSpPr>
            <a:spLocks noChangeShapeType="1"/>
          </p:cNvSpPr>
          <p:nvPr/>
        </p:nvSpPr>
        <p:spPr bwMode="auto">
          <a:xfrm rot="10800000" flipH="1">
            <a:off x="1" y="918464"/>
            <a:ext cx="12189023" cy="1116"/>
          </a:xfrm>
          <a:prstGeom prst="line">
            <a:avLst/>
          </a:prstGeom>
          <a:noFill/>
          <a:ln w="38100" cap="flat">
            <a:solidFill>
              <a:srgbClr val="254789"/>
            </a:solidFill>
            <a:prstDash val="solid"/>
            <a:miter lim="800000"/>
            <a:headEnd type="none" w="med" len="med"/>
            <a:tailEnd type="none" w="med" len="med"/>
          </a:ln>
        </p:spPr>
        <p:txBody>
          <a:bodyPr lIns="0" tIns="0" rIns="0" bIns="0"/>
          <a:lstStyle/>
          <a:p>
            <a:endParaRPr lang="en-US" sz="1266"/>
          </a:p>
        </p:txBody>
      </p:sp>
    </p:spTree>
    <p:extLst>
      <p:ext uri="{BB962C8B-B14F-4D97-AF65-F5344CB8AC3E}">
        <p14:creationId xmlns:p14="http://schemas.microsoft.com/office/powerpoint/2010/main" val="4180288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rtl="0" fontAlgn="base">
        <a:spcBef>
          <a:spcPct val="0"/>
        </a:spcBef>
        <a:spcAft>
          <a:spcPct val="0"/>
        </a:spcAft>
        <a:defRPr sz="4219">
          <a:solidFill>
            <a:schemeClr val="tx1"/>
          </a:solidFill>
          <a:latin typeface="+mj-lt"/>
          <a:ea typeface="+mj-ea"/>
          <a:cs typeface="+mj-cs"/>
          <a:sym typeface="Arial" charset="0"/>
        </a:defRPr>
      </a:lvl1pPr>
      <a:lvl2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2pPr>
      <a:lvl3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3pPr>
      <a:lvl4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4pPr>
      <a:lvl5pPr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9pPr>
    </p:titleStyle>
    <p:bodyStyle>
      <a:lvl1pPr marL="410751" indent="-267881" algn="l" rtl="0" fontAlgn="base">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fontAlgn="base">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83344" y="35719"/>
            <a:ext cx="12013406" cy="651867"/>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title style</a:t>
            </a:r>
          </a:p>
        </p:txBody>
      </p:sp>
      <p:sp>
        <p:nvSpPr>
          <p:cNvPr id="3075" name="Rectangle 2"/>
          <p:cNvSpPr>
            <a:spLocks noGrp="1" noChangeArrowheads="1"/>
          </p:cNvSpPr>
          <p:nvPr>
            <p:ph type="body" idx="1"/>
          </p:nvPr>
        </p:nvSpPr>
        <p:spPr bwMode="auto">
          <a:xfrm>
            <a:off x="107156" y="794742"/>
            <a:ext cx="12013406" cy="600968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1" y="740048"/>
            <a:ext cx="12189023"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sz="1266"/>
          </a:p>
        </p:txBody>
      </p:sp>
    </p:spTree>
    <p:extLst>
      <p:ext uri="{BB962C8B-B14F-4D97-AF65-F5344CB8AC3E}">
        <p14:creationId xmlns:p14="http://schemas.microsoft.com/office/powerpoint/2010/main" val="4276512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xStyles>
    <p:titleStyle>
      <a:lvl1pPr algn="l" rtl="0" eaLnBrk="0" fontAlgn="base" hangingPunct="0">
        <a:spcBef>
          <a:spcPct val="0"/>
        </a:spcBef>
        <a:spcAft>
          <a:spcPct val="0"/>
        </a:spcAft>
        <a:defRPr sz="4219">
          <a:solidFill>
            <a:schemeClr val="tx1"/>
          </a:solidFill>
          <a:latin typeface="+mj-lt"/>
          <a:ea typeface="+mj-ea"/>
          <a:cs typeface="+mj-cs"/>
          <a:sym typeface="Arial" charset="0"/>
        </a:defRPr>
      </a:lvl1pPr>
      <a:lvl2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19">
          <a:solidFill>
            <a:schemeClr val="tx1"/>
          </a:solidFill>
          <a:latin typeface="Arial" charset="0"/>
          <a:ea typeface="ヒラギノ角ゴ ProN W3" charset="0"/>
          <a:cs typeface="ヒラギノ角ゴ ProN W3" charset="0"/>
          <a:sym typeface="Arial" charset="0"/>
        </a:defRPr>
      </a:lvl9pPr>
    </p:titleStyle>
    <p:bodyStyle>
      <a:lvl1pPr marL="410751" indent="-267881" algn="l" rtl="0" eaLnBrk="0" fontAlgn="base" hangingPunct="0">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83345" y="35720"/>
            <a:ext cx="12013407" cy="651867"/>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title style</a:t>
            </a:r>
          </a:p>
        </p:txBody>
      </p:sp>
      <p:sp>
        <p:nvSpPr>
          <p:cNvPr id="1027" name="Rectangle 2"/>
          <p:cNvSpPr>
            <a:spLocks noGrp="1" noChangeArrowheads="1"/>
          </p:cNvSpPr>
          <p:nvPr>
            <p:ph type="body" idx="1"/>
          </p:nvPr>
        </p:nvSpPr>
        <p:spPr bwMode="auto">
          <a:xfrm>
            <a:off x="107157" y="794742"/>
            <a:ext cx="12013407" cy="6009680"/>
          </a:xfrm>
          <a:prstGeom prst="rect">
            <a:avLst/>
          </a:prstGeom>
          <a:noFill/>
          <a:ln w="12700">
            <a:noFill/>
            <a:miter lim="800000"/>
            <a:headEnd/>
            <a:tailEnd/>
          </a:ln>
        </p:spPr>
        <p:txBody>
          <a:bodyPr vert="horz" wrap="square" lIns="35717" tIns="35717" rIns="35717" bIns="35717" numCol="1" anchor="ctr" anchorCtr="0" compatLnSpc="1">
            <a:prstTxWarp prst="textNoShape">
              <a:avLst/>
            </a:prstTxWarp>
          </a:bodyPr>
          <a:lstStyle/>
          <a:p>
            <a:pPr lvl="0"/>
            <a:r>
              <a:rPr lang="en-US">
                <a:sym typeface="Arial" charset="0"/>
              </a:rPr>
              <a:t>Click to edit Master text styles</a:t>
            </a:r>
          </a:p>
          <a:p>
            <a:pPr lvl="1"/>
            <a:r>
              <a:rPr lang="en-US">
                <a:sym typeface="Arial" charset="0"/>
              </a:rPr>
              <a:t>Second level</a:t>
            </a:r>
          </a:p>
          <a:p>
            <a:pPr lvl="2"/>
            <a:r>
              <a:rPr lang="en-US">
                <a:sym typeface="Arial" charset="0"/>
              </a:rPr>
              <a:t>Third level</a:t>
            </a:r>
          </a:p>
          <a:p>
            <a:pPr lvl="3"/>
            <a:r>
              <a:rPr lang="en-US">
                <a:sym typeface="Arial" charset="0"/>
              </a:rPr>
              <a:t>Fourth level</a:t>
            </a:r>
          </a:p>
          <a:p>
            <a:pPr lvl="4"/>
            <a:r>
              <a:rPr lang="en-US">
                <a:sym typeface="Arial" charset="0"/>
              </a:rPr>
              <a:t>Fifth level</a:t>
            </a:r>
          </a:p>
        </p:txBody>
      </p:sp>
      <p:sp>
        <p:nvSpPr>
          <p:cNvPr id="2" name="Line 3"/>
          <p:cNvSpPr>
            <a:spLocks noChangeShapeType="1"/>
          </p:cNvSpPr>
          <p:nvPr/>
        </p:nvSpPr>
        <p:spPr bwMode="auto">
          <a:xfrm rot="10800000" flipH="1">
            <a:off x="0" y="740048"/>
            <a:ext cx="12189024" cy="1116"/>
          </a:xfrm>
          <a:prstGeom prst="line">
            <a:avLst/>
          </a:prstGeom>
          <a:noFill/>
          <a:ln w="38100" cap="flat">
            <a:solidFill>
              <a:srgbClr val="254789"/>
            </a:solidFill>
            <a:prstDash val="solid"/>
            <a:miter lim="800000"/>
            <a:headEnd type="none" w="med" len="med"/>
            <a:tailEnd type="none" w="med" len="med"/>
          </a:ln>
        </p:spPr>
        <p:txBody>
          <a:bodyPr lIns="0" tIns="0" rIns="0" bIns="0"/>
          <a:lstStyle/>
          <a:p>
            <a:pPr algn="ctr">
              <a:defRPr/>
            </a:pPr>
            <a:endParaRPr lang="en-US" sz="3000">
              <a:solidFill>
                <a:srgbClr val="000000"/>
              </a:solidFill>
              <a:latin typeface="Gill Sans" charset="0"/>
              <a:sym typeface="Gill Sans" charset="0"/>
            </a:endParaRPr>
          </a:p>
        </p:txBody>
      </p:sp>
    </p:spTree>
    <p:extLst>
      <p:ext uri="{BB962C8B-B14F-4D97-AF65-F5344CB8AC3E}">
        <p14:creationId xmlns:p14="http://schemas.microsoft.com/office/powerpoint/2010/main" val="19616417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l" rtl="0" eaLnBrk="0" fontAlgn="base" hangingPunct="0">
        <a:spcBef>
          <a:spcPct val="0"/>
        </a:spcBef>
        <a:spcAft>
          <a:spcPct val="0"/>
        </a:spcAft>
        <a:defRPr sz="4200">
          <a:solidFill>
            <a:schemeClr val="tx1"/>
          </a:solidFill>
          <a:latin typeface="+mj-lt"/>
          <a:ea typeface="+mj-ea"/>
          <a:cs typeface="+mj-cs"/>
          <a:sym typeface="Arial" charset="0"/>
        </a:defRPr>
      </a:lvl1pPr>
      <a:lvl2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2pPr>
      <a:lvl3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3pPr>
      <a:lvl4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4pPr>
      <a:lvl5pPr algn="l" rtl="0" eaLnBrk="0" fontAlgn="base" hangingPunct="0">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5pPr>
      <a:lvl6pPr marL="321457"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6pPr>
      <a:lvl7pPr marL="642915"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7pPr>
      <a:lvl8pPr marL="964372"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8pPr>
      <a:lvl9pPr marL="1285829" algn="l" rtl="0" fontAlgn="base">
        <a:spcBef>
          <a:spcPct val="0"/>
        </a:spcBef>
        <a:spcAft>
          <a:spcPct val="0"/>
        </a:spcAft>
        <a:defRPr sz="4200">
          <a:solidFill>
            <a:schemeClr val="tx1"/>
          </a:solidFill>
          <a:latin typeface="Arial" charset="0"/>
          <a:ea typeface="ヒラギノ角ゴ ProN W3" charset="0"/>
          <a:cs typeface="ヒラギノ角ゴ ProN W3" charset="0"/>
          <a:sym typeface="Arial" charset="0"/>
        </a:defRPr>
      </a:lvl9pPr>
    </p:titleStyle>
    <p:bodyStyle>
      <a:lvl1pPr marL="410751" indent="-267881" algn="l" rtl="0" eaLnBrk="0" fontAlgn="base" hangingPunct="0">
        <a:spcBef>
          <a:spcPts val="422"/>
        </a:spcBef>
        <a:spcAft>
          <a:spcPct val="0"/>
        </a:spcAft>
        <a:buSzPct val="150000"/>
        <a:buFont typeface="Arial" charset="0"/>
        <a:buChar char="•"/>
        <a:defRPr sz="3000">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00">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0">
          <a:solidFill>
            <a:schemeClr val="tx1"/>
          </a:solidFill>
          <a:latin typeface="+mn-lt"/>
          <a:ea typeface="+mn-ea"/>
          <a:cs typeface="+mn-cs"/>
          <a:sym typeface="Arial" charset="0"/>
        </a:defRPr>
      </a:lvl9pPr>
    </p:bodyStyle>
    <p:otherStyle>
      <a:defPPr>
        <a:defRPr lang="en-US"/>
      </a:defPPr>
      <a:lvl1pPr marL="0" algn="l" defTabSz="642915" rtl="0" eaLnBrk="1" latinLnBrk="0" hangingPunct="1">
        <a:defRPr sz="1300" kern="1200">
          <a:solidFill>
            <a:schemeClr val="tx1"/>
          </a:solidFill>
          <a:latin typeface="+mn-lt"/>
          <a:ea typeface="+mn-ea"/>
          <a:cs typeface="+mn-cs"/>
        </a:defRPr>
      </a:lvl1pPr>
      <a:lvl2pPr marL="321457" algn="l" defTabSz="642915" rtl="0" eaLnBrk="1" latinLnBrk="0" hangingPunct="1">
        <a:defRPr sz="1300" kern="1200">
          <a:solidFill>
            <a:schemeClr val="tx1"/>
          </a:solidFill>
          <a:latin typeface="+mn-lt"/>
          <a:ea typeface="+mn-ea"/>
          <a:cs typeface="+mn-cs"/>
        </a:defRPr>
      </a:lvl2pPr>
      <a:lvl3pPr marL="642915" algn="l" defTabSz="642915" rtl="0" eaLnBrk="1" latinLnBrk="0" hangingPunct="1">
        <a:defRPr sz="1300" kern="1200">
          <a:solidFill>
            <a:schemeClr val="tx1"/>
          </a:solidFill>
          <a:latin typeface="+mn-lt"/>
          <a:ea typeface="+mn-ea"/>
          <a:cs typeface="+mn-cs"/>
        </a:defRPr>
      </a:lvl3pPr>
      <a:lvl4pPr marL="964372" algn="l" defTabSz="642915" rtl="0" eaLnBrk="1" latinLnBrk="0" hangingPunct="1">
        <a:defRPr sz="1300" kern="1200">
          <a:solidFill>
            <a:schemeClr val="tx1"/>
          </a:solidFill>
          <a:latin typeface="+mn-lt"/>
          <a:ea typeface="+mn-ea"/>
          <a:cs typeface="+mn-cs"/>
        </a:defRPr>
      </a:lvl4pPr>
      <a:lvl5pPr marL="1285829" algn="l" defTabSz="642915" rtl="0" eaLnBrk="1" latinLnBrk="0" hangingPunct="1">
        <a:defRPr sz="1300" kern="1200">
          <a:solidFill>
            <a:schemeClr val="tx1"/>
          </a:solidFill>
          <a:latin typeface="+mn-lt"/>
          <a:ea typeface="+mn-ea"/>
          <a:cs typeface="+mn-cs"/>
        </a:defRPr>
      </a:lvl5pPr>
      <a:lvl6pPr marL="1607287" algn="l" defTabSz="642915" rtl="0" eaLnBrk="1" latinLnBrk="0" hangingPunct="1">
        <a:defRPr sz="1300" kern="1200">
          <a:solidFill>
            <a:schemeClr val="tx1"/>
          </a:solidFill>
          <a:latin typeface="+mn-lt"/>
          <a:ea typeface="+mn-ea"/>
          <a:cs typeface="+mn-cs"/>
        </a:defRPr>
      </a:lvl6pPr>
      <a:lvl7pPr marL="1928744" algn="l" defTabSz="642915" rtl="0" eaLnBrk="1" latinLnBrk="0" hangingPunct="1">
        <a:defRPr sz="1300" kern="1200">
          <a:solidFill>
            <a:schemeClr val="tx1"/>
          </a:solidFill>
          <a:latin typeface="+mn-lt"/>
          <a:ea typeface="+mn-ea"/>
          <a:cs typeface="+mn-cs"/>
        </a:defRPr>
      </a:lvl7pPr>
      <a:lvl8pPr marL="2250201" algn="l" defTabSz="642915" rtl="0" eaLnBrk="1" latinLnBrk="0" hangingPunct="1">
        <a:defRPr sz="1300" kern="1200">
          <a:solidFill>
            <a:schemeClr val="tx1"/>
          </a:solidFill>
          <a:latin typeface="+mn-lt"/>
          <a:ea typeface="+mn-ea"/>
          <a:cs typeface="+mn-cs"/>
        </a:defRPr>
      </a:lvl8pPr>
      <a:lvl9pPr marL="2571659" algn="l" defTabSz="64291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3.xml"/><Relationship Id="rId5" Type="http://schemas.openxmlformats.org/officeDocument/2006/relationships/image" Target="../media/image19.emf"/><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2.emf"/><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EF539-06C9-ED42-A2CC-6B2860C6AC8B}"/>
            </a:ext>
          </a:extLst>
        </p:cNvPr>
        <p:cNvGrpSpPr/>
        <p:nvPr/>
      </p:nvGrpSpPr>
      <p:grpSpPr>
        <a:xfrm>
          <a:off x="0" y="0"/>
          <a:ext cx="0" cy="0"/>
          <a:chOff x="0" y="0"/>
          <a:chExt cx="0" cy="0"/>
        </a:xfrm>
      </p:grpSpPr>
      <p:sp>
        <p:nvSpPr>
          <p:cNvPr id="8194" name="Rectangle 1">
            <a:extLst>
              <a:ext uri="{FF2B5EF4-FFF2-40B4-BE49-F238E27FC236}">
                <a16:creationId xmlns:a16="http://schemas.microsoft.com/office/drawing/2014/main" id="{062EB793-703E-7458-A826-2CE38727D006}"/>
              </a:ext>
            </a:extLst>
          </p:cNvPr>
          <p:cNvSpPr>
            <a:spLocks/>
          </p:cNvSpPr>
          <p:nvPr/>
        </p:nvSpPr>
        <p:spPr bwMode="auto">
          <a:xfrm>
            <a:off x="2416970" y="430623"/>
            <a:ext cx="7358063" cy="2321719"/>
          </a:xfrm>
          <a:prstGeom prst="rect">
            <a:avLst/>
          </a:prstGeom>
          <a:noFill/>
          <a:ln w="12700">
            <a:noFill/>
            <a:miter lim="800000"/>
            <a:headEnd/>
            <a:tailEnd/>
          </a:ln>
        </p:spPr>
        <p:txBody>
          <a:bodyPr lIns="0" tIns="0" rIns="0" bIns="0" anchor="b"/>
          <a:lstStyle/>
          <a:p>
            <a:pPr algn="ctr" defTabSz="642915" fontAlgn="base">
              <a:spcBef>
                <a:spcPct val="0"/>
              </a:spcBef>
              <a:spcAft>
                <a:spcPct val="0"/>
              </a:spcAft>
            </a:pPr>
            <a:r>
              <a:rPr lang="en-US" sz="5906" dirty="0">
                <a:solidFill>
                  <a:srgbClr val="000000"/>
                </a:solidFill>
                <a:latin typeface="Arial" charset="0"/>
                <a:cs typeface="Arial" charset="0"/>
                <a:sym typeface="Arial" charset="0"/>
              </a:rPr>
              <a:t>Filters and </a:t>
            </a:r>
            <a:r>
              <a:rPr lang="en-US" sz="5906" dirty="0" err="1">
                <a:solidFill>
                  <a:srgbClr val="000000"/>
                </a:solidFill>
                <a:latin typeface="Arial" charset="0"/>
                <a:cs typeface="Arial" charset="0"/>
                <a:sym typeface="Arial" charset="0"/>
              </a:rPr>
              <a:t>equalisers</a:t>
            </a:r>
            <a:r>
              <a:rPr lang="en-US" sz="5906" dirty="0">
                <a:solidFill>
                  <a:srgbClr val="000000"/>
                </a:solidFill>
                <a:latin typeface="Arial" charset="0"/>
                <a:cs typeface="Arial" charset="0"/>
                <a:sym typeface="Arial" charset="0"/>
              </a:rPr>
              <a:t> in JUCE</a:t>
            </a:r>
          </a:p>
        </p:txBody>
      </p:sp>
      <p:pic>
        <p:nvPicPr>
          <p:cNvPr id="8195" name="Picture 3">
            <a:extLst>
              <a:ext uri="{FF2B5EF4-FFF2-40B4-BE49-F238E27FC236}">
                <a16:creationId xmlns:a16="http://schemas.microsoft.com/office/drawing/2014/main" id="{D038B223-5924-8CC5-A785-C539522F613A}"/>
              </a:ext>
            </a:extLst>
          </p:cNvPr>
          <p:cNvPicPr>
            <a:picLocks noChangeAspect="1" noChangeArrowheads="1"/>
          </p:cNvPicPr>
          <p:nvPr/>
        </p:nvPicPr>
        <p:blipFill>
          <a:blip r:embed="rId2" cstate="print"/>
          <a:srcRect/>
          <a:stretch>
            <a:fillRect/>
          </a:stretch>
        </p:blipFill>
        <p:spPr bwMode="auto">
          <a:xfrm>
            <a:off x="4006453" y="3330773"/>
            <a:ext cx="4179094" cy="2232422"/>
          </a:xfrm>
          <a:prstGeom prst="rect">
            <a:avLst/>
          </a:prstGeom>
          <a:noFill/>
          <a:ln w="12700">
            <a:noFill/>
            <a:miter lim="800000"/>
            <a:headEnd/>
            <a:tailEnd/>
          </a:ln>
        </p:spPr>
      </p:pic>
    </p:spTree>
    <p:extLst>
      <p:ext uri="{BB962C8B-B14F-4D97-AF65-F5344CB8AC3E}">
        <p14:creationId xmlns:p14="http://schemas.microsoft.com/office/powerpoint/2010/main" val="18858428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524000" y="0"/>
            <a:ext cx="9144000" cy="764704"/>
          </a:xfrm>
        </p:spPr>
        <p:txBody>
          <a:bodyPr/>
          <a:lstStyle/>
          <a:p>
            <a:pPr algn="ctr">
              <a:defRPr/>
            </a:pPr>
            <a:r>
              <a:rPr lang="en-US" sz="3600" kern="1200" dirty="0"/>
              <a:t>Magnitude response of shelving filters</a:t>
            </a:r>
          </a:p>
        </p:txBody>
      </p:sp>
      <p:grpSp>
        <p:nvGrpSpPr>
          <p:cNvPr id="2" name="Group 11"/>
          <p:cNvGrpSpPr>
            <a:grpSpLocks noChangeAspect="1"/>
          </p:cNvGrpSpPr>
          <p:nvPr/>
        </p:nvGrpSpPr>
        <p:grpSpPr>
          <a:xfrm>
            <a:off x="2953459" y="1124745"/>
            <a:ext cx="7102982" cy="5688633"/>
            <a:chOff x="4763" y="-209501"/>
            <a:chExt cx="8095629" cy="6483623"/>
          </a:xfrm>
        </p:grpSpPr>
        <p:pic>
          <p:nvPicPr>
            <p:cNvPr id="3075" name="Picture 2"/>
            <p:cNvPicPr>
              <a:picLocks noChangeAspect="1" noChangeArrowheads="1"/>
            </p:cNvPicPr>
            <p:nvPr/>
          </p:nvPicPr>
          <p:blipFill>
            <a:blip r:embed="rId2" cstate="print"/>
            <a:srcRect/>
            <a:stretch>
              <a:fillRect/>
            </a:stretch>
          </p:blipFill>
          <p:spPr bwMode="auto">
            <a:xfrm>
              <a:off x="4763" y="-209501"/>
              <a:ext cx="4279900" cy="3206750"/>
            </a:xfrm>
            <a:prstGeom prst="rect">
              <a:avLst/>
            </a:prstGeom>
            <a:noFill/>
            <a:ln w="9525">
              <a:noFill/>
              <a:miter lim="800000"/>
              <a:headEnd/>
              <a:tailEnd/>
            </a:ln>
          </p:spPr>
        </p:pic>
        <p:sp>
          <p:nvSpPr>
            <p:cNvPr id="3076" name="TextBox 4"/>
            <p:cNvSpPr txBox="1">
              <a:spLocks noChangeArrowheads="1"/>
            </p:cNvSpPr>
            <p:nvPr/>
          </p:nvSpPr>
          <p:spPr bwMode="auto">
            <a:xfrm>
              <a:off x="2668587" y="295325"/>
              <a:ext cx="733002" cy="350789"/>
            </a:xfrm>
            <a:prstGeom prst="rect">
              <a:avLst/>
            </a:prstGeom>
            <a:noFill/>
            <a:ln w="9525">
              <a:noFill/>
              <a:miter lim="800000"/>
              <a:headEnd/>
              <a:tailEnd/>
            </a:ln>
          </p:spPr>
          <p:txBody>
            <a:bodyPr wrap="none">
              <a:spAutoFit/>
            </a:bodyPr>
            <a:lstStyle/>
            <a:p>
              <a:r>
                <a:rPr lang="en-GB" sz="1400"/>
                <a:t>Boost</a:t>
              </a:r>
              <a:endParaRPr lang="en-US" sz="1400"/>
            </a:p>
          </p:txBody>
        </p:sp>
        <p:sp>
          <p:nvSpPr>
            <p:cNvPr id="3077" name="TextBox 5"/>
            <p:cNvSpPr txBox="1">
              <a:spLocks noChangeArrowheads="1"/>
            </p:cNvSpPr>
            <p:nvPr/>
          </p:nvSpPr>
          <p:spPr bwMode="auto">
            <a:xfrm>
              <a:off x="2813051" y="1808213"/>
              <a:ext cx="528375" cy="350789"/>
            </a:xfrm>
            <a:prstGeom prst="rect">
              <a:avLst/>
            </a:prstGeom>
            <a:noFill/>
            <a:ln w="9525">
              <a:noFill/>
              <a:miter lim="800000"/>
              <a:headEnd/>
              <a:tailEnd/>
            </a:ln>
          </p:spPr>
          <p:txBody>
            <a:bodyPr wrap="none">
              <a:spAutoFit/>
            </a:bodyPr>
            <a:lstStyle/>
            <a:p>
              <a:r>
                <a:rPr lang="en-GB" sz="1400"/>
                <a:t>Cut</a:t>
              </a:r>
              <a:endParaRPr lang="en-US" sz="1400"/>
            </a:p>
          </p:txBody>
        </p:sp>
        <p:pic>
          <p:nvPicPr>
            <p:cNvPr id="3078" name="Picture 2"/>
            <p:cNvPicPr>
              <a:picLocks noChangeAspect="1" noChangeArrowheads="1"/>
            </p:cNvPicPr>
            <p:nvPr/>
          </p:nvPicPr>
          <p:blipFill>
            <a:blip r:embed="rId3" cstate="print"/>
            <a:srcRect/>
            <a:stretch>
              <a:fillRect/>
            </a:stretch>
          </p:blipFill>
          <p:spPr bwMode="auto">
            <a:xfrm>
              <a:off x="3822080" y="-171401"/>
              <a:ext cx="4278311" cy="3205163"/>
            </a:xfrm>
            <a:prstGeom prst="rect">
              <a:avLst/>
            </a:prstGeom>
            <a:noFill/>
            <a:ln w="9525">
              <a:noFill/>
              <a:miter lim="800000"/>
              <a:headEnd/>
              <a:tailEnd/>
            </a:ln>
          </p:spPr>
        </p:pic>
        <p:grpSp>
          <p:nvGrpSpPr>
            <p:cNvPr id="3" name="Group 5"/>
            <p:cNvGrpSpPr>
              <a:grpSpLocks/>
            </p:cNvGrpSpPr>
            <p:nvPr/>
          </p:nvGrpSpPr>
          <p:grpSpPr bwMode="auto">
            <a:xfrm>
              <a:off x="17463" y="3068959"/>
              <a:ext cx="4267200" cy="3200400"/>
              <a:chOff x="1905000" y="1428750"/>
              <a:chExt cx="5334000" cy="4000500"/>
            </a:xfrm>
          </p:grpSpPr>
          <p:pic>
            <p:nvPicPr>
              <p:cNvPr id="8" name="Picture 3"/>
              <p:cNvPicPr>
                <a:picLocks noChangeAspect="1" noChangeArrowheads="1"/>
              </p:cNvPicPr>
              <p:nvPr/>
            </p:nvPicPr>
            <p:blipFill>
              <a:blip r:embed="rId4" cstate="print"/>
              <a:srcRect/>
              <a:stretch>
                <a:fillRect/>
              </a:stretch>
            </p:blipFill>
            <p:spPr bwMode="auto">
              <a:xfrm>
                <a:off x="1905000" y="1428750"/>
                <a:ext cx="5334000" cy="4000500"/>
              </a:xfrm>
              <a:prstGeom prst="rect">
                <a:avLst/>
              </a:prstGeom>
              <a:noFill/>
              <a:ln w="9525">
                <a:noFill/>
                <a:miter lim="800000"/>
                <a:headEnd/>
                <a:tailEnd/>
              </a:ln>
            </p:spPr>
          </p:pic>
          <p:sp>
            <p:nvSpPr>
              <p:cNvPr id="9" name="TextBox 5"/>
              <p:cNvSpPr txBox="1">
                <a:spLocks noChangeArrowheads="1"/>
              </p:cNvSpPr>
              <p:nvPr/>
            </p:nvSpPr>
            <p:spPr bwMode="auto">
              <a:xfrm>
                <a:off x="3203575" y="2420938"/>
                <a:ext cx="916253" cy="438486"/>
              </a:xfrm>
              <a:prstGeom prst="rect">
                <a:avLst/>
              </a:prstGeom>
              <a:noFill/>
              <a:ln w="9525">
                <a:noFill/>
                <a:miter lim="800000"/>
                <a:headEnd/>
                <a:tailEnd/>
              </a:ln>
            </p:spPr>
            <p:txBody>
              <a:bodyPr wrap="none">
                <a:spAutoFit/>
              </a:bodyPr>
              <a:lstStyle/>
              <a:p>
                <a:r>
                  <a:rPr lang="en-GB" sz="1400" dirty="0"/>
                  <a:t>Boost</a:t>
                </a:r>
                <a:endParaRPr lang="en-US" sz="1400" dirty="0"/>
              </a:p>
            </p:txBody>
          </p:sp>
          <p:sp>
            <p:nvSpPr>
              <p:cNvPr id="10" name="TextBox 6"/>
              <p:cNvSpPr txBox="1">
                <a:spLocks noChangeArrowheads="1"/>
              </p:cNvSpPr>
              <p:nvPr/>
            </p:nvSpPr>
            <p:spPr bwMode="auto">
              <a:xfrm>
                <a:off x="3348039" y="3933825"/>
                <a:ext cx="660469" cy="438486"/>
              </a:xfrm>
              <a:prstGeom prst="rect">
                <a:avLst/>
              </a:prstGeom>
              <a:noFill/>
              <a:ln w="9525">
                <a:noFill/>
                <a:miter lim="800000"/>
                <a:headEnd/>
                <a:tailEnd/>
              </a:ln>
            </p:spPr>
            <p:txBody>
              <a:bodyPr wrap="none">
                <a:spAutoFit/>
              </a:bodyPr>
              <a:lstStyle/>
              <a:p>
                <a:r>
                  <a:rPr lang="en-GB" sz="1400"/>
                  <a:t>Cut</a:t>
                </a:r>
                <a:endParaRPr lang="en-US" sz="1400"/>
              </a:p>
            </p:txBody>
          </p:sp>
        </p:grpSp>
        <p:pic>
          <p:nvPicPr>
            <p:cNvPr id="11" name="Picture 2"/>
            <p:cNvPicPr>
              <a:picLocks noChangeAspect="1" noChangeArrowheads="1"/>
            </p:cNvPicPr>
            <p:nvPr/>
          </p:nvPicPr>
          <p:blipFill>
            <a:blip r:embed="rId5" cstate="print"/>
            <a:srcRect/>
            <a:stretch>
              <a:fillRect/>
            </a:stretch>
          </p:blipFill>
          <p:spPr bwMode="auto">
            <a:xfrm>
              <a:off x="3822081" y="3068960"/>
              <a:ext cx="4278311" cy="3205162"/>
            </a:xfrm>
            <a:prstGeom prst="rect">
              <a:avLst/>
            </a:prstGeom>
            <a:noFill/>
            <a:ln w="9525">
              <a:noFill/>
              <a:miter lim="800000"/>
              <a:headEnd/>
              <a:tailEnd/>
            </a:ln>
          </p:spPr>
        </p:pic>
      </p:grpSp>
      <p:sp>
        <p:nvSpPr>
          <p:cNvPr id="13" name="Rectangle 12"/>
          <p:cNvSpPr/>
          <p:nvPr/>
        </p:nvSpPr>
        <p:spPr>
          <a:xfrm>
            <a:off x="1524000" y="3140969"/>
            <a:ext cx="1619672" cy="2031325"/>
          </a:xfrm>
          <a:prstGeom prst="rect">
            <a:avLst/>
          </a:prstGeom>
        </p:spPr>
        <p:txBody>
          <a:bodyPr wrap="square">
            <a:spAutoFit/>
          </a:bodyPr>
          <a:lstStyle/>
          <a:p>
            <a:r>
              <a:rPr lang="en-US" dirty="0"/>
              <a:t>low shelving filter</a:t>
            </a:r>
            <a:r>
              <a:rPr lang="en-GB" dirty="0"/>
              <a:t> (top) </a:t>
            </a:r>
          </a:p>
          <a:p>
            <a:endParaRPr lang="en-GB" dirty="0"/>
          </a:p>
          <a:p>
            <a:endParaRPr lang="en-GB" dirty="0"/>
          </a:p>
          <a:p>
            <a:endParaRPr lang="en-GB" dirty="0"/>
          </a:p>
          <a:p>
            <a:r>
              <a:rPr lang="en-GB" dirty="0"/>
              <a:t>high shelving filter (bottom)</a:t>
            </a:r>
            <a:endParaRPr lang="en-US" dirty="0"/>
          </a:p>
        </p:txBody>
      </p:sp>
      <p:sp>
        <p:nvSpPr>
          <p:cNvPr id="14" name="Rectangle 13"/>
          <p:cNvSpPr/>
          <p:nvPr/>
        </p:nvSpPr>
        <p:spPr>
          <a:xfrm>
            <a:off x="3503712" y="764704"/>
            <a:ext cx="6552728" cy="369332"/>
          </a:xfrm>
          <a:prstGeom prst="rect">
            <a:avLst/>
          </a:prstGeom>
        </p:spPr>
        <p:txBody>
          <a:bodyPr wrap="square">
            <a:spAutoFit/>
          </a:bodyPr>
          <a:lstStyle/>
          <a:p>
            <a:r>
              <a:rPr lang="en-GB" dirty="0"/>
              <a:t>varying gain (left)		      varying </a:t>
            </a:r>
            <a:r>
              <a:rPr lang="en-GB" dirty="0" err="1"/>
              <a:t>center</a:t>
            </a:r>
            <a:r>
              <a:rPr lang="en-GB" dirty="0"/>
              <a:t> frequency (right)</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524000" y="1"/>
            <a:ext cx="9144000" cy="620713"/>
          </a:xfrm>
        </p:spPr>
        <p:txBody>
          <a:bodyPr/>
          <a:lstStyle/>
          <a:p>
            <a:r>
              <a:rPr lang="en-US" sz="3200" kern="1200" dirty="0"/>
              <a:t>Magnitude responses for peaking filter</a:t>
            </a:r>
          </a:p>
        </p:txBody>
      </p:sp>
      <p:pic>
        <p:nvPicPr>
          <p:cNvPr id="5123" name="Picture 2"/>
          <p:cNvPicPr>
            <a:picLocks noChangeAspect="1" noChangeArrowheads="1"/>
          </p:cNvPicPr>
          <p:nvPr/>
        </p:nvPicPr>
        <p:blipFill>
          <a:blip r:embed="rId3" cstate="print"/>
          <a:srcRect/>
          <a:stretch>
            <a:fillRect/>
          </a:stretch>
        </p:blipFill>
        <p:spPr bwMode="auto">
          <a:xfrm>
            <a:off x="1559496" y="818080"/>
            <a:ext cx="4061814" cy="3042969"/>
          </a:xfrm>
          <a:prstGeom prst="rect">
            <a:avLst/>
          </a:prstGeom>
          <a:noFill/>
          <a:ln w="9525">
            <a:noFill/>
            <a:miter lim="800000"/>
            <a:headEnd/>
            <a:tailEnd/>
          </a:ln>
        </p:spPr>
      </p:pic>
      <p:sp>
        <p:nvSpPr>
          <p:cNvPr id="5124" name="TextBox 5"/>
          <p:cNvSpPr txBox="1">
            <a:spLocks noChangeArrowheads="1"/>
          </p:cNvSpPr>
          <p:nvPr/>
        </p:nvSpPr>
        <p:spPr bwMode="auto">
          <a:xfrm>
            <a:off x="4367808" y="1398339"/>
            <a:ext cx="577402" cy="276999"/>
          </a:xfrm>
          <a:prstGeom prst="rect">
            <a:avLst/>
          </a:prstGeom>
          <a:noFill/>
          <a:ln w="9525">
            <a:noFill/>
            <a:miter lim="800000"/>
            <a:headEnd/>
            <a:tailEnd/>
          </a:ln>
        </p:spPr>
        <p:txBody>
          <a:bodyPr wrap="none">
            <a:spAutoFit/>
          </a:bodyPr>
          <a:lstStyle/>
          <a:p>
            <a:r>
              <a:rPr lang="en-GB" sz="1200"/>
              <a:t>Boost</a:t>
            </a:r>
            <a:endParaRPr lang="en-US" sz="1200"/>
          </a:p>
        </p:txBody>
      </p:sp>
      <p:sp>
        <p:nvSpPr>
          <p:cNvPr id="5125" name="TextBox 6"/>
          <p:cNvSpPr txBox="1">
            <a:spLocks noChangeArrowheads="1"/>
          </p:cNvSpPr>
          <p:nvPr/>
        </p:nvSpPr>
        <p:spPr bwMode="auto">
          <a:xfrm>
            <a:off x="4504960" y="2834668"/>
            <a:ext cx="423514" cy="276999"/>
          </a:xfrm>
          <a:prstGeom prst="rect">
            <a:avLst/>
          </a:prstGeom>
          <a:noFill/>
          <a:ln w="9525">
            <a:noFill/>
            <a:miter lim="800000"/>
            <a:headEnd/>
            <a:tailEnd/>
          </a:ln>
        </p:spPr>
        <p:txBody>
          <a:bodyPr wrap="none">
            <a:spAutoFit/>
          </a:bodyPr>
          <a:lstStyle/>
          <a:p>
            <a:r>
              <a:rPr lang="en-GB" sz="1200"/>
              <a:t>Cut</a:t>
            </a:r>
            <a:endParaRPr lang="en-US" sz="1200"/>
          </a:p>
        </p:txBody>
      </p:sp>
      <p:pic>
        <p:nvPicPr>
          <p:cNvPr id="5126" name="Picture 3"/>
          <p:cNvPicPr>
            <a:picLocks noChangeAspect="1" noChangeArrowheads="1"/>
          </p:cNvPicPr>
          <p:nvPr/>
        </p:nvPicPr>
        <p:blipFill>
          <a:blip r:embed="rId4" cstate="print"/>
          <a:srcRect/>
          <a:stretch>
            <a:fillRect/>
          </a:stretch>
        </p:blipFill>
        <p:spPr bwMode="auto">
          <a:xfrm>
            <a:off x="6127231" y="818080"/>
            <a:ext cx="4061813" cy="3042969"/>
          </a:xfrm>
          <a:prstGeom prst="rect">
            <a:avLst/>
          </a:prstGeom>
          <a:noFill/>
          <a:ln w="9525">
            <a:noFill/>
            <a:miter lim="800000"/>
            <a:headEnd/>
            <a:tailEnd/>
          </a:ln>
        </p:spPr>
      </p:pic>
      <p:pic>
        <p:nvPicPr>
          <p:cNvPr id="5127" name="Picture 2"/>
          <p:cNvPicPr>
            <a:picLocks noChangeAspect="1" noChangeArrowheads="1"/>
          </p:cNvPicPr>
          <p:nvPr/>
        </p:nvPicPr>
        <p:blipFill>
          <a:blip r:embed="rId5" cstate="print"/>
          <a:srcRect/>
          <a:stretch>
            <a:fillRect/>
          </a:stretch>
        </p:blipFill>
        <p:spPr bwMode="auto">
          <a:xfrm>
            <a:off x="1553793" y="3837012"/>
            <a:ext cx="4063321" cy="3042969"/>
          </a:xfrm>
          <a:prstGeom prst="rect">
            <a:avLst/>
          </a:prstGeom>
          <a:noFill/>
          <a:ln w="9525">
            <a:noFill/>
            <a:miter lim="800000"/>
            <a:headEnd/>
            <a:tailEnd/>
          </a:ln>
        </p:spPr>
      </p:pic>
      <p:sp>
        <p:nvSpPr>
          <p:cNvPr id="13" name="Rectangle 12"/>
          <p:cNvSpPr/>
          <p:nvPr/>
        </p:nvSpPr>
        <p:spPr>
          <a:xfrm>
            <a:off x="3358965" y="686027"/>
            <a:ext cx="1120820" cy="369332"/>
          </a:xfrm>
          <a:prstGeom prst="rect">
            <a:avLst/>
          </a:prstGeom>
        </p:spPr>
        <p:txBody>
          <a:bodyPr wrap="none">
            <a:spAutoFit/>
          </a:bodyPr>
          <a:lstStyle/>
          <a:p>
            <a:r>
              <a:rPr lang="en-US" dirty="0"/>
              <a:t>vary gain</a:t>
            </a:r>
          </a:p>
        </p:txBody>
      </p:sp>
      <p:sp>
        <p:nvSpPr>
          <p:cNvPr id="14" name="Rectangle 13"/>
          <p:cNvSpPr/>
          <p:nvPr/>
        </p:nvSpPr>
        <p:spPr>
          <a:xfrm>
            <a:off x="6862627" y="686027"/>
            <a:ext cx="2467342" cy="369332"/>
          </a:xfrm>
          <a:prstGeom prst="rect">
            <a:avLst/>
          </a:prstGeom>
        </p:spPr>
        <p:txBody>
          <a:bodyPr wrap="none">
            <a:spAutoFit/>
          </a:bodyPr>
          <a:lstStyle/>
          <a:p>
            <a:r>
              <a:rPr lang="en-US" dirty="0"/>
              <a:t>vary center frequency </a:t>
            </a:r>
          </a:p>
        </p:txBody>
      </p:sp>
      <p:sp>
        <p:nvSpPr>
          <p:cNvPr id="15" name="Rectangle 14"/>
          <p:cNvSpPr/>
          <p:nvPr/>
        </p:nvSpPr>
        <p:spPr>
          <a:xfrm>
            <a:off x="2842452" y="3881431"/>
            <a:ext cx="1736373" cy="369332"/>
          </a:xfrm>
          <a:prstGeom prst="rect">
            <a:avLst/>
          </a:prstGeom>
        </p:spPr>
        <p:txBody>
          <a:bodyPr wrap="none">
            <a:spAutoFit/>
          </a:bodyPr>
          <a:lstStyle/>
          <a:p>
            <a:r>
              <a:rPr lang="en-US" dirty="0"/>
              <a:t>vary bandwidth</a:t>
            </a:r>
          </a:p>
        </p:txBody>
      </p:sp>
      <p:sp>
        <p:nvSpPr>
          <p:cNvPr id="2" name="Rectangle 2">
            <a:extLst>
              <a:ext uri="{FF2B5EF4-FFF2-40B4-BE49-F238E27FC236}">
                <a16:creationId xmlns:a16="http://schemas.microsoft.com/office/drawing/2014/main" id="{ED78B59C-F9C1-6438-A86B-2DC24928D7C2}"/>
              </a:ext>
            </a:extLst>
          </p:cNvPr>
          <p:cNvSpPr txBox="1">
            <a:spLocks noChangeArrowheads="1"/>
          </p:cNvSpPr>
          <p:nvPr/>
        </p:nvSpPr>
        <p:spPr bwMode="auto">
          <a:xfrm>
            <a:off x="5735961" y="4437112"/>
            <a:ext cx="4752528" cy="1872208"/>
          </a:xfrm>
          <a:prstGeom prst="rect">
            <a:avLst/>
          </a:prstGeom>
          <a:noFill/>
          <a:ln w="9525">
            <a:noFill/>
            <a:miter lim="800000"/>
            <a:headEnd/>
            <a:tailEnd/>
          </a:ln>
        </p:spPr>
        <p:txBody>
          <a:bodyPr vert="horz" wrap="square" lIns="91359" tIns="45680" rIns="91359" bIns="45680" numCol="1" anchor="t" anchorCtr="0" compatLnSpc="1">
            <a:prstTxWarp prst="textNoShape">
              <a:avLst/>
            </a:prstTxWarp>
          </a:bodyPr>
          <a:lstStyle>
            <a:lvl1pPr marL="342605" indent="-342605" algn="l" rtl="0" eaLnBrk="0" fontAlgn="base" hangingPunct="0">
              <a:spcBef>
                <a:spcPct val="20000"/>
              </a:spcBef>
              <a:spcAft>
                <a:spcPct val="0"/>
              </a:spcAft>
              <a:buChar char="•"/>
              <a:defRPr sz="3200">
                <a:solidFill>
                  <a:schemeClr val="tx1"/>
                </a:solidFill>
                <a:latin typeface="+mn-lt"/>
                <a:ea typeface="+mn-ea"/>
                <a:cs typeface="+mn-cs"/>
              </a:defRPr>
            </a:lvl1pPr>
            <a:lvl2pPr marL="742304" indent="-285504" algn="l" rtl="0" eaLnBrk="0" fontAlgn="base" hangingPunct="0">
              <a:spcBef>
                <a:spcPct val="20000"/>
              </a:spcBef>
              <a:spcAft>
                <a:spcPct val="0"/>
              </a:spcAft>
              <a:buChar char="–"/>
              <a:defRPr sz="2800">
                <a:solidFill>
                  <a:schemeClr val="tx1"/>
                </a:solidFill>
                <a:latin typeface="+mn-lt"/>
              </a:defRPr>
            </a:lvl2pPr>
            <a:lvl3pPr marL="1142004" indent="-228399" algn="l" rtl="0" eaLnBrk="0" fontAlgn="base" hangingPunct="0">
              <a:spcBef>
                <a:spcPct val="20000"/>
              </a:spcBef>
              <a:spcAft>
                <a:spcPct val="0"/>
              </a:spcAft>
              <a:buChar char="•"/>
              <a:defRPr sz="2400">
                <a:solidFill>
                  <a:schemeClr val="tx1"/>
                </a:solidFill>
                <a:latin typeface="+mn-lt"/>
              </a:defRPr>
            </a:lvl3pPr>
            <a:lvl4pPr marL="1598807" indent="-228399" algn="l" rtl="0" eaLnBrk="0" fontAlgn="base" hangingPunct="0">
              <a:spcBef>
                <a:spcPct val="20000"/>
              </a:spcBef>
              <a:spcAft>
                <a:spcPct val="0"/>
              </a:spcAft>
              <a:buChar char="–"/>
              <a:defRPr sz="2000">
                <a:solidFill>
                  <a:schemeClr val="tx1"/>
                </a:solidFill>
                <a:latin typeface="+mn-lt"/>
              </a:defRPr>
            </a:lvl4pPr>
            <a:lvl5pPr marL="2055615" indent="-228399" algn="l" rtl="0" eaLnBrk="0" fontAlgn="base" hangingPunct="0">
              <a:spcBef>
                <a:spcPct val="20000"/>
              </a:spcBef>
              <a:spcAft>
                <a:spcPct val="0"/>
              </a:spcAft>
              <a:buChar char="»"/>
              <a:defRPr sz="2000">
                <a:solidFill>
                  <a:schemeClr val="tx1"/>
                </a:solidFill>
                <a:latin typeface="+mn-lt"/>
              </a:defRPr>
            </a:lvl5pPr>
            <a:lvl6pPr marL="2512416" indent="-228399" algn="l" rtl="0" fontAlgn="base">
              <a:spcBef>
                <a:spcPct val="20000"/>
              </a:spcBef>
              <a:spcAft>
                <a:spcPct val="0"/>
              </a:spcAft>
              <a:buChar char="»"/>
              <a:defRPr sz="2000">
                <a:solidFill>
                  <a:schemeClr val="tx1"/>
                </a:solidFill>
                <a:latin typeface="+mn-lt"/>
              </a:defRPr>
            </a:lvl6pPr>
            <a:lvl7pPr marL="2969216" indent="-228399" algn="l" rtl="0" fontAlgn="base">
              <a:spcBef>
                <a:spcPct val="20000"/>
              </a:spcBef>
              <a:spcAft>
                <a:spcPct val="0"/>
              </a:spcAft>
              <a:buChar char="»"/>
              <a:defRPr sz="2000">
                <a:solidFill>
                  <a:schemeClr val="tx1"/>
                </a:solidFill>
                <a:latin typeface="+mn-lt"/>
              </a:defRPr>
            </a:lvl7pPr>
            <a:lvl8pPr marL="3426021" indent="-228399" algn="l" rtl="0" fontAlgn="base">
              <a:spcBef>
                <a:spcPct val="20000"/>
              </a:spcBef>
              <a:spcAft>
                <a:spcPct val="0"/>
              </a:spcAft>
              <a:buChar char="»"/>
              <a:defRPr sz="2000">
                <a:solidFill>
                  <a:schemeClr val="tx1"/>
                </a:solidFill>
                <a:latin typeface="+mn-lt"/>
              </a:defRPr>
            </a:lvl8pPr>
            <a:lvl9pPr marL="3882818" indent="-228399" algn="l" rtl="0" fontAlgn="base">
              <a:spcBef>
                <a:spcPct val="20000"/>
              </a:spcBef>
              <a:spcAft>
                <a:spcPct val="0"/>
              </a:spcAft>
              <a:buChar char="»"/>
              <a:defRPr sz="2000">
                <a:solidFill>
                  <a:schemeClr val="tx1"/>
                </a:solidFill>
                <a:latin typeface="+mn-lt"/>
              </a:defRPr>
            </a:lvl9pPr>
          </a:lstStyle>
          <a:p>
            <a:pPr marL="103751" indent="0" eaLnBrk="1" hangingPunct="1">
              <a:buNone/>
            </a:pPr>
            <a:r>
              <a:rPr lang="en-US" sz="1800" kern="0" dirty="0">
                <a:solidFill>
                  <a:srgbClr val="0000FF"/>
                </a:solidFill>
              </a:rPr>
              <a:t>Warping</a:t>
            </a:r>
            <a:r>
              <a:rPr lang="en-US" sz="1800" kern="0" dirty="0"/>
              <a:t> changes where bandwidth occurs</a:t>
            </a:r>
          </a:p>
          <a:p>
            <a:pPr marL="346884" indent="-285750" eaLnBrk="1" hangingPunct="1">
              <a:buFont typeface="Wingdings" panose="05000000000000000000" pitchFamily="2" charset="2"/>
              <a:buChar char="§"/>
            </a:pP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t>=π/2 (half Nyquist rate) </a:t>
            </a:r>
            <a:r>
              <a:rPr lang="en-US" sz="1600" kern="0" dirty="0">
                <a:sym typeface="Wingdings" panose="05000000000000000000" pitchFamily="2" charset="2"/>
              </a:rPr>
              <a:t> </a:t>
            </a:r>
            <a:r>
              <a:rPr lang="en-US" sz="1600" kern="0" dirty="0"/>
              <a:t>bandwidth symmetrical about </a:t>
            </a:r>
            <a:r>
              <a:rPr lang="en-US" sz="1600" kern="0" dirty="0" err="1"/>
              <a:t>centre</a:t>
            </a:r>
            <a:r>
              <a:rPr lang="en-US" sz="1600" kern="0" dirty="0"/>
              <a:t> frequency </a:t>
            </a:r>
          </a:p>
          <a:p>
            <a:pPr marL="346884" indent="-285750" eaLnBrk="1" hangingPunct="1">
              <a:buFont typeface="Wingdings" panose="05000000000000000000" pitchFamily="2" charset="2"/>
              <a:buChar char="§"/>
            </a:pP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latin typeface="Times New Roman" pitchFamily="18" charset="0"/>
                <a:cs typeface="Times New Roman" pitchFamily="18" charset="0"/>
              </a:rPr>
              <a:t> </a:t>
            </a:r>
            <a:r>
              <a:rPr lang="en-US" sz="1600" kern="0" dirty="0">
                <a:latin typeface="Times New Roman" pitchFamily="18" charset="0"/>
                <a:cs typeface="Times New Roman" pitchFamily="18" charset="0"/>
                <a:sym typeface="Wingdings" panose="05000000000000000000" pitchFamily="2" charset="2"/>
              </a:rPr>
              <a:t></a:t>
            </a:r>
            <a:r>
              <a:rPr lang="en-US" sz="1600" kern="0" dirty="0">
                <a:latin typeface="Times New Roman" pitchFamily="18" charset="0"/>
                <a:cs typeface="Times New Roman" pitchFamily="18" charset="0"/>
              </a:rPr>
              <a:t> 0: </a:t>
            </a:r>
            <a:r>
              <a:rPr lang="en-US" sz="1600" kern="0" dirty="0"/>
              <a:t>bandwidth to </a:t>
            </a:r>
            <a:r>
              <a:rPr lang="en-US" sz="1600" kern="0" dirty="0">
                <a:solidFill>
                  <a:srgbClr val="0000FF"/>
                </a:solidFill>
              </a:rPr>
              <a:t>right</a:t>
            </a:r>
            <a:r>
              <a:rPr lang="en-US" sz="1600" kern="0" dirty="0"/>
              <a:t> of </a:t>
            </a: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sym typeface="Wingdings" panose="05000000000000000000" pitchFamily="2" charset="2"/>
              </a:rPr>
              <a:t>  </a:t>
            </a:r>
            <a:r>
              <a:rPr lang="en-US" sz="1600" kern="0" dirty="0">
                <a:solidFill>
                  <a:srgbClr val="0000FF"/>
                </a:solidFill>
              </a:rPr>
              <a:t>low shelf</a:t>
            </a:r>
            <a:endParaRPr lang="en-US" sz="1600" kern="0" baseline="-6000" dirty="0">
              <a:solidFill>
                <a:srgbClr val="0000FF"/>
              </a:solidFill>
            </a:endParaRPr>
          </a:p>
          <a:p>
            <a:pPr marL="346884" indent="-285750" eaLnBrk="1" hangingPunct="1">
              <a:buFont typeface="Wingdings" panose="05000000000000000000" pitchFamily="2" charset="2"/>
              <a:buChar char="§"/>
            </a:pP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latin typeface="Times New Roman" pitchFamily="18" charset="0"/>
                <a:cs typeface="Times New Roman" pitchFamily="18" charset="0"/>
              </a:rPr>
              <a:t> </a:t>
            </a:r>
            <a:r>
              <a:rPr lang="en-US" sz="1600" kern="0" dirty="0">
                <a:sym typeface="Wingdings" panose="05000000000000000000" pitchFamily="2" charset="2"/>
              </a:rPr>
              <a:t></a:t>
            </a:r>
            <a:r>
              <a:rPr lang="en-US" sz="1600" kern="0" dirty="0">
                <a:latin typeface="Times New Roman" pitchFamily="18" charset="0"/>
                <a:cs typeface="Times New Roman" pitchFamily="18" charset="0"/>
              </a:rPr>
              <a:t> </a:t>
            </a:r>
            <a:r>
              <a:rPr lang="en-US" sz="1600" kern="0" dirty="0"/>
              <a:t>π: bandwidth to </a:t>
            </a:r>
            <a:r>
              <a:rPr lang="en-US" sz="1600" kern="0" dirty="0">
                <a:solidFill>
                  <a:srgbClr val="0000FF"/>
                </a:solidFill>
              </a:rPr>
              <a:t>left</a:t>
            </a:r>
            <a:r>
              <a:rPr lang="en-US" sz="1600" kern="0" dirty="0"/>
              <a:t> of </a:t>
            </a:r>
            <a:r>
              <a:rPr lang="en-US" sz="1600" kern="0" dirty="0" err="1">
                <a:latin typeface="Symbol" panose="05050102010706020507" pitchFamily="18" charset="2"/>
                <a:cs typeface="Times New Roman" pitchFamily="18" charset="0"/>
              </a:rPr>
              <a:t>w</a:t>
            </a:r>
            <a:r>
              <a:rPr lang="en-US" sz="1600" kern="0" baseline="-25000" dirty="0" err="1">
                <a:latin typeface="Times New Roman" pitchFamily="18" charset="0"/>
                <a:cs typeface="Times New Roman" pitchFamily="18" charset="0"/>
              </a:rPr>
              <a:t>c</a:t>
            </a:r>
            <a:r>
              <a:rPr lang="en-US" sz="1600" kern="0" dirty="0">
                <a:sym typeface="Wingdings" panose="05000000000000000000" pitchFamily="2" charset="2"/>
              </a:rPr>
              <a:t>  </a:t>
            </a:r>
            <a:r>
              <a:rPr lang="en-US" sz="1600" kern="0" dirty="0">
                <a:solidFill>
                  <a:srgbClr val="0000FF"/>
                </a:solidFill>
              </a:rPr>
              <a:t>high shelf</a:t>
            </a:r>
          </a:p>
          <a:p>
            <a:pPr marL="446321" eaLnBrk="1" hangingPunct="1">
              <a:buClr>
                <a:srgbClr val="0000FF"/>
              </a:buClr>
            </a:pPr>
            <a:endParaRPr lang="en-US" sz="2400" kern="0" dirty="0">
              <a:solidFill>
                <a:srgbClr val="0000FF"/>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4"/>
          <p:cNvPicPr>
            <a:picLocks noChangeAspect="1" noChangeArrowheads="1"/>
          </p:cNvPicPr>
          <p:nvPr/>
        </p:nvPicPr>
        <p:blipFill>
          <a:blip r:embed="rId3" cstate="print"/>
          <a:srcRect/>
          <a:stretch>
            <a:fillRect/>
          </a:stretch>
        </p:blipFill>
        <p:spPr bwMode="auto">
          <a:xfrm>
            <a:off x="0" y="2903364"/>
            <a:ext cx="6583623" cy="3985631"/>
          </a:xfrm>
          <a:prstGeom prst="rect">
            <a:avLst/>
          </a:prstGeom>
          <a:noFill/>
          <a:ln w="12700">
            <a:noFill/>
            <a:miter lim="800000"/>
            <a:headEnd/>
            <a:tailEnd/>
          </a:ln>
        </p:spPr>
      </p:pic>
      <p:sp>
        <p:nvSpPr>
          <p:cNvPr id="17410" name="Rectangle 1"/>
          <p:cNvSpPr>
            <a:spLocks noGrp="1" noChangeArrowheads="1"/>
          </p:cNvSpPr>
          <p:nvPr>
            <p:ph type="title"/>
          </p:nvPr>
        </p:nvSpPr>
        <p:spPr>
          <a:xfrm>
            <a:off x="4928460" y="35719"/>
            <a:ext cx="4223289" cy="651867"/>
          </a:xfrm>
        </p:spPr>
        <p:txBody>
          <a:bodyPr/>
          <a:lstStyle/>
          <a:p>
            <a:r>
              <a:rPr lang="en-US" dirty="0"/>
              <a:t>Q factor</a:t>
            </a:r>
          </a:p>
        </p:txBody>
      </p:sp>
      <p:pic>
        <p:nvPicPr>
          <p:cNvPr id="17411" name="Picture 4"/>
          <p:cNvPicPr>
            <a:picLocks noChangeAspect="1" noChangeArrowheads="1"/>
          </p:cNvPicPr>
          <p:nvPr/>
        </p:nvPicPr>
        <p:blipFill>
          <a:blip r:embed="rId4" cstate="print"/>
          <a:srcRect/>
          <a:stretch>
            <a:fillRect/>
          </a:stretch>
        </p:blipFill>
        <p:spPr bwMode="auto">
          <a:xfrm>
            <a:off x="6271239" y="3161974"/>
            <a:ext cx="5915865" cy="3696025"/>
          </a:xfrm>
          <a:prstGeom prst="rect">
            <a:avLst/>
          </a:prstGeom>
          <a:noFill/>
          <a:ln w="12700">
            <a:noFill/>
            <a:miter lim="800000"/>
            <a:headEnd/>
            <a:tailEnd/>
          </a:ln>
        </p:spPr>
      </p:pic>
      <p:sp>
        <p:nvSpPr>
          <p:cNvPr id="17412" name="Rectangle 5"/>
          <p:cNvSpPr>
            <a:spLocks/>
          </p:cNvSpPr>
          <p:nvPr/>
        </p:nvSpPr>
        <p:spPr bwMode="auto">
          <a:xfrm>
            <a:off x="8724371" y="5754686"/>
            <a:ext cx="2449512" cy="338137"/>
          </a:xfrm>
          <a:prstGeom prst="rect">
            <a:avLst/>
          </a:prstGeom>
          <a:noFill/>
          <a:ln w="12700">
            <a:noFill/>
            <a:miter lim="800000"/>
            <a:headEnd/>
            <a:tailEnd/>
          </a:ln>
        </p:spPr>
        <p:txBody>
          <a:bodyPr wrap="none" lIns="0" tIns="0" rIns="0" bIns="0" anchor="ctr">
            <a:spAutoFit/>
          </a:bodyPr>
          <a:lstStyle/>
          <a:p>
            <a:r>
              <a:rPr lang="en-US" sz="2200" dirty="0">
                <a:cs typeface="Arial" pitchFamily="34" charset="0"/>
                <a:sym typeface="Arial" pitchFamily="34" charset="0"/>
              </a:rPr>
              <a:t>log-frequency scale</a:t>
            </a:r>
          </a:p>
        </p:txBody>
      </p:sp>
      <p:sp>
        <p:nvSpPr>
          <p:cNvPr id="20482" name="Rectangle 2"/>
          <p:cNvSpPr>
            <a:spLocks noGrp="1" noChangeArrowheads="1"/>
          </p:cNvSpPr>
          <p:nvPr>
            <p:ph type="body" idx="1"/>
          </p:nvPr>
        </p:nvSpPr>
        <p:spPr>
          <a:xfrm>
            <a:off x="1363" y="858512"/>
            <a:ext cx="5607016" cy="2303463"/>
          </a:xfrm>
        </p:spPr>
        <p:txBody>
          <a:bodyPr/>
          <a:lstStyle/>
          <a:p>
            <a:pPr marL="446086">
              <a:defRPr/>
            </a:pPr>
            <a:r>
              <a:rPr lang="en-US" sz="2400" dirty="0">
                <a:solidFill>
                  <a:srgbClr val="0000FF"/>
                </a:solidFill>
              </a:rPr>
              <a:t>Quality factor</a:t>
            </a:r>
            <a:r>
              <a:rPr lang="en-US" sz="2400" dirty="0"/>
              <a:t>: ratio of centre frequency and </a:t>
            </a:r>
            <a:r>
              <a:rPr lang="en-US" sz="2400" dirty="0">
                <a:solidFill>
                  <a:srgbClr val="0000FF"/>
                </a:solidFill>
              </a:rPr>
              <a:t>bandwidth</a:t>
            </a:r>
            <a:r>
              <a:rPr lang="en-US" sz="2400" dirty="0"/>
              <a:t> </a:t>
            </a:r>
          </a:p>
          <a:p>
            <a:pPr lvl="1" eaLnBrk="1" hangingPunct="1">
              <a:buNone/>
              <a:defRPr/>
            </a:pPr>
            <a:r>
              <a:rPr lang="en-US" sz="2400" dirty="0"/>
              <a:t> </a:t>
            </a:r>
            <a:r>
              <a:rPr lang="en-GB" sz="2800" i="1" dirty="0">
                <a:solidFill>
                  <a:schemeClr val="tx2"/>
                </a:solidFill>
                <a:latin typeface="Times New Roman" pitchFamily="18" charset="0"/>
                <a:cs typeface="Times New Roman" pitchFamily="18" charset="0"/>
              </a:rPr>
              <a:t>Q</a:t>
            </a:r>
            <a:r>
              <a:rPr lang="en-GB" sz="2800" dirty="0">
                <a:solidFill>
                  <a:schemeClr val="tx2"/>
                </a:solidFill>
                <a:latin typeface="Times New Roman" pitchFamily="18" charset="0"/>
                <a:cs typeface="Times New Roman" pitchFamily="18" charset="0"/>
              </a:rPr>
              <a:t>=Centre frequency / bandwidth = </a:t>
            </a:r>
            <a:r>
              <a:rPr lang="en-GB" sz="2800" i="1" dirty="0" err="1">
                <a:solidFill>
                  <a:schemeClr val="tx2"/>
                </a:solidFill>
                <a:latin typeface="Symbol" pitchFamily="18" charset="2"/>
                <a:cs typeface="Times New Roman" pitchFamily="18" charset="0"/>
              </a:rPr>
              <a:t>w</a:t>
            </a:r>
            <a:r>
              <a:rPr lang="en-GB" sz="2800" i="1" baseline="-25000" dirty="0" err="1">
                <a:solidFill>
                  <a:schemeClr val="tx2"/>
                </a:solidFill>
                <a:latin typeface="Times New Roman" pitchFamily="18" charset="0"/>
                <a:cs typeface="Times New Roman" pitchFamily="18" charset="0"/>
              </a:rPr>
              <a:t>c</a:t>
            </a:r>
            <a:r>
              <a:rPr lang="en-GB" sz="2800" dirty="0">
                <a:solidFill>
                  <a:schemeClr val="tx2"/>
                </a:solidFill>
                <a:latin typeface="Times New Roman" pitchFamily="18" charset="0"/>
                <a:cs typeface="Times New Roman" pitchFamily="18" charset="0"/>
              </a:rPr>
              <a:t>/</a:t>
            </a:r>
            <a:r>
              <a:rPr lang="en-GB" sz="2800" i="1" dirty="0">
                <a:solidFill>
                  <a:schemeClr val="tx2"/>
                </a:solidFill>
                <a:latin typeface="Times New Roman" pitchFamily="18" charset="0"/>
                <a:cs typeface="Times New Roman" pitchFamily="18" charset="0"/>
              </a:rPr>
              <a:t>B</a:t>
            </a:r>
            <a:endParaRPr lang="en-US" sz="2400" dirty="0"/>
          </a:p>
        </p:txBody>
      </p:sp>
      <p:sp>
        <p:nvSpPr>
          <p:cNvPr id="17414" name="Rectangle 5"/>
          <p:cNvSpPr>
            <a:spLocks/>
          </p:cNvSpPr>
          <p:nvPr/>
        </p:nvSpPr>
        <p:spPr bwMode="auto">
          <a:xfrm>
            <a:off x="4541005" y="4308942"/>
            <a:ext cx="1389134" cy="2215991"/>
          </a:xfrm>
          <a:prstGeom prst="rect">
            <a:avLst/>
          </a:prstGeom>
          <a:noFill/>
          <a:ln w="12700">
            <a:noFill/>
            <a:miter lim="800000"/>
            <a:headEnd/>
            <a:tailEnd/>
          </a:ln>
        </p:spPr>
        <p:txBody>
          <a:bodyPr wrap="square" lIns="0" tIns="0" rIns="0" bIns="0" anchor="ctr">
            <a:spAutoFit/>
          </a:bodyPr>
          <a:lstStyle/>
          <a:p>
            <a:pPr defTabSz="642915" fontAlgn="base">
              <a:spcBef>
                <a:spcPct val="0"/>
              </a:spcBef>
              <a:spcAft>
                <a:spcPct val="0"/>
              </a:spcAft>
            </a:pPr>
            <a:r>
              <a:rPr lang="en-US" sz="2400" b="1" dirty="0">
                <a:solidFill>
                  <a:srgbClr val="00FFFF"/>
                </a:solidFill>
                <a:latin typeface="Arial" charset="0"/>
                <a:cs typeface="Arial" charset="0"/>
                <a:sym typeface="Arial" charset="0"/>
              </a:rPr>
              <a:t>Q = 0.5</a:t>
            </a:r>
          </a:p>
          <a:p>
            <a:pPr defTabSz="642915" fontAlgn="base">
              <a:spcBef>
                <a:spcPct val="0"/>
              </a:spcBef>
              <a:spcAft>
                <a:spcPct val="0"/>
              </a:spcAft>
            </a:pPr>
            <a:r>
              <a:rPr lang="en-US" sz="2400" b="1" dirty="0">
                <a:solidFill>
                  <a:srgbClr val="FF7F00"/>
                </a:solidFill>
                <a:latin typeface="Arial" charset="0"/>
                <a:cs typeface="Arial" charset="0"/>
                <a:sym typeface="Arial" charset="0"/>
              </a:rPr>
              <a:t>Q = 0.71</a:t>
            </a:r>
          </a:p>
          <a:p>
            <a:pPr defTabSz="642915" fontAlgn="base">
              <a:spcBef>
                <a:spcPct val="0"/>
              </a:spcBef>
              <a:spcAft>
                <a:spcPct val="0"/>
              </a:spcAft>
            </a:pPr>
            <a:r>
              <a:rPr lang="en-US" sz="2400" b="1" dirty="0">
                <a:solidFill>
                  <a:srgbClr val="00FF00"/>
                </a:solidFill>
                <a:latin typeface="Arial" charset="0"/>
                <a:cs typeface="Arial" charset="0"/>
                <a:sym typeface="Arial" charset="0"/>
              </a:rPr>
              <a:t>Q = 1</a:t>
            </a:r>
          </a:p>
          <a:p>
            <a:pPr defTabSz="642915" fontAlgn="base">
              <a:spcBef>
                <a:spcPct val="0"/>
              </a:spcBef>
              <a:spcAft>
                <a:spcPct val="0"/>
              </a:spcAft>
            </a:pPr>
            <a:r>
              <a:rPr lang="en-US" sz="2400" b="1" dirty="0">
                <a:solidFill>
                  <a:srgbClr val="7F007F"/>
                </a:solidFill>
                <a:latin typeface="Arial" charset="0"/>
                <a:cs typeface="Arial" charset="0"/>
                <a:sym typeface="Arial" charset="0"/>
              </a:rPr>
              <a:t>Q = 1.5</a:t>
            </a:r>
          </a:p>
          <a:p>
            <a:pPr defTabSz="642915" fontAlgn="base">
              <a:spcBef>
                <a:spcPct val="0"/>
              </a:spcBef>
              <a:spcAft>
                <a:spcPct val="0"/>
              </a:spcAft>
            </a:pPr>
            <a:r>
              <a:rPr lang="en-US" sz="2400" b="1" dirty="0">
                <a:solidFill>
                  <a:srgbClr val="0000FF"/>
                </a:solidFill>
                <a:latin typeface="Arial" charset="0"/>
                <a:cs typeface="Arial" charset="0"/>
                <a:sym typeface="Arial" charset="0"/>
              </a:rPr>
              <a:t>Q = 3</a:t>
            </a:r>
          </a:p>
          <a:p>
            <a:pPr defTabSz="642915" fontAlgn="base">
              <a:spcBef>
                <a:spcPct val="0"/>
              </a:spcBef>
              <a:spcAft>
                <a:spcPct val="0"/>
              </a:spcAft>
            </a:pPr>
            <a:r>
              <a:rPr lang="en-US" sz="2400" b="1" dirty="0">
                <a:solidFill>
                  <a:srgbClr val="FF0000"/>
                </a:solidFill>
                <a:latin typeface="Arial" charset="0"/>
                <a:cs typeface="Arial" charset="0"/>
                <a:sym typeface="Arial" charset="0"/>
              </a:rPr>
              <a:t>Q = 10</a:t>
            </a:r>
          </a:p>
        </p:txBody>
      </p:sp>
      <p:sp>
        <p:nvSpPr>
          <p:cNvPr id="17415" name="Rectangle 6"/>
          <p:cNvSpPr>
            <a:spLocks/>
          </p:cNvSpPr>
          <p:nvPr/>
        </p:nvSpPr>
        <p:spPr bwMode="auto">
          <a:xfrm>
            <a:off x="3881142" y="3223967"/>
            <a:ext cx="2319545" cy="909095"/>
          </a:xfrm>
          <a:prstGeom prst="rect">
            <a:avLst/>
          </a:prstGeom>
          <a:noFill/>
          <a:ln w="12700">
            <a:noFill/>
            <a:miter lim="800000"/>
            <a:headEnd/>
            <a:tailEnd/>
          </a:ln>
        </p:spPr>
        <p:txBody>
          <a:bodyPr wrap="square" lIns="0" tIns="0" rIns="0" bIns="0" anchor="ctr">
            <a:spAutoFit/>
          </a:bodyPr>
          <a:lstStyle/>
          <a:p>
            <a:pPr algn="ctr" defTabSz="642915" fontAlgn="base">
              <a:spcBef>
                <a:spcPct val="0"/>
              </a:spcBef>
              <a:spcAft>
                <a:spcPct val="0"/>
              </a:spcAft>
            </a:pPr>
            <a:r>
              <a:rPr lang="en-US" sz="1969" dirty="0">
                <a:solidFill>
                  <a:srgbClr val="000000"/>
                </a:solidFill>
                <a:latin typeface="Arial" charset="0"/>
                <a:cs typeface="Arial" charset="0"/>
                <a:sym typeface="Arial" charset="0"/>
              </a:rPr>
              <a:t>Second order</a:t>
            </a:r>
          </a:p>
          <a:p>
            <a:pPr algn="ctr" defTabSz="642915" fontAlgn="base">
              <a:spcBef>
                <a:spcPct val="0"/>
              </a:spcBef>
              <a:spcAft>
                <a:spcPct val="0"/>
              </a:spcAft>
            </a:pPr>
            <a:r>
              <a:rPr lang="en-US" sz="1969" dirty="0" err="1">
                <a:solidFill>
                  <a:srgbClr val="000000"/>
                </a:solidFill>
                <a:latin typeface="Arial" charset="0"/>
                <a:cs typeface="Arial" charset="0"/>
                <a:sym typeface="Arial" charset="0"/>
              </a:rPr>
              <a:t>lowpass</a:t>
            </a:r>
            <a:r>
              <a:rPr lang="en-US" sz="1969" dirty="0">
                <a:solidFill>
                  <a:srgbClr val="000000"/>
                </a:solidFill>
                <a:latin typeface="Arial" charset="0"/>
                <a:cs typeface="Arial" charset="0"/>
                <a:sym typeface="Arial" charset="0"/>
              </a:rPr>
              <a:t> resonator filters </a:t>
            </a:r>
          </a:p>
        </p:txBody>
      </p:sp>
      <p:sp>
        <p:nvSpPr>
          <p:cNvPr id="5" name="TextBox 4">
            <a:extLst>
              <a:ext uri="{FF2B5EF4-FFF2-40B4-BE49-F238E27FC236}">
                <a16:creationId xmlns:a16="http://schemas.microsoft.com/office/drawing/2014/main" id="{C4F87341-BD0F-4D7B-A575-5276B37DF8DE}"/>
              </a:ext>
            </a:extLst>
          </p:cNvPr>
          <p:cNvSpPr txBox="1"/>
          <p:nvPr/>
        </p:nvSpPr>
        <p:spPr>
          <a:xfrm>
            <a:off x="6829283" y="1180986"/>
            <a:ext cx="5357821" cy="1487587"/>
          </a:xfrm>
          <a:prstGeom prst="rect">
            <a:avLst/>
          </a:prstGeom>
          <a:noFill/>
        </p:spPr>
        <p:txBody>
          <a:bodyPr wrap="square">
            <a:spAutoFit/>
          </a:bodyPr>
          <a:lstStyle/>
          <a:p>
            <a:pPr marL="446086" marR="0" lvl="0" indent="-267881" algn="l" defTabSz="914400" rtl="0" eaLnBrk="0" fontAlgn="base" latinLnBrk="0" hangingPunct="0">
              <a:lnSpc>
                <a:spcPct val="100000"/>
              </a:lnSpc>
              <a:spcBef>
                <a:spcPts val="422"/>
              </a:spcBef>
              <a:spcAft>
                <a:spcPct val="0"/>
              </a:spcAft>
              <a:buClrTx/>
              <a:buSzPct val="150000"/>
              <a:buFont typeface="Arial" charset="0"/>
              <a:buChar char="•"/>
              <a:tabLst/>
              <a:defRPr/>
            </a:pPr>
            <a:r>
              <a:rPr kumimoji="0" lang="en-US" sz="2400" b="0" i="0" u="none" strike="noStrike" kern="0" cap="none" spc="0" normalizeH="0" baseline="0" noProof="0" dirty="0">
                <a:ln>
                  <a:noFill/>
                </a:ln>
                <a:solidFill>
                  <a:srgbClr val="0000FF"/>
                </a:solidFill>
                <a:effectLst/>
                <a:uLnTx/>
                <a:uFillTx/>
                <a:latin typeface="Arial"/>
                <a:sym typeface="Arial" charset="0"/>
              </a:rPr>
              <a:t>Constant Q</a:t>
            </a:r>
            <a:r>
              <a:rPr kumimoji="0" lang="en-US" sz="2400" b="0" i="0" u="none" strike="noStrike" kern="0" cap="none" spc="0" normalizeH="0" baseline="0" noProof="0" dirty="0">
                <a:ln>
                  <a:noFill/>
                </a:ln>
                <a:solidFill>
                  <a:srgbClr val="000000"/>
                </a:solidFill>
                <a:effectLst/>
                <a:uLnTx/>
                <a:uFillTx/>
                <a:latin typeface="Arial"/>
                <a:sym typeface="Arial" charset="0"/>
              </a:rPr>
              <a:t> peak filters</a:t>
            </a:r>
          </a:p>
          <a:p>
            <a:pPr marL="802946" marR="0" lvl="1" indent="-267881" algn="l" defTabSz="914400" rtl="0" eaLnBrk="0" fontAlgn="base" latinLnBrk="0" hangingPunct="0">
              <a:lnSpc>
                <a:spcPct val="100000"/>
              </a:lnSpc>
              <a:spcBef>
                <a:spcPts val="422"/>
              </a:spcBef>
              <a:spcAft>
                <a:spcPct val="0"/>
              </a:spcAft>
              <a:buClrTx/>
              <a:buSzPct val="100000"/>
              <a:buFont typeface="Lucida Grande" charset="0"/>
              <a:buChar char="‣"/>
              <a:tabLst/>
              <a:defRPr/>
            </a:pPr>
            <a:r>
              <a:rPr kumimoji="0" lang="en-US" sz="2000" b="0" i="0" u="none" strike="noStrike" kern="0" cap="none" spc="0" normalizeH="0" baseline="0" noProof="0" dirty="0">
                <a:ln>
                  <a:noFill/>
                </a:ln>
                <a:solidFill>
                  <a:srgbClr val="000000"/>
                </a:solidFill>
                <a:effectLst/>
                <a:uLnTx/>
                <a:uFillTx/>
                <a:latin typeface="Arial"/>
                <a:sym typeface="Arial" charset="0"/>
              </a:rPr>
              <a:t>Tune </a:t>
            </a:r>
            <a:r>
              <a:rPr kumimoji="0" lang="en-US" sz="2000" b="0" i="0" u="none" strike="noStrike" kern="0" cap="none" spc="0" normalizeH="0" baseline="0" noProof="0" dirty="0" err="1">
                <a:ln>
                  <a:noFill/>
                </a:ln>
                <a:solidFill>
                  <a:srgbClr val="000000"/>
                </a:solidFill>
                <a:effectLst/>
                <a:uLnTx/>
                <a:uFillTx/>
                <a:latin typeface="Arial"/>
                <a:sym typeface="Arial" charset="0"/>
              </a:rPr>
              <a:t>centre</a:t>
            </a:r>
            <a:r>
              <a:rPr kumimoji="0" lang="en-US" sz="2000" b="0" i="0" u="none" strike="noStrike" kern="0" cap="none" spc="0" normalizeH="0" baseline="0" noProof="0" dirty="0">
                <a:ln>
                  <a:noFill/>
                </a:ln>
                <a:solidFill>
                  <a:srgbClr val="000000"/>
                </a:solidFill>
                <a:effectLst/>
                <a:uLnTx/>
                <a:uFillTx/>
                <a:latin typeface="Arial"/>
                <a:sym typeface="Arial" charset="0"/>
              </a:rPr>
              <a:t> frequency while keeping Q constant</a:t>
            </a:r>
          </a:p>
          <a:p>
            <a:pPr marL="802946" marR="0" lvl="1" indent="-267881" algn="l" defTabSz="914400" rtl="0" eaLnBrk="0" fontAlgn="base" latinLnBrk="0" hangingPunct="0">
              <a:lnSpc>
                <a:spcPct val="100000"/>
              </a:lnSpc>
              <a:spcBef>
                <a:spcPts val="422"/>
              </a:spcBef>
              <a:spcAft>
                <a:spcPct val="0"/>
              </a:spcAft>
              <a:buClrTx/>
              <a:buSzPct val="100000"/>
              <a:buFont typeface="Lucida Grande" charset="0"/>
              <a:buChar char="‣"/>
              <a:tabLst/>
              <a:defRPr/>
            </a:pPr>
            <a:r>
              <a:rPr kumimoji="0" lang="en-US" sz="2000" b="0" i="0" u="none" strike="noStrike" kern="0" cap="none" spc="0" normalizeH="0" baseline="0" noProof="0" dirty="0">
                <a:ln>
                  <a:noFill/>
                </a:ln>
                <a:solidFill>
                  <a:srgbClr val="000000"/>
                </a:solidFill>
                <a:effectLst/>
                <a:uLnTx/>
                <a:uFillTx/>
                <a:latin typeface="Arial"/>
                <a:sym typeface="Arial" charset="0"/>
              </a:rPr>
              <a:t>Bandwidth scales with frequency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2AC50-8BDB-8944-3925-E7FCD9368876}"/>
            </a:ext>
          </a:extLst>
        </p:cNvPr>
        <p:cNvGrpSpPr/>
        <p:nvPr/>
      </p:nvGrpSpPr>
      <p:grpSpPr>
        <a:xfrm>
          <a:off x="0" y="0"/>
          <a:ext cx="0" cy="0"/>
          <a:chOff x="0" y="0"/>
          <a:chExt cx="0" cy="0"/>
        </a:xfrm>
      </p:grpSpPr>
      <p:sp>
        <p:nvSpPr>
          <p:cNvPr id="9218" name="Rectangle 1">
            <a:extLst>
              <a:ext uri="{FF2B5EF4-FFF2-40B4-BE49-F238E27FC236}">
                <a16:creationId xmlns:a16="http://schemas.microsoft.com/office/drawing/2014/main" id="{9E630A9B-816C-EF0E-1BD4-89728DFA281D}"/>
              </a:ext>
            </a:extLst>
          </p:cNvPr>
          <p:cNvSpPr>
            <a:spLocks noGrp="1" noChangeArrowheads="1"/>
          </p:cNvSpPr>
          <p:nvPr>
            <p:ph type="title"/>
          </p:nvPr>
        </p:nvSpPr>
        <p:spPr/>
        <p:txBody>
          <a:bodyPr/>
          <a:lstStyle/>
          <a:p>
            <a:pPr eaLnBrk="1" hangingPunct="1"/>
            <a:r>
              <a:rPr lang="en-US" dirty="0"/>
              <a:t>Effect of higher order</a:t>
            </a:r>
          </a:p>
        </p:txBody>
      </p:sp>
      <p:pic>
        <p:nvPicPr>
          <p:cNvPr id="9220" name="Picture 3">
            <a:extLst>
              <a:ext uri="{FF2B5EF4-FFF2-40B4-BE49-F238E27FC236}">
                <a16:creationId xmlns:a16="http://schemas.microsoft.com/office/drawing/2014/main" id="{E1F7381C-27AA-572D-8658-7A00C695E521}"/>
              </a:ext>
            </a:extLst>
          </p:cNvPr>
          <p:cNvPicPr>
            <a:picLocks noChangeArrowheads="1"/>
          </p:cNvPicPr>
          <p:nvPr/>
        </p:nvPicPr>
        <p:blipFill>
          <a:blip r:embed="rId3" cstate="print"/>
          <a:srcRect l="5554" t="2942" r="8888" b="3181"/>
          <a:stretch>
            <a:fillRect/>
          </a:stretch>
        </p:blipFill>
        <p:spPr bwMode="auto">
          <a:xfrm>
            <a:off x="2764252" y="788858"/>
            <a:ext cx="7850173" cy="6015564"/>
          </a:xfrm>
          <a:prstGeom prst="rect">
            <a:avLst/>
          </a:prstGeom>
          <a:noFill/>
          <a:ln w="9525">
            <a:noFill/>
            <a:miter lim="800000"/>
            <a:headEnd/>
            <a:tailEnd/>
          </a:ln>
        </p:spPr>
      </p:pic>
      <p:sp>
        <p:nvSpPr>
          <p:cNvPr id="9219" name="Rectangle 2">
            <a:extLst>
              <a:ext uri="{FF2B5EF4-FFF2-40B4-BE49-F238E27FC236}">
                <a16:creationId xmlns:a16="http://schemas.microsoft.com/office/drawing/2014/main" id="{33C11DA9-0D1B-5377-9483-8DDE0D44FF2A}"/>
              </a:ext>
            </a:extLst>
          </p:cNvPr>
          <p:cNvSpPr>
            <a:spLocks noGrp="1" noChangeArrowheads="1"/>
          </p:cNvSpPr>
          <p:nvPr>
            <p:ph type="body" idx="1"/>
          </p:nvPr>
        </p:nvSpPr>
        <p:spPr>
          <a:xfrm>
            <a:off x="1604370" y="5229200"/>
            <a:ext cx="1683319" cy="1575222"/>
          </a:xfrm>
        </p:spPr>
        <p:txBody>
          <a:bodyPr anchor="b"/>
          <a:lstStyle/>
          <a:p>
            <a:pPr marL="178418" indent="0" eaLnBrk="1" hangingPunct="1">
              <a:buNone/>
            </a:pPr>
            <a:r>
              <a:rPr lang="en-US" sz="2400" dirty="0"/>
              <a:t>Sharper transition for 4th-order</a:t>
            </a:r>
          </a:p>
        </p:txBody>
      </p:sp>
    </p:spTree>
    <p:extLst>
      <p:ext uri="{BB962C8B-B14F-4D97-AF65-F5344CB8AC3E}">
        <p14:creationId xmlns:p14="http://schemas.microsoft.com/office/powerpoint/2010/main" val="120437225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p:txBody>
          <a:bodyPr/>
          <a:lstStyle/>
          <a:p>
            <a:pPr eaLnBrk="1" hangingPunct="1"/>
            <a:r>
              <a:rPr lang="en-US"/>
              <a:t>Filter implementation</a:t>
            </a:r>
          </a:p>
        </p:txBody>
      </p:sp>
      <p:sp>
        <p:nvSpPr>
          <p:cNvPr id="30723" name="Rectangle 2"/>
          <p:cNvSpPr>
            <a:spLocks noGrp="1" noChangeArrowheads="1"/>
          </p:cNvSpPr>
          <p:nvPr>
            <p:ph type="body" idx="1"/>
          </p:nvPr>
        </p:nvSpPr>
        <p:spPr/>
        <p:txBody>
          <a:bodyPr anchor="t"/>
          <a:lstStyle/>
          <a:p>
            <a:pPr marL="446469" eaLnBrk="1" hangingPunct="1"/>
            <a:r>
              <a:rPr lang="en-US"/>
              <a:t>Consider this filter:</a:t>
            </a:r>
          </a:p>
          <a:p>
            <a:pPr marL="446469" eaLnBrk="1" hangingPunct="1"/>
            <a:endParaRPr lang="en-US"/>
          </a:p>
          <a:p>
            <a:pPr marL="803643" lvl="1" eaLnBrk="1" hangingPunct="1"/>
            <a:r>
              <a:rPr lang="en-US" sz="2250"/>
              <a:t>What do we need to calculate values in real time?</a:t>
            </a:r>
          </a:p>
          <a:p>
            <a:pPr marL="803643" lvl="1" eaLnBrk="1" hangingPunct="1"/>
            <a:r>
              <a:rPr lang="en-US" sz="2250"/>
              <a:t>Suppose we had a function that took </a:t>
            </a:r>
            <a:r>
              <a:rPr lang="en-US" sz="2250">
                <a:solidFill>
                  <a:srgbClr val="0000FF"/>
                </a:solidFill>
              </a:rPr>
              <a:t>one new value</a:t>
            </a:r>
            <a:r>
              <a:rPr lang="en-US" sz="2250"/>
              <a:t> of </a:t>
            </a:r>
            <a:r>
              <a:rPr lang="en-US" sz="2250">
                <a:latin typeface="Arial Italic" charset="0"/>
                <a:cs typeface="Arial Italic" charset="0"/>
                <a:sym typeface="Arial Italic" charset="0"/>
              </a:rPr>
              <a:t>x</a:t>
            </a:r>
            <a:r>
              <a:rPr lang="en-US" sz="2250"/>
              <a:t>[</a:t>
            </a:r>
            <a:r>
              <a:rPr lang="en-US" sz="2250">
                <a:latin typeface="Arial Italic" charset="0"/>
                <a:cs typeface="Arial Italic" charset="0"/>
                <a:sym typeface="Arial Italic" charset="0"/>
              </a:rPr>
              <a:t>n</a:t>
            </a:r>
            <a:r>
              <a:rPr lang="en-US" sz="2250"/>
              <a:t>] and returned one new value of </a:t>
            </a:r>
            <a:r>
              <a:rPr lang="en-US" sz="2250">
                <a:latin typeface="Arial Italic" charset="0"/>
                <a:cs typeface="Arial Italic" charset="0"/>
                <a:sym typeface="Arial Italic" charset="0"/>
              </a:rPr>
              <a:t>y</a:t>
            </a:r>
            <a:r>
              <a:rPr lang="en-US" sz="2250"/>
              <a:t>[</a:t>
            </a:r>
            <a:r>
              <a:rPr lang="en-US" sz="2250">
                <a:latin typeface="Arial Italic" charset="0"/>
                <a:cs typeface="Arial Italic" charset="0"/>
                <a:sym typeface="Arial Italic" charset="0"/>
              </a:rPr>
              <a:t>n</a:t>
            </a:r>
            <a:r>
              <a:rPr lang="en-US" sz="2250"/>
              <a:t>]</a:t>
            </a:r>
          </a:p>
        </p:txBody>
      </p:sp>
      <p:pic>
        <p:nvPicPr>
          <p:cNvPr id="30724" name="Picture 3"/>
          <p:cNvPicPr>
            <a:picLocks noChangeAspect="1" noChangeArrowheads="1"/>
          </p:cNvPicPr>
          <p:nvPr/>
        </p:nvPicPr>
        <p:blipFill>
          <a:blip r:embed="rId2" cstate="print"/>
          <a:srcRect/>
          <a:stretch>
            <a:fillRect/>
          </a:stretch>
        </p:blipFill>
        <p:spPr bwMode="auto">
          <a:xfrm>
            <a:off x="1997274" y="1375172"/>
            <a:ext cx="8188523" cy="303609"/>
          </a:xfrm>
          <a:prstGeom prst="rect">
            <a:avLst/>
          </a:prstGeom>
          <a:noFill/>
          <a:ln w="12700">
            <a:noFill/>
            <a:miter lim="800000"/>
            <a:headEnd/>
            <a:tailEnd/>
          </a:ln>
        </p:spPr>
      </p:pic>
      <p:sp>
        <p:nvSpPr>
          <p:cNvPr id="40964" name="Rectangle 4"/>
          <p:cNvSpPr>
            <a:spLocks/>
          </p:cNvSpPr>
          <p:nvPr/>
        </p:nvSpPr>
        <p:spPr bwMode="auto">
          <a:xfrm>
            <a:off x="2050852" y="2995910"/>
            <a:ext cx="7401065" cy="3375091"/>
          </a:xfrm>
          <a:prstGeom prst="rect">
            <a:avLst/>
          </a:prstGeom>
          <a:noFill/>
          <a:ln w="12700">
            <a:noFill/>
            <a:miter lim="800000"/>
            <a:headEnd/>
            <a:tailEnd/>
          </a:ln>
        </p:spPr>
        <p:txBody>
          <a:bodyPr wrap="none" lIns="0" tIns="0" rIns="0" bIns="0">
            <a:spAutoFit/>
          </a:bodyPr>
          <a:lstStyle/>
          <a:p>
            <a:pPr defTabSz="642915" fontAlgn="base">
              <a:spcBef>
                <a:spcPct val="0"/>
              </a:spcBef>
              <a:spcAft>
                <a:spcPct val="0"/>
              </a:spcAft>
            </a:pPr>
            <a:r>
              <a:rPr lang="en-US" sz="1687">
                <a:solidFill>
                  <a:srgbClr val="7F007F"/>
                </a:solidFill>
                <a:latin typeface="Courier" charset="0"/>
                <a:ea typeface="Courier" charset="0"/>
                <a:cs typeface="Courier" charset="0"/>
                <a:sym typeface="Courier" charset="0"/>
              </a:rPr>
              <a:t>float </a:t>
            </a:r>
            <a:r>
              <a:rPr lang="en-US" sz="1687">
                <a:solidFill>
                  <a:srgbClr val="000000"/>
                </a:solidFill>
                <a:latin typeface="Courier" charset="0"/>
                <a:ea typeface="Courier" charset="0"/>
                <a:cs typeface="Courier" charset="0"/>
                <a:sym typeface="Courier" charset="0"/>
              </a:rPr>
              <a:t>a1, a2, b0, b1, b2;</a:t>
            </a:r>
            <a:r>
              <a:rPr lang="en-US" sz="1687">
                <a:solidFill>
                  <a:srgbClr val="7F007F"/>
                </a:solidFill>
                <a:latin typeface="Courier" charset="0"/>
                <a:ea typeface="Courier" charset="0"/>
                <a:cs typeface="Courier" charset="0"/>
                <a:sym typeface="Courier" charset="0"/>
              </a:rPr>
              <a:t> </a:t>
            </a:r>
            <a:r>
              <a:rPr lang="en-US" sz="1687">
                <a:solidFill>
                  <a:srgbClr val="000000"/>
                </a:solidFill>
                <a:latin typeface="Courier" charset="0"/>
                <a:ea typeface="Courier" charset="0"/>
                <a:cs typeface="Courier" charset="0"/>
                <a:sym typeface="Courier" charset="0"/>
              </a:rPr>
              <a:t>// Assume these are initialised</a:t>
            </a: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7F007F"/>
              </a:solidFill>
              <a:latin typeface="Courier" charset="0"/>
              <a:ea typeface="Courier" charset="0"/>
              <a:cs typeface="Courier" charset="0"/>
              <a:sym typeface="Courier" charset="0"/>
            </a:endParaRPr>
          </a:p>
          <a:p>
            <a:pPr defTabSz="642915" fontAlgn="base">
              <a:spcBef>
                <a:spcPct val="0"/>
              </a:spcBef>
              <a:spcAft>
                <a:spcPct val="0"/>
              </a:spcAft>
            </a:pP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a:t>
            </a:r>
            <a:r>
              <a:rPr lang="en-US" sz="1687">
                <a:solidFill>
                  <a:srgbClr val="FF00FF"/>
                </a:solidFill>
                <a:latin typeface="Courier" charset="0"/>
                <a:ea typeface="Courier" charset="0"/>
                <a:cs typeface="Courier" charset="0"/>
                <a:sym typeface="Courier" charset="0"/>
              </a:rPr>
              <a:t>calculate</a:t>
            </a:r>
            <a:r>
              <a:rPr lang="en-US" sz="1687">
                <a:solidFill>
                  <a:srgbClr val="000000"/>
                </a:solidFill>
                <a:latin typeface="Courier" charset="0"/>
                <a:ea typeface="Courier" charset="0"/>
                <a:cs typeface="Courier" charset="0"/>
                <a:sym typeface="Courier" charset="0"/>
              </a:rPr>
              <a:t>(</a:t>
            </a: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x) {</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  </a:t>
            </a: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y;</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  y = </a:t>
            </a: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endParaRPr lang="en-US" sz="1687">
              <a:solidFill>
                <a:srgbClr val="000000"/>
              </a:solidFill>
              <a:latin typeface="Courier" charset="0"/>
              <a:ea typeface="Courier" charset="0"/>
              <a:cs typeface="Courier" charset="0"/>
              <a:sym typeface="Courier" charset="0"/>
            </a:endParaRP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  </a:t>
            </a:r>
            <a:r>
              <a:rPr lang="en-US" sz="1687">
                <a:solidFill>
                  <a:srgbClr val="7F007F"/>
                </a:solidFill>
                <a:latin typeface="Courier" charset="0"/>
                <a:ea typeface="Courier" charset="0"/>
                <a:cs typeface="Courier" charset="0"/>
                <a:sym typeface="Courier" charset="0"/>
              </a:rPr>
              <a:t>return</a:t>
            </a:r>
            <a:r>
              <a:rPr lang="en-US" sz="1687">
                <a:solidFill>
                  <a:srgbClr val="000000"/>
                </a:solidFill>
                <a:latin typeface="Courier" charset="0"/>
                <a:ea typeface="Courier" charset="0"/>
                <a:cs typeface="Courier" charset="0"/>
                <a:sym typeface="Courier" charset="0"/>
              </a:rPr>
              <a:t> y;</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a:t>
            </a:r>
          </a:p>
        </p:txBody>
      </p:sp>
      <p:sp>
        <p:nvSpPr>
          <p:cNvPr id="40965" name="Rectangle 5"/>
          <p:cNvSpPr>
            <a:spLocks/>
          </p:cNvSpPr>
          <p:nvPr/>
        </p:nvSpPr>
        <p:spPr bwMode="auto">
          <a:xfrm>
            <a:off x="2789784" y="4268391"/>
            <a:ext cx="8540130" cy="330398"/>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b0*x + b1*</a:t>
            </a:r>
            <a:r>
              <a:rPr lang="en-US" sz="1687">
                <a:solidFill>
                  <a:srgbClr val="FF0000"/>
                </a:solidFill>
                <a:latin typeface="Courier" charset="0"/>
                <a:ea typeface="Courier" charset="0"/>
                <a:cs typeface="Courier" charset="0"/>
                <a:sym typeface="Courier" charset="0"/>
              </a:rPr>
              <a:t>xPrev</a:t>
            </a:r>
            <a:r>
              <a:rPr lang="en-US" sz="1687">
                <a:solidFill>
                  <a:srgbClr val="000000"/>
                </a:solidFill>
                <a:latin typeface="Courier" charset="0"/>
                <a:ea typeface="Courier" charset="0"/>
                <a:cs typeface="Courier" charset="0"/>
                <a:sym typeface="Courier" charset="0"/>
              </a:rPr>
              <a:t> + b2*</a:t>
            </a:r>
            <a:r>
              <a:rPr lang="en-US" sz="1687">
                <a:solidFill>
                  <a:srgbClr val="FF0000"/>
                </a:solidFill>
                <a:latin typeface="Courier" charset="0"/>
                <a:ea typeface="Courier" charset="0"/>
                <a:cs typeface="Courier" charset="0"/>
                <a:sym typeface="Courier" charset="0"/>
              </a:rPr>
              <a:t>xPrevPrev</a:t>
            </a:r>
            <a:r>
              <a:rPr lang="en-US" sz="1687">
                <a:solidFill>
                  <a:srgbClr val="000000"/>
                </a:solidFill>
                <a:latin typeface="Courier" charset="0"/>
                <a:ea typeface="Courier" charset="0"/>
                <a:cs typeface="Courier" charset="0"/>
                <a:sym typeface="Courier" charset="0"/>
              </a:rPr>
              <a:t> + a1*</a:t>
            </a:r>
            <a:r>
              <a:rPr lang="en-US" sz="1687">
                <a:solidFill>
                  <a:srgbClr val="FF0000"/>
                </a:solidFill>
                <a:latin typeface="Courier" charset="0"/>
                <a:ea typeface="Courier" charset="0"/>
                <a:cs typeface="Courier" charset="0"/>
                <a:sym typeface="Courier" charset="0"/>
              </a:rPr>
              <a:t>yPrev</a:t>
            </a:r>
            <a:r>
              <a:rPr lang="en-US" sz="1687">
                <a:solidFill>
                  <a:srgbClr val="000000"/>
                </a:solidFill>
                <a:latin typeface="Courier" charset="0"/>
                <a:ea typeface="Courier" charset="0"/>
                <a:cs typeface="Courier" charset="0"/>
                <a:sym typeface="Courier" charset="0"/>
              </a:rPr>
              <a:t> + a2*</a:t>
            </a:r>
            <a:r>
              <a:rPr lang="en-US" sz="1687">
                <a:solidFill>
                  <a:srgbClr val="FF0000"/>
                </a:solidFill>
                <a:latin typeface="Courier" charset="0"/>
                <a:ea typeface="Courier" charset="0"/>
                <a:cs typeface="Courier" charset="0"/>
                <a:sym typeface="Courier" charset="0"/>
              </a:rPr>
              <a:t>yPrevPrev</a:t>
            </a:r>
            <a:r>
              <a:rPr lang="en-US" sz="1687">
                <a:solidFill>
                  <a:srgbClr val="000000"/>
                </a:solidFill>
                <a:latin typeface="Courier" charset="0"/>
                <a:ea typeface="Courier" charset="0"/>
                <a:cs typeface="Courier" charset="0"/>
                <a:sym typeface="Courier" charset="0"/>
              </a:rPr>
              <a:t>;</a:t>
            </a:r>
          </a:p>
        </p:txBody>
      </p:sp>
      <p:sp>
        <p:nvSpPr>
          <p:cNvPr id="40966" name="Rectangle 6"/>
          <p:cNvSpPr>
            <a:spLocks/>
          </p:cNvSpPr>
          <p:nvPr/>
        </p:nvSpPr>
        <p:spPr bwMode="auto">
          <a:xfrm>
            <a:off x="2765227" y="4268391"/>
            <a:ext cx="2207336" cy="259623"/>
          </a:xfrm>
          <a:prstGeom prst="rect">
            <a:avLst/>
          </a:prstGeom>
          <a:noFill/>
          <a:ln w="12700">
            <a:noFill/>
            <a:miter lim="800000"/>
            <a:headEnd/>
            <a:tailEnd/>
          </a:ln>
        </p:spPr>
        <p:txBody>
          <a:bodyPr wrap="none" lIns="0" tIns="0" rIns="0" bIns="0">
            <a:spAutoFit/>
          </a:bodyPr>
          <a:lstStyle/>
          <a:p>
            <a:pPr defTabSz="642915" fontAlgn="base">
              <a:spcBef>
                <a:spcPct val="0"/>
              </a:spcBef>
              <a:spcAft>
                <a:spcPct val="0"/>
              </a:spcAft>
            </a:pPr>
            <a:r>
              <a:rPr lang="en-US" sz="1687">
                <a:solidFill>
                  <a:srgbClr val="FF0000"/>
                </a:solidFill>
                <a:latin typeface="Courier" charset="0"/>
                <a:ea typeface="Courier" charset="0"/>
                <a:cs typeface="Courier" charset="0"/>
                <a:sym typeface="Courier" charset="0"/>
              </a:rPr>
              <a:t>[what goes here?]</a:t>
            </a:r>
          </a:p>
        </p:txBody>
      </p:sp>
      <p:sp>
        <p:nvSpPr>
          <p:cNvPr id="40967" name="Rectangle 7"/>
          <p:cNvSpPr>
            <a:spLocks/>
          </p:cNvSpPr>
          <p:nvPr/>
        </p:nvSpPr>
        <p:spPr bwMode="auto">
          <a:xfrm>
            <a:off x="2300883" y="4572000"/>
            <a:ext cx="8536781" cy="1107281"/>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yPrevPrev = yPrev; // Need to remember old values...</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yPrev = y;         // Could also use a circular buffer</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xPrevPrev = xPrev;</a:t>
            </a:r>
          </a:p>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xPrev = x;</a:t>
            </a:r>
          </a:p>
        </p:txBody>
      </p:sp>
      <p:sp>
        <p:nvSpPr>
          <p:cNvPr id="40968" name="Rectangle 8"/>
          <p:cNvSpPr>
            <a:spLocks/>
          </p:cNvSpPr>
          <p:nvPr/>
        </p:nvSpPr>
        <p:spPr bwMode="auto">
          <a:xfrm>
            <a:off x="2041922" y="3250406"/>
            <a:ext cx="8540130" cy="330398"/>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7F007F"/>
                </a:solidFill>
                <a:latin typeface="Courier" charset="0"/>
                <a:ea typeface="Courier" charset="0"/>
                <a:cs typeface="Courier" charset="0"/>
                <a:sym typeface="Courier" charset="0"/>
              </a:rPr>
              <a:t>float</a:t>
            </a:r>
            <a:r>
              <a:rPr lang="en-US" sz="1687">
                <a:solidFill>
                  <a:srgbClr val="000000"/>
                </a:solidFill>
                <a:latin typeface="Courier" charset="0"/>
                <a:ea typeface="Courier" charset="0"/>
                <a:cs typeface="Courier" charset="0"/>
                <a:sym typeface="Courier" charset="0"/>
              </a:rPr>
              <a:t> yPrev, yPrevPrev, xPrev, xPrevPrev; // Previous samples</a:t>
            </a:r>
          </a:p>
        </p:txBody>
      </p:sp>
      <p:sp>
        <p:nvSpPr>
          <p:cNvPr id="40969" name="Rectangle 9"/>
          <p:cNvSpPr>
            <a:spLocks/>
          </p:cNvSpPr>
          <p:nvPr/>
        </p:nvSpPr>
        <p:spPr bwMode="auto">
          <a:xfrm>
            <a:off x="2792016" y="4268391"/>
            <a:ext cx="8540130" cy="330398"/>
          </a:xfrm>
          <a:prstGeom prst="rect">
            <a:avLst/>
          </a:prstGeom>
          <a:noFill/>
          <a:ln w="12700">
            <a:noFill/>
            <a:miter lim="800000"/>
            <a:headEnd/>
            <a:tailEnd/>
          </a:ln>
        </p:spPr>
        <p:txBody>
          <a:bodyPr lIns="0" tIns="0" rIns="0" bIns="0"/>
          <a:lstStyle/>
          <a:p>
            <a:pPr defTabSz="642915" fontAlgn="base">
              <a:spcBef>
                <a:spcPct val="0"/>
              </a:spcBef>
              <a:spcAft>
                <a:spcPct val="0"/>
              </a:spcAft>
            </a:pPr>
            <a:r>
              <a:rPr lang="en-US" sz="1687">
                <a:solidFill>
                  <a:srgbClr val="000000"/>
                </a:solidFill>
                <a:latin typeface="Courier" charset="0"/>
                <a:ea typeface="Courier" charset="0"/>
                <a:cs typeface="Courier" charset="0"/>
                <a:sym typeface="Courier" charset="0"/>
              </a:rPr>
              <a:t>b0*x + b1*xPrev + b2*xPrevPrev + a1*yPrev + a2*yPrevPrev;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09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grpId="0" nodeType="clickEffect">
                                  <p:stCondLst>
                                    <p:cond delay="0"/>
                                  </p:stCondLst>
                                  <p:childTnLst>
                                    <p:anim calcmode="lin" valueType="num">
                                      <p:cBhvr additive="base">
                                        <p:cTn id="10" dur="500"/>
                                        <p:tgtEl>
                                          <p:spTgt spid="40966"/>
                                        </p:tgtEl>
                                        <p:attrNameLst>
                                          <p:attrName>ppt_x</p:attrName>
                                        </p:attrNameLst>
                                      </p:cBhvr>
                                      <p:tavLst>
                                        <p:tav tm="0">
                                          <p:val>
                                            <p:strVal val="ppt_x"/>
                                          </p:val>
                                        </p:tav>
                                        <p:tav tm="100000">
                                          <p:val>
                                            <p:strVal val="ppt_x"/>
                                          </p:val>
                                        </p:tav>
                                      </p:tavLst>
                                    </p:anim>
                                    <p:anim calcmode="lin" valueType="num">
                                      <p:cBhvr additive="base">
                                        <p:cTn id="11" dur="500"/>
                                        <p:tgtEl>
                                          <p:spTgt spid="40966"/>
                                        </p:tgtEl>
                                        <p:attrNameLst>
                                          <p:attrName>ppt_y</p:attrName>
                                        </p:attrNameLst>
                                      </p:cBhvr>
                                      <p:tavLst>
                                        <p:tav tm="0">
                                          <p:val>
                                            <p:strVal val="ppt_y"/>
                                          </p:val>
                                        </p:tav>
                                        <p:tav tm="100000">
                                          <p:val>
                                            <p:strVal val="1+ppt_h/2"/>
                                          </p:val>
                                        </p:tav>
                                      </p:tavLst>
                                    </p:anim>
                                    <p:set>
                                      <p:cBhvr>
                                        <p:cTn id="12" dur="1" fill="hold">
                                          <p:stCondLst>
                                            <p:cond delay="499"/>
                                          </p:stCondLst>
                                        </p:cTn>
                                        <p:tgtEl>
                                          <p:spTgt spid="40966"/>
                                        </p:tgtEl>
                                        <p:attrNameLst>
                                          <p:attrName>style.visibility</p:attrName>
                                        </p:attrNameLst>
                                      </p:cBhvr>
                                      <p:to>
                                        <p:strVal val="hidden"/>
                                      </p:to>
                                    </p:set>
                                  </p:childTnLst>
                                </p:cTn>
                              </p:par>
                              <p:par>
                                <p:cTn id="13" presetID="106999808" presetClass="entr" presetSubtype="102729472" fill="hold" grpId="0" nodeType="withEffect">
                                  <p:stCondLst>
                                    <p:cond delay="0"/>
                                  </p:stCondLst>
                                  <p:childTnLst>
                                    <p:set>
                                      <p:cBhvr>
                                        <p:cTn id="14" dur="1" fill="hold">
                                          <p:stCondLst>
                                            <p:cond delay="499"/>
                                          </p:stCondLst>
                                        </p:cTn>
                                        <p:tgtEl>
                                          <p:spTgt spid="409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6999808" presetClass="entr" presetSubtype="99171792" fill="hold" grpId="0" nodeType="clickEffect">
                                  <p:stCondLst>
                                    <p:cond delay="0"/>
                                  </p:stCondLst>
                                  <p:childTnLst>
                                    <p:set>
                                      <p:cBhvr>
                                        <p:cTn id="18" dur="1" fill="hold">
                                          <p:stCondLst>
                                            <p:cond delay="499"/>
                                          </p:stCondLst>
                                        </p:cTn>
                                        <p:tgtEl>
                                          <p:spTgt spid="409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6999808" presetClass="entr" presetSubtype="102729856" fill="hold" grpId="0" nodeType="clickEffect">
                                  <p:stCondLst>
                                    <p:cond delay="0"/>
                                  </p:stCondLst>
                                  <p:childTnLst>
                                    <p:set>
                                      <p:cBhvr>
                                        <p:cTn id="22" dur="1" fill="hold">
                                          <p:stCondLst>
                                            <p:cond delay="499"/>
                                          </p:stCondLst>
                                        </p:cTn>
                                        <p:tgtEl>
                                          <p:spTgt spid="409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6999808" presetClass="entr" presetSubtype="102730152" fill="hold" grpId="0" nodeType="clickEffect">
                                  <p:stCondLst>
                                    <p:cond delay="0"/>
                                  </p:stCondLst>
                                  <p:childTnLst>
                                    <p:set>
                                      <p:cBhvr>
                                        <p:cTn id="26" dur="1" fill="hold">
                                          <p:stCondLst>
                                            <p:cond delay="499"/>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P spid="40966" grpId="0"/>
      <p:bldP spid="40967" grpId="0" autoUpdateAnimBg="0"/>
      <p:bldP spid="40968" grpId="0" autoUpdateAnimBg="0"/>
      <p:bldP spid="4096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74ED-CBED-9D6A-D736-E0D628647286}"/>
              </a:ext>
            </a:extLst>
          </p:cNvPr>
          <p:cNvSpPr>
            <a:spLocks noGrp="1"/>
          </p:cNvSpPr>
          <p:nvPr>
            <p:ph type="title"/>
          </p:nvPr>
        </p:nvSpPr>
        <p:spPr/>
        <p:txBody>
          <a:bodyPr/>
          <a:lstStyle/>
          <a:p>
            <a:endParaRPr lang="en-GB" sz="360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A1180845-2B16-1149-EC5F-BF6E250B5F26}"/>
                  </a:ext>
                </a:extLst>
              </p:cNvPr>
              <p:cNvGraphicFramePr>
                <a:graphicFrameLocks noGrp="1"/>
              </p:cNvGraphicFramePr>
              <p:nvPr>
                <p:ph idx="1"/>
                <p:extLst>
                  <p:ext uri="{D42A27DB-BD31-4B8C-83A1-F6EECF244321}">
                    <p14:modId xmlns:p14="http://schemas.microsoft.com/office/powerpoint/2010/main" val="1338294282"/>
                  </p:ext>
                </p:extLst>
              </p:nvPr>
            </p:nvGraphicFramePr>
            <p:xfrm>
              <a:off x="95250" y="120469"/>
              <a:ext cx="12001499" cy="6649121"/>
            </p:xfrm>
            <a:graphic>
              <a:graphicData uri="http://schemas.openxmlformats.org/drawingml/2006/table">
                <a:tbl>
                  <a:tblPr firstRow="1" bandRow="1">
                    <a:tableStyleId>{F5AB1C69-6EDB-4FF4-983F-18BD219EF322}</a:tableStyleId>
                  </a:tblPr>
                  <a:tblGrid>
                    <a:gridCol w="1107585">
                      <a:extLst>
                        <a:ext uri="{9D8B030D-6E8A-4147-A177-3AD203B41FA5}">
                          <a16:colId xmlns:a16="http://schemas.microsoft.com/office/drawing/2014/main" val="3095167207"/>
                        </a:ext>
                      </a:extLst>
                    </a:gridCol>
                    <a:gridCol w="5142733">
                      <a:extLst>
                        <a:ext uri="{9D8B030D-6E8A-4147-A177-3AD203B41FA5}">
                          <a16:colId xmlns:a16="http://schemas.microsoft.com/office/drawing/2014/main" val="1888200099"/>
                        </a:ext>
                      </a:extLst>
                    </a:gridCol>
                    <a:gridCol w="1288751">
                      <a:extLst>
                        <a:ext uri="{9D8B030D-6E8A-4147-A177-3AD203B41FA5}">
                          <a16:colId xmlns:a16="http://schemas.microsoft.com/office/drawing/2014/main" val="3931170845"/>
                        </a:ext>
                      </a:extLst>
                    </a:gridCol>
                    <a:gridCol w="1632419">
                      <a:extLst>
                        <a:ext uri="{9D8B030D-6E8A-4147-A177-3AD203B41FA5}">
                          <a16:colId xmlns:a16="http://schemas.microsoft.com/office/drawing/2014/main" val="170934002"/>
                        </a:ext>
                      </a:extLst>
                    </a:gridCol>
                    <a:gridCol w="1515818">
                      <a:extLst>
                        <a:ext uri="{9D8B030D-6E8A-4147-A177-3AD203B41FA5}">
                          <a16:colId xmlns:a16="http://schemas.microsoft.com/office/drawing/2014/main" val="1175505617"/>
                        </a:ext>
                      </a:extLst>
                    </a:gridCol>
                    <a:gridCol w="1314193">
                      <a:extLst>
                        <a:ext uri="{9D8B030D-6E8A-4147-A177-3AD203B41FA5}">
                          <a16:colId xmlns:a16="http://schemas.microsoft.com/office/drawing/2014/main" val="2142397867"/>
                        </a:ext>
                      </a:extLst>
                    </a:gridCol>
                  </a:tblGrid>
                  <a:tr h="500608">
                    <a:tc>
                      <a:txBody>
                        <a:bodyPr/>
                        <a:lstStyle/>
                        <a:p>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=0</m:t>
                                        </m:r>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sSub>
                                          <m:sSubPr>
                                            <m:ctrlPr>
                                              <a:rPr lang="en-GB" sz="1600" b="0" i="1" smtClean="0">
                                                <a:solidFill>
                                                  <a:schemeClr val="tx1"/>
                                                </a:solidFill>
                                                <a:latin typeface="Cambria Math" panose="02040503050406030204" pitchFamily="18" charset="0"/>
                                                <a:ea typeface="Cambria Math" panose="02040503050406030204" pitchFamily="18" charset="0"/>
                                              </a:rPr>
                                            </m:ctrlPr>
                                          </m:sSubPr>
                                          <m:e>
                                            <m:r>
                                              <a:rPr lang="en-GB" sz="1600" b="0" i="1" smtClean="0">
                                                <a:solidFill>
                                                  <a:schemeClr val="tx1"/>
                                                </a:solidFill>
                                                <a:latin typeface="Cambria Math" panose="02040503050406030204" pitchFamily="18" charset="0"/>
                                                <a:ea typeface="Cambria Math" panose="02040503050406030204" pitchFamily="18" charset="0"/>
                                              </a:rPr>
                                              <m:t>𝜔</m:t>
                                            </m:r>
                                          </m:e>
                                          <m:sub>
                                            <m:r>
                                              <a:rPr lang="en-GB" sz="1600" b="0" i="1" smtClean="0">
                                                <a:solidFill>
                                                  <a:schemeClr val="tx1"/>
                                                </a:solidFill>
                                                <a:latin typeface="Cambria Math" panose="02040503050406030204" pitchFamily="18" charset="0"/>
                                                <a:ea typeface="Cambria Math" panose="02040503050406030204" pitchFamily="18" charset="0"/>
                                              </a:rPr>
                                              <m:t>𝑙</m:t>
                                            </m:r>
                                            <m:r>
                                              <a:rPr lang="en-GB" sz="1600" b="0" i="1" smtClean="0">
                                                <a:solidFill>
                                                  <a:schemeClr val="tx1"/>
                                                </a:solidFill>
                                                <a:latin typeface="Cambria Math" panose="02040503050406030204" pitchFamily="18" charset="0"/>
                                                <a:ea typeface="Cambria Math" panose="02040503050406030204" pitchFamily="18" charset="0"/>
                                              </a:rPr>
                                              <m:t>,</m:t>
                                            </m:r>
                                            <m:r>
                                              <a:rPr lang="en-GB" sz="1600" b="0" i="1" smtClean="0">
                                                <a:solidFill>
                                                  <a:schemeClr val="tx1"/>
                                                </a:solidFill>
                                                <a:latin typeface="Cambria Math" panose="02040503050406030204" pitchFamily="18" charset="0"/>
                                                <a:ea typeface="Cambria Math" panose="02040503050406030204" pitchFamily="18" charset="0"/>
                                              </a:rPr>
                                              <m:t>𝑢</m:t>
                                            </m:r>
                                          </m:sub>
                                        </m:sSub>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sSub>
                                          <m:sSubPr>
                                            <m:ctrlPr>
                                              <a:rPr lang="en-GB" sz="1600" b="0" i="1" smtClean="0">
                                                <a:solidFill>
                                                  <a:schemeClr val="tx1"/>
                                                </a:solidFill>
                                                <a:latin typeface="Cambria Math" panose="02040503050406030204" pitchFamily="18" charset="0"/>
                                                <a:ea typeface="Cambria Math" panose="02040503050406030204" pitchFamily="18" charset="0"/>
                                              </a:rPr>
                                            </m:ctrlPr>
                                          </m:sSubPr>
                                          <m:e>
                                            <m:r>
                                              <a:rPr lang="en-GB" sz="1600" b="0" i="1" smtClean="0">
                                                <a:solidFill>
                                                  <a:schemeClr val="tx1"/>
                                                </a:solidFill>
                                                <a:latin typeface="Cambria Math" panose="02040503050406030204" pitchFamily="18" charset="0"/>
                                                <a:ea typeface="Cambria Math" panose="02040503050406030204" pitchFamily="18" charset="0"/>
                                              </a:rPr>
                                              <m:t>𝜔</m:t>
                                            </m:r>
                                          </m:e>
                                          <m:sub>
                                            <m:r>
                                              <a:rPr lang="en-GB" sz="1600" b="0" i="1" smtClean="0">
                                                <a:solidFill>
                                                  <a:schemeClr val="tx1"/>
                                                </a:solidFill>
                                                <a:latin typeface="Cambria Math" panose="02040503050406030204" pitchFamily="18" charset="0"/>
                                                <a:ea typeface="Cambria Math" panose="02040503050406030204" pitchFamily="18" charset="0"/>
                                              </a:rPr>
                                              <m:t>𝑐</m:t>
                                            </m:r>
                                          </m:sub>
                                        </m:sSub>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r>
                                          <a:rPr lang="en-GB" sz="1600" b="0" i="1" smtClean="0">
                                            <a:solidFill>
                                              <a:schemeClr val="tx1"/>
                                            </a:solidFill>
                                            <a:latin typeface="Cambria Math" panose="02040503050406030204" pitchFamily="18" charset="0"/>
                                            <a:ea typeface="Cambria Math" panose="02040503050406030204" pitchFamily="18" charset="0"/>
                                          </a:rPr>
                                          <m:t>𝜋</m:t>
                                        </m:r>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872191"/>
                      </a:ext>
                    </a:extLst>
                  </a:tr>
                  <a:tr h="823079">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888187"/>
                      </a:ext>
                    </a:extLst>
                  </a:tr>
                  <a:tr h="814296">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i="1" smtClean="0">
                                        <a:solidFill>
                                          <a:schemeClr val="tx1"/>
                                        </a:solidFill>
                                        <a:latin typeface="Cambria Math" panose="02040503050406030204" pitchFamily="18" charset="0"/>
                                      </a:rPr>
                                      <m:t>𝑧</m:t>
                                    </m:r>
                                    <m:r>
                                      <a:rPr lang="en-GB" sz="1600" b="0" i="1" smtClean="0">
                                        <a:solidFill>
                                          <a:schemeClr val="tx1"/>
                                        </a:solidFill>
                                        <a:latin typeface="Cambria Math" panose="02040503050406030204" pitchFamily="18" charset="0"/>
                                      </a:rPr>
                                      <m:t>−1</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3505636"/>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082993"/>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r>
                                      <a:rPr lang="en-GB" sz="1600" b="0" i="1" smtClean="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𝐺</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1−</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601195"/>
                      </a:ext>
                    </a:extLst>
                  </a:tr>
                  <a:tr h="857428">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Bandpass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495564"/>
                      </a:ext>
                    </a:extLst>
                  </a:tr>
                  <a:tr h="857428">
                    <a:tc>
                      <a:txBody>
                        <a:bodyPr/>
                        <a:lstStyle/>
                        <a:p>
                          <a:r>
                            <a:rPr lang="en-GB"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Bandstop</a:t>
                          </a:r>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37159"/>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0113968"/>
                      </a:ext>
                    </a:extLst>
                  </a:tr>
                </a:tbl>
              </a:graphicData>
            </a:graphic>
          </p:graphicFrame>
        </mc:Choice>
        <mc:Fallback xmlns="">
          <p:graphicFrame>
            <p:nvGraphicFramePr>
              <p:cNvPr id="4" name="Content Placeholder 3">
                <a:extLst>
                  <a:ext uri="{FF2B5EF4-FFF2-40B4-BE49-F238E27FC236}">
                    <a16:creationId xmlns:a16="http://schemas.microsoft.com/office/drawing/2014/main" id="{A1180845-2B16-1149-EC5F-BF6E250B5F26}"/>
                  </a:ext>
                </a:extLst>
              </p:cNvPr>
              <p:cNvGraphicFramePr>
                <a:graphicFrameLocks noGrp="1"/>
              </p:cNvGraphicFramePr>
              <p:nvPr>
                <p:ph idx="1"/>
                <p:extLst>
                  <p:ext uri="{D42A27DB-BD31-4B8C-83A1-F6EECF244321}">
                    <p14:modId xmlns:p14="http://schemas.microsoft.com/office/powerpoint/2010/main" val="1338294282"/>
                  </p:ext>
                </p:extLst>
              </p:nvPr>
            </p:nvGraphicFramePr>
            <p:xfrm>
              <a:off x="95250" y="120469"/>
              <a:ext cx="12001499" cy="6649121"/>
            </p:xfrm>
            <a:graphic>
              <a:graphicData uri="http://schemas.openxmlformats.org/drawingml/2006/table">
                <a:tbl>
                  <a:tblPr firstRow="1" bandRow="1">
                    <a:tableStyleId>{F5AB1C69-6EDB-4FF4-983F-18BD219EF322}</a:tableStyleId>
                  </a:tblPr>
                  <a:tblGrid>
                    <a:gridCol w="1107585">
                      <a:extLst>
                        <a:ext uri="{9D8B030D-6E8A-4147-A177-3AD203B41FA5}">
                          <a16:colId xmlns:a16="http://schemas.microsoft.com/office/drawing/2014/main" val="3095167207"/>
                        </a:ext>
                      </a:extLst>
                    </a:gridCol>
                    <a:gridCol w="5142733">
                      <a:extLst>
                        <a:ext uri="{9D8B030D-6E8A-4147-A177-3AD203B41FA5}">
                          <a16:colId xmlns:a16="http://schemas.microsoft.com/office/drawing/2014/main" val="1888200099"/>
                        </a:ext>
                      </a:extLst>
                    </a:gridCol>
                    <a:gridCol w="1288751">
                      <a:extLst>
                        <a:ext uri="{9D8B030D-6E8A-4147-A177-3AD203B41FA5}">
                          <a16:colId xmlns:a16="http://schemas.microsoft.com/office/drawing/2014/main" val="3931170845"/>
                        </a:ext>
                      </a:extLst>
                    </a:gridCol>
                    <a:gridCol w="1632419">
                      <a:extLst>
                        <a:ext uri="{9D8B030D-6E8A-4147-A177-3AD203B41FA5}">
                          <a16:colId xmlns:a16="http://schemas.microsoft.com/office/drawing/2014/main" val="170934002"/>
                        </a:ext>
                      </a:extLst>
                    </a:gridCol>
                    <a:gridCol w="1515818">
                      <a:extLst>
                        <a:ext uri="{9D8B030D-6E8A-4147-A177-3AD203B41FA5}">
                          <a16:colId xmlns:a16="http://schemas.microsoft.com/office/drawing/2014/main" val="1175505617"/>
                        </a:ext>
                      </a:extLst>
                    </a:gridCol>
                    <a:gridCol w="1314193">
                      <a:extLst>
                        <a:ext uri="{9D8B030D-6E8A-4147-A177-3AD203B41FA5}">
                          <a16:colId xmlns:a16="http://schemas.microsoft.com/office/drawing/2014/main" val="2142397867"/>
                        </a:ext>
                      </a:extLst>
                    </a:gridCol>
                  </a:tblGrid>
                  <a:tr h="500608">
                    <a:tc>
                      <a:txBody>
                        <a:bodyPr/>
                        <a:lstStyle/>
                        <a:p>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1220" r="-346226" b="-1234146"/>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1220" r="-174906" b="-1234146"/>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1220" r="-87550" b="-1234146"/>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1220" r="-926" b="-1234146"/>
                          </a:stretch>
                        </a:blipFill>
                      </a:tcPr>
                    </a:tc>
                    <a:extLst>
                      <a:ext uri="{0D108BD9-81ED-4DB2-BD59-A6C34878D82A}">
                        <a16:rowId xmlns:a16="http://schemas.microsoft.com/office/drawing/2014/main" val="3817872191"/>
                      </a:ext>
                    </a:extLst>
                  </a:tr>
                  <a:tr h="823079">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1481" r="-112085" b="-649630"/>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1481" r="-346226" b="-649630"/>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1481" r="-87550" b="-649630"/>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1481" r="-926" b="-649630"/>
                          </a:stretch>
                        </a:blipFill>
                      </a:tcPr>
                    </a:tc>
                    <a:extLst>
                      <a:ext uri="{0D108BD9-81ED-4DB2-BD59-A6C34878D82A}">
                        <a16:rowId xmlns:a16="http://schemas.microsoft.com/office/drawing/2014/main" val="3739888187"/>
                      </a:ext>
                    </a:extLst>
                  </a:tr>
                  <a:tr h="814296">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162687" r="-112085" b="-554478"/>
                          </a:stretch>
                        </a:blipFill>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162687" r="-87550" b="-554478"/>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3505636"/>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230065" r="-112085" b="-38562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230065" r="-346226" b="-385621"/>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230065" r="-87550" b="-38562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230065" r="-926" b="-385621"/>
                          </a:stretch>
                        </a:blipFill>
                      </a:tcPr>
                    </a:tc>
                    <a:extLst>
                      <a:ext uri="{0D108BD9-81ED-4DB2-BD59-A6C34878D82A}">
                        <a16:rowId xmlns:a16="http://schemas.microsoft.com/office/drawing/2014/main" val="1517082993"/>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330065" r="-112085" b="-28562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330065" r="-346226" b="-285621"/>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330065" r="-87550" b="-28562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330065" r="-926" b="-285621"/>
                          </a:stretch>
                        </a:blipFill>
                      </a:tcPr>
                    </a:tc>
                    <a:extLst>
                      <a:ext uri="{0D108BD9-81ED-4DB2-BD59-A6C34878D82A}">
                        <a16:rowId xmlns:a16="http://schemas.microsoft.com/office/drawing/2014/main" val="431601195"/>
                      </a:ext>
                    </a:extLst>
                  </a:tr>
                  <a:tr h="857428">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Bandpass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466667" r="-112085" b="-209929"/>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466667" r="-346226" b="-209929"/>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466667" r="-174906" b="-209929"/>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466667" r="-926" b="-209929"/>
                          </a:stretch>
                        </a:blipFill>
                      </a:tcPr>
                    </a:tc>
                    <a:extLst>
                      <a:ext uri="{0D108BD9-81ED-4DB2-BD59-A6C34878D82A}">
                        <a16:rowId xmlns:a16="http://schemas.microsoft.com/office/drawing/2014/main" val="3795495564"/>
                      </a:ext>
                    </a:extLst>
                  </a:tr>
                  <a:tr h="857428">
                    <a:tc>
                      <a:txBody>
                        <a:bodyPr/>
                        <a:lstStyle/>
                        <a:p>
                          <a:r>
                            <a:rPr lang="en-GB"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Bandstop</a:t>
                          </a:r>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566667" r="-112085" b="-109929"/>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566667" r="-87550" b="-109929"/>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37159"/>
                      </a:ext>
                    </a:extLst>
                  </a:tr>
                  <a:tr h="93209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14379" r="-112085" b="-130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14379" r="-346226" b="-130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614379" r="-174906" b="-130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14379" r="-87550" b="-130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14379" r="-926" b="-1307"/>
                          </a:stretch>
                        </a:blipFill>
                      </a:tcPr>
                    </a:tc>
                    <a:extLst>
                      <a:ext uri="{0D108BD9-81ED-4DB2-BD59-A6C34878D82A}">
                        <a16:rowId xmlns:a16="http://schemas.microsoft.com/office/drawing/2014/main" val="2570113968"/>
                      </a:ext>
                    </a:extLst>
                  </a:tr>
                </a:tbl>
              </a:graphicData>
            </a:graphic>
          </p:graphicFrame>
        </mc:Fallback>
      </mc:AlternateContent>
    </p:spTree>
    <p:extLst>
      <p:ext uri="{BB962C8B-B14F-4D97-AF65-F5344CB8AC3E}">
        <p14:creationId xmlns:p14="http://schemas.microsoft.com/office/powerpoint/2010/main" val="38810796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5D7C633-4AC2-C691-2044-D4F43705B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D8309-9CE7-A6C3-37A0-DA60FA033763}"/>
              </a:ext>
            </a:extLst>
          </p:cNvPr>
          <p:cNvSpPr>
            <a:spLocks noGrp="1"/>
          </p:cNvSpPr>
          <p:nvPr>
            <p:ph type="title"/>
          </p:nvPr>
        </p:nvSpPr>
        <p:spPr/>
        <p:txBody>
          <a:bodyPr/>
          <a:lstStyle/>
          <a:p>
            <a:endParaRPr lang="en-GB" sz="360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BE5822C9-AFC8-C0EC-9103-95176C60D7BB}"/>
                  </a:ext>
                </a:extLst>
              </p:cNvPr>
              <p:cNvGraphicFramePr>
                <a:graphicFrameLocks noGrp="1"/>
              </p:cNvGraphicFramePr>
              <p:nvPr>
                <p:ph idx="1"/>
              </p:nvPr>
            </p:nvGraphicFramePr>
            <p:xfrm>
              <a:off x="95250" y="120470"/>
              <a:ext cx="12001499" cy="6617060"/>
            </p:xfrm>
            <a:graphic>
              <a:graphicData uri="http://schemas.openxmlformats.org/drawingml/2006/table">
                <a:tbl>
                  <a:tblPr firstRow="1" bandRow="1">
                    <a:tableStyleId>{F5AB1C69-6EDB-4FF4-983F-18BD219EF322}</a:tableStyleId>
                  </a:tblPr>
                  <a:tblGrid>
                    <a:gridCol w="1107585">
                      <a:extLst>
                        <a:ext uri="{9D8B030D-6E8A-4147-A177-3AD203B41FA5}">
                          <a16:colId xmlns:a16="http://schemas.microsoft.com/office/drawing/2014/main" val="3095167207"/>
                        </a:ext>
                      </a:extLst>
                    </a:gridCol>
                    <a:gridCol w="5142733">
                      <a:extLst>
                        <a:ext uri="{9D8B030D-6E8A-4147-A177-3AD203B41FA5}">
                          <a16:colId xmlns:a16="http://schemas.microsoft.com/office/drawing/2014/main" val="1888200099"/>
                        </a:ext>
                      </a:extLst>
                    </a:gridCol>
                    <a:gridCol w="1288751">
                      <a:extLst>
                        <a:ext uri="{9D8B030D-6E8A-4147-A177-3AD203B41FA5}">
                          <a16:colId xmlns:a16="http://schemas.microsoft.com/office/drawing/2014/main" val="3931170845"/>
                        </a:ext>
                      </a:extLst>
                    </a:gridCol>
                    <a:gridCol w="1632419">
                      <a:extLst>
                        <a:ext uri="{9D8B030D-6E8A-4147-A177-3AD203B41FA5}">
                          <a16:colId xmlns:a16="http://schemas.microsoft.com/office/drawing/2014/main" val="170934002"/>
                        </a:ext>
                      </a:extLst>
                    </a:gridCol>
                    <a:gridCol w="1515818">
                      <a:extLst>
                        <a:ext uri="{9D8B030D-6E8A-4147-A177-3AD203B41FA5}">
                          <a16:colId xmlns:a16="http://schemas.microsoft.com/office/drawing/2014/main" val="1175505617"/>
                        </a:ext>
                      </a:extLst>
                    </a:gridCol>
                    <a:gridCol w="1314193">
                      <a:extLst>
                        <a:ext uri="{9D8B030D-6E8A-4147-A177-3AD203B41FA5}">
                          <a16:colId xmlns:a16="http://schemas.microsoft.com/office/drawing/2014/main" val="2142397867"/>
                        </a:ext>
                      </a:extLst>
                    </a:gridCol>
                  </a:tblGrid>
                  <a:tr h="331359">
                    <a:tc>
                      <a:txBody>
                        <a:bodyPr/>
                        <a:lstStyle/>
                        <a:p>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=0</m:t>
                                        </m:r>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sSub>
                                          <m:sSubPr>
                                            <m:ctrlPr>
                                              <a:rPr lang="en-GB" sz="1600" b="0" i="1" smtClean="0">
                                                <a:solidFill>
                                                  <a:schemeClr val="tx1"/>
                                                </a:solidFill>
                                                <a:latin typeface="Cambria Math" panose="02040503050406030204" pitchFamily="18" charset="0"/>
                                                <a:ea typeface="Cambria Math" panose="02040503050406030204" pitchFamily="18" charset="0"/>
                                              </a:rPr>
                                            </m:ctrlPr>
                                          </m:sSubPr>
                                          <m:e>
                                            <m:r>
                                              <a:rPr lang="en-GB" sz="1600" b="0" i="1" smtClean="0">
                                                <a:solidFill>
                                                  <a:schemeClr val="tx1"/>
                                                </a:solidFill>
                                                <a:latin typeface="Cambria Math" panose="02040503050406030204" pitchFamily="18" charset="0"/>
                                                <a:ea typeface="Cambria Math" panose="02040503050406030204" pitchFamily="18" charset="0"/>
                                              </a:rPr>
                                              <m:t>𝜔</m:t>
                                            </m:r>
                                          </m:e>
                                          <m:sub>
                                            <m:r>
                                              <a:rPr lang="en-GB" sz="1600" b="0" i="1" smtClean="0">
                                                <a:solidFill>
                                                  <a:schemeClr val="tx1"/>
                                                </a:solidFill>
                                                <a:latin typeface="Cambria Math" panose="02040503050406030204" pitchFamily="18" charset="0"/>
                                                <a:ea typeface="Cambria Math" panose="02040503050406030204" pitchFamily="18" charset="0"/>
                                              </a:rPr>
                                              <m:t>𝑙</m:t>
                                            </m:r>
                                            <m:r>
                                              <a:rPr lang="en-GB" sz="1600" b="0" i="1" smtClean="0">
                                                <a:solidFill>
                                                  <a:schemeClr val="tx1"/>
                                                </a:solidFill>
                                                <a:latin typeface="Cambria Math" panose="02040503050406030204" pitchFamily="18" charset="0"/>
                                                <a:ea typeface="Cambria Math" panose="02040503050406030204" pitchFamily="18" charset="0"/>
                                              </a:rPr>
                                              <m:t>,</m:t>
                                            </m:r>
                                            <m:r>
                                              <a:rPr lang="en-GB" sz="1600" b="0" i="1" smtClean="0">
                                                <a:solidFill>
                                                  <a:schemeClr val="tx1"/>
                                                </a:solidFill>
                                                <a:latin typeface="Cambria Math" panose="02040503050406030204" pitchFamily="18" charset="0"/>
                                                <a:ea typeface="Cambria Math" panose="02040503050406030204" pitchFamily="18" charset="0"/>
                                              </a:rPr>
                                              <m:t>𝑢</m:t>
                                            </m:r>
                                          </m:sub>
                                        </m:sSub>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sSub>
                                          <m:sSubPr>
                                            <m:ctrlPr>
                                              <a:rPr lang="en-GB" sz="1600" b="0" i="1" smtClean="0">
                                                <a:solidFill>
                                                  <a:schemeClr val="tx1"/>
                                                </a:solidFill>
                                                <a:latin typeface="Cambria Math" panose="02040503050406030204" pitchFamily="18" charset="0"/>
                                                <a:ea typeface="Cambria Math" panose="02040503050406030204" pitchFamily="18" charset="0"/>
                                              </a:rPr>
                                            </m:ctrlPr>
                                          </m:sSubPr>
                                          <m:e>
                                            <m:r>
                                              <a:rPr lang="en-GB" sz="1600" b="0" i="1" smtClean="0">
                                                <a:solidFill>
                                                  <a:schemeClr val="tx1"/>
                                                </a:solidFill>
                                                <a:latin typeface="Cambria Math" panose="02040503050406030204" pitchFamily="18" charset="0"/>
                                                <a:ea typeface="Cambria Math" panose="02040503050406030204" pitchFamily="18" charset="0"/>
                                              </a:rPr>
                                              <m:t>𝜔</m:t>
                                            </m:r>
                                          </m:e>
                                          <m:sub>
                                            <m:r>
                                              <a:rPr lang="en-GB" sz="1600" b="0" i="1" smtClean="0">
                                                <a:solidFill>
                                                  <a:schemeClr val="tx1"/>
                                                </a:solidFill>
                                                <a:latin typeface="Cambria Math" panose="02040503050406030204" pitchFamily="18" charset="0"/>
                                                <a:ea typeface="Cambria Math" panose="02040503050406030204" pitchFamily="18" charset="0"/>
                                              </a:rPr>
                                              <m:t>𝑐</m:t>
                                            </m:r>
                                          </m:sub>
                                        </m:sSub>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𝐻</m:t>
                                    </m:r>
                                    <m:d>
                                      <m:dPr>
                                        <m:ctrlPr>
                                          <a:rPr lang="en-GB" sz="1600" b="0" i="1" smtClean="0">
                                            <a:solidFill>
                                              <a:schemeClr val="tx1"/>
                                            </a:solidFill>
                                            <a:latin typeface="Cambria Math" panose="02040503050406030204" pitchFamily="18" charset="0"/>
                                          </a:rPr>
                                        </m:ctrlPr>
                                      </m:dPr>
                                      <m:e>
                                        <m:r>
                                          <a:rPr lang="en-GB" sz="1600" b="0" i="1" smtClean="0">
                                            <a:solidFill>
                                              <a:schemeClr val="tx1"/>
                                            </a:solidFill>
                                            <a:latin typeface="Cambria Math" panose="02040503050406030204" pitchFamily="18" charset="0"/>
                                            <a:ea typeface="Cambria Math" panose="02040503050406030204" pitchFamily="18" charset="0"/>
                                          </a:rPr>
                                          <m:t>𝜔</m:t>
                                        </m:r>
                                        <m:r>
                                          <a:rPr lang="en-GB" sz="1600" b="0" i="1" smtClean="0">
                                            <a:solidFill>
                                              <a:schemeClr val="tx1"/>
                                            </a:solidFill>
                                            <a:latin typeface="Cambria Math" panose="02040503050406030204" pitchFamily="18" charset="0"/>
                                            <a:ea typeface="Cambria Math" panose="02040503050406030204" pitchFamily="18" charset="0"/>
                                          </a:rPr>
                                          <m:t>=</m:t>
                                        </m:r>
                                        <m:r>
                                          <a:rPr lang="en-GB" sz="1600" b="0" i="1" smtClean="0">
                                            <a:solidFill>
                                              <a:schemeClr val="tx1"/>
                                            </a:solidFill>
                                            <a:latin typeface="Cambria Math" panose="02040503050406030204" pitchFamily="18" charset="0"/>
                                            <a:ea typeface="Cambria Math" panose="02040503050406030204" pitchFamily="18" charset="0"/>
                                          </a:rPr>
                                          <m:t>𝜋</m:t>
                                        </m:r>
                                      </m:e>
                                    </m:d>
                                    <m:r>
                                      <a:rPr lang="en-GB" sz="1600" b="0" i="1" smtClean="0">
                                        <a:solidFill>
                                          <a:schemeClr val="tx1"/>
                                        </a:solidFill>
                                        <a:latin typeface="Cambria Math" panose="02040503050406030204" pitchFamily="18" charset="0"/>
                                      </a:rPr>
                                      <m:t>|</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872191"/>
                      </a:ext>
                    </a:extLst>
                  </a:tr>
                  <a:tr h="447642">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9888187"/>
                      </a:ext>
                    </a:extLst>
                  </a:tr>
                  <a:tr h="443131">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i="1" smtClean="0">
                                        <a:solidFill>
                                          <a:schemeClr val="tx1"/>
                                        </a:solidFill>
                                        <a:latin typeface="Cambria Math" panose="02040503050406030204" pitchFamily="18" charset="0"/>
                                      </a:rPr>
                                      <m:t>𝑧</m:t>
                                    </m:r>
                                    <m:r>
                                      <a:rPr lang="en-GB" sz="1600" b="0" i="1" smtClean="0">
                                        <a:solidFill>
                                          <a:schemeClr val="tx1"/>
                                        </a:solidFill>
                                        <a:latin typeface="Cambria Math" panose="02040503050406030204" pitchFamily="18" charset="0"/>
                                      </a:rPr>
                                      <m:t>−1</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𝑧</m:t>
                                        </m:r>
                                      </m:fName>
                                      <m:e>
                                        <m:r>
                                          <a:rPr lang="en-GB" sz="1600" b="0">
                                            <a:solidFill>
                                              <a:schemeClr val="tx1"/>
                                            </a:solidFill>
                                            <a:latin typeface="Cambria Math" panose="02040503050406030204" pitchFamily="18" charset="0"/>
                                          </a:rPr>
                                          <m:t>−</m:t>
                                        </m:r>
                                      </m:e>
                                    </m:func>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3505636"/>
                      </a:ext>
                    </a:extLst>
                  </a:tr>
                  <a:tr h="447942">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r>
                                  <a:rPr lang="en-GB" sz="1600" b="0" i="1" smtClean="0">
                                    <a:solidFill>
                                      <a:schemeClr val="tx1"/>
                                    </a:solidFill>
                                    <a:latin typeface="Cambria Math" panose="02040503050406030204" pitchFamily="18" charset="0"/>
                                  </a:rPr>
                                  <m:t>) /2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082993"/>
                      </a:ext>
                    </a:extLst>
                  </a:tr>
                  <a:tr h="447942">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r>
                                      <a:rPr lang="en-GB" sz="1600" b="0" i="1" smtClean="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𝐺</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1−</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r>
                                  <a:rPr lang="en-GB" sz="1600" b="0" i="1" smtClean="0">
                                    <a:solidFill>
                                      <a:schemeClr val="tx1"/>
                                    </a:solidFill>
                                    <a:latin typeface="Cambria Math" panose="02040503050406030204" pitchFamily="18" charset="0"/>
                                  </a:rPr>
                                  <m:t>) /2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1601195"/>
                      </a:ext>
                    </a:extLst>
                  </a:tr>
                  <a:tr h="46532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Bandpass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0</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5495564"/>
                      </a:ext>
                    </a:extLst>
                  </a:tr>
                  <a:tr h="465324">
                    <a:tc>
                      <a:txBody>
                        <a:bodyPr/>
                        <a:lstStyle/>
                        <a:p>
                          <a:r>
                            <a:rPr lang="en-GB"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Bandstop</a:t>
                          </a:r>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37159"/>
                      </a:ext>
                    </a:extLst>
                  </a:tr>
                  <a:tr h="465324">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1</m:t>
                                    </m:r>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r>
                                  <a:rPr lang="en-GB" sz="1600" b="0" i="1" smtClean="0">
                                    <a:solidFill>
                                      <a:schemeClr val="tx1"/>
                                    </a:solidFill>
                                    <a:latin typeface="Cambria Math" panose="02040503050406030204" pitchFamily="18" charset="0"/>
                                  </a:rPr>
                                  <m:t>) /2</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0113968"/>
                      </a:ext>
                    </a:extLst>
                  </a:tr>
                  <a:tr h="468752">
                    <a:tc>
                      <a:txBody>
                        <a:bodyPr/>
                        <a:lstStyle/>
                        <a:p>
                          <a:r>
                            <a:rPr lang="en-GB" sz="1600" dirty="0">
                              <a:latin typeface="Calibri" panose="020F0502020204030204" pitchFamily="34" charset="0"/>
                              <a:ea typeface="Calibri" panose="020F0502020204030204" pitchFamily="34" charset="0"/>
                              <a:cs typeface="Calibri" panose="020F0502020204030204" pitchFamily="34" charset="0"/>
                            </a:rPr>
                            <a:t>Lowshelf2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dirty="0"/>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2724881"/>
                      </a:ext>
                    </a:extLst>
                  </a:tr>
                  <a:tr h="503635">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r>
                                      <a:rPr lang="en-GB" sz="1600" b="0" i="1" smtClean="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𝐺</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
                                      <a:rPr lang="en-GB" sz="1600" b="0" i="0" smtClean="0">
                                        <a:solidFill>
                                          <a:schemeClr val="tx1"/>
                                        </a:solidFill>
                                        <a:latin typeface="Cambria Math" panose="02040503050406030204" pitchFamily="18" charset="0"/>
                                      </a:rPr>
                                      <m:t>1+</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
                                      <a:rPr lang="en-GB" sz="1600" b="0" i="1" smtClean="0">
                                        <a:solidFill>
                                          <a:schemeClr val="tx1"/>
                                        </a:solidFill>
                                        <a:latin typeface="Cambria Math" panose="02040503050406030204" pitchFamily="18" charset="0"/>
                                      </a:rPr>
                                      <m:t>1−</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486617"/>
                      </a:ext>
                    </a:extLst>
                  </a:tr>
                  <a:tr h="503635">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f>
                                  <m:fPr>
                                    <m:ctrlPr>
                                      <a:rPr lang="en-GB" sz="1600" b="0" i="1" smtClean="0">
                                        <a:solidFill>
                                          <a:schemeClr val="tx1"/>
                                        </a:solidFill>
                                        <a:latin typeface="Cambria Math" panose="02040503050406030204" pitchFamily="18" charset="0"/>
                                      </a:rPr>
                                    </m:ctrlPr>
                                  </m:fPr>
                                  <m:num>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𝐺</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num>
                                  <m:den>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sSup>
                                      <m:sSupPr>
                                        <m:ctrlPr>
                                          <a:rPr lang="en-GB" sz="1600" b="0" i="1">
                                            <a:solidFill>
                                              <a:schemeClr val="tx1"/>
                                            </a:solidFill>
                                            <a:latin typeface="Cambria Math" panose="02040503050406030204" pitchFamily="18" charset="0"/>
                                          </a:rPr>
                                        </m:ctrlPr>
                                      </m:sSupPr>
                                      <m:e>
                                        <m:r>
                                          <a:rPr lang="en-GB" sz="1600" b="0" i="1">
                                            <a:solidFill>
                                              <a:schemeClr val="tx1"/>
                                            </a:solidFill>
                                            <a:latin typeface="Cambria Math" panose="02040503050406030204" pitchFamily="18" charset="0"/>
                                          </a:rPr>
                                          <m:t>𝑧</m:t>
                                        </m:r>
                                      </m:e>
                                      <m:sup>
                                        <m:r>
                                          <a:rPr lang="en-GB" sz="1600" b="0" i="1">
                                            <a:solidFill>
                                              <a:schemeClr val="tx1"/>
                                            </a:solidFill>
                                            <a:latin typeface="Cambria Math" panose="02040503050406030204" pitchFamily="18" charset="0"/>
                                          </a:rPr>
                                          <m:t>2</m:t>
                                        </m:r>
                                      </m:sup>
                                    </m:sSup>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𝑐𝑜𝑠</m:t>
                                        </m:r>
                                      </m:fName>
                                      <m:e>
                                        <m:sSub>
                                          <m:sSubPr>
                                            <m:ctrlPr>
                                              <a:rPr lang="en-GB" sz="1600" b="0" i="1">
                                                <a:solidFill>
                                                  <a:schemeClr val="tx1"/>
                                                </a:solidFill>
                                                <a:latin typeface="Cambria Math" panose="02040503050406030204" pitchFamily="18" charset="0"/>
                                              </a:rPr>
                                            </m:ctrlPr>
                                          </m:sSubPr>
                                          <m:e>
                                            <m:r>
                                              <a:rPr lang="en-GB" sz="1600" b="0" i="1">
                                                <a:solidFill>
                                                  <a:schemeClr val="tx1"/>
                                                </a:solidFill>
                                                <a:latin typeface="Cambria Math" panose="02040503050406030204" pitchFamily="18" charset="0"/>
                                              </a:rPr>
                                              <m:t>𝜔</m:t>
                                            </m:r>
                                          </m:e>
                                          <m:sub>
                                            <m:r>
                                              <a:rPr lang="en-GB" sz="1600" b="0" i="1">
                                                <a:solidFill>
                                                  <a:schemeClr val="tx1"/>
                                                </a:solidFill>
                                                <a:latin typeface="Cambria Math" panose="02040503050406030204" pitchFamily="18" charset="0"/>
                                              </a:rPr>
                                              <m:t>𝑐</m:t>
                                            </m:r>
                                          </m:sub>
                                        </m:sSub>
                                      </m:e>
                                    </m:func>
                                    <m:r>
                                      <a:rPr lang="en-GB" sz="1600" b="0" i="1">
                                        <a:solidFill>
                                          <a:schemeClr val="tx1"/>
                                        </a:solidFill>
                                        <a:latin typeface="Cambria Math" panose="02040503050406030204" pitchFamily="18" charset="0"/>
                                      </a:rPr>
                                      <m:t>𝑧</m:t>
                                    </m:r>
                                    <m:r>
                                      <a:rPr lang="en-GB" sz="1600" b="0">
                                        <a:solidFill>
                                          <a:schemeClr val="tx1"/>
                                        </a:solidFill>
                                        <a:latin typeface="Cambria Math" panose="02040503050406030204" pitchFamily="18" charset="0"/>
                                      </a:rPr>
                                      <m:t>+</m:t>
                                    </m:r>
                                    <m:rad>
                                      <m:radPr>
                                        <m:degHide m:val="on"/>
                                        <m:ctrlPr>
                                          <a:rPr lang="en-GB" sz="1600" b="0" i="1" smtClean="0">
                                            <a:solidFill>
                                              <a:schemeClr val="tx1"/>
                                            </a:solidFill>
                                            <a:latin typeface="Cambria Math" panose="02040503050406030204" pitchFamily="18" charset="0"/>
                                          </a:rPr>
                                        </m:ctrlPr>
                                      </m:radPr>
                                      <m:deg/>
                                      <m:e>
                                        <m:r>
                                          <a:rPr lang="en-GB" sz="1600" b="0" i="1" smtClean="0">
                                            <a:solidFill>
                                              <a:schemeClr val="tx1"/>
                                            </a:solidFill>
                                            <a:latin typeface="Cambria Math" panose="02040503050406030204" pitchFamily="18" charset="0"/>
                                          </a:rPr>
                                          <m:t>𝐺</m:t>
                                        </m:r>
                                      </m:e>
                                    </m:rad>
                                    <m:r>
                                      <a:rPr lang="en-GB" sz="1600" b="0">
                                        <a:solidFill>
                                          <a:schemeClr val="tx1"/>
                                        </a:solidFill>
                                        <a:latin typeface="Cambria Math" panose="02040503050406030204" pitchFamily="18" charset="0"/>
                                      </a:rPr>
                                      <m:t>−</m:t>
                                    </m:r>
                                    <m:func>
                                      <m:funcPr>
                                        <m:ctrlPr>
                                          <a:rPr lang="en-GB" sz="1600" b="0" i="1">
                                            <a:solidFill>
                                              <a:schemeClr val="tx1"/>
                                            </a:solidFill>
                                            <a:latin typeface="Cambria Math" panose="02040503050406030204" pitchFamily="18" charset="0"/>
                                          </a:rPr>
                                        </m:ctrlPr>
                                      </m:funcPr>
                                      <m:fName>
                                        <m:r>
                                          <a:rPr lang="en-GB" sz="1600" b="0" i="1">
                                            <a:solidFill>
                                              <a:schemeClr val="tx1"/>
                                            </a:solidFill>
                                            <a:latin typeface="Cambria Math" panose="02040503050406030204" pitchFamily="18" charset="0"/>
                                          </a:rPr>
                                          <m:t>𝑡𝑎𝑛</m:t>
                                        </m:r>
                                      </m:fName>
                                      <m:e>
                                        <m:r>
                                          <a:rPr lang="en-GB" sz="1600" b="0">
                                            <a:solidFill>
                                              <a:schemeClr val="tx1"/>
                                            </a:solidFill>
                                            <a:latin typeface="Cambria Math" panose="02040503050406030204" pitchFamily="18" charset="0"/>
                                          </a:rPr>
                                          <m:t>(</m:t>
                                        </m:r>
                                      </m:e>
                                    </m:func>
                                    <m:r>
                                      <a:rPr lang="en-GB" sz="1600" b="0" i="1">
                                        <a:solidFill>
                                          <a:schemeClr val="tx1"/>
                                        </a:solidFill>
                                        <a:latin typeface="Cambria Math" panose="02040503050406030204" pitchFamily="18" charset="0"/>
                                      </a:rPr>
                                      <m:t>𝐵</m:t>
                                    </m:r>
                                    <m:r>
                                      <a:rPr lang="en-GB" sz="1600" b="0">
                                        <a:solidFill>
                                          <a:schemeClr val="tx1"/>
                                        </a:solidFill>
                                        <a:latin typeface="Cambria Math" panose="02040503050406030204" pitchFamily="18" charset="0"/>
                                      </a:rPr>
                                      <m:t>/</m:t>
                                    </m:r>
                                    <m:r>
                                      <a:rPr lang="en-GB" sz="1600" b="0" i="1">
                                        <a:solidFill>
                                          <a:schemeClr val="tx1"/>
                                        </a:solidFill>
                                        <a:latin typeface="Cambria Math" panose="02040503050406030204" pitchFamily="18" charset="0"/>
                                      </a:rPr>
                                      <m:t>2</m:t>
                                    </m:r>
                                    <m:r>
                                      <a:rPr lang="en-GB" sz="1600" b="0">
                                        <a:solidFill>
                                          <a:schemeClr val="tx1"/>
                                        </a:solidFill>
                                        <a:latin typeface="Cambria Math" panose="02040503050406030204" pitchFamily="18" charset="0"/>
                                      </a:rPr>
                                      <m:t>)</m:t>
                                    </m:r>
                                  </m:den>
                                </m:f>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𝐺</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en-GB" sz="1600" b="0" i="1" smtClean="0">
                                        <a:solidFill>
                                          <a:schemeClr val="tx1"/>
                                        </a:solidFill>
                                        <a:latin typeface="Cambria Math" panose="02040503050406030204" pitchFamily="18" charset="0"/>
                                      </a:rPr>
                                    </m:ctrlPr>
                                  </m:sSupPr>
                                  <m:e>
                                    <m:r>
                                      <a:rPr lang="en-GB" sz="1600" b="0" i="1" smtClean="0">
                                        <a:solidFill>
                                          <a:schemeClr val="tx1"/>
                                        </a:solidFill>
                                        <a:latin typeface="Cambria Math" panose="02040503050406030204" pitchFamily="18" charset="0"/>
                                      </a:rPr>
                                      <m:t>𝐺</m:t>
                                    </m:r>
                                  </m:e>
                                  <m:sup>
                                    <m:r>
                                      <a:rPr lang="en-GB" sz="1600" b="0" i="1" smtClean="0">
                                        <a:solidFill>
                                          <a:schemeClr val="tx1"/>
                                        </a:solidFill>
                                        <a:latin typeface="Cambria Math" panose="02040503050406030204" pitchFamily="18" charset="0"/>
                                      </a:rPr>
                                      <m:t>2</m:t>
                                    </m:r>
                                  </m:sup>
                                </m:sSup>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1600" b="0" i="1" smtClean="0">
                                    <a:solidFill>
                                      <a:schemeClr val="tx1"/>
                                    </a:solidFill>
                                    <a:latin typeface="Cambria Math" panose="02040503050406030204" pitchFamily="18" charset="0"/>
                                  </a:rPr>
                                  <m:t>1</m:t>
                                </m:r>
                              </m:oMath>
                            </m:oMathPara>
                          </a14:m>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3375472"/>
                      </a:ext>
                    </a:extLst>
                  </a:tr>
                </a:tbl>
              </a:graphicData>
            </a:graphic>
          </p:graphicFrame>
        </mc:Choice>
        <mc:Fallback xmlns="">
          <p:graphicFrame>
            <p:nvGraphicFramePr>
              <p:cNvPr id="4" name="Content Placeholder 3">
                <a:extLst>
                  <a:ext uri="{FF2B5EF4-FFF2-40B4-BE49-F238E27FC236}">
                    <a16:creationId xmlns:a16="http://schemas.microsoft.com/office/drawing/2014/main" id="{A1180845-2B16-1149-EC5F-BF6E250B5F26}"/>
                  </a:ext>
                </a:extLst>
              </p:cNvPr>
              <p:cNvGraphicFramePr>
                <a:graphicFrameLocks noGrp="1"/>
              </p:cNvGraphicFramePr>
              <p:nvPr>
                <p:ph idx="1"/>
                <p:extLst>
                  <p:ext uri="{D42A27DB-BD31-4B8C-83A1-F6EECF244321}">
                    <p14:modId xmlns:p14="http://schemas.microsoft.com/office/powerpoint/2010/main" val="3880150824"/>
                  </p:ext>
                </p:extLst>
              </p:nvPr>
            </p:nvGraphicFramePr>
            <p:xfrm>
              <a:off x="95250" y="120470"/>
              <a:ext cx="12001499" cy="6617060"/>
            </p:xfrm>
            <a:graphic>
              <a:graphicData uri="http://schemas.openxmlformats.org/drawingml/2006/table">
                <a:tbl>
                  <a:tblPr firstRow="1" bandRow="1">
                    <a:tableStyleId>{F5AB1C69-6EDB-4FF4-983F-18BD219EF322}</a:tableStyleId>
                  </a:tblPr>
                  <a:tblGrid>
                    <a:gridCol w="1107585">
                      <a:extLst>
                        <a:ext uri="{9D8B030D-6E8A-4147-A177-3AD203B41FA5}">
                          <a16:colId xmlns:a16="http://schemas.microsoft.com/office/drawing/2014/main" val="3095167207"/>
                        </a:ext>
                      </a:extLst>
                    </a:gridCol>
                    <a:gridCol w="5142733">
                      <a:extLst>
                        <a:ext uri="{9D8B030D-6E8A-4147-A177-3AD203B41FA5}">
                          <a16:colId xmlns:a16="http://schemas.microsoft.com/office/drawing/2014/main" val="1888200099"/>
                        </a:ext>
                      </a:extLst>
                    </a:gridCol>
                    <a:gridCol w="1288751">
                      <a:extLst>
                        <a:ext uri="{9D8B030D-6E8A-4147-A177-3AD203B41FA5}">
                          <a16:colId xmlns:a16="http://schemas.microsoft.com/office/drawing/2014/main" val="3931170845"/>
                        </a:ext>
                      </a:extLst>
                    </a:gridCol>
                    <a:gridCol w="1632419">
                      <a:extLst>
                        <a:ext uri="{9D8B030D-6E8A-4147-A177-3AD203B41FA5}">
                          <a16:colId xmlns:a16="http://schemas.microsoft.com/office/drawing/2014/main" val="170934002"/>
                        </a:ext>
                      </a:extLst>
                    </a:gridCol>
                    <a:gridCol w="1515818">
                      <a:extLst>
                        <a:ext uri="{9D8B030D-6E8A-4147-A177-3AD203B41FA5}">
                          <a16:colId xmlns:a16="http://schemas.microsoft.com/office/drawing/2014/main" val="1175505617"/>
                        </a:ext>
                      </a:extLst>
                    </a:gridCol>
                    <a:gridCol w="1314193">
                      <a:extLst>
                        <a:ext uri="{9D8B030D-6E8A-4147-A177-3AD203B41FA5}">
                          <a16:colId xmlns:a16="http://schemas.microsoft.com/office/drawing/2014/main" val="2142397867"/>
                        </a:ext>
                      </a:extLst>
                    </a:gridCol>
                  </a:tblGrid>
                  <a:tr h="361879">
                    <a:tc>
                      <a:txBody>
                        <a:bodyPr/>
                        <a:lstStyle/>
                        <a:p>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600" b="0" dirty="0">
                            <a:solidFill>
                              <a:schemeClr val="tx1"/>
                            </a:solidFill>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1695" r="-346226" b="-1745763"/>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1695" r="-174906" b="-1745763"/>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1695" r="-87550" b="-1745763"/>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1695" r="-926" b="-1745763"/>
                          </a:stretch>
                        </a:blipFill>
                      </a:tcPr>
                    </a:tc>
                    <a:extLst>
                      <a:ext uri="{0D108BD9-81ED-4DB2-BD59-A6C34878D82A}">
                        <a16:rowId xmlns:a16="http://schemas.microsoft.com/office/drawing/2014/main" val="3817872191"/>
                      </a:ext>
                    </a:extLst>
                  </a:tr>
                  <a:tr h="594987">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1224" r="-112085" b="-951020"/>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1224" r="-346226" b="-951020"/>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1224" r="-87550" b="-951020"/>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1224" r="-926" b="-951020"/>
                          </a:stretch>
                        </a:blipFill>
                      </a:tcPr>
                    </a:tc>
                    <a:extLst>
                      <a:ext uri="{0D108BD9-81ED-4DB2-BD59-A6C34878D82A}">
                        <a16:rowId xmlns:a16="http://schemas.microsoft.com/office/drawing/2014/main" val="3739888187"/>
                      </a:ext>
                    </a:extLst>
                  </a:tr>
                  <a:tr h="588637">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162887" r="-112085" b="-860825"/>
                          </a:stretch>
                        </a:blipFill>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162887" r="-87550" b="-860825"/>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3505636"/>
                      </a:ext>
                    </a:extLst>
                  </a:tr>
                  <a:tr h="595368">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Low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260204" r="-112085" b="-75204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260204" r="-346226" b="-752041"/>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260204" r="-87550" b="-75204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260204" r="-926" b="-752041"/>
                          </a:stretch>
                        </a:blipFill>
                      </a:tcPr>
                    </a:tc>
                    <a:extLst>
                      <a:ext uri="{0D108BD9-81ED-4DB2-BD59-A6C34878D82A}">
                        <a16:rowId xmlns:a16="http://schemas.microsoft.com/office/drawing/2014/main" val="1517082993"/>
                      </a:ext>
                    </a:extLst>
                  </a:tr>
                  <a:tr h="595368">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 shelf</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363918" r="-112085" b="-659794"/>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42915" rtl="0" eaLnBrk="1" fontAlgn="auto" latinLnBrk="0" hangingPunct="1">
                            <a:lnSpc>
                              <a:spcPct val="100000"/>
                            </a:lnSpc>
                            <a:spcBef>
                              <a:spcPts val="0"/>
                            </a:spcBef>
                            <a:spcAft>
                              <a:spcPts val="0"/>
                            </a:spcAft>
                            <a:buClrTx/>
                            <a:buSzTx/>
                            <a:buFontTx/>
                            <a:buNone/>
                            <a:tabLst/>
                            <a:defRPr/>
                          </a:pP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363918" r="-87550" b="-659794"/>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363918" r="-926" b="-659794"/>
                          </a:stretch>
                        </a:blipFill>
                      </a:tcPr>
                    </a:tc>
                    <a:extLst>
                      <a:ext uri="{0D108BD9-81ED-4DB2-BD59-A6C34878D82A}">
                        <a16:rowId xmlns:a16="http://schemas.microsoft.com/office/drawing/2014/main" val="431601195"/>
                      </a:ext>
                    </a:extLst>
                  </a:tr>
                  <a:tr h="619816">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Bandpass</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441176" r="-112085" b="-5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441176" r="-346226" b="-5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441176" r="-174906" b="-527451"/>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441176" r="-926" b="-527451"/>
                          </a:stretch>
                        </a:blipFill>
                      </a:tcPr>
                    </a:tc>
                    <a:extLst>
                      <a:ext uri="{0D108BD9-81ED-4DB2-BD59-A6C34878D82A}">
                        <a16:rowId xmlns:a16="http://schemas.microsoft.com/office/drawing/2014/main" val="3795495564"/>
                      </a:ext>
                    </a:extLst>
                  </a:tr>
                  <a:tr h="619816">
                    <a:tc>
                      <a:txBody>
                        <a:bodyPr/>
                        <a:lstStyle/>
                        <a:p>
                          <a:r>
                            <a:rPr lang="en-GB" sz="1600" b="0" dirty="0" err="1">
                              <a:solidFill>
                                <a:schemeClr val="tx1"/>
                              </a:solidFill>
                              <a:latin typeface="Calibri" panose="020F0502020204030204" pitchFamily="34" charset="0"/>
                              <a:ea typeface="Calibri" panose="020F0502020204030204" pitchFamily="34" charset="0"/>
                              <a:cs typeface="Calibri" panose="020F0502020204030204" pitchFamily="34" charset="0"/>
                            </a:rPr>
                            <a:t>Bandstop</a:t>
                          </a:r>
                          <a:endPar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541176" r="-112085" b="-427451"/>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b="0" dirty="0">
                              <a:solidFill>
                                <a:schemeClr val="tx1"/>
                              </a:solidFill>
                            </a:rPr>
                            <a:t>0</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541176" r="-87550" b="-427451"/>
                          </a:stretch>
                        </a:blipFill>
                      </a:tcPr>
                    </a:tc>
                    <a:tc>
                      <a:txBody>
                        <a:bodyPr/>
                        <a:lstStyle/>
                        <a:p>
                          <a:pPr algn="ctr"/>
                          <a:r>
                            <a:rPr lang="en-GB" sz="1600" b="0" dirty="0">
                              <a:solidFill>
                                <a:schemeClr val="tx1"/>
                              </a:solidFill>
                            </a:rPr>
                            <a:t>1</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37159"/>
                      </a:ext>
                    </a:extLst>
                  </a:tr>
                  <a:tr h="619816">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41176" r="-112085"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41176" r="-346226"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641176" r="-174906"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41176" r="-87550" b="-32745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41176" r="-926" b="-327451"/>
                          </a:stretch>
                        </a:blipFill>
                      </a:tcPr>
                    </a:tc>
                    <a:extLst>
                      <a:ext uri="{0D108BD9-81ED-4DB2-BD59-A6C34878D82A}">
                        <a16:rowId xmlns:a16="http://schemas.microsoft.com/office/drawing/2014/main" val="2570113968"/>
                      </a:ext>
                    </a:extLst>
                  </a:tr>
                  <a:tr h="673791">
                    <a:tc>
                      <a:txBody>
                        <a:bodyPr/>
                        <a:lstStyle/>
                        <a:p>
                          <a:r>
                            <a:rPr lang="en-GB" sz="1600" dirty="0">
                              <a:latin typeface="Calibri" panose="020F0502020204030204" pitchFamily="34" charset="0"/>
                              <a:ea typeface="Calibri" panose="020F0502020204030204" pitchFamily="34" charset="0"/>
                              <a:cs typeface="Calibri" panose="020F0502020204030204" pitchFamily="34" charset="0"/>
                            </a:rPr>
                            <a:t>Lowshelf2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681081" r="-112085" b="-20090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681081" r="-346226" b="-200901"/>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681081" r="-87550" b="-200901"/>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681081" r="-926" b="-200901"/>
                          </a:stretch>
                        </a:blipFill>
                      </a:tcPr>
                    </a:tc>
                    <a:extLst>
                      <a:ext uri="{0D108BD9-81ED-4DB2-BD59-A6C34878D82A}">
                        <a16:rowId xmlns:a16="http://schemas.microsoft.com/office/drawing/2014/main" val="2252724881"/>
                      </a:ext>
                    </a:extLst>
                  </a:tr>
                  <a:tr h="673791">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Highshelf2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788182" r="-112085" b="-10272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788182" r="-346226" b="-102727"/>
                          </a:stretch>
                        </a:blipFill>
                      </a:tcPr>
                    </a:tc>
                    <a:tc>
                      <a:txBody>
                        <a:bodyPr/>
                        <a:lstStyle/>
                        <a:p>
                          <a:pPr algn="ctr"/>
                          <a:r>
                            <a:rPr lang="en-GB" sz="1600" b="0" dirty="0">
                              <a:solidFill>
                                <a:schemeClr val="tx1"/>
                              </a:solidFill>
                            </a:rPr>
                            <a:t>-</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788182" r="-87550" b="-102727"/>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788182" r="-926" b="-102727"/>
                          </a:stretch>
                        </a:blipFill>
                      </a:tcPr>
                    </a:tc>
                    <a:extLst>
                      <a:ext uri="{0D108BD9-81ED-4DB2-BD59-A6C34878D82A}">
                        <a16:rowId xmlns:a16="http://schemas.microsoft.com/office/drawing/2014/main" val="2766486617"/>
                      </a:ext>
                    </a:extLst>
                  </a:tr>
                  <a:tr h="673791">
                    <a:tc>
                      <a:txBody>
                        <a:bodyPr/>
                        <a:lstStyle/>
                        <a:p>
                          <a:r>
                            <a:rPr lang="en-GB" sz="1600" b="0" dirty="0">
                              <a:solidFill>
                                <a:schemeClr val="tx1"/>
                              </a:solidFill>
                              <a:latin typeface="Calibri" panose="020F0502020204030204" pitchFamily="34" charset="0"/>
                              <a:ea typeface="Calibri" panose="020F0502020204030204" pitchFamily="34" charset="0"/>
                              <a:cs typeface="Calibri" panose="020F0502020204030204" pitchFamily="34" charset="0"/>
                            </a:rPr>
                            <a:t>Peaking2</a:t>
                          </a:r>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682" t="-880180" r="-112085"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4434" t="-880180" r="-346226"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64045" t="-880180" r="-174906"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04819" t="-880180" r="-87550" b="-1802"/>
                          </a:stretch>
                        </a:blipFill>
                      </a:tcPr>
                    </a:tc>
                    <a:tc>
                      <a:txBody>
                        <a:bodyPr/>
                        <a:lstStyle/>
                        <a:p>
                          <a:endParaRPr lang="en-US"/>
                        </a:p>
                      </a:txBody>
                      <a:tcPr marL="86605" marR="86605" marT="43303" marB="4330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12500" t="-880180" r="-926" b="-1802"/>
                          </a:stretch>
                        </a:blipFill>
                      </a:tcPr>
                    </a:tc>
                    <a:extLst>
                      <a:ext uri="{0D108BD9-81ED-4DB2-BD59-A6C34878D82A}">
                        <a16:rowId xmlns:a16="http://schemas.microsoft.com/office/drawing/2014/main" val="4083375472"/>
                      </a:ext>
                    </a:extLst>
                  </a:tr>
                </a:tbl>
              </a:graphicData>
            </a:graphic>
          </p:graphicFrame>
        </mc:Fallback>
      </mc:AlternateContent>
    </p:spTree>
    <p:extLst>
      <p:ext uri="{BB962C8B-B14F-4D97-AF65-F5344CB8AC3E}">
        <p14:creationId xmlns:p14="http://schemas.microsoft.com/office/powerpoint/2010/main" val="178440666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p:cNvSpPr>
            <a:spLocks noGrp="1"/>
          </p:cNvSpPr>
          <p:nvPr>
            <p:ph type="title"/>
          </p:nvPr>
        </p:nvSpPr>
        <p:spPr>
          <a:xfrm>
            <a:off x="1646267" y="-13883"/>
            <a:ext cx="9843247" cy="1071718"/>
          </a:xfrm>
        </p:spPr>
        <p:txBody>
          <a:bodyPr/>
          <a:lstStyle/>
          <a:p>
            <a:pPr marL="142870" indent="0">
              <a:buNone/>
            </a:pPr>
            <a:r>
              <a:rPr lang="en-GB" sz="3200" dirty="0"/>
              <a:t>JUCE DSP Classes for IIR filter processing</a:t>
            </a:r>
          </a:p>
        </p:txBody>
      </p:sp>
      <p:sp>
        <p:nvSpPr>
          <p:cNvPr id="4" name="Content Placeholder 3">
            <a:extLst>
              <a:ext uri="{FF2B5EF4-FFF2-40B4-BE49-F238E27FC236}">
                <a16:creationId xmlns:a16="http://schemas.microsoft.com/office/drawing/2014/main" id="{7787D5F8-9545-8D62-4C79-E78CE12E4603}"/>
              </a:ext>
            </a:extLst>
          </p:cNvPr>
          <p:cNvSpPr>
            <a:spLocks noGrp="1"/>
          </p:cNvSpPr>
          <p:nvPr>
            <p:ph idx="1"/>
          </p:nvPr>
        </p:nvSpPr>
        <p:spPr>
          <a:xfrm>
            <a:off x="0" y="1307744"/>
            <a:ext cx="6932072" cy="5496677"/>
          </a:xfrm>
        </p:spPr>
        <p:txBody>
          <a:bodyPr anchor="t"/>
          <a:lstStyle/>
          <a:p>
            <a:r>
              <a:rPr lang="en-GB" sz="2700" dirty="0"/>
              <a:t>struct Coefficients (or </a:t>
            </a:r>
            <a:r>
              <a:rPr lang="en-GB" sz="2700" dirty="0" err="1"/>
              <a:t>ArrayCoefficients</a:t>
            </a:r>
            <a:r>
              <a:rPr lang="en-GB" sz="2700" dirty="0"/>
              <a:t>)</a:t>
            </a:r>
          </a:p>
          <a:p>
            <a:pPr lvl="1"/>
            <a:r>
              <a:rPr lang="en-GB" sz="2000" dirty="0"/>
              <a:t>Set of coefficients for use in an Filter object</a:t>
            </a:r>
          </a:p>
          <a:p>
            <a:pPr lvl="1"/>
            <a:r>
              <a:rPr lang="en-GB" sz="2000" dirty="0"/>
              <a:t>Member functions</a:t>
            </a:r>
          </a:p>
          <a:p>
            <a:pPr lvl="2"/>
            <a:r>
              <a:rPr lang="en-GB" sz="1700" dirty="0" err="1"/>
              <a:t>makeFirstOrderLowPass</a:t>
            </a:r>
            <a:endParaRPr lang="en-GB" sz="1700" dirty="0"/>
          </a:p>
          <a:p>
            <a:pPr lvl="2"/>
            <a:r>
              <a:rPr lang="en-GB" sz="1700" dirty="0" err="1"/>
              <a:t>makeFirstOrderHighPass</a:t>
            </a:r>
            <a:r>
              <a:rPr lang="en-GB" sz="1700" dirty="0"/>
              <a:t> </a:t>
            </a:r>
          </a:p>
          <a:p>
            <a:pPr lvl="2"/>
            <a:r>
              <a:rPr lang="en-GB" sz="1700" dirty="0" err="1"/>
              <a:t>makeFirstOrderAllPass</a:t>
            </a:r>
            <a:r>
              <a:rPr lang="en-GB" sz="1700" dirty="0"/>
              <a:t> </a:t>
            </a:r>
          </a:p>
          <a:p>
            <a:pPr lvl="2"/>
            <a:r>
              <a:rPr lang="en-GB" sz="1700" dirty="0" err="1"/>
              <a:t>makeLowPass</a:t>
            </a:r>
            <a:r>
              <a:rPr lang="en-GB" sz="1700" dirty="0"/>
              <a:t> </a:t>
            </a:r>
          </a:p>
          <a:p>
            <a:pPr lvl="2"/>
            <a:r>
              <a:rPr lang="en-GB" sz="1700" dirty="0" err="1"/>
              <a:t>makeHighPass</a:t>
            </a:r>
            <a:r>
              <a:rPr lang="en-GB" sz="1700" dirty="0"/>
              <a:t> </a:t>
            </a:r>
          </a:p>
          <a:p>
            <a:pPr lvl="2"/>
            <a:r>
              <a:rPr lang="en-GB" sz="1700" dirty="0" err="1"/>
              <a:t>makeBandPass</a:t>
            </a:r>
            <a:r>
              <a:rPr lang="en-GB" sz="1700" dirty="0"/>
              <a:t> </a:t>
            </a:r>
          </a:p>
          <a:p>
            <a:pPr lvl="2"/>
            <a:r>
              <a:rPr lang="en-GB" sz="1700" dirty="0" err="1"/>
              <a:t>makeNotch</a:t>
            </a:r>
            <a:endParaRPr lang="en-GB" sz="1700" dirty="0"/>
          </a:p>
          <a:p>
            <a:pPr lvl="2"/>
            <a:r>
              <a:rPr lang="en-GB" sz="1700" dirty="0" err="1"/>
              <a:t>makeAllPass</a:t>
            </a:r>
            <a:endParaRPr lang="en-GB" sz="1700" dirty="0"/>
          </a:p>
          <a:p>
            <a:pPr lvl="2"/>
            <a:r>
              <a:rPr lang="en-GB" sz="1700" dirty="0" err="1"/>
              <a:t>makeLowShelf</a:t>
            </a:r>
            <a:endParaRPr lang="en-GB" sz="1700" dirty="0"/>
          </a:p>
          <a:p>
            <a:pPr lvl="2"/>
            <a:r>
              <a:rPr lang="en-GB" sz="1700" dirty="0" err="1"/>
              <a:t>makeHighShelf</a:t>
            </a:r>
            <a:endParaRPr lang="en-GB" sz="1700" dirty="0"/>
          </a:p>
          <a:p>
            <a:pPr lvl="2"/>
            <a:r>
              <a:rPr lang="en-GB" sz="1700" dirty="0" err="1"/>
              <a:t>makePeakFilter</a:t>
            </a:r>
            <a:endParaRPr lang="en-GB" sz="1700" dirty="0"/>
          </a:p>
        </p:txBody>
      </p:sp>
      <p:sp>
        <p:nvSpPr>
          <p:cNvPr id="8" name="TextBox 7">
            <a:extLst>
              <a:ext uri="{FF2B5EF4-FFF2-40B4-BE49-F238E27FC236}">
                <a16:creationId xmlns:a16="http://schemas.microsoft.com/office/drawing/2014/main" id="{974EA8FE-3E80-9600-FE5E-27D7D9FC5A0E}"/>
              </a:ext>
            </a:extLst>
          </p:cNvPr>
          <p:cNvSpPr txBox="1"/>
          <p:nvPr/>
        </p:nvSpPr>
        <p:spPr>
          <a:xfrm>
            <a:off x="6799253" y="2263011"/>
            <a:ext cx="5322931" cy="2426305"/>
          </a:xfrm>
          <a:prstGeom prst="rect">
            <a:avLst/>
          </a:prstGeom>
          <a:noFill/>
        </p:spPr>
        <p:txBody>
          <a:bodyPr wrap="square">
            <a:spAutoFit/>
          </a:bodyPr>
          <a:lstStyle/>
          <a:p>
            <a:pPr marL="410751" marR="0" lvl="0" indent="-267881" algn="l" defTabSz="914400" rtl="0" eaLnBrk="1" fontAlgn="base" latinLnBrk="0" hangingPunct="1">
              <a:lnSpc>
                <a:spcPct val="100000"/>
              </a:lnSpc>
              <a:spcBef>
                <a:spcPts val="422"/>
              </a:spcBef>
              <a:spcAft>
                <a:spcPct val="0"/>
              </a:spcAft>
              <a:buClrTx/>
              <a:buSzPct val="150000"/>
              <a:buFont typeface="Arial" charset="0"/>
              <a:buChar char="•"/>
              <a:tabLst/>
              <a:defRPr/>
            </a:pPr>
            <a:r>
              <a:rPr kumimoji="0" lang="en-GB" sz="2800" b="0" i="0" u="none" strike="noStrike" kern="0" cap="none" spc="0" normalizeH="0" baseline="0" noProof="0" dirty="0">
                <a:ln>
                  <a:noFill/>
                </a:ln>
                <a:solidFill>
                  <a:srgbClr val="000000"/>
                </a:solidFill>
                <a:effectLst/>
                <a:uLnTx/>
                <a:uFillTx/>
                <a:latin typeface="Arial"/>
                <a:sym typeface="Arial" charset="0"/>
              </a:rPr>
              <a:t>class Filter (or IIR filter)</a:t>
            </a:r>
          </a:p>
          <a:p>
            <a:pPr marL="767926" marR="0" lvl="1" indent="-267881" algn="l" defTabSz="914400" rtl="0" eaLnBrk="1" fontAlgn="base" latinLnBrk="0" hangingPunct="1">
              <a:lnSpc>
                <a:spcPct val="100000"/>
              </a:lnSpc>
              <a:spcBef>
                <a:spcPts val="422"/>
              </a:spcBef>
              <a:spcAft>
                <a:spcPct val="0"/>
              </a:spcAft>
              <a:buClrTx/>
              <a:buSzPct val="100000"/>
              <a:buFont typeface="Lucida Grande" charset="0"/>
              <a:buChar char="‣"/>
              <a:tabLst/>
              <a:defRPr/>
            </a:pPr>
            <a:r>
              <a:rPr kumimoji="0" lang="en-GB" sz="1800" b="0" i="0" u="none" strike="noStrike" kern="0" cap="none" spc="0" normalizeH="0" baseline="0" noProof="0" dirty="0">
                <a:ln>
                  <a:noFill/>
                </a:ln>
                <a:solidFill>
                  <a:srgbClr val="000000"/>
                </a:solidFill>
                <a:effectLst/>
                <a:uLnTx/>
                <a:uFillTx/>
                <a:latin typeface="Arial"/>
                <a:sym typeface="Arial" charset="0"/>
              </a:rPr>
              <a:t>Processing class that can perform IIR filtering on an audio signal</a:t>
            </a:r>
          </a:p>
          <a:p>
            <a:pPr marL="767926" marR="0" lvl="1" indent="-267881" algn="l" defTabSz="914400" rtl="0" eaLnBrk="1" fontAlgn="base" latinLnBrk="0" hangingPunct="1">
              <a:lnSpc>
                <a:spcPct val="100000"/>
              </a:lnSpc>
              <a:spcBef>
                <a:spcPts val="422"/>
              </a:spcBef>
              <a:spcAft>
                <a:spcPct val="0"/>
              </a:spcAft>
              <a:buClrTx/>
              <a:buSzPct val="100000"/>
              <a:buFont typeface="Lucida Grande" charset="0"/>
              <a:buChar char="‣"/>
              <a:tabLst/>
              <a:defRPr/>
            </a:pPr>
            <a:r>
              <a:rPr lang="en-GB" sz="2000" dirty="0"/>
              <a:t>Member functions</a:t>
            </a:r>
          </a:p>
          <a:p>
            <a:pPr marL="1035807" marR="0" lvl="2" indent="-223234" algn="l" defTabSz="914400" rtl="0" eaLnBrk="1" fontAlgn="base" latinLnBrk="0" hangingPunct="1">
              <a:lnSpc>
                <a:spcPct val="100000"/>
              </a:lnSpc>
              <a:spcBef>
                <a:spcPts val="422"/>
              </a:spcBef>
              <a:spcAft>
                <a:spcPct val="0"/>
              </a:spcAft>
              <a:buClr>
                <a:srgbClr val="000000"/>
              </a:buClr>
              <a:buSzPct val="100000"/>
              <a:buFont typeface="Arial" charset="0"/>
              <a:buChar char="-"/>
              <a:tabLst/>
              <a:defRPr/>
            </a:pPr>
            <a:r>
              <a:rPr kumimoji="0" lang="en-GB" sz="1700" b="0" i="0" u="none" strike="noStrike" kern="0" cap="none" spc="0" normalizeH="0" baseline="0" noProof="0" dirty="0">
                <a:ln>
                  <a:noFill/>
                </a:ln>
                <a:solidFill>
                  <a:srgbClr val="000000"/>
                </a:solidFill>
                <a:effectLst/>
                <a:uLnTx/>
                <a:uFillTx/>
                <a:latin typeface="Arial"/>
                <a:sym typeface="Arial" charset="0"/>
              </a:rPr>
              <a:t>process: Process a block of samples</a:t>
            </a:r>
          </a:p>
          <a:p>
            <a:pPr marL="1035807" marR="0" lvl="2" indent="-223234" algn="l" defTabSz="914400" rtl="0" eaLnBrk="1" fontAlgn="base" latinLnBrk="0" hangingPunct="1">
              <a:lnSpc>
                <a:spcPct val="100000"/>
              </a:lnSpc>
              <a:spcBef>
                <a:spcPts val="422"/>
              </a:spcBef>
              <a:spcAft>
                <a:spcPct val="0"/>
              </a:spcAft>
              <a:buClr>
                <a:srgbClr val="000000"/>
              </a:buClr>
              <a:buSzPct val="100000"/>
              <a:buFont typeface="Arial" charset="0"/>
              <a:buChar char="-"/>
              <a:tabLst/>
              <a:defRPr/>
            </a:pPr>
            <a:r>
              <a:rPr kumimoji="0" lang="en-GB" sz="1700" b="0" i="0" u="none" strike="noStrike" kern="0" cap="none" spc="0" normalizeH="0" baseline="0" noProof="0" dirty="0" err="1">
                <a:ln>
                  <a:noFill/>
                </a:ln>
                <a:solidFill>
                  <a:srgbClr val="000000"/>
                </a:solidFill>
                <a:effectLst/>
                <a:uLnTx/>
                <a:uFillTx/>
                <a:latin typeface="Arial"/>
                <a:sym typeface="Arial" charset="0"/>
              </a:rPr>
              <a:t>processSample</a:t>
            </a:r>
            <a:r>
              <a:rPr kumimoji="0" lang="en-GB" sz="1700" b="0" i="0" u="none" strike="noStrike" kern="0" cap="none" spc="0" normalizeH="0" baseline="0" noProof="0" dirty="0">
                <a:ln>
                  <a:noFill/>
                </a:ln>
                <a:solidFill>
                  <a:srgbClr val="000000"/>
                </a:solidFill>
                <a:effectLst/>
                <a:uLnTx/>
                <a:uFillTx/>
                <a:latin typeface="Arial"/>
                <a:sym typeface="Arial" charset="0"/>
              </a:rPr>
              <a:t>: process a single sample</a:t>
            </a:r>
          </a:p>
          <a:p>
            <a:pPr marL="1035807" marR="0" lvl="2" indent="-223234" algn="l" defTabSz="914400" rtl="0" eaLnBrk="1" fontAlgn="base" latinLnBrk="0" hangingPunct="1">
              <a:lnSpc>
                <a:spcPct val="100000"/>
              </a:lnSpc>
              <a:spcBef>
                <a:spcPts val="422"/>
              </a:spcBef>
              <a:spcAft>
                <a:spcPct val="0"/>
              </a:spcAft>
              <a:buClr>
                <a:srgbClr val="000000"/>
              </a:buClr>
              <a:buSzPct val="100000"/>
              <a:buFont typeface="Arial" charset="0"/>
              <a:buChar char="-"/>
              <a:tabLst/>
              <a:defRPr/>
            </a:pPr>
            <a:r>
              <a:rPr lang="en-GB" sz="1700" kern="0" dirty="0">
                <a:solidFill>
                  <a:srgbClr val="000000"/>
                </a:solidFill>
                <a:latin typeface="Arial"/>
                <a:sym typeface="Arial" charset="0"/>
              </a:rPr>
              <a:t>…</a:t>
            </a:r>
            <a:endParaRPr kumimoji="0" lang="en-GB" sz="1800" b="0" i="0" u="none" strike="noStrike" kern="0" cap="none" spc="0" normalizeH="0" baseline="0" noProof="0" dirty="0">
              <a:ln>
                <a:noFill/>
              </a:ln>
              <a:solidFill>
                <a:srgbClr val="000000"/>
              </a:solidFill>
              <a:effectLst/>
              <a:uLnTx/>
              <a:uFillTx/>
              <a:latin typeface="Arial"/>
              <a:sym typeface="Arial" charset="0"/>
            </a:endParaRPr>
          </a:p>
        </p:txBody>
      </p:sp>
    </p:spTree>
    <p:extLst>
      <p:ext uri="{BB962C8B-B14F-4D97-AF65-F5344CB8AC3E}">
        <p14:creationId xmlns:p14="http://schemas.microsoft.com/office/powerpoint/2010/main" val="41527267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 ways to implement filters</a:t>
            </a:r>
          </a:p>
        </p:txBody>
      </p:sp>
      <p:sp>
        <p:nvSpPr>
          <p:cNvPr id="6" name="Content Placeholder 5">
            <a:extLst>
              <a:ext uri="{FF2B5EF4-FFF2-40B4-BE49-F238E27FC236}">
                <a16:creationId xmlns:a16="http://schemas.microsoft.com/office/drawing/2014/main" id="{667D4616-CBE8-D74B-16D4-6AB31A2984FE}"/>
              </a:ext>
            </a:extLst>
          </p:cNvPr>
          <p:cNvSpPr>
            <a:spLocks noGrp="1"/>
          </p:cNvSpPr>
          <p:nvPr>
            <p:ph idx="1"/>
          </p:nvPr>
        </p:nvSpPr>
        <p:spPr>
          <a:xfrm>
            <a:off x="561922" y="794742"/>
            <a:ext cx="10142591" cy="5871694"/>
          </a:xfrm>
        </p:spPr>
        <p:txBody>
          <a:bodyPr/>
          <a:lstStyle/>
          <a:p>
            <a:r>
              <a:rPr lang="en-GB" sz="2600" dirty="0"/>
              <a:t>Directly</a:t>
            </a:r>
          </a:p>
          <a:p>
            <a:pPr lvl="1"/>
            <a:r>
              <a:rPr lang="en-GB" sz="2250" dirty="0"/>
              <a:t>keep recent inputs and recent outputs</a:t>
            </a:r>
          </a:p>
          <a:p>
            <a:pPr lvl="2"/>
            <a:r>
              <a:rPr lang="en-GB" sz="2000" dirty="0"/>
              <a:t>Do this for every channel</a:t>
            </a:r>
          </a:p>
          <a:p>
            <a:pPr lvl="1"/>
            <a:r>
              <a:rPr lang="en-GB" sz="2250" dirty="0"/>
              <a:t>Keep array of filter coefficients</a:t>
            </a:r>
          </a:p>
          <a:p>
            <a:pPr lvl="1"/>
            <a:r>
              <a:rPr lang="en-GB" sz="2250" dirty="0"/>
              <a:t>Apply filter operation each sample, each channel</a:t>
            </a:r>
          </a:p>
          <a:p>
            <a:r>
              <a:rPr lang="en-GB" sz="2600" dirty="0"/>
              <a:t>Use </a:t>
            </a:r>
            <a:r>
              <a:rPr lang="en-GB" sz="2600" dirty="0" err="1"/>
              <a:t>Juce</a:t>
            </a:r>
            <a:r>
              <a:rPr lang="en-GB" sz="2600" dirty="0"/>
              <a:t> </a:t>
            </a:r>
            <a:r>
              <a:rPr lang="en-GB" sz="2600" dirty="0" err="1"/>
              <a:t>IIRFilter</a:t>
            </a:r>
            <a:r>
              <a:rPr lang="en-GB" sz="2600" dirty="0"/>
              <a:t> class</a:t>
            </a:r>
          </a:p>
          <a:p>
            <a:pPr lvl="1"/>
            <a:r>
              <a:rPr lang="en-GB" sz="2250" dirty="0"/>
              <a:t>implements generic 2 pole, 2 zero IIR filter</a:t>
            </a:r>
          </a:p>
          <a:p>
            <a:pPr lvl="1"/>
            <a:r>
              <a:rPr lang="en-GB" sz="2250" dirty="0" err="1"/>
              <a:t>setCoefficients</a:t>
            </a:r>
            <a:r>
              <a:rPr lang="en-GB" sz="2250" dirty="0"/>
              <a:t> saves 6 coefficients to calculate output samples</a:t>
            </a:r>
          </a:p>
          <a:p>
            <a:pPr lvl="1"/>
            <a:r>
              <a:rPr lang="en-GB" sz="2250" dirty="0" err="1"/>
              <a:t>processSamples</a:t>
            </a:r>
            <a:r>
              <a:rPr lang="en-GB" sz="2250" dirty="0"/>
              <a:t> performs filter operation on given samples</a:t>
            </a:r>
          </a:p>
          <a:p>
            <a:r>
              <a:rPr lang="en-GB" sz="2600" dirty="0"/>
              <a:t>Use </a:t>
            </a:r>
            <a:r>
              <a:rPr lang="en-GB" sz="2600" dirty="0" err="1"/>
              <a:t>Juce</a:t>
            </a:r>
            <a:r>
              <a:rPr lang="en-GB" sz="2600" dirty="0"/>
              <a:t> </a:t>
            </a:r>
            <a:r>
              <a:rPr lang="en-GB" sz="2600" dirty="0" err="1"/>
              <a:t>IIRFilter</a:t>
            </a:r>
            <a:r>
              <a:rPr lang="en-GB" sz="2600" dirty="0"/>
              <a:t> and </a:t>
            </a:r>
            <a:r>
              <a:rPr lang="en-GB" sz="2600" dirty="0" err="1"/>
              <a:t>makePeakingFilter</a:t>
            </a:r>
            <a:r>
              <a:rPr lang="en-GB" sz="2600" dirty="0"/>
              <a:t> </a:t>
            </a:r>
          </a:p>
          <a:p>
            <a:pPr lvl="1"/>
            <a:r>
              <a:rPr lang="en-GB" sz="2250" dirty="0"/>
              <a:t>Different programming environments implement filters differently</a:t>
            </a:r>
          </a:p>
          <a:p>
            <a:pPr marL="142870" indent="0">
              <a:buNone/>
            </a:pPr>
            <a:r>
              <a:rPr lang="en-GB" sz="2600" dirty="0">
                <a:sym typeface="Wingdings" panose="05000000000000000000" pitchFamily="2" charset="2"/>
              </a:rPr>
              <a:t> </a:t>
            </a:r>
            <a:r>
              <a:rPr lang="en-GB" sz="2600" dirty="0"/>
              <a:t>Lets use </a:t>
            </a:r>
            <a:r>
              <a:rPr lang="en-GB" sz="2600" dirty="0" err="1"/>
              <a:t>Juce</a:t>
            </a:r>
            <a:r>
              <a:rPr lang="en-GB" sz="2600" dirty="0"/>
              <a:t> classes</a:t>
            </a:r>
          </a:p>
        </p:txBody>
      </p:sp>
    </p:spTree>
    <p:extLst>
      <p:ext uri="{BB962C8B-B14F-4D97-AF65-F5344CB8AC3E}">
        <p14:creationId xmlns:p14="http://schemas.microsoft.com/office/powerpoint/2010/main" val="77850281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 implementation</a:t>
            </a:r>
          </a:p>
        </p:txBody>
      </p:sp>
      <p:sp>
        <p:nvSpPr>
          <p:cNvPr id="3" name="Content Placeholder 2"/>
          <p:cNvSpPr>
            <a:spLocks noGrp="1"/>
          </p:cNvSpPr>
          <p:nvPr>
            <p:ph idx="1"/>
          </p:nvPr>
        </p:nvSpPr>
        <p:spPr>
          <a:xfrm>
            <a:off x="1830505" y="1111461"/>
            <a:ext cx="7257304" cy="4027569"/>
          </a:xfrm>
        </p:spPr>
        <p:txBody>
          <a:bodyPr/>
          <a:lstStyle/>
          <a:p>
            <a:pPr marL="142870" indent="0">
              <a:buNone/>
            </a:pPr>
            <a:r>
              <a:rPr lang="en-GB" sz="1800" dirty="0">
                <a:solidFill>
                  <a:srgbClr val="AB0D92"/>
                </a:solidFill>
                <a:latin typeface="Courier New"/>
              </a:rPr>
              <a:t>for </a:t>
            </a:r>
            <a:r>
              <a:rPr lang="en-GB" sz="1800" dirty="0">
                <a:solidFill>
                  <a:srgbClr val="000000"/>
                </a:solidFill>
                <a:latin typeface="Courier New"/>
              </a:rPr>
              <a:t>(</a:t>
            </a:r>
            <a:r>
              <a:rPr lang="en-GB" sz="1800" dirty="0">
                <a:solidFill>
                  <a:srgbClr val="AB0D92"/>
                </a:solidFill>
                <a:latin typeface="Courier New"/>
              </a:rPr>
              <a:t>int </a:t>
            </a:r>
            <a:r>
              <a:rPr lang="en-GB" sz="1800" dirty="0" err="1">
                <a:solidFill>
                  <a:srgbClr val="000000"/>
                </a:solidFill>
                <a:latin typeface="Courier New"/>
              </a:rPr>
              <a:t>i</a:t>
            </a:r>
            <a:r>
              <a:rPr lang="en-GB" sz="1800" dirty="0">
                <a:solidFill>
                  <a:srgbClr val="000000"/>
                </a:solidFill>
                <a:latin typeface="Courier New"/>
              </a:rPr>
              <a:t> = </a:t>
            </a:r>
            <a:r>
              <a:rPr lang="en-GB" sz="1800" dirty="0">
                <a:solidFill>
                  <a:srgbClr val="1C00D0"/>
                </a:solidFill>
                <a:latin typeface="Courier New"/>
              </a:rPr>
              <a:t>0</a:t>
            </a:r>
            <a:r>
              <a:rPr lang="en-GB" sz="1800" dirty="0">
                <a:solidFill>
                  <a:srgbClr val="000000"/>
                </a:solidFill>
                <a:latin typeface="Courier New"/>
              </a:rPr>
              <a:t>; </a:t>
            </a:r>
            <a:r>
              <a:rPr lang="en-GB" sz="1800" dirty="0" err="1">
                <a:solidFill>
                  <a:srgbClr val="000000"/>
                </a:solidFill>
                <a:latin typeface="Courier New"/>
              </a:rPr>
              <a:t>i</a:t>
            </a:r>
            <a:r>
              <a:rPr lang="en-GB" sz="1800" dirty="0">
                <a:solidFill>
                  <a:srgbClr val="000000"/>
                </a:solidFill>
                <a:latin typeface="Courier New"/>
              </a:rPr>
              <a:t> &lt; </a:t>
            </a:r>
            <a:r>
              <a:rPr lang="en-GB" sz="1800" dirty="0" err="1">
                <a:solidFill>
                  <a:srgbClr val="000000"/>
                </a:solidFill>
                <a:latin typeface="Courier New"/>
              </a:rPr>
              <a:t>numSamples</a:t>
            </a:r>
            <a:r>
              <a:rPr lang="en-GB" sz="1800" dirty="0">
                <a:solidFill>
                  <a:srgbClr val="000000"/>
                </a:solidFill>
                <a:latin typeface="Courier New"/>
              </a:rPr>
              <a:t>; ++</a:t>
            </a:r>
            <a:r>
              <a:rPr lang="en-GB" sz="1800" dirty="0" err="1">
                <a:solidFill>
                  <a:srgbClr val="000000"/>
                </a:solidFill>
                <a:latin typeface="Courier New"/>
              </a:rPr>
              <a:t>i</a:t>
            </a:r>
            <a:r>
              <a:rPr lang="en-GB" sz="1800" dirty="0">
                <a:solidFill>
                  <a:srgbClr val="000000"/>
                </a:solidFill>
                <a:latin typeface="Courier New"/>
              </a:rPr>
              <a:t>) {</a:t>
            </a:r>
          </a:p>
          <a:p>
            <a:pPr marL="142870" indent="0">
              <a:buNone/>
            </a:pPr>
            <a:r>
              <a:rPr lang="en-GB" sz="1800" dirty="0">
                <a:solidFill>
                  <a:srgbClr val="000000"/>
                </a:solidFill>
                <a:latin typeface="Courier New"/>
              </a:rPr>
              <a:t>  </a:t>
            </a:r>
            <a:r>
              <a:rPr lang="en-GB" sz="1800" dirty="0">
                <a:solidFill>
                  <a:srgbClr val="AB0D92"/>
                </a:solidFill>
                <a:latin typeface="Courier New"/>
              </a:rPr>
              <a:t>float </a:t>
            </a:r>
            <a:r>
              <a:rPr lang="en-GB" sz="1800" dirty="0">
                <a:solidFill>
                  <a:srgbClr val="000000"/>
                </a:solidFill>
                <a:latin typeface="Courier New"/>
              </a:rPr>
              <a:t>out = coefficients[</a:t>
            </a:r>
            <a:r>
              <a:rPr lang="en-GB" sz="1800" dirty="0">
                <a:solidFill>
                  <a:srgbClr val="1C00D0"/>
                </a:solidFill>
                <a:latin typeface="Courier New"/>
              </a:rPr>
              <a:t>0</a:t>
            </a:r>
            <a:r>
              <a:rPr lang="en-GB" sz="1800" dirty="0">
                <a:solidFill>
                  <a:srgbClr val="000000"/>
                </a:solidFill>
                <a:latin typeface="Courier New"/>
              </a:rPr>
              <a:t>] * </a:t>
            </a:r>
            <a:r>
              <a:rPr lang="en-GB" sz="1800" dirty="0" err="1">
                <a:solidFill>
                  <a:srgbClr val="000000"/>
                </a:solidFill>
                <a:latin typeface="Courier New"/>
              </a:rPr>
              <a:t>channelData</a:t>
            </a:r>
            <a:r>
              <a:rPr lang="en-GB" sz="1800" dirty="0">
                <a:solidFill>
                  <a:srgbClr val="000000"/>
                </a:solidFill>
                <a:latin typeface="Courier New"/>
              </a:rPr>
              <a:t>[</a:t>
            </a:r>
            <a:r>
              <a:rPr lang="en-GB" sz="1800" dirty="0" err="1">
                <a:solidFill>
                  <a:srgbClr val="000000"/>
                </a:solidFill>
                <a:latin typeface="Courier New"/>
              </a:rPr>
              <a:t>i</a:t>
            </a:r>
            <a:r>
              <a:rPr lang="en-GB" sz="1800" dirty="0">
                <a:solidFill>
                  <a:srgbClr val="000000"/>
                </a:solidFill>
                <a:latin typeface="Courier New"/>
              </a:rPr>
              <a:t>]</a:t>
            </a:r>
            <a:endParaRPr lang="en-GB" sz="1800" dirty="0">
              <a:solidFill>
                <a:srgbClr val="007400"/>
              </a:solidFill>
              <a:latin typeface="Courier New"/>
            </a:endParaRPr>
          </a:p>
          <a:p>
            <a:pPr marL="142870" indent="0">
              <a:buNone/>
            </a:pPr>
            <a:r>
              <a:rPr lang="en-GB" sz="1800" dirty="0">
                <a:solidFill>
                  <a:srgbClr val="007400"/>
                </a:solidFill>
                <a:latin typeface="Courier New"/>
              </a:rPr>
              <a:t>    </a:t>
            </a:r>
            <a:r>
              <a:rPr lang="en-GB" sz="1800" dirty="0">
                <a:solidFill>
                  <a:srgbClr val="000000"/>
                </a:solidFill>
                <a:latin typeface="Courier New"/>
              </a:rPr>
              <a:t>+ coefficients[</a:t>
            </a:r>
            <a:r>
              <a:rPr lang="en-GB" sz="1800" dirty="0">
                <a:solidFill>
                  <a:srgbClr val="1C00D0"/>
                </a:solidFill>
                <a:latin typeface="Courier New"/>
              </a:rPr>
              <a:t>1</a:t>
            </a:r>
            <a:r>
              <a:rPr lang="en-GB" sz="1800" dirty="0">
                <a:solidFill>
                  <a:srgbClr val="000000"/>
                </a:solidFill>
                <a:latin typeface="Courier New"/>
              </a:rPr>
              <a:t>] * x1 + coefficients[</a:t>
            </a:r>
            <a:r>
              <a:rPr lang="en-GB" sz="1800" dirty="0">
                <a:solidFill>
                  <a:srgbClr val="1C00D0"/>
                </a:solidFill>
                <a:latin typeface="Courier New"/>
              </a:rPr>
              <a:t>2</a:t>
            </a:r>
            <a:r>
              <a:rPr lang="en-GB" sz="1800" dirty="0">
                <a:solidFill>
                  <a:srgbClr val="000000"/>
                </a:solidFill>
                <a:latin typeface="Courier New"/>
              </a:rPr>
              <a:t>] * x2 </a:t>
            </a:r>
            <a:endParaRPr lang="en-GB" sz="1800" dirty="0">
              <a:solidFill>
                <a:srgbClr val="007400"/>
              </a:solidFill>
              <a:latin typeface="Courier New"/>
            </a:endParaRPr>
          </a:p>
          <a:p>
            <a:pPr marL="142870" indent="0">
              <a:buNone/>
            </a:pPr>
            <a:r>
              <a:rPr lang="en-GB" sz="1800" dirty="0">
                <a:solidFill>
                  <a:srgbClr val="007400"/>
                </a:solidFill>
                <a:latin typeface="Courier New"/>
              </a:rPr>
              <a:t>    </a:t>
            </a:r>
            <a:r>
              <a:rPr lang="en-GB" sz="1800" dirty="0">
                <a:solidFill>
                  <a:srgbClr val="000000"/>
                </a:solidFill>
                <a:latin typeface="Courier New"/>
              </a:rPr>
              <a:t>- coefficients[</a:t>
            </a:r>
            <a:r>
              <a:rPr lang="en-GB" sz="1800" dirty="0">
                <a:solidFill>
                  <a:srgbClr val="1C00D0"/>
                </a:solidFill>
                <a:latin typeface="Courier New"/>
              </a:rPr>
              <a:t>4</a:t>
            </a:r>
            <a:r>
              <a:rPr lang="en-GB" sz="1800" dirty="0">
                <a:solidFill>
                  <a:srgbClr val="000000"/>
                </a:solidFill>
                <a:latin typeface="Courier New"/>
              </a:rPr>
              <a:t>] * y1 - coefficients[</a:t>
            </a:r>
            <a:r>
              <a:rPr lang="en-GB" sz="1800" dirty="0">
                <a:solidFill>
                  <a:srgbClr val="1C00D0"/>
                </a:solidFill>
                <a:latin typeface="Courier New"/>
              </a:rPr>
              <a:t>5</a:t>
            </a:r>
            <a:r>
              <a:rPr lang="en-GB" sz="1800" dirty="0">
                <a:solidFill>
                  <a:srgbClr val="000000"/>
                </a:solidFill>
                <a:latin typeface="Courier New"/>
              </a:rPr>
              <a:t>] * y2; </a:t>
            </a:r>
            <a:endParaRPr lang="en-GB" sz="1800" dirty="0">
              <a:solidFill>
                <a:srgbClr val="007400"/>
              </a:solidFill>
              <a:latin typeface="Courier New"/>
            </a:endParaRPr>
          </a:p>
          <a:p>
            <a:pPr marL="142870" indent="0">
              <a:buNone/>
            </a:pPr>
            <a:r>
              <a:rPr lang="en-GB" sz="1800" dirty="0">
                <a:latin typeface="Courier New"/>
              </a:rPr>
              <a:t>  out = out / coefficients[3];</a:t>
            </a:r>
          </a:p>
          <a:p>
            <a:pPr marL="142870" indent="0">
              <a:buNone/>
            </a:pPr>
            <a:r>
              <a:rPr lang="en-GB" sz="1800" dirty="0">
                <a:solidFill>
                  <a:srgbClr val="007400"/>
                </a:solidFill>
                <a:latin typeface="Courier New"/>
              </a:rPr>
              <a:t>  </a:t>
            </a:r>
            <a:r>
              <a:rPr lang="en-GB" sz="1800" dirty="0">
                <a:solidFill>
                  <a:srgbClr val="000000"/>
                </a:solidFill>
                <a:latin typeface="Courier New"/>
              </a:rPr>
              <a:t>x2 = x1;</a:t>
            </a:r>
          </a:p>
          <a:p>
            <a:pPr marL="142870" indent="0">
              <a:buNone/>
            </a:pPr>
            <a:r>
              <a:rPr lang="en-GB" sz="1800" dirty="0">
                <a:solidFill>
                  <a:srgbClr val="000000"/>
                </a:solidFill>
                <a:latin typeface="Courier New"/>
              </a:rPr>
              <a:t>  x1 = in;</a:t>
            </a:r>
          </a:p>
          <a:p>
            <a:pPr marL="142870" indent="0">
              <a:buNone/>
            </a:pPr>
            <a:r>
              <a:rPr lang="en-GB" sz="1800" dirty="0">
                <a:solidFill>
                  <a:srgbClr val="000000"/>
                </a:solidFill>
                <a:latin typeface="Courier New"/>
              </a:rPr>
              <a:t>  y2 = y1;</a:t>
            </a:r>
          </a:p>
          <a:p>
            <a:pPr marL="142870" indent="0">
              <a:buNone/>
            </a:pPr>
            <a:r>
              <a:rPr lang="en-GB" sz="1800" dirty="0">
                <a:solidFill>
                  <a:srgbClr val="000000"/>
                </a:solidFill>
                <a:latin typeface="Courier New"/>
              </a:rPr>
              <a:t>  y1 = out;</a:t>
            </a:r>
          </a:p>
          <a:p>
            <a:pPr marL="142870" indent="0">
              <a:buNone/>
            </a:pPr>
            <a:r>
              <a:rPr lang="en-GB" sz="1800" dirty="0">
                <a:solidFill>
                  <a:srgbClr val="000000"/>
                </a:solidFill>
                <a:latin typeface="Courier New"/>
              </a:rPr>
              <a:t>  </a:t>
            </a:r>
            <a:r>
              <a:rPr lang="en-GB" sz="1800" dirty="0" err="1">
                <a:solidFill>
                  <a:srgbClr val="000000"/>
                </a:solidFill>
                <a:latin typeface="Courier New"/>
              </a:rPr>
              <a:t>channelData</a:t>
            </a:r>
            <a:r>
              <a:rPr lang="en-GB" sz="1800" dirty="0">
                <a:solidFill>
                  <a:srgbClr val="000000"/>
                </a:solidFill>
                <a:latin typeface="Courier New"/>
              </a:rPr>
              <a:t>[</a:t>
            </a:r>
            <a:r>
              <a:rPr lang="en-GB" sz="1800" dirty="0" err="1">
                <a:solidFill>
                  <a:srgbClr val="000000"/>
                </a:solidFill>
                <a:latin typeface="Courier New"/>
              </a:rPr>
              <a:t>i</a:t>
            </a:r>
            <a:r>
              <a:rPr lang="en-GB" sz="1800" dirty="0">
                <a:solidFill>
                  <a:srgbClr val="000000"/>
                </a:solidFill>
                <a:latin typeface="Courier New"/>
              </a:rPr>
              <a:t>] = out;</a:t>
            </a:r>
          </a:p>
          <a:p>
            <a:pPr marL="142870" indent="0">
              <a:buNone/>
            </a:pPr>
            <a:r>
              <a:rPr lang="en-GB" sz="1800" dirty="0">
                <a:solidFill>
                  <a:srgbClr val="000000"/>
                </a:solidFill>
                <a:latin typeface="Courier New"/>
              </a:rPr>
              <a:t>}</a:t>
            </a:r>
            <a:endParaRPr lang="en-GB" sz="1800" dirty="0"/>
          </a:p>
        </p:txBody>
      </p:sp>
    </p:spTree>
    <p:extLst>
      <p:ext uri="{BB962C8B-B14F-4D97-AF65-F5344CB8AC3E}">
        <p14:creationId xmlns:p14="http://schemas.microsoft.com/office/powerpoint/2010/main" val="46134427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Equalisation</a:t>
            </a:r>
          </a:p>
        </p:txBody>
      </p:sp>
      <p:sp>
        <p:nvSpPr>
          <p:cNvPr id="2" name="Rectangle 2"/>
          <p:cNvSpPr>
            <a:spLocks noGrp="1" noChangeArrowheads="1"/>
          </p:cNvSpPr>
          <p:nvPr>
            <p:ph type="body" idx="1"/>
          </p:nvPr>
        </p:nvSpPr>
        <p:spPr>
          <a:xfrm>
            <a:off x="299049" y="1144438"/>
            <a:ext cx="11892950" cy="5713562"/>
          </a:xfrm>
        </p:spPr>
        <p:txBody>
          <a:bodyPr anchor="t"/>
          <a:lstStyle/>
          <a:p>
            <a:pPr marL="446446">
              <a:defRPr/>
            </a:pPr>
            <a:r>
              <a:rPr lang="en-US" sz="2800" dirty="0"/>
              <a:t>Definition</a:t>
            </a:r>
          </a:p>
          <a:p>
            <a:pPr marL="803234" lvl="1" indent="-358757">
              <a:defRPr/>
            </a:pPr>
            <a:r>
              <a:rPr lang="en-US" sz="2400" dirty="0">
                <a:solidFill>
                  <a:srgbClr val="0000FF"/>
                </a:solidFill>
              </a:rPr>
              <a:t>Boosting</a:t>
            </a:r>
            <a:r>
              <a:rPr lang="en-US" sz="2400" dirty="0"/>
              <a:t> or </a:t>
            </a:r>
            <a:r>
              <a:rPr lang="en-US" sz="2400" dirty="0">
                <a:solidFill>
                  <a:srgbClr val="0000FF"/>
                </a:solidFill>
              </a:rPr>
              <a:t>cutting</a:t>
            </a:r>
            <a:r>
              <a:rPr lang="en-US" sz="2400" dirty="0"/>
              <a:t> certain frequency components in a signal</a:t>
            </a:r>
          </a:p>
          <a:p>
            <a:pPr marL="444477" indent="-358757">
              <a:defRPr/>
            </a:pPr>
            <a:r>
              <a:rPr lang="en-US" sz="2800" dirty="0" err="1"/>
              <a:t>Equalisation</a:t>
            </a:r>
            <a:r>
              <a:rPr lang="en-US" sz="2800" dirty="0"/>
              <a:t> (EQ) is a form of </a:t>
            </a:r>
            <a:r>
              <a:rPr lang="en-US" sz="2800" dirty="0">
                <a:solidFill>
                  <a:srgbClr val="0000FF"/>
                </a:solidFill>
              </a:rPr>
              <a:t>filtering</a:t>
            </a:r>
            <a:endParaRPr lang="en-US" sz="2800" dirty="0"/>
          </a:p>
          <a:p>
            <a:pPr marL="803234" lvl="1" indent="-358757">
              <a:defRPr/>
            </a:pPr>
            <a:r>
              <a:rPr lang="en-US" sz="2400" dirty="0">
                <a:solidFill>
                  <a:srgbClr val="0000FF"/>
                </a:solidFill>
              </a:rPr>
              <a:t>Filters</a:t>
            </a:r>
            <a:r>
              <a:rPr lang="en-US" sz="2400" dirty="0"/>
              <a:t> change </a:t>
            </a:r>
            <a:r>
              <a:rPr lang="en-US" sz="2400" dirty="0">
                <a:solidFill>
                  <a:srgbClr val="0000FF"/>
                </a:solidFill>
              </a:rPr>
              <a:t>magnitudes </a:t>
            </a:r>
            <a:r>
              <a:rPr lang="en-US" sz="2400" dirty="0"/>
              <a:t>&amp; </a:t>
            </a:r>
            <a:r>
              <a:rPr lang="en-US" sz="2400" dirty="0">
                <a:solidFill>
                  <a:srgbClr val="0000FF"/>
                </a:solidFill>
              </a:rPr>
              <a:t>phases</a:t>
            </a:r>
            <a:r>
              <a:rPr lang="en-US" sz="2400" dirty="0"/>
              <a:t> of signal’s frequency content</a:t>
            </a:r>
          </a:p>
          <a:p>
            <a:pPr marL="803234" lvl="1" indent="-358757">
              <a:defRPr/>
            </a:pPr>
            <a:r>
              <a:rPr lang="en-US" sz="2400" dirty="0"/>
              <a:t>Usually </a:t>
            </a:r>
            <a:r>
              <a:rPr lang="en-US" sz="2400" dirty="0">
                <a:solidFill>
                  <a:srgbClr val="0000FF"/>
                </a:solidFill>
              </a:rPr>
              <a:t>linear</a:t>
            </a:r>
            <a:r>
              <a:rPr lang="en-US" sz="2400" dirty="0"/>
              <a:t> and </a:t>
            </a:r>
            <a:r>
              <a:rPr lang="en-US" sz="2400" dirty="0">
                <a:solidFill>
                  <a:srgbClr val="0000FF"/>
                </a:solidFill>
              </a:rPr>
              <a:t>time-invariant</a:t>
            </a:r>
          </a:p>
          <a:p>
            <a:pPr marL="446446">
              <a:defRPr/>
            </a:pPr>
            <a:r>
              <a:rPr lang="en-US" sz="2800" dirty="0"/>
              <a:t>Origin</a:t>
            </a:r>
          </a:p>
          <a:p>
            <a:pPr marL="803234" lvl="1" indent="-358757">
              <a:defRPr/>
            </a:pPr>
            <a:r>
              <a:rPr lang="en-US" sz="2400" dirty="0"/>
              <a:t>Trying to obtain flat </a:t>
            </a:r>
            <a:r>
              <a:rPr lang="en-US" sz="2400" dirty="0">
                <a:solidFill>
                  <a:srgbClr val="0000FF"/>
                </a:solidFill>
              </a:rPr>
              <a:t>frequency response</a:t>
            </a:r>
          </a:p>
          <a:p>
            <a:pPr marL="803234" lvl="1" indent="-358757">
              <a:defRPr/>
            </a:pPr>
            <a:r>
              <a:rPr lang="en-GB" sz="2400" dirty="0"/>
              <a:t>No</a:t>
            </a:r>
            <a:r>
              <a:rPr lang="en-GB" sz="2400" dirty="0">
                <a:solidFill>
                  <a:srgbClr val="0000FF"/>
                </a:solidFill>
              </a:rPr>
              <a:t> colouration</a:t>
            </a:r>
            <a:endParaRPr lang="en-US" sz="2400" dirty="0">
              <a:solidFill>
                <a:srgbClr val="0000FF"/>
              </a:solidFill>
            </a:endParaRPr>
          </a:p>
          <a:p>
            <a:pPr marL="446446">
              <a:defRPr/>
            </a:pPr>
            <a:r>
              <a:rPr lang="en-US" sz="2800" dirty="0"/>
              <a:t>Example</a:t>
            </a:r>
          </a:p>
          <a:p>
            <a:pPr marL="803234" lvl="1" indent="-358757">
              <a:defRPr/>
            </a:pPr>
            <a:r>
              <a:rPr lang="en-US" sz="2400" dirty="0"/>
              <a:t>Transmitting analogue voice signal over long distance</a:t>
            </a:r>
          </a:p>
          <a:p>
            <a:pPr marL="803234" lvl="1" indent="-358757">
              <a:defRPr/>
            </a:pPr>
            <a:r>
              <a:rPr lang="en-US" sz="2400" dirty="0"/>
              <a:t>Transmission line attenuates high frequencies</a:t>
            </a:r>
          </a:p>
          <a:p>
            <a:pPr marL="803234" lvl="1" indent="-358757">
              <a:defRPr/>
            </a:pPr>
            <a:r>
              <a:rPr lang="en-US" sz="2400" dirty="0"/>
              <a:t>Apply EQ to correct loss, resulting in more natural sound on other end</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a:solidFill>
                  <a:prstClr val="black"/>
                </a:solidFill>
              </a:rPr>
              <a:t>Define and initialise</a:t>
            </a:r>
            <a:endParaRPr lang="en-GB" dirty="0"/>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357587" y="725391"/>
            <a:ext cx="11621564" cy="6132610"/>
          </a:xfrm>
        </p:spPr>
        <p:txBody>
          <a:bodyPr>
            <a:normAutofit fontScale="92500" lnSpcReduction="10000"/>
          </a:bodyPr>
          <a:lstStyle/>
          <a:p>
            <a:pPr>
              <a:lnSpc>
                <a:spcPct val="110000"/>
              </a:lnSpc>
              <a:spcBef>
                <a:spcPts val="1200"/>
              </a:spcBef>
              <a:spcAft>
                <a:spcPts val="1200"/>
              </a:spcAft>
            </a:pPr>
            <a:r>
              <a:rPr lang="en-GB" sz="2400" dirty="0">
                <a:solidFill>
                  <a:prstClr val="black"/>
                </a:solidFill>
              </a:rPr>
              <a:t>Add private parameters to </a:t>
            </a:r>
            <a:r>
              <a:rPr lang="en-GB" sz="2400" dirty="0" err="1">
                <a:solidFill>
                  <a:prstClr val="black"/>
                </a:solidFill>
              </a:rPr>
              <a:t>pluginProcessor.h</a:t>
            </a:r>
            <a:endParaRPr lang="en-GB" sz="1800" dirty="0">
              <a:solidFill>
                <a:prstClr val="black"/>
              </a:solidFill>
            </a:endParaRP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centreFrequencyParam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qParam</a:t>
            </a:r>
            <a:r>
              <a:rPr lang="en-GB" sz="1800" dirty="0">
                <a:solidFill>
                  <a:srgbClr val="000000"/>
                </a:solidFill>
                <a:latin typeface="Cascadia Mono" panose="020B0609020000020004" pitchFamily="49" charset="0"/>
              </a:rPr>
              <a:t>;</a:t>
            </a:r>
          </a:p>
          <a:p>
            <a:pPr marL="142870" indent="0">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OwnedArray</a:t>
            </a:r>
            <a:r>
              <a:rPr lang="en-GB" sz="1800" dirty="0">
                <a:solidFill>
                  <a:srgbClr val="000000"/>
                </a:solidFill>
                <a:latin typeface="Cascadia Mono" panose="020B0609020000020004" pitchFamily="49" charset="0"/>
              </a:rPr>
              <a:t>&lt;</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&gt; filters;</a:t>
            </a:r>
          </a:p>
          <a:p>
            <a:pPr>
              <a:lnSpc>
                <a:spcPct val="110000"/>
              </a:lnSpc>
              <a:spcBef>
                <a:spcPts val="1200"/>
              </a:spcBef>
              <a:spcAft>
                <a:spcPts val="1200"/>
              </a:spcAft>
            </a:pPr>
            <a:r>
              <a:rPr lang="en-GB" sz="2400" dirty="0">
                <a:solidFill>
                  <a:prstClr val="black"/>
                </a:solidFill>
              </a:rPr>
              <a:t>Add audio parameters in constructor in pluginProcessor.cpp</a:t>
            </a:r>
            <a:endParaRPr lang="en-GB" sz="2000" dirty="0">
              <a:solidFill>
                <a:prstClr val="black"/>
              </a:solidFill>
            </a:endParaRP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centreFrequencyParam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endParaRPr lang="en-GB" sz="1800" dirty="0">
              <a:solidFill>
                <a:srgbClr val="2B91AF"/>
              </a:solidFill>
              <a:latin typeface="Cascadia Mono" panose="020B0609020000020004" pitchFamily="49" charset="0"/>
            </a:endParaRPr>
          </a:p>
          <a:p>
            <a:pPr marL="142870" indent="0">
              <a:buNone/>
            </a:pPr>
            <a:r>
              <a:rPr lang="en-GB" sz="1800" dirty="0">
                <a:solidFill>
                  <a:srgbClr val="2B91AF"/>
                </a:solidFill>
                <a:latin typeface="Cascadia Mono" panose="020B0609020000020004" pitchFamily="49" charset="0"/>
              </a:rPr>
              <a:t>  </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a:t>
            </a:r>
            <a:r>
              <a:rPr lang="en-GB" sz="1800" dirty="0" err="1">
                <a:solidFill>
                  <a:srgbClr val="A31515"/>
                </a:solidFill>
                <a:latin typeface="Cascadia Mono" panose="020B0609020000020004" pitchFamily="49" charset="0"/>
              </a:rPr>
              <a:t>cornerFrequency</a:t>
            </a:r>
            <a:r>
              <a:rPr lang="en-GB" sz="1800" dirty="0">
                <a:solidFill>
                  <a:srgbClr val="A31515"/>
                </a:solidFill>
                <a:latin typeface="Cascadia Mono" panose="020B0609020000020004" pitchFamily="49" charset="0"/>
              </a:rPr>
              <a:t>"</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"Corner frequency"</a:t>
            </a:r>
            <a:r>
              <a:rPr lang="en-GB" sz="1800" dirty="0">
                <a:solidFill>
                  <a:srgbClr val="000000"/>
                </a:solidFill>
                <a:latin typeface="Cascadia Mono" panose="020B0609020000020004" pitchFamily="49" charset="0"/>
              </a:rPr>
              <a:t>,10.0f,20000.0f,1000.0f));</a:t>
            </a: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endParaRPr lang="en-GB" sz="1800" dirty="0">
              <a:solidFill>
                <a:srgbClr val="2B91AF"/>
              </a:solidFill>
              <a:latin typeface="Cascadia Mono" panose="020B0609020000020004" pitchFamily="49" charset="0"/>
            </a:endParaRPr>
          </a:p>
          <a:p>
            <a:pPr marL="142870" indent="0">
              <a:buNone/>
            </a:pPr>
            <a:r>
              <a:rPr lang="en-GB" sz="1800" dirty="0">
                <a:solidFill>
                  <a:srgbClr val="2B91AF"/>
                </a:solidFill>
                <a:latin typeface="Cascadia Mono" panose="020B0609020000020004" pitchFamily="49" charset="0"/>
              </a:rPr>
              <a:t>  </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,-40.0f,20.0f,0.0f));</a:t>
            </a:r>
          </a:p>
          <a:p>
            <a:pPr marL="142870" indent="0">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qParam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"Q"</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"Q"</a:t>
            </a:r>
            <a:r>
              <a:rPr lang="en-GB" sz="1800" dirty="0">
                <a:solidFill>
                  <a:srgbClr val="000000"/>
                </a:solidFill>
                <a:latin typeface="Cascadia Mono" panose="020B0609020000020004" pitchFamily="49" charset="0"/>
              </a:rPr>
              <a:t>,0.1f,20.0f,2.0f));</a:t>
            </a:r>
          </a:p>
          <a:p>
            <a:pPr>
              <a:lnSpc>
                <a:spcPct val="110000"/>
              </a:lnSpc>
              <a:spcBef>
                <a:spcPts val="1200"/>
              </a:spcBef>
              <a:spcAft>
                <a:spcPts val="1200"/>
              </a:spcAft>
            </a:pPr>
            <a:r>
              <a:rPr lang="en-GB" sz="2400" dirty="0">
                <a:solidFill>
                  <a:prstClr val="black"/>
                </a:solidFill>
              </a:rPr>
              <a:t>Add filters to array in </a:t>
            </a:r>
            <a:r>
              <a:rPr lang="en-GB" sz="2400" dirty="0" err="1">
                <a:solidFill>
                  <a:prstClr val="black"/>
                </a:solidFill>
              </a:rPr>
              <a:t>prepareToPlay</a:t>
            </a:r>
            <a:endParaRPr lang="en-GB" sz="1800" dirty="0">
              <a:solidFill>
                <a:srgbClr val="000000"/>
              </a:solidFill>
              <a:latin typeface="Cascadia Mono" panose="020B0609020000020004" pitchFamily="49" charset="0"/>
            </a:endParaRPr>
          </a:p>
          <a:p>
            <a:pPr marL="142870" indent="0">
              <a:buNone/>
            </a:pPr>
            <a:r>
              <a:rPr lang="en-GB" sz="1800" dirty="0" err="1">
                <a:solidFill>
                  <a:srgbClr val="000000"/>
                </a:solidFill>
                <a:latin typeface="Cascadia Mono" panose="020B0609020000020004" pitchFamily="49" charset="0"/>
              </a:rPr>
              <a:t>filters.clear</a:t>
            </a:r>
            <a:r>
              <a:rPr lang="en-GB" sz="1800" dirty="0">
                <a:solidFill>
                  <a:srgbClr val="000000"/>
                </a:solidFill>
                <a:latin typeface="Cascadia Mono" panose="020B0609020000020004" pitchFamily="49" charset="0"/>
              </a:rPr>
              <a:t>();</a:t>
            </a:r>
          </a:p>
          <a:p>
            <a:pPr marL="142870" indent="0">
              <a:buNone/>
            </a:pP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 0;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&lt; </a:t>
            </a:r>
            <a:r>
              <a:rPr lang="en-GB" sz="1800" dirty="0" err="1">
                <a:solidFill>
                  <a:srgbClr val="000000"/>
                </a:solidFill>
                <a:latin typeface="Cascadia Mono" panose="020B0609020000020004" pitchFamily="49" charset="0"/>
              </a:rPr>
              <a:t>getTotalNumInputChannels</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i</a:t>
            </a:r>
            <a:r>
              <a:rPr lang="en-GB" sz="1800" dirty="0">
                <a:solidFill>
                  <a:srgbClr val="000000"/>
                </a:solidFill>
                <a:latin typeface="Cascadia Mono" panose="020B0609020000020004" pitchFamily="49" charset="0"/>
              </a:rPr>
              <a:t>) {</a:t>
            </a:r>
          </a:p>
          <a:p>
            <a:pPr marL="14287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 filter;</a:t>
            </a:r>
          </a:p>
          <a:p>
            <a:pPr marL="14287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filters.add</a:t>
            </a:r>
            <a:r>
              <a:rPr lang="en-GB" sz="1800" dirty="0">
                <a:solidFill>
                  <a:srgbClr val="000000"/>
                </a:solidFill>
                <a:latin typeface="Cascadia Mono" panose="020B0609020000020004" pitchFamily="49" charset="0"/>
              </a:rPr>
              <a:t>(filter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IIRFilter</a:t>
            </a:r>
            <a:r>
              <a:rPr lang="en-GB" sz="1800" dirty="0">
                <a:solidFill>
                  <a:srgbClr val="000000"/>
                </a:solidFill>
                <a:latin typeface="Cascadia Mono" panose="020B0609020000020004" pitchFamily="49" charset="0"/>
              </a:rPr>
              <a:t>());</a:t>
            </a:r>
          </a:p>
          <a:p>
            <a:pPr marL="142870" indent="0">
              <a:buNone/>
            </a:pPr>
            <a:r>
              <a:rPr lang="en-GB" sz="1800" dirty="0">
                <a:solidFill>
                  <a:srgbClr val="000000"/>
                </a:solidFill>
                <a:latin typeface="Cascadia Mono" panose="020B0609020000020004" pitchFamily="49" charset="0"/>
              </a:rPr>
              <a:t>}</a:t>
            </a:r>
            <a:endParaRPr lang="en-GB" sz="2000" dirty="0">
              <a:solidFill>
                <a:prstClr val="black"/>
              </a:solidFill>
            </a:endParaRPr>
          </a:p>
        </p:txBody>
      </p:sp>
    </p:spTree>
    <p:extLst>
      <p:ext uri="{BB962C8B-B14F-4D97-AF65-F5344CB8AC3E}">
        <p14:creationId xmlns:p14="http://schemas.microsoft.com/office/powerpoint/2010/main" val="416487532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1 - Define variables</a:t>
            </a:r>
          </a:p>
        </p:txBody>
      </p:sp>
      <p:sp>
        <p:nvSpPr>
          <p:cNvPr id="3" name="Content Placeholder 2">
            <a:extLst>
              <a:ext uri="{FF2B5EF4-FFF2-40B4-BE49-F238E27FC236}">
                <a16:creationId xmlns:a16="http://schemas.microsoft.com/office/drawing/2014/main" id="{FD320413-1026-D741-C185-8E2FCC1E5DDF}"/>
              </a:ext>
            </a:extLst>
          </p:cNvPr>
          <p:cNvSpPr>
            <a:spLocks noGrp="1"/>
          </p:cNvSpPr>
          <p:nvPr>
            <p:ph idx="1"/>
          </p:nvPr>
        </p:nvSpPr>
        <p:spPr>
          <a:xfrm>
            <a:off x="1631505" y="335980"/>
            <a:ext cx="8821271" cy="1579730"/>
          </a:xfrm>
        </p:spPr>
        <p:txBody>
          <a:bodyPr>
            <a:noAutofit/>
          </a:bodyPr>
          <a:lstStyle/>
          <a:p>
            <a:pPr>
              <a:lnSpc>
                <a:spcPct val="100000"/>
              </a:lnSpc>
            </a:pPr>
            <a:r>
              <a:rPr lang="en-GB" sz="1950" dirty="0">
                <a:solidFill>
                  <a:prstClr val="black"/>
                </a:solidFill>
              </a:rPr>
              <a:t>Set up the basics in the </a:t>
            </a:r>
            <a:r>
              <a:rPr lang="en-GB" sz="1950" dirty="0" err="1">
                <a:solidFill>
                  <a:prstClr val="black"/>
                </a:solidFill>
              </a:rPr>
              <a:t>processBlock</a:t>
            </a:r>
            <a:r>
              <a:rPr lang="en-GB" sz="1950" dirty="0">
                <a:solidFill>
                  <a:prstClr val="black"/>
                </a:solidFill>
              </a:rPr>
              <a:t> method on pluginProcessor.cpp</a:t>
            </a:r>
          </a:p>
        </p:txBody>
      </p:sp>
      <p:sp>
        <p:nvSpPr>
          <p:cNvPr id="10" name="TextBox 9">
            <a:extLst>
              <a:ext uri="{FF2B5EF4-FFF2-40B4-BE49-F238E27FC236}">
                <a16:creationId xmlns:a16="http://schemas.microsoft.com/office/drawing/2014/main" id="{D97B1AAE-913C-6F01-8193-03F17736D115}"/>
              </a:ext>
            </a:extLst>
          </p:cNvPr>
          <p:cNvSpPr txBox="1"/>
          <p:nvPr/>
        </p:nvSpPr>
        <p:spPr>
          <a:xfrm>
            <a:off x="1537622" y="1484784"/>
            <a:ext cx="8986362" cy="3139321"/>
          </a:xfrm>
          <a:prstGeom prst="rect">
            <a:avLst/>
          </a:prstGeom>
          <a:noFill/>
          <a:ln w="19050">
            <a:solidFill>
              <a:srgbClr val="FF0000"/>
            </a:solidFill>
          </a:ln>
        </p:spPr>
        <p:txBody>
          <a:bodyPr wrap="square" rtlCol="0">
            <a:spAutoFit/>
          </a:bodyPr>
          <a:lstStyle/>
          <a:p>
            <a:pPr fontAlgn="base">
              <a:spcBef>
                <a:spcPct val="0"/>
              </a:spcBef>
              <a:spcAft>
                <a:spcPct val="0"/>
              </a:spcAft>
            </a:pP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ScopedNoDenormals</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noDenormals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auto</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numOutputChannels</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getTotalNumOutputChannels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auto</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numInputChannels</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getTotalNumInputChannels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auto</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 = </a:t>
            </a:r>
            <a:r>
              <a:rPr lang="en-GB" dirty="0" err="1">
                <a:solidFill>
                  <a:srgbClr val="808080"/>
                </a:solidFill>
                <a:latin typeface="Cascadia Mono" panose="020B0609020000020004" pitchFamily="49" charset="0"/>
              </a:rPr>
              <a:t>buffer</a:t>
            </a:r>
            <a:r>
              <a:rPr lang="en-GB" dirty="0" err="1">
                <a:solidFill>
                  <a:srgbClr val="000000"/>
                </a:solidFill>
                <a:latin typeface="Cascadia Mono" panose="020B0609020000020004" pitchFamily="49" charset="0"/>
              </a:rPr>
              <a:t>.getNumSamples</a:t>
            </a:r>
            <a:r>
              <a:rPr lang="en-GB" dirty="0">
                <a:solidFill>
                  <a:srgbClr val="000000"/>
                </a:solidFill>
                <a:latin typeface="Cascadia Mono" panose="020B0609020000020004" pitchFamily="49" charset="0"/>
              </a:rPr>
              <a:t>();</a:t>
            </a:r>
          </a:p>
          <a:p>
            <a:pPr fontAlgn="base">
              <a:spcBef>
                <a:spcPct val="0"/>
              </a:spcBef>
              <a:spcAft>
                <a:spcPct val="0"/>
              </a:spcAft>
            </a:pPr>
            <a:endParaRPr lang="en-GB" dirty="0">
              <a:solidFill>
                <a:srgbClr val="000000"/>
              </a:solidFill>
              <a:latin typeface="Cascadia Mono" panose="020B0609020000020004" pitchFamily="49" charset="0"/>
            </a:endParaRP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gain = pow(10.0f, </a:t>
            </a:r>
            <a:r>
              <a:rPr lang="en-GB" dirty="0" err="1">
                <a:solidFill>
                  <a:srgbClr val="000000"/>
                </a:solidFill>
                <a:latin typeface="Cascadia Mono" panose="020B0609020000020004" pitchFamily="49" charset="0"/>
              </a:rPr>
              <a:t>gainParam</a:t>
            </a:r>
            <a:r>
              <a:rPr lang="en-GB" dirty="0">
                <a:solidFill>
                  <a:srgbClr val="000000"/>
                </a:solidFill>
                <a:latin typeface="Cascadia Mono" panose="020B0609020000020004" pitchFamily="49" charset="0"/>
              </a:rPr>
              <a:t>-&gt;get() / 20.0f);</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Q = </a:t>
            </a:r>
            <a:r>
              <a:rPr lang="en-GB" dirty="0" err="1">
                <a:solidFill>
                  <a:srgbClr val="000000"/>
                </a:solidFill>
                <a:latin typeface="Cascadia Mono" panose="020B0609020000020004" pitchFamily="49" charset="0"/>
              </a:rPr>
              <a:t>qParam</a:t>
            </a:r>
            <a:r>
              <a:rPr lang="en-GB" dirty="0">
                <a:solidFill>
                  <a:srgbClr val="000000"/>
                </a:solidFill>
                <a:latin typeface="Cascadia Mono" panose="020B0609020000020004" pitchFamily="49" charset="0"/>
              </a:rPr>
              <a:t>-&gt;get();</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centreFrequency</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centreFrequencyParam</a:t>
            </a:r>
            <a:r>
              <a:rPr lang="en-GB" dirty="0">
                <a:solidFill>
                  <a:srgbClr val="000000"/>
                </a:solidFill>
                <a:latin typeface="Cascadia Mono" panose="020B0609020000020004" pitchFamily="49" charset="0"/>
              </a:rPr>
              <a:t>-&gt;get();</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sampleRate</a:t>
            </a:r>
            <a:r>
              <a:rPr lang="en-GB" dirty="0">
                <a:solidFill>
                  <a:srgbClr val="000000"/>
                </a:solidFill>
                <a:latin typeface="Cascadia Mono" panose="020B0609020000020004" pitchFamily="49" charset="0"/>
              </a:rPr>
              <a:t> = (</a:t>
            </a: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AudioProcessor</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getSampleRate</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normalisedFrequency</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MathConstants</a:t>
            </a:r>
            <a:r>
              <a:rPr lang="en-GB" dirty="0">
                <a:solidFill>
                  <a:srgbClr val="000000"/>
                </a:solidFill>
                <a:latin typeface="Cascadia Mono" panose="020B0609020000020004" pitchFamily="49" charset="0"/>
              </a:rPr>
              <a:t>&lt;</a:t>
            </a: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twoPi</a:t>
            </a:r>
            <a:endParaRPr lang="en-GB" dirty="0">
              <a:solidFill>
                <a:srgbClr val="000000"/>
              </a:solidFill>
              <a:latin typeface="Cascadia Mono" panose="020B0609020000020004" pitchFamily="49" charset="0"/>
            </a:endParaRPr>
          </a:p>
          <a:p>
            <a:pPr fontAlgn="base">
              <a:spcBef>
                <a:spcPct val="0"/>
              </a:spcBef>
              <a:spcAft>
                <a:spcPct val="0"/>
              </a:spcAft>
            </a:pP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centreFrequency</a:t>
            </a:r>
            <a:r>
              <a:rPr lang="en-GB" dirty="0">
                <a:solidFill>
                  <a:srgbClr val="000000"/>
                </a:solidFill>
                <a:latin typeface="Cascadia Mono" panose="020B0609020000020004" pitchFamily="49" charset="0"/>
              </a:rPr>
              <a:t> / </a:t>
            </a:r>
            <a:r>
              <a:rPr lang="en-GB" dirty="0" err="1">
                <a:solidFill>
                  <a:srgbClr val="000000"/>
                </a:solidFill>
                <a:latin typeface="Cascadia Mono" panose="020B0609020000020004" pitchFamily="49" charset="0"/>
              </a:rPr>
              <a:t>sampleRate</a:t>
            </a:r>
            <a:r>
              <a:rPr lang="en-GB" dirty="0">
                <a:solidFill>
                  <a:srgbClr val="000000"/>
                </a:solidFill>
                <a:latin typeface="Cascadia Mono" panose="020B0609020000020004" pitchFamily="49" charset="0"/>
              </a:rPr>
              <a:t>;</a:t>
            </a:r>
            <a:endParaRPr lang="en-GB" sz="15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43358857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2, set coefficients</a:t>
            </a:r>
          </a:p>
        </p:txBody>
      </p:sp>
      <p:sp>
        <p:nvSpPr>
          <p:cNvPr id="10" name="TextBox 9">
            <a:extLst>
              <a:ext uri="{FF2B5EF4-FFF2-40B4-BE49-F238E27FC236}">
                <a16:creationId xmlns:a16="http://schemas.microsoft.com/office/drawing/2014/main" id="{D97B1AAE-913C-6F01-8193-03F17736D115}"/>
              </a:ext>
            </a:extLst>
          </p:cNvPr>
          <p:cNvSpPr txBox="1"/>
          <p:nvPr/>
        </p:nvSpPr>
        <p:spPr>
          <a:xfrm>
            <a:off x="1586509" y="908720"/>
            <a:ext cx="8847617" cy="5647700"/>
          </a:xfrm>
          <a:prstGeom prst="rect">
            <a:avLst/>
          </a:prstGeom>
          <a:noFill/>
          <a:ln w="19050">
            <a:solidFill>
              <a:srgbClr val="FF0000"/>
            </a:solidFill>
          </a:ln>
        </p:spPr>
        <p:txBody>
          <a:bodyPr wrap="square" rtlCol="0">
            <a:spAutoFit/>
          </a:bodyPr>
          <a:lstStyle/>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float</a:t>
            </a:r>
            <a:r>
              <a:rPr lang="en-GB" sz="1900" dirty="0">
                <a:solidFill>
                  <a:srgbClr val="000000"/>
                </a:solidFill>
                <a:latin typeface="Cascadia Mono" panose="020B0609020000020004" pitchFamily="49" charset="0"/>
              </a:rPr>
              <a:t> bandwidth = </a:t>
            </a:r>
            <a:r>
              <a:rPr lang="en-GB" sz="1900" dirty="0" err="1">
                <a:solidFill>
                  <a:srgbClr val="000000"/>
                </a:solidFill>
                <a:latin typeface="Cascadia Mono" panose="020B0609020000020004" pitchFamily="49" charset="0"/>
              </a:rPr>
              <a:t>normalisedFrequency</a:t>
            </a:r>
            <a:r>
              <a:rPr lang="en-GB" sz="1900" dirty="0">
                <a:solidFill>
                  <a:srgbClr val="000000"/>
                </a:solidFill>
                <a:latin typeface="Cascadia Mono" panose="020B0609020000020004" pitchFamily="49" charset="0"/>
              </a:rPr>
              <a:t> / Q;</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 -2.0*cos(</a:t>
            </a:r>
            <a:r>
              <a:rPr lang="en-GB" sz="1900" dirty="0" err="1">
                <a:solidFill>
                  <a:srgbClr val="000000"/>
                </a:solidFill>
                <a:latin typeface="Cascadia Mono" panose="020B0609020000020004" pitchFamily="49" charset="0"/>
              </a:rPr>
              <a:t>normalisedFrequency</a:t>
            </a:r>
            <a:r>
              <a:rPr lang="en-GB" sz="1900" dirty="0">
                <a:solidFill>
                  <a:srgbClr val="000000"/>
                </a:solidFill>
                <a:latin typeface="Cascadia Mono" panose="020B0609020000020004" pitchFamily="49" charset="0"/>
              </a:rPr>
              <a:t>);</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 tan(bandwidth / 2.0);</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 gain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a:t>
            </a:r>
          </a:p>
          <a:p>
            <a:pPr fontAlgn="base">
              <a:spcBef>
                <a:spcPct val="0"/>
              </a:spcBef>
              <a:spcAft>
                <a:spcPct val="0"/>
              </a:spcAft>
            </a:pPr>
            <a:r>
              <a:rPr lang="en-GB" sz="1900" dirty="0" err="1">
                <a:solidFill>
                  <a:srgbClr val="0000FF"/>
                </a:solidFill>
                <a:latin typeface="Cascadia Mono" panose="020B0609020000020004" pitchFamily="49" charset="0"/>
              </a:rPr>
              <a:t>const</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double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sqrt(gain);</a:t>
            </a:r>
          </a:p>
          <a:p>
            <a:pPr fontAlgn="base">
              <a:spcBef>
                <a:spcPct val="0"/>
              </a:spcBef>
              <a:spcAft>
                <a:spcPct val="0"/>
              </a:spcAft>
            </a:pPr>
            <a:r>
              <a:rPr lang="en-GB" sz="1900" dirty="0">
                <a:solidFill>
                  <a:srgbClr val="000000"/>
                </a:solidFill>
                <a:latin typeface="Cascadia Mono" panose="020B0609020000020004" pitchFamily="49" charset="0"/>
              </a:rPr>
              <a:t>        </a:t>
            </a: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takes arguments b0, b1, b2, a0, a1, a2. Normalises filter by a0 for time-domain implementations</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FF"/>
                </a:solidFill>
                <a:latin typeface="Cascadia Mono" panose="020B0609020000020004" pitchFamily="49" charset="0"/>
              </a:rPr>
              <a:t>auto</a:t>
            </a:r>
            <a:r>
              <a:rPr lang="en-GB" sz="1900" dirty="0">
                <a:solidFill>
                  <a:srgbClr val="000000"/>
                </a:solidFill>
                <a:latin typeface="Cascadia Mono" panose="020B0609020000020004" pitchFamily="49" charset="0"/>
              </a:rPr>
              <a:t> coefficients = </a:t>
            </a:r>
            <a:r>
              <a:rPr lang="en-GB" sz="1900" dirty="0" err="1">
                <a:solidFill>
                  <a:srgbClr val="000000"/>
                </a:solidFill>
                <a:latin typeface="Cascadia Mono" panose="020B0609020000020004" pitchFamily="49" charset="0"/>
              </a:rPr>
              <a:t>juce</a:t>
            </a:r>
            <a:r>
              <a:rPr lang="en-GB" sz="1900" dirty="0">
                <a:solidFill>
                  <a:srgbClr val="000000"/>
                </a:solidFill>
                <a:latin typeface="Cascadia Mono" panose="020B0609020000020004" pitchFamily="49" charset="0"/>
              </a:rPr>
              <a:t>::</a:t>
            </a:r>
            <a:r>
              <a:rPr lang="en-GB" sz="1900" dirty="0" err="1">
                <a:solidFill>
                  <a:srgbClr val="2B91AF"/>
                </a:solidFill>
                <a:latin typeface="Cascadia Mono" panose="020B0609020000020004" pitchFamily="49" charset="0"/>
              </a:rPr>
              <a:t>IIRCoefficients</a:t>
            </a:r>
            <a:r>
              <a:rPr lang="en-GB" sz="1900" dirty="0">
                <a:solidFill>
                  <a:srgbClr val="000000"/>
                </a:solidFill>
                <a:latin typeface="Cascadia Mono" panose="020B0609020000020004" pitchFamily="49" charset="0"/>
              </a:rPr>
              <a:t>(</a:t>
            </a: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b0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b1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g_tan_half_bw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b2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a0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two_cos_wc</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a1 */</a:t>
            </a: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sqrt_g</a:t>
            </a:r>
            <a:r>
              <a:rPr lang="en-GB" sz="1900" dirty="0">
                <a:solidFill>
                  <a:srgbClr val="000000"/>
                </a:solidFill>
                <a:latin typeface="Cascadia Mono" panose="020B0609020000020004" pitchFamily="49" charset="0"/>
              </a:rPr>
              <a:t> - </a:t>
            </a:r>
            <a:r>
              <a:rPr lang="en-GB" sz="1900" dirty="0" err="1">
                <a:solidFill>
                  <a:srgbClr val="000000"/>
                </a:solidFill>
                <a:latin typeface="Cascadia Mono" panose="020B0609020000020004" pitchFamily="49" charset="0"/>
              </a:rPr>
              <a:t>tan_half_bw</a:t>
            </a:r>
            <a:r>
              <a:rPr lang="en-GB" sz="1900" dirty="0">
                <a:solidFill>
                  <a:srgbClr val="000000"/>
                </a:solidFill>
                <a:latin typeface="Cascadia Mono" panose="020B0609020000020004" pitchFamily="49" charset="0"/>
              </a:rPr>
              <a:t> </a:t>
            </a:r>
            <a:r>
              <a:rPr lang="en-GB" sz="1900" dirty="0">
                <a:solidFill>
                  <a:srgbClr val="008000"/>
                </a:solidFill>
                <a:latin typeface="Cascadia Mono" panose="020B0609020000020004" pitchFamily="49" charset="0"/>
              </a:rPr>
              <a:t>/* a2 */</a:t>
            </a:r>
          </a:p>
          <a:p>
            <a:pPr fontAlgn="base">
              <a:spcBef>
                <a:spcPct val="0"/>
              </a:spcBef>
              <a:spcAft>
                <a:spcPct val="0"/>
              </a:spcAft>
            </a:pPr>
            <a:r>
              <a:rPr lang="en-GB" sz="1900" dirty="0">
                <a:solidFill>
                  <a:srgbClr val="000000"/>
                </a:solidFill>
                <a:latin typeface="Cascadia Mono" panose="020B0609020000020004" pitchFamily="49" charset="0"/>
              </a:rPr>
              <a:t>);</a:t>
            </a:r>
          </a:p>
          <a:p>
            <a:pPr fontAlgn="base">
              <a:spcBef>
                <a:spcPct val="0"/>
              </a:spcBef>
              <a:spcAft>
                <a:spcPct val="0"/>
              </a:spcAft>
            </a:pPr>
            <a:endParaRPr lang="en-GB" sz="1900" dirty="0">
              <a:solidFill>
                <a:srgbClr val="000000"/>
              </a:solidFill>
              <a:latin typeface="Cascadia Mono" panose="020B0609020000020004" pitchFamily="49" charset="0"/>
            </a:endParaRPr>
          </a:p>
          <a:p>
            <a:pPr fontAlgn="base">
              <a:spcBef>
                <a:spcPct val="0"/>
              </a:spcBef>
              <a:spcAft>
                <a:spcPct val="0"/>
              </a:spcAft>
            </a:pPr>
            <a:r>
              <a:rPr lang="en-GB" sz="1900" dirty="0">
                <a:solidFill>
                  <a:srgbClr val="0000FF"/>
                </a:solidFill>
                <a:latin typeface="Cascadia Mono" panose="020B0609020000020004" pitchFamily="49" charset="0"/>
              </a:rPr>
              <a:t>for</a:t>
            </a:r>
            <a:r>
              <a:rPr lang="en-GB" sz="1900" dirty="0">
                <a:solidFill>
                  <a:srgbClr val="000000"/>
                </a:solidFill>
                <a:latin typeface="Cascadia Mono" panose="020B0609020000020004" pitchFamily="49" charset="0"/>
              </a:rPr>
              <a:t> (</a:t>
            </a:r>
            <a:r>
              <a:rPr lang="en-GB" sz="1900" dirty="0">
                <a:solidFill>
                  <a:srgbClr val="0000FF"/>
                </a:solidFill>
                <a:latin typeface="Cascadia Mono" panose="020B0609020000020004" pitchFamily="49" charset="0"/>
              </a:rPr>
              <a:t>int</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 0;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&lt; </a:t>
            </a:r>
            <a:r>
              <a:rPr lang="en-GB" sz="1900" dirty="0" err="1">
                <a:solidFill>
                  <a:srgbClr val="000000"/>
                </a:solidFill>
                <a:latin typeface="Cascadia Mono" panose="020B0609020000020004" pitchFamily="49" charset="0"/>
              </a:rPr>
              <a:t>filters.size</a:t>
            </a:r>
            <a:r>
              <a:rPr lang="en-GB" sz="1900" dirty="0">
                <a:solidFill>
                  <a:srgbClr val="000000"/>
                </a:solidFill>
                <a:latin typeface="Cascadia Mono" panose="020B0609020000020004" pitchFamily="49" charset="0"/>
              </a:rPr>
              <a:t>(); </a:t>
            </a:r>
            <a:r>
              <a:rPr lang="en-GB" sz="1900" dirty="0" err="1">
                <a:solidFill>
                  <a:srgbClr val="000000"/>
                </a:solidFill>
                <a:latin typeface="Cascadia Mono" panose="020B0609020000020004" pitchFamily="49" charset="0"/>
              </a:rPr>
              <a:t>i</a:t>
            </a:r>
            <a:r>
              <a:rPr lang="en-GB" sz="1900" dirty="0">
                <a:solidFill>
                  <a:srgbClr val="000000"/>
                </a:solidFill>
                <a:latin typeface="Cascadia Mono" panose="020B0609020000020004" pitchFamily="49" charset="0"/>
              </a:rPr>
              <a:t>++) </a:t>
            </a:r>
          </a:p>
          <a:p>
            <a:pPr fontAlgn="base">
              <a:spcBef>
                <a:spcPct val="0"/>
              </a:spcBef>
              <a:spcAft>
                <a:spcPct val="0"/>
              </a:spcAft>
            </a:pPr>
            <a:r>
              <a:rPr lang="en-GB" sz="1900" dirty="0">
                <a:solidFill>
                  <a:srgbClr val="000000"/>
                </a:solidFill>
                <a:latin typeface="Cascadia Mono" panose="020B0609020000020004" pitchFamily="49" charset="0"/>
              </a:rPr>
              <a:t>  filters</a:t>
            </a:r>
            <a:r>
              <a:rPr lang="en-GB" sz="1900" dirty="0">
                <a:solidFill>
                  <a:srgbClr val="008080"/>
                </a:solidFill>
                <a:latin typeface="Cascadia Mono" panose="020B0609020000020004" pitchFamily="49" charset="0"/>
              </a:rPr>
              <a:t>[</a:t>
            </a:r>
            <a:r>
              <a:rPr lang="en-GB" sz="1900" dirty="0" err="1">
                <a:solidFill>
                  <a:srgbClr val="000000"/>
                </a:solidFill>
                <a:latin typeface="Cascadia Mono" panose="020B0609020000020004" pitchFamily="49" charset="0"/>
              </a:rPr>
              <a:t>i</a:t>
            </a:r>
            <a:r>
              <a:rPr lang="en-GB" sz="1900" dirty="0">
                <a:solidFill>
                  <a:srgbClr val="008080"/>
                </a:solidFill>
                <a:latin typeface="Cascadia Mono" panose="020B0609020000020004" pitchFamily="49" charset="0"/>
              </a:rPr>
              <a:t>]</a:t>
            </a:r>
            <a:r>
              <a:rPr lang="en-GB" sz="1900" dirty="0">
                <a:solidFill>
                  <a:srgbClr val="000000"/>
                </a:solidFill>
                <a:latin typeface="Cascadia Mono" panose="020B0609020000020004" pitchFamily="49" charset="0"/>
              </a:rPr>
              <a:t>-&gt;</a:t>
            </a:r>
            <a:r>
              <a:rPr lang="en-GB" sz="1900" dirty="0" err="1">
                <a:solidFill>
                  <a:srgbClr val="000000"/>
                </a:solidFill>
                <a:latin typeface="Cascadia Mono" panose="020B0609020000020004" pitchFamily="49" charset="0"/>
              </a:rPr>
              <a:t>setCoefficients</a:t>
            </a:r>
            <a:r>
              <a:rPr lang="en-GB" sz="1900" dirty="0">
                <a:solidFill>
                  <a:srgbClr val="000000"/>
                </a:solidFill>
                <a:latin typeface="Cascadia Mono" panose="020B0609020000020004" pitchFamily="49" charset="0"/>
              </a:rPr>
              <a:t>(coefficients);</a:t>
            </a:r>
          </a:p>
        </p:txBody>
      </p:sp>
    </p:spTree>
    <p:extLst>
      <p:ext uri="{BB962C8B-B14F-4D97-AF65-F5344CB8AC3E}">
        <p14:creationId xmlns:p14="http://schemas.microsoft.com/office/powerpoint/2010/main" val="410357411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212E-98BB-B9A3-DFE9-B4F95E1EA6F8}"/>
              </a:ext>
            </a:extLst>
          </p:cNvPr>
          <p:cNvSpPr>
            <a:spLocks noGrp="1"/>
          </p:cNvSpPr>
          <p:nvPr>
            <p:ph type="title"/>
          </p:nvPr>
        </p:nvSpPr>
        <p:spPr/>
        <p:txBody>
          <a:bodyPr/>
          <a:lstStyle/>
          <a:p>
            <a:r>
              <a:rPr lang="en-GB" dirty="0" err="1"/>
              <a:t>processBlock</a:t>
            </a:r>
            <a:r>
              <a:rPr lang="en-GB" dirty="0"/>
              <a:t> 3, apply filters</a:t>
            </a:r>
          </a:p>
        </p:txBody>
      </p:sp>
      <p:sp>
        <p:nvSpPr>
          <p:cNvPr id="10" name="TextBox 9">
            <a:extLst>
              <a:ext uri="{FF2B5EF4-FFF2-40B4-BE49-F238E27FC236}">
                <a16:creationId xmlns:a16="http://schemas.microsoft.com/office/drawing/2014/main" id="{D97B1AAE-913C-6F01-8193-03F17736D115}"/>
              </a:ext>
            </a:extLst>
          </p:cNvPr>
          <p:cNvSpPr txBox="1"/>
          <p:nvPr/>
        </p:nvSpPr>
        <p:spPr>
          <a:xfrm>
            <a:off x="1586509" y="908721"/>
            <a:ext cx="8847617" cy="1200329"/>
          </a:xfrm>
          <a:prstGeom prst="rect">
            <a:avLst/>
          </a:prstGeom>
          <a:noFill/>
          <a:ln w="19050">
            <a:solidFill>
              <a:srgbClr val="FF0000"/>
            </a:solidFill>
          </a:ln>
        </p:spPr>
        <p:txBody>
          <a:bodyPr wrap="square" rtlCol="0">
            <a:spAutoFit/>
          </a:bodyPr>
          <a:lstStyle/>
          <a:p>
            <a:pPr fontAlgn="base">
              <a:spcBef>
                <a:spcPct val="0"/>
              </a:spcBef>
              <a:spcAft>
                <a:spcPct val="0"/>
              </a:spcAft>
            </a:pPr>
            <a:r>
              <a:rPr lang="en-GB" dirty="0">
                <a:solidFill>
                  <a:srgbClr val="0000FF"/>
                </a:solidFill>
                <a:latin typeface="Cascadia Mono" panose="020B0609020000020004" pitchFamily="49" charset="0"/>
              </a:rPr>
              <a:t>for</a:t>
            </a:r>
            <a:r>
              <a:rPr lang="en-GB" dirty="0">
                <a:solidFill>
                  <a:srgbClr val="000000"/>
                </a:solidFill>
                <a:latin typeface="Cascadia Mono" panose="020B0609020000020004" pitchFamily="49" charset="0"/>
              </a:rPr>
              <a:t> (</a:t>
            </a:r>
            <a:r>
              <a:rPr lang="en-GB" dirty="0">
                <a:solidFill>
                  <a:srgbClr val="0000FF"/>
                </a:solidFill>
                <a:latin typeface="Cascadia Mono" panose="020B0609020000020004" pitchFamily="49" charset="0"/>
              </a:rPr>
              <a:t>int</a:t>
            </a:r>
            <a:r>
              <a:rPr lang="en-GB" dirty="0">
                <a:solidFill>
                  <a:srgbClr val="000000"/>
                </a:solidFill>
                <a:latin typeface="Cascadia Mono" panose="020B0609020000020004" pitchFamily="49" charset="0"/>
              </a:rPr>
              <a:t> channel = 0; channel &lt; </a:t>
            </a:r>
            <a:r>
              <a:rPr lang="en-GB" dirty="0" err="1">
                <a:solidFill>
                  <a:srgbClr val="000000"/>
                </a:solidFill>
                <a:latin typeface="Cascadia Mono" panose="020B0609020000020004" pitchFamily="49" charset="0"/>
              </a:rPr>
              <a:t>numInputChannels</a:t>
            </a:r>
            <a:r>
              <a:rPr lang="en-GB" dirty="0">
                <a:solidFill>
                  <a:srgbClr val="000000"/>
                </a:solidFill>
                <a:latin typeface="Cascadia Mono" panose="020B0609020000020004" pitchFamily="49" charset="0"/>
              </a:rPr>
              <a:t>; ++channel) {</a:t>
            </a:r>
          </a:p>
          <a:p>
            <a:pPr fontAlgn="base">
              <a:spcBef>
                <a:spcPct val="0"/>
              </a:spcBef>
              <a:spcAft>
                <a:spcPct val="0"/>
              </a:spcAft>
            </a:pPr>
            <a:r>
              <a:rPr lang="en-GB" dirty="0">
                <a:solidFill>
                  <a:srgbClr val="000000"/>
                </a:solidFill>
                <a:latin typeface="Cascadia Mono" panose="020B0609020000020004" pitchFamily="49" charset="0"/>
              </a:rPr>
              <a:t>  </a:t>
            </a:r>
            <a:r>
              <a:rPr lang="en-GB" dirty="0">
                <a:solidFill>
                  <a:srgbClr val="0000FF"/>
                </a:solidFill>
                <a:latin typeface="Cascadia Mono" panose="020B0609020000020004" pitchFamily="49" charset="0"/>
              </a:rPr>
              <a:t>float</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 </a:t>
            </a:r>
            <a:r>
              <a:rPr lang="en-GB" dirty="0" err="1">
                <a:solidFill>
                  <a:srgbClr val="808080"/>
                </a:solidFill>
                <a:latin typeface="Cascadia Mono" panose="020B0609020000020004" pitchFamily="49" charset="0"/>
              </a:rPr>
              <a:t>buffer</a:t>
            </a:r>
            <a:r>
              <a:rPr lang="en-GB" dirty="0" err="1">
                <a:solidFill>
                  <a:srgbClr val="000000"/>
                </a:solidFill>
                <a:latin typeface="Cascadia Mono" panose="020B0609020000020004" pitchFamily="49" charset="0"/>
              </a:rPr>
              <a:t>.getWritePointer</a:t>
            </a:r>
            <a:r>
              <a:rPr lang="en-GB" dirty="0">
                <a:solidFill>
                  <a:srgbClr val="000000"/>
                </a:solidFill>
                <a:latin typeface="Cascadia Mono" panose="020B0609020000020004" pitchFamily="49" charset="0"/>
              </a:rPr>
              <a:t>(channel);     </a:t>
            </a:r>
          </a:p>
          <a:p>
            <a:pPr fontAlgn="base">
              <a:spcBef>
                <a:spcPct val="0"/>
              </a:spcBef>
              <a:spcAft>
                <a:spcPct val="0"/>
              </a:spcAft>
            </a:pPr>
            <a:r>
              <a:rPr lang="en-GB" dirty="0">
                <a:solidFill>
                  <a:srgbClr val="000000"/>
                </a:solidFill>
                <a:latin typeface="Cascadia Mono" panose="020B0609020000020004" pitchFamily="49" charset="0"/>
              </a:rPr>
              <a:t>  filters</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channel</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processSamples</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00"/>
                </a:solidFill>
                <a:latin typeface="Cascadia Mono" panose="020B0609020000020004" pitchFamily="49" charset="0"/>
              </a:rPr>
              <a:t>}</a:t>
            </a:r>
            <a:endParaRPr lang="en-GB" sz="1900" dirty="0">
              <a:solidFill>
                <a:srgbClr val="000000"/>
              </a:solidFill>
              <a:latin typeface="Cascadia Mono" panose="020B0609020000020004" pitchFamily="49" charset="0"/>
            </a:endParaRPr>
          </a:p>
        </p:txBody>
      </p:sp>
      <p:sp>
        <p:nvSpPr>
          <p:cNvPr id="6" name="TextBox 5">
            <a:extLst>
              <a:ext uri="{FF2B5EF4-FFF2-40B4-BE49-F238E27FC236}">
                <a16:creationId xmlns:a16="http://schemas.microsoft.com/office/drawing/2014/main" id="{7BFF0ACD-9792-C1B8-7EB1-3E12DA2F4041}"/>
              </a:ext>
            </a:extLst>
          </p:cNvPr>
          <p:cNvSpPr txBox="1"/>
          <p:nvPr/>
        </p:nvSpPr>
        <p:spPr>
          <a:xfrm>
            <a:off x="1631504" y="2420888"/>
            <a:ext cx="9073008" cy="2790508"/>
          </a:xfrm>
          <a:prstGeom prst="rect">
            <a:avLst/>
          </a:prstGeom>
          <a:noFill/>
        </p:spPr>
        <p:txBody>
          <a:bodyPr wrap="square">
            <a:spAutoFit/>
          </a:bodyPr>
          <a:lstStyle/>
          <a:p>
            <a:pPr marL="446446"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Not optimal, not elegant</a:t>
            </a:r>
          </a:p>
          <a:p>
            <a:pPr marL="903244" lvl="1"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Recalculates filters every block</a:t>
            </a:r>
          </a:p>
          <a:p>
            <a:pPr marL="1360049" lvl="2"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Should only recalculate when parameters change</a:t>
            </a:r>
          </a:p>
          <a:p>
            <a:pPr marL="903244" lvl="1"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Only does peaking filters</a:t>
            </a:r>
          </a:p>
          <a:p>
            <a:pPr marL="903244" lvl="1" indent="-267881" fontAlgn="base">
              <a:spcBef>
                <a:spcPts val="422"/>
              </a:spcBef>
              <a:spcAft>
                <a:spcPct val="0"/>
              </a:spcAft>
              <a:buSzPct val="150000"/>
              <a:buFont typeface="Arial" charset="0"/>
              <a:buChar char="•"/>
              <a:defRPr/>
            </a:pPr>
            <a:r>
              <a:rPr lang="en-US" sz="2700" kern="0" dirty="0">
                <a:solidFill>
                  <a:srgbClr val="0000FF"/>
                </a:solidFill>
                <a:latin typeface="Arial"/>
                <a:sym typeface="Arial" charset="0"/>
              </a:rPr>
              <a:t>Doesn’t do chain of filters, yet</a:t>
            </a:r>
          </a:p>
          <a:p>
            <a:pPr fontAlgn="base">
              <a:spcBef>
                <a:spcPct val="0"/>
              </a:spcBef>
              <a:spcAft>
                <a:spcPct val="0"/>
              </a:spcAft>
            </a:pPr>
            <a:endParaRPr lang="en-US" sz="2700" kern="0" dirty="0">
              <a:solidFill>
                <a:srgbClr val="000000"/>
              </a:solidFill>
              <a:latin typeface="Arial"/>
              <a:sym typeface="Arial" charset="0"/>
            </a:endParaRPr>
          </a:p>
        </p:txBody>
      </p:sp>
      <p:sp>
        <p:nvSpPr>
          <p:cNvPr id="8" name="TextBox 7">
            <a:extLst>
              <a:ext uri="{FF2B5EF4-FFF2-40B4-BE49-F238E27FC236}">
                <a16:creationId xmlns:a16="http://schemas.microsoft.com/office/drawing/2014/main" id="{FB52AB5B-5B5F-E827-8D19-F7B2D53498FC}"/>
              </a:ext>
            </a:extLst>
          </p:cNvPr>
          <p:cNvSpPr txBox="1"/>
          <p:nvPr/>
        </p:nvSpPr>
        <p:spPr>
          <a:xfrm>
            <a:off x="1667727" y="5292403"/>
            <a:ext cx="8847617" cy="646331"/>
          </a:xfrm>
          <a:prstGeom prst="rect">
            <a:avLst/>
          </a:prstGeom>
          <a:noFill/>
          <a:ln w="19050">
            <a:solidFill>
              <a:srgbClr val="FF0000"/>
            </a:solidFill>
          </a:ln>
        </p:spPr>
        <p:txBody>
          <a:bodyPr wrap="square" rtlCol="0">
            <a:spAutoFit/>
          </a:bodyPr>
          <a:lstStyle/>
          <a:p>
            <a:pPr fontAlgn="base">
              <a:spcBef>
                <a:spcPct val="0"/>
              </a:spcBef>
              <a:spcAft>
                <a:spcPct val="0"/>
              </a:spcAft>
            </a:pPr>
            <a:r>
              <a:rPr lang="en-GB" dirty="0">
                <a:solidFill>
                  <a:srgbClr val="000000"/>
                </a:solidFill>
                <a:latin typeface="Cascadia Mono" panose="020B0609020000020004" pitchFamily="49" charset="0"/>
              </a:rPr>
              <a:t>filters1</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channel</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processSamples</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a:t>
            </a:r>
          </a:p>
          <a:p>
            <a:pPr fontAlgn="base">
              <a:spcBef>
                <a:spcPct val="0"/>
              </a:spcBef>
              <a:spcAft>
                <a:spcPct val="0"/>
              </a:spcAft>
            </a:pPr>
            <a:r>
              <a:rPr lang="en-GB" dirty="0">
                <a:solidFill>
                  <a:srgbClr val="000000"/>
                </a:solidFill>
                <a:latin typeface="Cascadia Mono" panose="020B0609020000020004" pitchFamily="49" charset="0"/>
              </a:rPr>
              <a:t>filters2</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channel</a:t>
            </a:r>
            <a:r>
              <a:rPr lang="en-GB" dirty="0">
                <a:solidFill>
                  <a:srgbClr val="008080"/>
                </a:solidFill>
                <a:latin typeface="Cascadia Mono" panose="020B0609020000020004" pitchFamily="49" charset="0"/>
              </a:rPr>
              <a:t>]</a:t>
            </a:r>
            <a:r>
              <a:rPr lang="en-GB" dirty="0">
                <a:solidFill>
                  <a:srgbClr val="000000"/>
                </a:solidFill>
                <a:latin typeface="Cascadia Mono" panose="020B0609020000020004" pitchFamily="49" charset="0"/>
              </a:rPr>
              <a:t>-&gt;</a:t>
            </a:r>
            <a:r>
              <a:rPr lang="en-GB" dirty="0" err="1">
                <a:solidFill>
                  <a:srgbClr val="000000"/>
                </a:solidFill>
                <a:latin typeface="Cascadia Mono" panose="020B0609020000020004" pitchFamily="49" charset="0"/>
              </a:rPr>
              <a:t>processSamples</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channelData</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numSamples</a:t>
            </a:r>
            <a:r>
              <a:rPr lang="en-GB" dirty="0">
                <a:solidFill>
                  <a:srgbClr val="000000"/>
                </a:solidFill>
                <a:latin typeface="Cascadia Mono" panose="020B0609020000020004" pitchFamily="49" charset="0"/>
              </a:rPr>
              <a:t>);</a:t>
            </a:r>
            <a:endParaRPr lang="en-GB" sz="1900"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253712668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z="4008" dirty="0"/>
              <a:t>Digital filter can be described many different ways</a:t>
            </a:r>
          </a:p>
        </p:txBody>
      </p:sp>
      <p:sp>
        <p:nvSpPr>
          <p:cNvPr id="10243" name="Rectangle 3"/>
          <p:cNvSpPr>
            <a:spLocks noGrp="1" noChangeArrowheads="1"/>
          </p:cNvSpPr>
          <p:nvPr>
            <p:ph type="body" idx="1"/>
          </p:nvPr>
        </p:nvSpPr>
        <p:spPr>
          <a:xfrm>
            <a:off x="456349" y="837158"/>
            <a:ext cx="9144000" cy="6020842"/>
          </a:xfrm>
        </p:spPr>
        <p:txBody>
          <a:bodyPr anchor="t"/>
          <a:lstStyle/>
          <a:p>
            <a:pPr eaLnBrk="1" hangingPunct="1">
              <a:spcBef>
                <a:spcPts val="404"/>
              </a:spcBef>
              <a:spcAft>
                <a:spcPts val="299"/>
              </a:spcAft>
            </a:pPr>
            <a:r>
              <a:rPr lang="en-US" sz="2391" dirty="0">
                <a:solidFill>
                  <a:srgbClr val="0000CC"/>
                </a:solidFill>
              </a:rPr>
              <a:t>Difference equation</a:t>
            </a:r>
            <a:r>
              <a:rPr lang="en-US" sz="2391" dirty="0"/>
              <a:t> (time domain):  </a:t>
            </a:r>
          </a:p>
          <a:p>
            <a:pPr algn="ctr" eaLnBrk="1" hangingPunct="1">
              <a:spcBef>
                <a:spcPts val="404"/>
              </a:spcBef>
              <a:spcAft>
                <a:spcPts val="299"/>
              </a:spcAft>
              <a:buNone/>
            </a:pPr>
            <a:r>
              <a:rPr lang="en-US" sz="2391" i="1" dirty="0">
                <a:latin typeface="Times New Roman" pitchFamily="18" charset="0"/>
              </a:rPr>
              <a:t>y</a:t>
            </a:r>
            <a:r>
              <a:rPr lang="en-US" sz="2391" dirty="0">
                <a:latin typeface="Times New Roman" pitchFamily="18" charset="0"/>
              </a:rPr>
              <a:t>[</a:t>
            </a:r>
            <a:r>
              <a:rPr lang="en-US" sz="2391" i="1" dirty="0">
                <a:latin typeface="Times New Roman" pitchFamily="18" charset="0"/>
              </a:rPr>
              <a:t>n</a:t>
            </a:r>
            <a:r>
              <a:rPr lang="en-US" sz="2391" dirty="0">
                <a:latin typeface="Times New Roman" pitchFamily="18" charset="0"/>
              </a:rPr>
              <a:t>] = </a:t>
            </a:r>
            <a:r>
              <a:rPr lang="en-US" sz="2391" i="1" dirty="0">
                <a:latin typeface="Times New Roman" pitchFamily="18" charset="0"/>
              </a:rPr>
              <a:t>a y</a:t>
            </a:r>
            <a:r>
              <a:rPr lang="en-US" sz="2391" dirty="0">
                <a:latin typeface="Times New Roman" pitchFamily="18" charset="0"/>
              </a:rPr>
              <a:t>[</a:t>
            </a:r>
            <a:r>
              <a:rPr lang="en-US" sz="2391" i="1" dirty="0">
                <a:latin typeface="Times New Roman" pitchFamily="18" charset="0"/>
              </a:rPr>
              <a:t>n </a:t>
            </a:r>
            <a:r>
              <a:rPr lang="en-US" sz="2391" dirty="0">
                <a:latin typeface="Times New Roman" pitchFamily="18" charset="0"/>
              </a:rPr>
              <a:t>-1] + </a:t>
            </a:r>
            <a:r>
              <a:rPr lang="en-US" sz="2391" i="1" dirty="0">
                <a:latin typeface="Times New Roman" pitchFamily="18" charset="0"/>
              </a:rPr>
              <a:t>x</a:t>
            </a:r>
            <a:r>
              <a:rPr lang="en-US" sz="2391" dirty="0">
                <a:latin typeface="Times New Roman" pitchFamily="18" charset="0"/>
              </a:rPr>
              <a:t>[</a:t>
            </a:r>
            <a:r>
              <a:rPr lang="en-US" sz="2391" i="1" dirty="0">
                <a:latin typeface="Times New Roman" pitchFamily="18" charset="0"/>
              </a:rPr>
              <a:t>n</a:t>
            </a:r>
            <a:r>
              <a:rPr lang="en-US" sz="2391" dirty="0">
                <a:latin typeface="Times New Roman" pitchFamily="18" charset="0"/>
              </a:rPr>
              <a:t>]</a:t>
            </a:r>
          </a:p>
          <a:p>
            <a:pPr eaLnBrk="1" hangingPunct="1">
              <a:spcBef>
                <a:spcPts val="404"/>
              </a:spcBef>
              <a:spcAft>
                <a:spcPts val="299"/>
              </a:spcAft>
            </a:pPr>
            <a:r>
              <a:rPr lang="en-US" sz="2391" dirty="0">
                <a:solidFill>
                  <a:srgbClr val="0000CC"/>
                </a:solidFill>
              </a:rPr>
              <a:t>Transfer function </a:t>
            </a:r>
            <a:r>
              <a:rPr lang="en-US" sz="2391" dirty="0"/>
              <a:t>(frequency domain):  </a:t>
            </a:r>
          </a:p>
          <a:p>
            <a:pPr lvl="1" eaLnBrk="1" hangingPunct="1">
              <a:spcBef>
                <a:spcPts val="404"/>
              </a:spcBef>
              <a:spcAft>
                <a:spcPts val="299"/>
              </a:spcAft>
            </a:pPr>
            <a:r>
              <a:rPr lang="en-US" sz="2000" dirty="0"/>
              <a:t>Use </a:t>
            </a:r>
            <a:r>
              <a:rPr lang="en-US" sz="2000" dirty="0" err="1"/>
              <a:t>normalised</a:t>
            </a:r>
            <a:r>
              <a:rPr lang="en-US" sz="2000" dirty="0"/>
              <a:t> </a:t>
            </a:r>
            <a:r>
              <a:rPr lang="en-GB" sz="2000" dirty="0"/>
              <a:t>radial sampling frequency </a:t>
            </a:r>
            <a:r>
              <a:rPr lang="en-GB" sz="2000" dirty="0">
                <a:latin typeface="Symbol" pitchFamily="18" charset="2"/>
                <a:cs typeface="Times New Roman" pitchFamily="18" charset="0"/>
              </a:rPr>
              <a:t>w</a:t>
            </a:r>
            <a:r>
              <a:rPr lang="en-GB" sz="2000" dirty="0">
                <a:latin typeface="Times New Roman" pitchFamily="18" charset="0"/>
                <a:cs typeface="Times New Roman" pitchFamily="18" charset="0"/>
              </a:rPr>
              <a:t>=2</a:t>
            </a:r>
            <a:r>
              <a:rPr lang="en-GB" sz="2000" dirty="0">
                <a:latin typeface="Symbol" pitchFamily="18" charset="2"/>
                <a:cs typeface="Times New Roman" pitchFamily="18" charset="0"/>
              </a:rPr>
              <a:t>p</a:t>
            </a:r>
            <a:r>
              <a:rPr lang="en-GB" sz="2000" i="1" dirty="0">
                <a:latin typeface="Times New Roman" pitchFamily="18" charset="0"/>
                <a:cs typeface="Times New Roman" pitchFamily="18" charset="0"/>
              </a:rPr>
              <a:t>f/f</a:t>
            </a:r>
            <a:r>
              <a:rPr lang="en-GB" sz="2000" i="1" baseline="-25000" dirty="0">
                <a:latin typeface="Times New Roman" pitchFamily="18" charset="0"/>
                <a:cs typeface="Times New Roman" pitchFamily="18" charset="0"/>
              </a:rPr>
              <a:t>s</a:t>
            </a:r>
          </a:p>
          <a:p>
            <a:pPr lvl="1" eaLnBrk="1" hangingPunct="1">
              <a:spcBef>
                <a:spcPts val="404"/>
              </a:spcBef>
              <a:spcAft>
                <a:spcPts val="299"/>
              </a:spcAft>
            </a:pPr>
            <a:r>
              <a:rPr lang="en-US" sz="2000" i="1" dirty="0">
                <a:latin typeface="Times New Roman" pitchFamily="18" charset="0"/>
              </a:rPr>
              <a:t>z</a:t>
            </a:r>
            <a:r>
              <a:rPr lang="en-US" sz="2000" i="1" dirty="0"/>
              <a:t>= </a:t>
            </a:r>
            <a:r>
              <a:rPr lang="en-US" sz="2000" i="1" dirty="0" err="1">
                <a:latin typeface="Times New Roman" pitchFamily="18" charset="0"/>
              </a:rPr>
              <a:t>e</a:t>
            </a:r>
            <a:r>
              <a:rPr lang="en-US" sz="2000" i="1" baseline="30000" dirty="0" err="1">
                <a:latin typeface="Times New Roman" pitchFamily="18" charset="0"/>
              </a:rPr>
              <a:t>j</a:t>
            </a:r>
            <a:r>
              <a:rPr lang="en-US" sz="2000" i="1" baseline="30000" dirty="0" err="1">
                <a:latin typeface="Symbol" pitchFamily="18" charset="2"/>
              </a:rPr>
              <a:t>w</a:t>
            </a:r>
            <a:endParaRPr lang="en-US" sz="2391" i="1" dirty="0">
              <a:latin typeface="Times New Roman" pitchFamily="18" charset="0"/>
              <a:cs typeface="Times New Roman" pitchFamily="18" charset="0"/>
            </a:endParaRPr>
          </a:p>
          <a:p>
            <a:pPr algn="ctr" eaLnBrk="1" hangingPunct="1">
              <a:spcBef>
                <a:spcPts val="404"/>
              </a:spcBef>
              <a:spcAft>
                <a:spcPts val="299"/>
              </a:spcAft>
              <a:buNone/>
            </a:pPr>
            <a:r>
              <a:rPr lang="en-US" sz="2391" i="1" dirty="0">
                <a:latin typeface="Times New Roman" pitchFamily="18" charset="0"/>
                <a:cs typeface="Times New Roman" pitchFamily="18" charset="0"/>
              </a:rPr>
              <a:t>H</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z</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Y</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z</a:t>
            </a:r>
            <a:r>
              <a:rPr lang="en-US" sz="2391" dirty="0">
                <a:latin typeface="Times New Roman" pitchFamily="18" charset="0"/>
                <a:cs typeface="Times New Roman" pitchFamily="18" charset="0"/>
              </a:rPr>
              <a:t>) /</a:t>
            </a:r>
            <a:r>
              <a:rPr lang="en-US" sz="2391" i="1" dirty="0">
                <a:latin typeface="Times New Roman" pitchFamily="18" charset="0"/>
                <a:cs typeface="Times New Roman" pitchFamily="18" charset="0"/>
              </a:rPr>
              <a:t>X</a:t>
            </a:r>
            <a:r>
              <a:rPr lang="en-US" sz="2391" dirty="0">
                <a:latin typeface="Times New Roman" pitchFamily="18" charset="0"/>
                <a:cs typeface="Times New Roman" pitchFamily="18" charset="0"/>
              </a:rPr>
              <a:t>(</a:t>
            </a:r>
            <a:r>
              <a:rPr lang="en-US" sz="2391" i="1" dirty="0">
                <a:latin typeface="Times New Roman" pitchFamily="18" charset="0"/>
                <a:cs typeface="Times New Roman" pitchFamily="18" charset="0"/>
              </a:rPr>
              <a:t>z</a:t>
            </a:r>
            <a:r>
              <a:rPr lang="en-US" sz="2391" dirty="0">
                <a:latin typeface="Times New Roman" pitchFamily="18" charset="0"/>
                <a:cs typeface="Times New Roman" pitchFamily="18" charset="0"/>
              </a:rPr>
              <a:t>)=(1-</a:t>
            </a:r>
            <a:r>
              <a:rPr lang="en-US" sz="2391" i="1" dirty="0">
                <a:latin typeface="Times New Roman" pitchFamily="18" charset="0"/>
                <a:cs typeface="Times New Roman" pitchFamily="18" charset="0"/>
              </a:rPr>
              <a:t>az</a:t>
            </a:r>
            <a:r>
              <a:rPr lang="en-US" sz="2391" baseline="30000" dirty="0">
                <a:latin typeface="Times New Roman" pitchFamily="18" charset="0"/>
                <a:cs typeface="Times New Roman" pitchFamily="18" charset="0"/>
              </a:rPr>
              <a:t>-1</a:t>
            </a:r>
            <a:r>
              <a:rPr lang="en-US" sz="2391" dirty="0">
                <a:latin typeface="Times New Roman" pitchFamily="18" charset="0"/>
                <a:cs typeface="Times New Roman" pitchFamily="18" charset="0"/>
              </a:rPr>
              <a:t>)</a:t>
            </a:r>
            <a:r>
              <a:rPr lang="en-US" sz="2391" baseline="30000" dirty="0">
                <a:latin typeface="Times New Roman" pitchFamily="18" charset="0"/>
                <a:cs typeface="Times New Roman" pitchFamily="18" charset="0"/>
              </a:rPr>
              <a:t>-1</a:t>
            </a:r>
            <a:r>
              <a:rPr lang="en-US" sz="2391" dirty="0">
                <a:latin typeface="Times New Roman" pitchFamily="18" charset="0"/>
                <a:cs typeface="Times New Roman" pitchFamily="18" charset="0"/>
              </a:rPr>
              <a:t> </a:t>
            </a:r>
          </a:p>
          <a:p>
            <a:pPr eaLnBrk="1" hangingPunct="1">
              <a:spcBef>
                <a:spcPts val="404"/>
              </a:spcBef>
              <a:spcAft>
                <a:spcPts val="299"/>
              </a:spcAft>
            </a:pPr>
            <a:r>
              <a:rPr lang="en-US" sz="2391" dirty="0">
                <a:solidFill>
                  <a:srgbClr val="0000CC"/>
                </a:solidFill>
              </a:rPr>
              <a:t>Block diagram</a:t>
            </a:r>
          </a:p>
          <a:p>
            <a:pPr eaLnBrk="1" hangingPunct="1">
              <a:spcBef>
                <a:spcPts val="404"/>
              </a:spcBef>
              <a:spcAft>
                <a:spcPts val="299"/>
              </a:spcAft>
            </a:pPr>
            <a:endParaRPr lang="en-GB" sz="2391" dirty="0"/>
          </a:p>
          <a:p>
            <a:pPr eaLnBrk="1" hangingPunct="1">
              <a:spcBef>
                <a:spcPts val="404"/>
              </a:spcBef>
              <a:spcAft>
                <a:spcPts val="299"/>
              </a:spcAft>
            </a:pPr>
            <a:endParaRPr lang="en-GB" sz="2391" dirty="0"/>
          </a:p>
          <a:p>
            <a:pPr eaLnBrk="1" hangingPunct="1">
              <a:spcBef>
                <a:spcPts val="404"/>
              </a:spcBef>
              <a:spcAft>
                <a:spcPts val="299"/>
              </a:spcAft>
            </a:pPr>
            <a:endParaRPr lang="en-US" sz="2391" dirty="0"/>
          </a:p>
          <a:p>
            <a:pPr eaLnBrk="1" hangingPunct="1">
              <a:spcBef>
                <a:spcPts val="404"/>
              </a:spcBef>
              <a:spcAft>
                <a:spcPts val="299"/>
              </a:spcAft>
            </a:pPr>
            <a:r>
              <a:rPr lang="en-US" sz="2391" dirty="0">
                <a:solidFill>
                  <a:srgbClr val="0000CC"/>
                </a:solidFill>
              </a:rPr>
              <a:t>Algorithm</a:t>
            </a:r>
            <a:r>
              <a:rPr lang="en-US" sz="2391" dirty="0"/>
              <a:t> (software)</a:t>
            </a:r>
          </a:p>
        </p:txBody>
      </p:sp>
      <p:grpSp>
        <p:nvGrpSpPr>
          <p:cNvPr id="10244" name="Group 7"/>
          <p:cNvGrpSpPr>
            <a:grpSpLocks/>
          </p:cNvGrpSpPr>
          <p:nvPr/>
        </p:nvGrpSpPr>
        <p:grpSpPr bwMode="auto">
          <a:xfrm>
            <a:off x="4184590" y="3952847"/>
            <a:ext cx="376163" cy="497829"/>
            <a:chOff x="0" y="-16"/>
            <a:chExt cx="296" cy="392"/>
          </a:xfrm>
        </p:grpSpPr>
        <p:sp>
          <p:nvSpPr>
            <p:cNvPr id="10260" name="Oval 5"/>
            <p:cNvSpPr>
              <a:spLocks/>
            </p:cNvSpPr>
            <p:nvPr/>
          </p:nvSpPr>
          <p:spPr bwMode="auto">
            <a:xfrm>
              <a:off x="0" y="32"/>
              <a:ext cx="296" cy="296"/>
            </a:xfrm>
            <a:prstGeom prst="ellipse">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1617">
                <a:solidFill>
                  <a:srgbClr val="000000"/>
                </a:solidFill>
                <a:latin typeface="Times New Roman" pitchFamily="18" charset="0"/>
                <a:cs typeface="Times New Roman" pitchFamily="18" charset="0"/>
                <a:sym typeface="Gill Sans" charset="0"/>
              </a:endParaRPr>
            </a:p>
          </p:txBody>
        </p:sp>
        <p:sp>
          <p:nvSpPr>
            <p:cNvPr id="10261" name="Rectangle 6"/>
            <p:cNvSpPr>
              <a:spLocks/>
            </p:cNvSpPr>
            <p:nvPr/>
          </p:nvSpPr>
          <p:spPr bwMode="auto">
            <a:xfrm>
              <a:off x="36" y="-16"/>
              <a:ext cx="184" cy="392"/>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3234">
                  <a:solidFill>
                    <a:srgbClr val="000000"/>
                  </a:solidFill>
                  <a:latin typeface="Times New Roman" pitchFamily="18" charset="0"/>
                  <a:cs typeface="Times New Roman" pitchFamily="18" charset="0"/>
                  <a:sym typeface="Arial" charset="0"/>
                </a:rPr>
                <a:t>+</a:t>
              </a:r>
            </a:p>
          </p:txBody>
        </p:sp>
      </p:grpSp>
      <p:sp>
        <p:nvSpPr>
          <p:cNvPr id="10245" name="AutoShape 8"/>
          <p:cNvSpPr>
            <a:spLocks/>
          </p:cNvSpPr>
          <p:nvPr/>
        </p:nvSpPr>
        <p:spPr bwMode="auto">
          <a:xfrm rot="16200000" flipH="1">
            <a:off x="4681862" y="4654385"/>
            <a:ext cx="620613" cy="619497"/>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1617">
              <a:solidFill>
                <a:srgbClr val="000000"/>
              </a:solidFill>
              <a:latin typeface="Times New Roman" pitchFamily="18" charset="0"/>
              <a:cs typeface="Times New Roman" pitchFamily="18" charset="0"/>
              <a:sym typeface="Gill Sans" charset="0"/>
            </a:endParaRPr>
          </a:p>
        </p:txBody>
      </p:sp>
      <p:sp>
        <p:nvSpPr>
          <p:cNvPr id="10246" name="Rectangle 9"/>
          <p:cNvSpPr>
            <a:spLocks/>
          </p:cNvSpPr>
          <p:nvPr/>
        </p:nvSpPr>
        <p:spPr bwMode="auto">
          <a:xfrm>
            <a:off x="4986104" y="4765105"/>
            <a:ext cx="153888" cy="367921"/>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391" i="1">
                <a:solidFill>
                  <a:srgbClr val="000000"/>
                </a:solidFill>
                <a:latin typeface="Times New Roman" pitchFamily="18" charset="0"/>
                <a:cs typeface="Times New Roman" pitchFamily="18" charset="0"/>
                <a:sym typeface="Arial" charset="0"/>
              </a:rPr>
              <a:t>a</a:t>
            </a:r>
          </a:p>
        </p:txBody>
      </p:sp>
      <p:grpSp>
        <p:nvGrpSpPr>
          <p:cNvPr id="10247" name="Group 12"/>
          <p:cNvGrpSpPr>
            <a:grpSpLocks/>
          </p:cNvGrpSpPr>
          <p:nvPr/>
        </p:nvGrpSpPr>
        <p:grpSpPr bwMode="auto">
          <a:xfrm>
            <a:off x="5851092" y="4715220"/>
            <a:ext cx="629543" cy="497830"/>
            <a:chOff x="0" y="0"/>
            <a:chExt cx="576" cy="392"/>
          </a:xfrm>
        </p:grpSpPr>
        <p:sp>
          <p:nvSpPr>
            <p:cNvPr id="10258" name="Rectangle 10"/>
            <p:cNvSpPr>
              <a:spLocks/>
            </p:cNvSpPr>
            <p:nvPr/>
          </p:nvSpPr>
          <p:spPr bwMode="auto">
            <a:xfrm>
              <a:off x="0" y="0"/>
              <a:ext cx="576" cy="392"/>
            </a:xfrm>
            <a:prstGeom prst="rect">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1617">
                <a:solidFill>
                  <a:srgbClr val="000000"/>
                </a:solidFill>
                <a:latin typeface="Times New Roman" pitchFamily="18" charset="0"/>
                <a:cs typeface="Times New Roman" pitchFamily="18" charset="0"/>
                <a:sym typeface="Gill Sans" charset="0"/>
              </a:endParaRPr>
            </a:p>
          </p:txBody>
        </p:sp>
        <p:sp>
          <p:nvSpPr>
            <p:cNvPr id="10259" name="Rectangle 11"/>
            <p:cNvSpPr>
              <a:spLocks/>
            </p:cNvSpPr>
            <p:nvPr/>
          </p:nvSpPr>
          <p:spPr bwMode="auto">
            <a:xfrm>
              <a:off x="148" y="77"/>
              <a:ext cx="219" cy="23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969" i="1">
                  <a:solidFill>
                    <a:srgbClr val="000000"/>
                  </a:solidFill>
                  <a:latin typeface="Times New Roman" pitchFamily="18" charset="0"/>
                  <a:cs typeface="Times New Roman" pitchFamily="18" charset="0"/>
                  <a:sym typeface="Arial" charset="0"/>
                </a:rPr>
                <a:t>z</a:t>
              </a:r>
              <a:r>
                <a:rPr lang="en-US" sz="1969" baseline="32000">
                  <a:solidFill>
                    <a:srgbClr val="000000"/>
                  </a:solidFill>
                  <a:latin typeface="Times New Roman" pitchFamily="18" charset="0"/>
                  <a:cs typeface="Times New Roman" pitchFamily="18" charset="0"/>
                  <a:sym typeface="Arial" charset="0"/>
                </a:rPr>
                <a:t>-1</a:t>
              </a:r>
            </a:p>
          </p:txBody>
        </p:sp>
      </p:grpSp>
      <p:sp>
        <p:nvSpPr>
          <p:cNvPr id="10248" name="Line 13"/>
          <p:cNvSpPr>
            <a:spLocks noChangeShapeType="1"/>
          </p:cNvSpPr>
          <p:nvPr/>
        </p:nvSpPr>
        <p:spPr bwMode="auto">
          <a:xfrm flipH="1">
            <a:off x="3392080" y="4185019"/>
            <a:ext cx="782464" cy="0"/>
          </a:xfrm>
          <a:prstGeom prst="line">
            <a:avLst/>
          </a:prstGeom>
          <a:noFill/>
          <a:ln w="38100">
            <a:solidFill>
              <a:schemeClr val="tx1"/>
            </a:solidFill>
            <a:miter lim="800000"/>
            <a:headEnd type="stealth" w="lg" len="lg"/>
            <a:tailEnd type="none" w="lg" len="lg"/>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49" name="Rectangle 14"/>
          <p:cNvSpPr>
            <a:spLocks/>
          </p:cNvSpPr>
          <p:nvPr/>
        </p:nvSpPr>
        <p:spPr bwMode="auto">
          <a:xfrm>
            <a:off x="6720992" y="3508274"/>
            <a:ext cx="405560" cy="303032"/>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969" i="1">
                <a:solidFill>
                  <a:srgbClr val="000000"/>
                </a:solidFill>
                <a:latin typeface="Times New Roman" pitchFamily="18" charset="0"/>
                <a:cs typeface="Times New Roman" pitchFamily="18" charset="0"/>
                <a:sym typeface="Arial" charset="0"/>
              </a:rPr>
              <a:t>y</a:t>
            </a:r>
            <a:r>
              <a:rPr lang="en-US" sz="1969">
                <a:solidFill>
                  <a:srgbClr val="000000"/>
                </a:solidFill>
                <a:latin typeface="Times New Roman" pitchFamily="18" charset="0"/>
                <a:cs typeface="Times New Roman" pitchFamily="18" charset="0"/>
                <a:sym typeface="Arial" charset="0"/>
              </a:rPr>
              <a:t>[</a:t>
            </a:r>
            <a:r>
              <a:rPr lang="en-US" sz="1969" i="1">
                <a:solidFill>
                  <a:srgbClr val="000000"/>
                </a:solidFill>
                <a:latin typeface="Times New Roman" pitchFamily="18" charset="0"/>
                <a:cs typeface="Times New Roman" pitchFamily="18" charset="0"/>
                <a:sym typeface="Arial" charset="0"/>
              </a:rPr>
              <a:t>n</a:t>
            </a:r>
            <a:r>
              <a:rPr lang="en-US" sz="1969">
                <a:solidFill>
                  <a:srgbClr val="000000"/>
                </a:solidFill>
                <a:latin typeface="Times New Roman" pitchFamily="18" charset="0"/>
                <a:cs typeface="Times New Roman" pitchFamily="18" charset="0"/>
                <a:sym typeface="Arial" charset="0"/>
              </a:rPr>
              <a:t>]</a:t>
            </a:r>
          </a:p>
        </p:txBody>
      </p:sp>
      <p:sp>
        <p:nvSpPr>
          <p:cNvPr id="10250" name="Rectangle 15"/>
          <p:cNvSpPr>
            <a:spLocks/>
          </p:cNvSpPr>
          <p:nvPr/>
        </p:nvSpPr>
        <p:spPr bwMode="auto">
          <a:xfrm>
            <a:off x="3414217" y="3768499"/>
            <a:ext cx="405560" cy="303032"/>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969" i="1">
                <a:solidFill>
                  <a:srgbClr val="000000"/>
                </a:solidFill>
                <a:latin typeface="Times New Roman" pitchFamily="18" charset="0"/>
                <a:cs typeface="Times New Roman" pitchFamily="18" charset="0"/>
                <a:sym typeface="Arial" charset="0"/>
              </a:rPr>
              <a:t>x</a:t>
            </a:r>
            <a:r>
              <a:rPr lang="en-US" sz="1969">
                <a:solidFill>
                  <a:srgbClr val="000000"/>
                </a:solidFill>
                <a:latin typeface="Times New Roman" pitchFamily="18" charset="0"/>
                <a:cs typeface="Times New Roman" pitchFamily="18" charset="0"/>
                <a:sym typeface="Arial" charset="0"/>
              </a:rPr>
              <a:t>[</a:t>
            </a:r>
            <a:r>
              <a:rPr lang="en-US" sz="1969" i="1">
                <a:solidFill>
                  <a:srgbClr val="000000"/>
                </a:solidFill>
                <a:latin typeface="Times New Roman" pitchFamily="18" charset="0"/>
                <a:cs typeface="Times New Roman" pitchFamily="18" charset="0"/>
                <a:sym typeface="Arial" charset="0"/>
              </a:rPr>
              <a:t>n</a:t>
            </a:r>
            <a:r>
              <a:rPr lang="en-US" sz="1969">
                <a:solidFill>
                  <a:srgbClr val="000000"/>
                </a:solidFill>
                <a:latin typeface="Times New Roman" pitchFamily="18" charset="0"/>
                <a:cs typeface="Times New Roman" pitchFamily="18" charset="0"/>
                <a:sym typeface="Arial" charset="0"/>
              </a:rPr>
              <a:t>]</a:t>
            </a:r>
          </a:p>
        </p:txBody>
      </p:sp>
      <p:sp>
        <p:nvSpPr>
          <p:cNvPr id="10251" name="Line 16"/>
          <p:cNvSpPr>
            <a:spLocks noChangeShapeType="1"/>
          </p:cNvSpPr>
          <p:nvPr/>
        </p:nvSpPr>
        <p:spPr bwMode="auto">
          <a:xfrm rot="10800000">
            <a:off x="4570799" y="4185019"/>
            <a:ext cx="2659930" cy="0"/>
          </a:xfrm>
          <a:prstGeom prst="line">
            <a:avLst/>
          </a:prstGeom>
          <a:noFill/>
          <a:ln w="38100">
            <a:solidFill>
              <a:schemeClr val="tx1"/>
            </a:solidFill>
            <a:miter lim="800000"/>
            <a:headEnd type="stealth" w="lg" len="lg"/>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2" name="Line 17"/>
          <p:cNvSpPr>
            <a:spLocks noChangeShapeType="1"/>
          </p:cNvSpPr>
          <p:nvPr/>
        </p:nvSpPr>
        <p:spPr bwMode="auto">
          <a:xfrm>
            <a:off x="4366532" y="4410493"/>
            <a:ext cx="0" cy="588244"/>
          </a:xfrm>
          <a:prstGeom prst="line">
            <a:avLst/>
          </a:prstGeom>
          <a:noFill/>
          <a:ln w="38100">
            <a:solidFill>
              <a:schemeClr val="tx1"/>
            </a:solidFill>
            <a:miter lim="800000"/>
            <a:headEnd type="stealth" w="lg" len="lg"/>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3" name="Line 18"/>
          <p:cNvSpPr>
            <a:spLocks noChangeShapeType="1"/>
          </p:cNvSpPr>
          <p:nvPr/>
        </p:nvSpPr>
        <p:spPr bwMode="auto">
          <a:xfrm>
            <a:off x="5300801" y="4968599"/>
            <a:ext cx="567035" cy="0"/>
          </a:xfrm>
          <a:prstGeom prst="line">
            <a:avLst/>
          </a:prstGeom>
          <a:noFill/>
          <a:ln w="38100">
            <a:solidFill>
              <a:schemeClr val="tx1"/>
            </a:solidFill>
            <a:miter lim="800000"/>
            <a:headEnd type="stealth" w="lg" len="lg"/>
            <a:tailEnd type="none" w="lg" len="lg"/>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4" name="Line 19"/>
          <p:cNvSpPr>
            <a:spLocks noChangeShapeType="1"/>
          </p:cNvSpPr>
          <p:nvPr/>
        </p:nvSpPr>
        <p:spPr bwMode="auto">
          <a:xfrm flipV="1">
            <a:off x="6480635" y="4968599"/>
            <a:ext cx="392906" cy="3349"/>
          </a:xfrm>
          <a:prstGeom prst="line">
            <a:avLst/>
          </a:prstGeom>
          <a:noFill/>
          <a:ln w="38100">
            <a:solidFill>
              <a:schemeClr val="tx1"/>
            </a:solidFill>
            <a:miter lim="800000"/>
            <a:headEnd type="stealth" w="lg" len="lg"/>
            <a:tailEnd type="none" w="lg" len="lg"/>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5" name="Line 20"/>
          <p:cNvSpPr>
            <a:spLocks noChangeShapeType="1"/>
          </p:cNvSpPr>
          <p:nvPr/>
        </p:nvSpPr>
        <p:spPr bwMode="auto">
          <a:xfrm>
            <a:off x="6866844" y="4176089"/>
            <a:ext cx="0" cy="815951"/>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256" name="Line 21"/>
          <p:cNvSpPr>
            <a:spLocks noChangeShapeType="1"/>
          </p:cNvSpPr>
          <p:nvPr/>
        </p:nvSpPr>
        <p:spPr bwMode="auto">
          <a:xfrm flipH="1">
            <a:off x="4381043" y="4971948"/>
            <a:ext cx="306958" cy="0"/>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3" name="Rectangle 4"/>
          <p:cNvSpPr>
            <a:spLocks/>
          </p:cNvSpPr>
          <p:nvPr/>
        </p:nvSpPr>
        <p:spPr bwMode="auto">
          <a:xfrm>
            <a:off x="3560605" y="5261722"/>
            <a:ext cx="3337471" cy="1493101"/>
          </a:xfrm>
          <a:prstGeom prst="rect">
            <a:avLst/>
          </a:prstGeom>
          <a:noFill/>
          <a:ln w="12700">
            <a:noFill/>
            <a:miter lim="800000"/>
            <a:headEnd/>
            <a:tailEnd/>
          </a:ln>
        </p:spPr>
        <p:txBody>
          <a:bodyPr lIns="0" tIns="0" rIns="57798" bIns="0">
            <a:spAutoFit/>
          </a:bodyPr>
          <a:lstStyle/>
          <a:p>
            <a:pPr marL="715927" lvl="3" indent="-357170" defTabSz="914353">
              <a:defRPr/>
            </a:pPr>
            <a:r>
              <a:rPr lang="en-US" sz="1617" kern="0" dirty="0">
                <a:solidFill>
                  <a:srgbClr val="000000"/>
                </a:solidFill>
                <a:latin typeface="Courier" charset="0"/>
                <a:ea typeface="Courier" charset="0"/>
                <a:cs typeface="Courier" charset="0"/>
                <a:sym typeface="Courier" charset="0"/>
              </a:rPr>
              <a:t>loop()</a:t>
            </a:r>
          </a:p>
          <a:p>
            <a:pPr marL="715927" lvl="3" indent="-357170" defTabSz="914353">
              <a:defRPr/>
            </a:pPr>
            <a:r>
              <a:rPr lang="en-US" sz="1617" kern="0" dirty="0">
                <a:solidFill>
                  <a:srgbClr val="000000"/>
                </a:solidFill>
                <a:latin typeface="Courier" charset="0"/>
                <a:ea typeface="Courier" charset="0"/>
                <a:cs typeface="Courier" charset="0"/>
                <a:sym typeface="Courier" charset="0"/>
              </a:rPr>
              <a:t>{</a:t>
            </a:r>
          </a:p>
          <a:p>
            <a:pPr marL="715927" lvl="3" indent="-357170" defTabSz="914353">
              <a:defRPr/>
            </a:pPr>
            <a:r>
              <a:rPr lang="en-US" sz="1617" kern="0" dirty="0">
                <a:solidFill>
                  <a:srgbClr val="000000"/>
                </a:solidFill>
                <a:latin typeface="Courier" charset="0"/>
                <a:ea typeface="Courier" charset="0"/>
                <a:cs typeface="Courier" charset="0"/>
                <a:sym typeface="Courier" charset="0"/>
              </a:rPr>
              <a:t>	read x </a:t>
            </a:r>
          </a:p>
          <a:p>
            <a:pPr marL="715927" lvl="3" indent="-357170" defTabSz="914353">
              <a:defRPr/>
            </a:pPr>
            <a:r>
              <a:rPr lang="en-US" sz="1617" kern="0" dirty="0">
                <a:solidFill>
                  <a:srgbClr val="000000"/>
                </a:solidFill>
                <a:latin typeface="Courier" charset="0"/>
                <a:ea typeface="Courier" charset="0"/>
                <a:cs typeface="Courier" charset="0"/>
                <a:sym typeface="Courier" charset="0"/>
              </a:rPr>
              <a:t> 	y = a * y + x</a:t>
            </a:r>
          </a:p>
          <a:p>
            <a:pPr marL="715927" lvl="3" indent="-357170" defTabSz="914353">
              <a:defRPr/>
            </a:pPr>
            <a:r>
              <a:rPr lang="en-US" sz="1617" kern="0" dirty="0">
                <a:solidFill>
                  <a:srgbClr val="000000"/>
                </a:solidFill>
                <a:latin typeface="Courier" charset="0"/>
                <a:ea typeface="Courier" charset="0"/>
                <a:cs typeface="Courier" charset="0"/>
                <a:sym typeface="Courier" charset="0"/>
              </a:rPr>
              <a:t> 	write y</a:t>
            </a:r>
          </a:p>
          <a:p>
            <a:pPr marL="715927" lvl="3" indent="-357170" defTabSz="914353">
              <a:defRPr/>
            </a:pPr>
            <a:r>
              <a:rPr lang="en-US" sz="1617" kern="0" dirty="0">
                <a:solidFill>
                  <a:srgbClr val="000000"/>
                </a:solidFill>
                <a:latin typeface="Courier" charset="0"/>
                <a:ea typeface="Courier" charset="0"/>
                <a:cs typeface="Courier" charset="0"/>
                <a:sym typeface="Courier" charset="0"/>
              </a:rPr>
              <a:t>}</a:t>
            </a:r>
          </a:p>
        </p:txBody>
      </p:sp>
      <p:pic>
        <p:nvPicPr>
          <p:cNvPr id="14341" name="Picture 5"/>
          <p:cNvPicPr>
            <a:picLocks noChangeAspect="1" noChangeArrowheads="1"/>
          </p:cNvPicPr>
          <p:nvPr/>
        </p:nvPicPr>
        <p:blipFill>
          <a:blip r:embed="rId2" cstate="print"/>
          <a:srcRect/>
          <a:stretch>
            <a:fillRect/>
          </a:stretch>
        </p:blipFill>
        <p:spPr bwMode="auto">
          <a:xfrm>
            <a:off x="9480547" y="2817201"/>
            <a:ext cx="2540000" cy="1519237"/>
          </a:xfrm>
          <a:prstGeom prst="rect">
            <a:avLst/>
          </a:prstGeom>
          <a:noFill/>
          <a:ln w="9525">
            <a:noFill/>
            <a:miter lim="800000"/>
            <a:headEnd/>
            <a:tailEnd/>
          </a:ln>
        </p:spPr>
      </p:pic>
      <p:sp>
        <p:nvSpPr>
          <p:cNvPr id="14339" name="Rectangle 3"/>
          <p:cNvSpPr txBox="1">
            <a:spLocks noChangeArrowheads="1"/>
          </p:cNvSpPr>
          <p:nvPr/>
        </p:nvSpPr>
        <p:spPr bwMode="auto">
          <a:xfrm>
            <a:off x="7525386" y="856163"/>
            <a:ext cx="4943209" cy="5748973"/>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lvl1pPr marL="410751" indent="-267881" algn="l" rtl="0" eaLnBrk="0" fontAlgn="base" hangingPunct="0">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a:lstStyle>
          <a:p>
            <a:pPr marL="0" indent="0" eaLnBrk="1" hangingPunct="1"/>
            <a:r>
              <a:rPr lang="en-US" sz="2391" kern="0"/>
              <a:t>General difference equation</a:t>
            </a:r>
          </a:p>
          <a:p>
            <a:pPr marL="0" indent="0" eaLnBrk="1" hangingPunct="1"/>
            <a:endParaRPr lang="en-GB" sz="2391" i="1" kern="0"/>
          </a:p>
          <a:p>
            <a:pPr marL="0" indent="0" eaLnBrk="1" hangingPunct="1"/>
            <a:endParaRPr lang="en-US" sz="2391" i="1" kern="0"/>
          </a:p>
          <a:p>
            <a:pPr marL="0" indent="0" eaLnBrk="1" hangingPunct="1"/>
            <a:r>
              <a:rPr lang="en-US" sz="2391" kern="0"/>
              <a:t>Transfer function</a:t>
            </a:r>
          </a:p>
          <a:p>
            <a:pPr marL="0" indent="0" eaLnBrk="1" hangingPunct="1"/>
            <a:endParaRPr lang="en-GB" sz="2391" kern="0"/>
          </a:p>
          <a:p>
            <a:pPr marL="0" indent="0" eaLnBrk="1" hangingPunct="1"/>
            <a:endParaRPr lang="en-GB" sz="2391" kern="0"/>
          </a:p>
          <a:p>
            <a:pPr marL="0" indent="0" eaLnBrk="1" hangingPunct="1"/>
            <a:r>
              <a:rPr lang="en-US" sz="2391" kern="0"/>
              <a:t>If </a:t>
            </a:r>
            <a:r>
              <a:rPr lang="en-US" sz="2391" i="1" kern="0"/>
              <a:t>b</a:t>
            </a:r>
            <a:r>
              <a:rPr lang="en-US" sz="2391" i="1" kern="0" baseline="-25000"/>
              <a:t>i</a:t>
            </a:r>
            <a:r>
              <a:rPr lang="en-US" sz="2391" kern="0"/>
              <a:t>=0, for all </a:t>
            </a:r>
            <a:r>
              <a:rPr lang="en-US" sz="2391" i="1" kern="0"/>
              <a:t>i</a:t>
            </a:r>
            <a:r>
              <a:rPr lang="en-US" sz="2391" kern="0"/>
              <a:t>, </a:t>
            </a:r>
          </a:p>
          <a:p>
            <a:pPr marL="179379" lvl="1" indent="0" eaLnBrk="1" hangingPunct="1"/>
            <a:r>
              <a:rPr lang="en-US" sz="1969" kern="0"/>
              <a:t>No feedback </a:t>
            </a:r>
          </a:p>
          <a:p>
            <a:pPr marL="179379" lvl="1" indent="0" eaLnBrk="1" hangingPunct="1"/>
            <a:r>
              <a:rPr lang="en-US" sz="1969" kern="0"/>
              <a:t>finite impulse response (FIR) filter</a:t>
            </a:r>
          </a:p>
          <a:p>
            <a:pPr marL="0" indent="0" eaLnBrk="1" hangingPunct="1"/>
            <a:r>
              <a:rPr lang="en-US" sz="2391" kern="0"/>
              <a:t>If </a:t>
            </a:r>
            <a:r>
              <a:rPr lang="en-US" sz="2391" i="1" kern="0"/>
              <a:t>b</a:t>
            </a:r>
            <a:r>
              <a:rPr lang="en-US" sz="2391" i="1" kern="0" baseline="-25000"/>
              <a:t>i</a:t>
            </a:r>
            <a:r>
              <a:rPr lang="en-US" sz="2391" kern="0">
                <a:sym typeface="Symbol" pitchFamily="18" charset="2"/>
              </a:rPr>
              <a:t></a:t>
            </a:r>
            <a:r>
              <a:rPr lang="en-US" sz="2391" kern="0"/>
              <a:t>0, for any </a:t>
            </a:r>
            <a:r>
              <a:rPr lang="en-US" sz="2391" i="1" kern="0"/>
              <a:t>i</a:t>
            </a:r>
            <a:r>
              <a:rPr lang="en-US" sz="2391" kern="0"/>
              <a:t>, </a:t>
            </a:r>
          </a:p>
          <a:p>
            <a:pPr marL="179379" lvl="1" indent="0" eaLnBrk="1" hangingPunct="1"/>
            <a:r>
              <a:rPr lang="en-US" sz="1969" kern="0"/>
              <a:t>Feedback</a:t>
            </a:r>
          </a:p>
          <a:p>
            <a:pPr marL="179379" lvl="1" indent="0" eaLnBrk="1" hangingPunct="1"/>
            <a:r>
              <a:rPr lang="en-US" sz="1969" kern="0"/>
              <a:t>infinite impulse response (IIR) filter </a:t>
            </a:r>
            <a:endParaRPr lang="en-US" sz="1969" kern="0" dirty="0"/>
          </a:p>
        </p:txBody>
      </p:sp>
      <p:pic>
        <p:nvPicPr>
          <p:cNvPr id="14340" name="Picture 4"/>
          <p:cNvPicPr>
            <a:picLocks noChangeAspect="1" noChangeArrowheads="1"/>
          </p:cNvPicPr>
          <p:nvPr/>
        </p:nvPicPr>
        <p:blipFill>
          <a:blip r:embed="rId3" cstate="print"/>
          <a:srcRect/>
          <a:stretch>
            <a:fillRect/>
          </a:stretch>
        </p:blipFill>
        <p:spPr bwMode="auto">
          <a:xfrm>
            <a:off x="7617258" y="1905613"/>
            <a:ext cx="4078287" cy="6159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2793400" y="35719"/>
            <a:ext cx="9303350" cy="651867"/>
          </a:xfrm>
        </p:spPr>
        <p:txBody>
          <a:bodyPr/>
          <a:lstStyle/>
          <a:p>
            <a:pPr eaLnBrk="1" hangingPunct="1"/>
            <a:r>
              <a:rPr lang="en-US" dirty="0"/>
              <a:t>FIR 		&amp;	 		IIR filters</a:t>
            </a:r>
          </a:p>
        </p:txBody>
      </p:sp>
      <p:sp>
        <p:nvSpPr>
          <p:cNvPr id="11267" name="Rectangle 2"/>
          <p:cNvSpPr>
            <a:spLocks noGrp="1" noChangeArrowheads="1"/>
          </p:cNvSpPr>
          <p:nvPr>
            <p:ph type="body" idx="1"/>
          </p:nvPr>
        </p:nvSpPr>
        <p:spPr>
          <a:xfrm>
            <a:off x="0" y="2139843"/>
            <a:ext cx="5866704" cy="3109109"/>
          </a:xfrm>
        </p:spPr>
        <p:txBody>
          <a:bodyPr anchor="t"/>
          <a:lstStyle/>
          <a:p>
            <a:pPr marL="446468" eaLnBrk="1" hangingPunct="1">
              <a:spcBef>
                <a:spcPts val="984"/>
              </a:spcBef>
            </a:pPr>
            <a:r>
              <a:rPr lang="en-US" sz="2500" dirty="0"/>
              <a:t>Weighted sum of last M inputs</a:t>
            </a:r>
          </a:p>
          <a:p>
            <a:pPr marL="446468" eaLnBrk="1" hangingPunct="1"/>
            <a:r>
              <a:rPr lang="en-US" sz="2500" dirty="0">
                <a:solidFill>
                  <a:srgbClr val="0000FF"/>
                </a:solidFill>
              </a:rPr>
              <a:t>Finite impulse response</a:t>
            </a:r>
            <a:r>
              <a:rPr lang="en-US" sz="2500" dirty="0"/>
              <a:t>:</a:t>
            </a:r>
          </a:p>
          <a:p>
            <a:pPr marL="803643" lvl="1" eaLnBrk="1" hangingPunct="1">
              <a:spcBef>
                <a:spcPts val="352"/>
              </a:spcBef>
            </a:pPr>
            <a:r>
              <a:rPr lang="en-US" sz="2400" dirty="0"/>
              <a:t>If 	        ,             for n &gt; M  </a:t>
            </a:r>
          </a:p>
          <a:p>
            <a:pPr marL="635787" indent="-457200" eaLnBrk="1" hangingPunct="1"/>
            <a:r>
              <a:rPr lang="en-US" sz="2500" dirty="0"/>
              <a:t>Always </a:t>
            </a:r>
            <a:r>
              <a:rPr lang="en-US" sz="2500" dirty="0">
                <a:solidFill>
                  <a:srgbClr val="0000FF"/>
                </a:solidFill>
              </a:rPr>
              <a:t>stable</a:t>
            </a:r>
            <a:endParaRPr lang="en-US" sz="2500" dirty="0"/>
          </a:p>
        </p:txBody>
      </p:sp>
      <p:pic>
        <p:nvPicPr>
          <p:cNvPr id="11268" name="Picture 3"/>
          <p:cNvPicPr>
            <a:picLocks noChangeAspect="1" noChangeArrowheads="1"/>
          </p:cNvPicPr>
          <p:nvPr/>
        </p:nvPicPr>
        <p:blipFill>
          <a:blip r:embed="rId2" cstate="print"/>
          <a:srcRect/>
          <a:stretch>
            <a:fillRect/>
          </a:stretch>
        </p:blipFill>
        <p:spPr bwMode="auto">
          <a:xfrm>
            <a:off x="934812" y="924202"/>
            <a:ext cx="2866430" cy="955477"/>
          </a:xfrm>
          <a:prstGeom prst="rect">
            <a:avLst/>
          </a:prstGeom>
          <a:noFill/>
          <a:ln w="12700">
            <a:noFill/>
            <a:miter lim="800000"/>
            <a:headEnd/>
            <a:tailEnd/>
          </a:ln>
        </p:spPr>
      </p:pic>
      <p:pic>
        <p:nvPicPr>
          <p:cNvPr id="11269" name="Picture 4"/>
          <p:cNvPicPr>
            <a:picLocks noChangeAspect="1" noChangeArrowheads="1"/>
          </p:cNvPicPr>
          <p:nvPr/>
        </p:nvPicPr>
        <p:blipFill>
          <a:blip r:embed="rId3" cstate="print"/>
          <a:srcRect/>
          <a:stretch>
            <a:fillRect/>
          </a:stretch>
        </p:blipFill>
        <p:spPr bwMode="auto">
          <a:xfrm>
            <a:off x="1189600" y="3078216"/>
            <a:ext cx="1285875" cy="289099"/>
          </a:xfrm>
          <a:prstGeom prst="rect">
            <a:avLst/>
          </a:prstGeom>
          <a:noFill/>
          <a:ln w="12700">
            <a:noFill/>
            <a:miter lim="800000"/>
            <a:headEnd/>
            <a:tailEnd/>
          </a:ln>
        </p:spPr>
      </p:pic>
      <p:pic>
        <p:nvPicPr>
          <p:cNvPr id="11270" name="Picture 5"/>
          <p:cNvPicPr>
            <a:picLocks noChangeAspect="1" noChangeArrowheads="1"/>
          </p:cNvPicPr>
          <p:nvPr/>
        </p:nvPicPr>
        <p:blipFill>
          <a:blip r:embed="rId4" cstate="print"/>
          <a:srcRect/>
          <a:stretch>
            <a:fillRect/>
          </a:stretch>
        </p:blipFill>
        <p:spPr bwMode="auto">
          <a:xfrm>
            <a:off x="2670169" y="3049564"/>
            <a:ext cx="973336" cy="287982"/>
          </a:xfrm>
          <a:prstGeom prst="rect">
            <a:avLst/>
          </a:prstGeom>
          <a:noFill/>
          <a:ln w="12700">
            <a:noFill/>
            <a:miter lim="800000"/>
            <a:headEnd/>
            <a:tailEnd/>
          </a:ln>
        </p:spPr>
      </p:pic>
      <p:grpSp>
        <p:nvGrpSpPr>
          <p:cNvPr id="2" name="Group 1">
            <a:extLst>
              <a:ext uri="{FF2B5EF4-FFF2-40B4-BE49-F238E27FC236}">
                <a16:creationId xmlns:a16="http://schemas.microsoft.com/office/drawing/2014/main" id="{969569FF-13FD-6885-2843-C7966CD967EB}"/>
              </a:ext>
            </a:extLst>
          </p:cNvPr>
          <p:cNvGrpSpPr>
            <a:grpSpLocks noChangeAspect="1"/>
          </p:cNvGrpSpPr>
          <p:nvPr/>
        </p:nvGrpSpPr>
        <p:grpSpPr>
          <a:xfrm>
            <a:off x="187099" y="4523967"/>
            <a:ext cx="5109393" cy="1449971"/>
            <a:chOff x="41206" y="4421012"/>
            <a:chExt cx="7303218" cy="2072544"/>
          </a:xfrm>
        </p:grpSpPr>
        <p:grpSp>
          <p:nvGrpSpPr>
            <p:cNvPr id="11271" name="Group 9"/>
            <p:cNvGrpSpPr>
              <a:grpSpLocks/>
            </p:cNvGrpSpPr>
            <p:nvPr/>
          </p:nvGrpSpPr>
          <p:grpSpPr bwMode="auto">
            <a:xfrm>
              <a:off x="1642398" y="4426334"/>
              <a:ext cx="972219" cy="508992"/>
              <a:chOff x="0" y="0"/>
              <a:chExt cx="870" cy="456"/>
            </a:xfrm>
          </p:grpSpPr>
          <p:sp>
            <p:nvSpPr>
              <p:cNvPr id="11335" name="Rectangle 6"/>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6" name="Line 7"/>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7" name="Rectangle 8"/>
              <p:cNvSpPr>
                <a:spLocks/>
              </p:cNvSpPr>
              <p:nvPr/>
            </p:nvSpPr>
            <p:spPr bwMode="auto">
              <a:xfrm>
                <a:off x="406"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2" name="Group 13"/>
            <p:cNvGrpSpPr>
              <a:grpSpLocks/>
            </p:cNvGrpSpPr>
            <p:nvPr/>
          </p:nvGrpSpPr>
          <p:grpSpPr bwMode="auto">
            <a:xfrm>
              <a:off x="2623547" y="4426334"/>
              <a:ext cx="971104" cy="508992"/>
              <a:chOff x="0" y="0"/>
              <a:chExt cx="870" cy="456"/>
            </a:xfrm>
          </p:grpSpPr>
          <p:sp>
            <p:nvSpPr>
              <p:cNvPr id="11332" name="Rectangle 10"/>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3" name="Line 11"/>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4" name="Rectangle 12"/>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3" name="Group 17"/>
            <p:cNvGrpSpPr>
              <a:grpSpLocks/>
            </p:cNvGrpSpPr>
            <p:nvPr/>
          </p:nvGrpSpPr>
          <p:grpSpPr bwMode="auto">
            <a:xfrm>
              <a:off x="3605813" y="4426334"/>
              <a:ext cx="971104" cy="508992"/>
              <a:chOff x="0" y="0"/>
              <a:chExt cx="870" cy="456"/>
            </a:xfrm>
          </p:grpSpPr>
          <p:sp>
            <p:nvSpPr>
              <p:cNvPr id="11329" name="Rectangle 14"/>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0" name="Line 15"/>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31" name="Rectangle 16"/>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4" name="Group 21"/>
            <p:cNvGrpSpPr>
              <a:grpSpLocks/>
            </p:cNvGrpSpPr>
            <p:nvPr/>
          </p:nvGrpSpPr>
          <p:grpSpPr bwMode="auto">
            <a:xfrm>
              <a:off x="4588078" y="4426334"/>
              <a:ext cx="971104" cy="508992"/>
              <a:chOff x="0" y="0"/>
              <a:chExt cx="870" cy="456"/>
            </a:xfrm>
          </p:grpSpPr>
          <p:sp>
            <p:nvSpPr>
              <p:cNvPr id="11326" name="Rectangle 18"/>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7" name="Line 19"/>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8" name="Rectangle 20"/>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5" name="Group 25"/>
            <p:cNvGrpSpPr>
              <a:grpSpLocks/>
            </p:cNvGrpSpPr>
            <p:nvPr/>
          </p:nvGrpSpPr>
          <p:grpSpPr bwMode="auto">
            <a:xfrm>
              <a:off x="5570344" y="4426334"/>
              <a:ext cx="971104" cy="508992"/>
              <a:chOff x="0" y="0"/>
              <a:chExt cx="870" cy="456"/>
            </a:xfrm>
          </p:grpSpPr>
          <p:sp>
            <p:nvSpPr>
              <p:cNvPr id="11323" name="Rectangle 22"/>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4" name="Line 23"/>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5" name="Rectangle 24"/>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grpSp>
          <p:nvGrpSpPr>
            <p:cNvPr id="11276" name="Group 29"/>
            <p:cNvGrpSpPr>
              <a:grpSpLocks/>
            </p:cNvGrpSpPr>
            <p:nvPr/>
          </p:nvGrpSpPr>
          <p:grpSpPr bwMode="auto">
            <a:xfrm>
              <a:off x="659016" y="4426334"/>
              <a:ext cx="971104" cy="508992"/>
              <a:chOff x="0" y="0"/>
              <a:chExt cx="870" cy="456"/>
            </a:xfrm>
          </p:grpSpPr>
          <p:sp>
            <p:nvSpPr>
              <p:cNvPr id="11320" name="Rectangle 26"/>
              <p:cNvSpPr>
                <a:spLocks/>
              </p:cNvSpPr>
              <p:nvPr/>
            </p:nvSpPr>
            <p:spPr bwMode="auto">
              <a:xfrm>
                <a:off x="342" y="0"/>
                <a:ext cx="528" cy="456"/>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1" name="Line 27"/>
              <p:cNvSpPr>
                <a:spLocks noChangeShapeType="1"/>
              </p:cNvSpPr>
              <p:nvPr/>
            </p:nvSpPr>
            <p:spPr bwMode="auto">
              <a:xfrm flipH="1">
                <a:off x="0" y="232"/>
                <a:ext cx="33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22" name="Rectangle 28"/>
              <p:cNvSpPr>
                <a:spLocks/>
              </p:cNvSpPr>
              <p:nvPr/>
            </p:nvSpPr>
            <p:spPr bwMode="auto">
              <a:xfrm>
                <a:off x="404" y="11"/>
                <a:ext cx="394" cy="434"/>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z</a:t>
                </a:r>
                <a:r>
                  <a:rPr lang="en-US" sz="2200" baseline="32000">
                    <a:solidFill>
                      <a:srgbClr val="000000"/>
                    </a:solidFill>
                    <a:latin typeface="Arial" charset="0"/>
                    <a:cs typeface="Arial" charset="0"/>
                    <a:sym typeface="Arial" charset="0"/>
                  </a:rPr>
                  <a:t>-1</a:t>
                </a:r>
              </a:p>
            </p:txBody>
          </p:sp>
        </p:grpSp>
        <p:sp>
          <p:nvSpPr>
            <p:cNvPr id="11277" name="Rectangle 30"/>
            <p:cNvSpPr>
              <a:spLocks/>
            </p:cNvSpPr>
            <p:nvPr/>
          </p:nvSpPr>
          <p:spPr bwMode="auto">
            <a:xfrm>
              <a:off x="41206" y="4421012"/>
              <a:ext cx="650727"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x[n]</a:t>
              </a:r>
            </a:p>
          </p:txBody>
        </p:sp>
        <p:sp>
          <p:nvSpPr>
            <p:cNvPr id="11278" name="Oval 31"/>
            <p:cNvSpPr>
              <a:spLocks/>
            </p:cNvSpPr>
            <p:nvPr/>
          </p:nvSpPr>
          <p:spPr bwMode="auto">
            <a:xfrm>
              <a:off x="3534375" y="6006889"/>
              <a:ext cx="401836" cy="401836"/>
            </a:xfrm>
            <a:prstGeom prst="ellipse">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nvGrpSpPr>
            <p:cNvPr id="11279" name="Group 34"/>
            <p:cNvGrpSpPr>
              <a:grpSpLocks/>
            </p:cNvGrpSpPr>
            <p:nvPr/>
          </p:nvGrpSpPr>
          <p:grpSpPr bwMode="auto">
            <a:xfrm>
              <a:off x="587578" y="4703154"/>
              <a:ext cx="410766" cy="937617"/>
              <a:chOff x="0" y="0"/>
              <a:chExt cx="368" cy="840"/>
            </a:xfrm>
          </p:grpSpPr>
          <p:sp>
            <p:nvSpPr>
              <p:cNvPr id="11318" name="Line 32"/>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9" name="AutoShape 33"/>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0" name="Group 37"/>
            <p:cNvGrpSpPr>
              <a:grpSpLocks/>
            </p:cNvGrpSpPr>
            <p:nvPr/>
          </p:nvGrpSpPr>
          <p:grpSpPr bwMode="auto">
            <a:xfrm>
              <a:off x="1569844" y="4703154"/>
              <a:ext cx="410766" cy="937617"/>
              <a:chOff x="0" y="0"/>
              <a:chExt cx="368" cy="840"/>
            </a:xfrm>
          </p:grpSpPr>
          <p:sp>
            <p:nvSpPr>
              <p:cNvPr id="11316" name="Line 35"/>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7" name="AutoShape 36"/>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1" name="Group 40"/>
            <p:cNvGrpSpPr>
              <a:grpSpLocks/>
            </p:cNvGrpSpPr>
            <p:nvPr/>
          </p:nvGrpSpPr>
          <p:grpSpPr bwMode="auto">
            <a:xfrm>
              <a:off x="2552109" y="4703154"/>
              <a:ext cx="410766" cy="937617"/>
              <a:chOff x="0" y="0"/>
              <a:chExt cx="368" cy="840"/>
            </a:xfrm>
          </p:grpSpPr>
          <p:sp>
            <p:nvSpPr>
              <p:cNvPr id="11314" name="Line 38"/>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5" name="AutoShape 39"/>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2" name="Group 43"/>
            <p:cNvGrpSpPr>
              <a:grpSpLocks/>
            </p:cNvGrpSpPr>
            <p:nvPr/>
          </p:nvGrpSpPr>
          <p:grpSpPr bwMode="auto">
            <a:xfrm>
              <a:off x="3534375" y="4703154"/>
              <a:ext cx="410766" cy="937617"/>
              <a:chOff x="0" y="0"/>
              <a:chExt cx="368" cy="840"/>
            </a:xfrm>
          </p:grpSpPr>
          <p:sp>
            <p:nvSpPr>
              <p:cNvPr id="11312" name="Line 41"/>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3" name="AutoShape 42"/>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3" name="Group 46"/>
            <p:cNvGrpSpPr>
              <a:grpSpLocks/>
            </p:cNvGrpSpPr>
            <p:nvPr/>
          </p:nvGrpSpPr>
          <p:grpSpPr bwMode="auto">
            <a:xfrm>
              <a:off x="4516640" y="4703154"/>
              <a:ext cx="410766" cy="937617"/>
              <a:chOff x="0" y="0"/>
              <a:chExt cx="368" cy="840"/>
            </a:xfrm>
          </p:grpSpPr>
          <p:sp>
            <p:nvSpPr>
              <p:cNvPr id="11310" name="Line 44"/>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11" name="AutoShape 45"/>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4" name="Group 49"/>
            <p:cNvGrpSpPr>
              <a:grpSpLocks/>
            </p:cNvGrpSpPr>
            <p:nvPr/>
          </p:nvGrpSpPr>
          <p:grpSpPr bwMode="auto">
            <a:xfrm>
              <a:off x="5498906" y="4703154"/>
              <a:ext cx="410766" cy="937617"/>
              <a:chOff x="0" y="0"/>
              <a:chExt cx="368" cy="840"/>
            </a:xfrm>
          </p:grpSpPr>
          <p:sp>
            <p:nvSpPr>
              <p:cNvPr id="11308" name="Line 47"/>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09" name="AutoShape 48"/>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grpSp>
          <p:nvGrpSpPr>
            <p:cNvPr id="11285" name="Group 52"/>
            <p:cNvGrpSpPr>
              <a:grpSpLocks/>
            </p:cNvGrpSpPr>
            <p:nvPr/>
          </p:nvGrpSpPr>
          <p:grpSpPr bwMode="auto">
            <a:xfrm>
              <a:off x="6481172" y="4703154"/>
              <a:ext cx="410766" cy="937617"/>
              <a:chOff x="0" y="0"/>
              <a:chExt cx="368" cy="840"/>
            </a:xfrm>
          </p:grpSpPr>
          <p:sp>
            <p:nvSpPr>
              <p:cNvPr id="11306" name="Line 50"/>
              <p:cNvSpPr>
                <a:spLocks noChangeShapeType="1"/>
              </p:cNvSpPr>
              <p:nvPr/>
            </p:nvSpPr>
            <p:spPr bwMode="auto">
              <a:xfrm rot="10800000" flipH="1">
                <a:off x="184" y="0"/>
                <a:ext cx="0" cy="506"/>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307" name="AutoShape 51"/>
              <p:cNvSpPr>
                <a:spLocks/>
              </p:cNvSpPr>
              <p:nvPr/>
            </p:nvSpPr>
            <p:spPr bwMode="auto">
              <a:xfrm rot="10800000" flipH="1">
                <a:off x="0" y="496"/>
                <a:ext cx="368" cy="344"/>
              </a:xfrm>
              <a:prstGeom prst="triangle">
                <a:avLst>
                  <a:gd name="adj" fmla="val 50000"/>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grpSp>
        <p:sp>
          <p:nvSpPr>
            <p:cNvPr id="11286" name="Line 53"/>
            <p:cNvSpPr>
              <a:spLocks noChangeShapeType="1"/>
            </p:cNvSpPr>
            <p:nvPr/>
          </p:nvSpPr>
          <p:spPr bwMode="auto">
            <a:xfrm flipH="1">
              <a:off x="6552609" y="4685295"/>
              <a:ext cx="371699"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87" name="Rectangle 54"/>
            <p:cNvSpPr>
              <a:spLocks/>
            </p:cNvSpPr>
            <p:nvPr/>
          </p:nvSpPr>
          <p:spPr bwMode="auto">
            <a:xfrm>
              <a:off x="7007604" y="4425477"/>
              <a:ext cx="33682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a:t>
              </a:r>
            </a:p>
          </p:txBody>
        </p:sp>
        <p:sp>
          <p:nvSpPr>
            <p:cNvPr id="11288" name="Rectangle 55"/>
            <p:cNvSpPr>
              <a:spLocks/>
            </p:cNvSpPr>
            <p:nvPr/>
          </p:nvSpPr>
          <p:spPr bwMode="auto">
            <a:xfrm>
              <a:off x="3617849" y="5961383"/>
              <a:ext cx="236003"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a:t>
              </a:r>
            </a:p>
          </p:txBody>
        </p:sp>
        <p:sp>
          <p:nvSpPr>
            <p:cNvPr id="11289" name="Line 56"/>
            <p:cNvSpPr>
              <a:spLocks noChangeShapeType="1"/>
            </p:cNvSpPr>
            <p:nvPr/>
          </p:nvSpPr>
          <p:spPr bwMode="auto">
            <a:xfrm rot="10800000">
              <a:off x="775102" y="5640772"/>
              <a:ext cx="2768203" cy="577081"/>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0" name="Line 57"/>
            <p:cNvSpPr>
              <a:spLocks noChangeShapeType="1"/>
            </p:cNvSpPr>
            <p:nvPr/>
          </p:nvSpPr>
          <p:spPr bwMode="auto">
            <a:xfrm rot="10800000">
              <a:off x="1757367" y="5639656"/>
              <a:ext cx="1840632" cy="49783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1" name="Line 58"/>
            <p:cNvSpPr>
              <a:spLocks noChangeShapeType="1"/>
            </p:cNvSpPr>
            <p:nvPr/>
          </p:nvSpPr>
          <p:spPr bwMode="auto">
            <a:xfrm rot="10800000">
              <a:off x="2739633" y="5622912"/>
              <a:ext cx="924223" cy="421928"/>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2" name="Line 59"/>
            <p:cNvSpPr>
              <a:spLocks noChangeShapeType="1"/>
            </p:cNvSpPr>
            <p:nvPr/>
          </p:nvSpPr>
          <p:spPr bwMode="auto">
            <a:xfrm rot="10800000" flipH="1">
              <a:off x="3739758" y="5631842"/>
              <a:ext cx="0" cy="394023"/>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3" name="Line 60"/>
            <p:cNvSpPr>
              <a:spLocks noChangeShapeType="1"/>
            </p:cNvSpPr>
            <p:nvPr/>
          </p:nvSpPr>
          <p:spPr bwMode="auto">
            <a:xfrm rot="10800000" flipH="1">
              <a:off x="3891563" y="5629609"/>
              <a:ext cx="850553" cy="47439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4" name="Line 61"/>
            <p:cNvSpPr>
              <a:spLocks noChangeShapeType="1"/>
            </p:cNvSpPr>
            <p:nvPr/>
          </p:nvSpPr>
          <p:spPr bwMode="auto">
            <a:xfrm rot="10800000" flipH="1">
              <a:off x="3922817" y="5635191"/>
              <a:ext cx="1811611" cy="543594"/>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5" name="Line 62"/>
            <p:cNvSpPr>
              <a:spLocks noChangeShapeType="1"/>
            </p:cNvSpPr>
            <p:nvPr/>
          </p:nvSpPr>
          <p:spPr bwMode="auto">
            <a:xfrm rot="10800000" flipH="1">
              <a:off x="3916120" y="5644121"/>
              <a:ext cx="2789411" cy="620613"/>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6" name="Line 63"/>
            <p:cNvSpPr>
              <a:spLocks noChangeShapeType="1"/>
            </p:cNvSpPr>
            <p:nvPr/>
          </p:nvSpPr>
          <p:spPr bwMode="auto">
            <a:xfrm rot="10800000" flipH="1">
              <a:off x="3730828" y="6364076"/>
              <a:ext cx="8930" cy="129480"/>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7" name="Line 64"/>
            <p:cNvSpPr>
              <a:spLocks noChangeShapeType="1"/>
            </p:cNvSpPr>
            <p:nvPr/>
          </p:nvSpPr>
          <p:spPr bwMode="auto">
            <a:xfrm flipH="1">
              <a:off x="3721899" y="6489092"/>
              <a:ext cx="1904256"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200">
                <a:solidFill>
                  <a:srgbClr val="000000"/>
                </a:solidFill>
                <a:latin typeface="Gill Sans" charset="0"/>
                <a:sym typeface="Gill Sans" charset="0"/>
              </a:endParaRPr>
            </a:p>
          </p:txBody>
        </p:sp>
        <p:sp>
          <p:nvSpPr>
            <p:cNvPr id="11298" name="Rectangle 65"/>
            <p:cNvSpPr>
              <a:spLocks/>
            </p:cNvSpPr>
            <p:nvPr/>
          </p:nvSpPr>
          <p:spPr bwMode="auto">
            <a:xfrm>
              <a:off x="5038483" y="5970313"/>
              <a:ext cx="650727"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y[n]</a:t>
              </a:r>
            </a:p>
          </p:txBody>
        </p:sp>
        <p:sp>
          <p:nvSpPr>
            <p:cNvPr id="11299" name="Rectangle 66"/>
            <p:cNvSpPr>
              <a:spLocks/>
            </p:cNvSpPr>
            <p:nvPr/>
          </p:nvSpPr>
          <p:spPr bwMode="auto">
            <a:xfrm>
              <a:off x="230059"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0</a:t>
              </a:r>
            </a:p>
          </p:txBody>
        </p:sp>
        <p:sp>
          <p:nvSpPr>
            <p:cNvPr id="11300" name="Rectangle 67"/>
            <p:cNvSpPr>
              <a:spLocks/>
            </p:cNvSpPr>
            <p:nvPr/>
          </p:nvSpPr>
          <p:spPr bwMode="auto">
            <a:xfrm>
              <a:off x="1232974"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1</a:t>
              </a:r>
            </a:p>
          </p:txBody>
        </p:sp>
        <p:sp>
          <p:nvSpPr>
            <p:cNvPr id="11301" name="Rectangle 68"/>
            <p:cNvSpPr>
              <a:spLocks/>
            </p:cNvSpPr>
            <p:nvPr/>
          </p:nvSpPr>
          <p:spPr bwMode="auto">
            <a:xfrm>
              <a:off x="2206867"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2</a:t>
              </a:r>
            </a:p>
          </p:txBody>
        </p:sp>
        <p:sp>
          <p:nvSpPr>
            <p:cNvPr id="11302" name="Rectangle 69"/>
            <p:cNvSpPr>
              <a:spLocks/>
            </p:cNvSpPr>
            <p:nvPr/>
          </p:nvSpPr>
          <p:spPr bwMode="auto">
            <a:xfrm>
              <a:off x="3189134"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3</a:t>
              </a:r>
            </a:p>
          </p:txBody>
        </p:sp>
        <p:sp>
          <p:nvSpPr>
            <p:cNvPr id="11303" name="Rectangle 70"/>
            <p:cNvSpPr>
              <a:spLocks/>
            </p:cNvSpPr>
            <p:nvPr/>
          </p:nvSpPr>
          <p:spPr bwMode="auto">
            <a:xfrm>
              <a:off x="4198188"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4</a:t>
              </a:r>
            </a:p>
          </p:txBody>
        </p:sp>
        <p:sp>
          <p:nvSpPr>
            <p:cNvPr id="11304" name="Rectangle 71"/>
            <p:cNvSpPr>
              <a:spLocks/>
            </p:cNvSpPr>
            <p:nvPr/>
          </p:nvSpPr>
          <p:spPr bwMode="auto">
            <a:xfrm>
              <a:off x="5171524" y="5175570"/>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5</a:t>
              </a:r>
            </a:p>
          </p:txBody>
        </p:sp>
        <p:sp>
          <p:nvSpPr>
            <p:cNvPr id="11305" name="Rectangle 72"/>
            <p:cNvSpPr>
              <a:spLocks/>
            </p:cNvSpPr>
            <p:nvPr/>
          </p:nvSpPr>
          <p:spPr bwMode="auto">
            <a:xfrm>
              <a:off x="6189508" y="5184501"/>
              <a:ext cx="373480" cy="483919"/>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00">
                  <a:solidFill>
                    <a:srgbClr val="000000"/>
                  </a:solidFill>
                  <a:latin typeface="Arial" charset="0"/>
                  <a:cs typeface="Arial" charset="0"/>
                  <a:sym typeface="Arial" charset="0"/>
                </a:rPr>
                <a:t>b</a:t>
              </a:r>
              <a:r>
                <a:rPr lang="en-US" sz="2200" baseline="-6000">
                  <a:solidFill>
                    <a:srgbClr val="000000"/>
                  </a:solidFill>
                  <a:latin typeface="Arial" charset="0"/>
                  <a:cs typeface="Arial" charset="0"/>
                  <a:sym typeface="Arial" charset="0"/>
                </a:rPr>
                <a:t>6</a:t>
              </a:r>
            </a:p>
          </p:txBody>
        </p:sp>
      </p:grpSp>
      <p:sp>
        <p:nvSpPr>
          <p:cNvPr id="12291" name="Rectangle 2"/>
          <p:cNvSpPr txBox="1">
            <a:spLocks noChangeArrowheads="1"/>
          </p:cNvSpPr>
          <p:nvPr/>
        </p:nvSpPr>
        <p:spPr bwMode="auto">
          <a:xfrm>
            <a:off x="5474753" y="1810344"/>
            <a:ext cx="6717246" cy="1350823"/>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lvl1pPr marL="410751" indent="-267881" algn="l" rtl="0" eaLnBrk="0" fontAlgn="base" hangingPunct="0">
              <a:spcBef>
                <a:spcPts val="422"/>
              </a:spcBef>
              <a:spcAft>
                <a:spcPct val="0"/>
              </a:spcAft>
              <a:buSzPct val="150000"/>
              <a:buFont typeface="Arial" charset="0"/>
              <a:buChar char="•"/>
              <a:defRPr sz="2953">
                <a:solidFill>
                  <a:schemeClr val="tx1"/>
                </a:solidFill>
                <a:latin typeface="+mn-lt"/>
                <a:ea typeface="+mn-ea"/>
                <a:cs typeface="+mn-cs"/>
                <a:sym typeface="Arial" charset="0"/>
              </a:defRPr>
            </a:lvl1pPr>
            <a:lvl2pPr marL="767926" indent="-267881" algn="l" rtl="0" eaLnBrk="0" fontAlgn="base" hangingPunct="0">
              <a:spcBef>
                <a:spcPts val="422"/>
              </a:spcBef>
              <a:spcAft>
                <a:spcPct val="0"/>
              </a:spcAft>
              <a:buSzPct val="100000"/>
              <a:buFont typeface="Lucida Grande" charset="0"/>
              <a:buChar char="‣"/>
              <a:defRPr sz="2531">
                <a:solidFill>
                  <a:schemeClr val="tx1"/>
                </a:solidFill>
                <a:latin typeface="+mn-lt"/>
                <a:ea typeface="+mn-ea"/>
                <a:cs typeface="+mn-cs"/>
                <a:sym typeface="Arial" charset="0"/>
              </a:defRPr>
            </a:lvl2pPr>
            <a:lvl3pPr marL="1035807"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3pPr>
            <a:lvl4pPr marL="1348335"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4pPr>
            <a:lvl5pPr marL="1660863" indent="-223234" algn="l" rtl="0" eaLnBrk="0" fontAlgn="base" hangingPunct="0">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5pPr>
            <a:lvl6pPr marL="1982320"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6pPr>
            <a:lvl7pPr marL="2303777"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7pPr>
            <a:lvl8pPr marL="2625235"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8pPr>
            <a:lvl9pPr marL="2946692" indent="-223234" algn="l" rtl="0" fontAlgn="base">
              <a:spcBef>
                <a:spcPts val="422"/>
              </a:spcBef>
              <a:spcAft>
                <a:spcPct val="0"/>
              </a:spcAft>
              <a:buClr>
                <a:srgbClr val="000000"/>
              </a:buClr>
              <a:buSzPct val="100000"/>
              <a:buFont typeface="Arial" charset="0"/>
              <a:buChar char="-"/>
              <a:defRPr sz="2109">
                <a:solidFill>
                  <a:schemeClr val="tx1"/>
                </a:solidFill>
                <a:latin typeface="+mn-lt"/>
                <a:ea typeface="+mn-ea"/>
                <a:cs typeface="+mn-cs"/>
                <a:sym typeface="Arial" charset="0"/>
              </a:defRPr>
            </a:lvl9pPr>
          </a:lstStyle>
          <a:p>
            <a:pPr marL="446468" eaLnBrk="1" hangingPunct="1">
              <a:spcBef>
                <a:spcPts val="9281"/>
              </a:spcBef>
            </a:pPr>
            <a:r>
              <a:rPr lang="en-US" sz="2500" kern="0" dirty="0"/>
              <a:t>Weighted sum of last M inputs &amp; N outputs</a:t>
            </a:r>
          </a:p>
          <a:p>
            <a:pPr marL="446468" eaLnBrk="1" hangingPunct="1"/>
            <a:r>
              <a:rPr lang="en-US" sz="2500" kern="0" dirty="0">
                <a:solidFill>
                  <a:srgbClr val="0000FF"/>
                </a:solidFill>
              </a:rPr>
              <a:t>Infinite Impulse Response</a:t>
            </a:r>
            <a:endParaRPr lang="en-US" sz="2500" kern="0" dirty="0"/>
          </a:p>
          <a:p>
            <a:pPr marL="446468" eaLnBrk="1" hangingPunct="1"/>
            <a:r>
              <a:rPr lang="en-US" sz="2500" kern="0" dirty="0">
                <a:solidFill>
                  <a:srgbClr val="0000FF"/>
                </a:solidFill>
              </a:rPr>
              <a:t>Stability</a:t>
            </a:r>
            <a:r>
              <a:rPr lang="en-US" sz="2500" kern="0" dirty="0"/>
              <a:t> depends on coefficients </a:t>
            </a:r>
            <a:r>
              <a:rPr lang="en-US" sz="2600" i="1" kern="0" dirty="0" err="1">
                <a:latin typeface="Cambria Math" panose="02040503050406030204" pitchFamily="18" charset="0"/>
                <a:ea typeface="Cambria Math" panose="02040503050406030204" pitchFamily="18" charset="0"/>
              </a:rPr>
              <a:t>a</a:t>
            </a:r>
            <a:r>
              <a:rPr lang="en-US" sz="2600" i="1" kern="0" baseline="-6000" dirty="0" err="1">
                <a:latin typeface="Cambria Math" panose="02040503050406030204" pitchFamily="18" charset="0"/>
                <a:ea typeface="Cambria Math" panose="02040503050406030204" pitchFamily="18" charset="0"/>
              </a:rPr>
              <a:t>k</a:t>
            </a:r>
            <a:endParaRPr lang="en-US" sz="2600" i="1" kern="0" baseline="-6000" dirty="0">
              <a:latin typeface="Cambria Math" panose="02040503050406030204" pitchFamily="18" charset="0"/>
              <a:ea typeface="Cambria Math" panose="02040503050406030204" pitchFamily="18" charset="0"/>
            </a:endParaRPr>
          </a:p>
          <a:p>
            <a:pPr marL="446469" eaLnBrk="1" hangingPunct="1"/>
            <a:endParaRPr lang="en-US" sz="2800" kern="0" dirty="0"/>
          </a:p>
        </p:txBody>
      </p:sp>
      <p:pic>
        <p:nvPicPr>
          <p:cNvPr id="12292" name="Picture 3"/>
          <p:cNvPicPr>
            <a:picLocks noChangeAspect="1" noChangeArrowheads="1"/>
          </p:cNvPicPr>
          <p:nvPr/>
        </p:nvPicPr>
        <p:blipFill>
          <a:blip r:embed="rId5" cstate="print"/>
          <a:srcRect/>
          <a:stretch>
            <a:fillRect/>
          </a:stretch>
        </p:blipFill>
        <p:spPr bwMode="auto">
          <a:xfrm>
            <a:off x="6890742" y="815080"/>
            <a:ext cx="5206008" cy="955477"/>
          </a:xfrm>
          <a:prstGeom prst="rect">
            <a:avLst/>
          </a:prstGeom>
          <a:noFill/>
          <a:ln w="12700">
            <a:noFill/>
            <a:miter lim="800000"/>
            <a:headEnd/>
            <a:tailEnd/>
          </a:ln>
        </p:spPr>
      </p:pic>
      <p:pic>
        <p:nvPicPr>
          <p:cNvPr id="1026" name="Picture 2">
            <a:extLst>
              <a:ext uri="{FF2B5EF4-FFF2-40B4-BE49-F238E27FC236}">
                <a16:creationId xmlns:a16="http://schemas.microsoft.com/office/drawing/2014/main" id="{D96D0EA7-66FD-FABE-6AFF-401F3CCDD1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5209" y="3291880"/>
            <a:ext cx="5361132" cy="35711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FF43742-CDB1-747C-56A9-DD68AA075008}"/>
              </a:ext>
            </a:extLst>
          </p:cNvPr>
          <p:cNvSpPr txBox="1"/>
          <p:nvPr/>
        </p:nvSpPr>
        <p:spPr>
          <a:xfrm>
            <a:off x="2074940" y="6328889"/>
            <a:ext cx="6147446" cy="523220"/>
          </a:xfrm>
          <a:prstGeom prst="rect">
            <a:avLst/>
          </a:prstGeom>
          <a:noFill/>
        </p:spPr>
        <p:txBody>
          <a:bodyPr wrap="square">
            <a:spAutoFit/>
          </a:bodyPr>
          <a:lstStyle/>
          <a:p>
            <a:r>
              <a:rPr kumimoji="0" lang="en-US" sz="2800" b="0" i="0" u="none" strike="noStrike" kern="0" cap="none" spc="0" normalizeH="0" baseline="0" noProof="0" dirty="0">
                <a:ln>
                  <a:noFill/>
                </a:ln>
                <a:solidFill>
                  <a:srgbClr val="000000"/>
                </a:solidFill>
                <a:effectLst/>
                <a:uLnTx/>
                <a:uFillTx/>
                <a:latin typeface="Arial"/>
              </a:rPr>
              <a:t>Most </a:t>
            </a:r>
            <a:r>
              <a:rPr kumimoji="0" lang="en-US" sz="2800" b="0" i="0" u="none" strike="noStrike" kern="0" cap="none" spc="0" normalizeH="0" baseline="0" noProof="0" dirty="0" err="1">
                <a:ln>
                  <a:noFill/>
                </a:ln>
                <a:solidFill>
                  <a:srgbClr val="000000"/>
                </a:solidFill>
                <a:effectLst/>
                <a:uLnTx/>
                <a:uFillTx/>
                <a:latin typeface="Arial"/>
              </a:rPr>
              <a:t>equalisers</a:t>
            </a:r>
            <a:r>
              <a:rPr kumimoji="0" lang="en-US" sz="2800" b="0" i="0" u="none" strike="noStrike" kern="0" cap="none" spc="0" normalizeH="0" baseline="0" noProof="0" dirty="0">
                <a:ln>
                  <a:noFill/>
                </a:ln>
                <a:solidFill>
                  <a:srgbClr val="000000"/>
                </a:solidFill>
                <a:effectLst/>
                <a:uLnTx/>
                <a:uFillTx/>
                <a:latin typeface="Arial"/>
              </a:rPr>
              <a:t> use IIR filters</a:t>
            </a:r>
            <a:endParaRPr lang="en-GB"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500"/>
                                        <p:tgtEl>
                                          <p:spTgt spid="12291"/>
                                        </p:tgtEl>
                                      </p:cBhvr>
                                    </p:animEffect>
                                  </p:childTnLst>
                                </p:cTn>
                              </p:par>
                              <p:par>
                                <p:cTn id="8" presetID="10" presetClass="entr" presetSubtype="0" fill="hold" nodeType="withEffect">
                                  <p:stCondLst>
                                    <p:cond delay="0"/>
                                  </p:stCondLst>
                                  <p:childTnLst>
                                    <p:set>
                                      <p:cBhvr>
                                        <p:cTn id="9" dur="1" fill="hold">
                                          <p:stCondLst>
                                            <p:cond delay="0"/>
                                          </p:stCondLst>
                                        </p:cTn>
                                        <p:tgtEl>
                                          <p:spTgt spid="12292"/>
                                        </p:tgtEl>
                                        <p:attrNameLst>
                                          <p:attrName>style.visibility</p:attrName>
                                        </p:attrNameLst>
                                      </p:cBhvr>
                                      <p:to>
                                        <p:strVal val="visible"/>
                                      </p:to>
                                    </p:set>
                                    <p:animEffect transition="in" filter="fade">
                                      <p:cBhvr>
                                        <p:cTn id="10" dur="500"/>
                                        <p:tgtEl>
                                          <p:spTgt spid="12292"/>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p:cNvPicPr>
            <a:picLocks noChangeAspect="1" noChangeArrowheads="1"/>
          </p:cNvPicPr>
          <p:nvPr/>
        </p:nvPicPr>
        <p:blipFill>
          <a:blip r:embed="rId2" cstate="print"/>
          <a:srcRect/>
          <a:stretch>
            <a:fillRect/>
          </a:stretch>
        </p:blipFill>
        <p:spPr bwMode="auto">
          <a:xfrm>
            <a:off x="2917031" y="2142010"/>
            <a:ext cx="5768578" cy="3617639"/>
          </a:xfrm>
          <a:prstGeom prst="rect">
            <a:avLst/>
          </a:prstGeom>
          <a:noFill/>
          <a:ln w="12700">
            <a:noFill/>
            <a:miter lim="800000"/>
            <a:headEnd/>
            <a:tailEnd/>
          </a:ln>
        </p:spPr>
      </p:pic>
      <p:sp>
        <p:nvSpPr>
          <p:cNvPr id="14339" name="Rectangle 2"/>
          <p:cNvSpPr>
            <a:spLocks noGrp="1" noChangeArrowheads="1"/>
          </p:cNvSpPr>
          <p:nvPr>
            <p:ph type="title"/>
          </p:nvPr>
        </p:nvSpPr>
        <p:spPr/>
        <p:txBody>
          <a:bodyPr/>
          <a:lstStyle/>
          <a:p>
            <a:pPr eaLnBrk="1" hangingPunct="1"/>
            <a:r>
              <a:rPr lang="en-US"/>
              <a:t>What do we want in a filter?</a:t>
            </a:r>
          </a:p>
        </p:txBody>
      </p:sp>
      <p:sp>
        <p:nvSpPr>
          <p:cNvPr id="14340" name="Rectangle 3"/>
          <p:cNvSpPr>
            <a:spLocks noGrp="1" noChangeArrowheads="1"/>
          </p:cNvSpPr>
          <p:nvPr>
            <p:ph type="body" idx="1"/>
          </p:nvPr>
        </p:nvSpPr>
        <p:spPr/>
        <p:txBody>
          <a:bodyPr anchor="t"/>
          <a:lstStyle/>
          <a:p>
            <a:pPr marL="446469" eaLnBrk="1" hangingPunct="1"/>
            <a:r>
              <a:rPr lang="en-US"/>
              <a:t>Generally two conflicting priorities:</a:t>
            </a:r>
          </a:p>
          <a:p>
            <a:pPr marL="446469" eaLnBrk="1" hangingPunct="1"/>
            <a:r>
              <a:rPr lang="en-US">
                <a:solidFill>
                  <a:srgbClr val="0000FF"/>
                </a:solidFill>
              </a:rPr>
              <a:t>Sharpness</a:t>
            </a:r>
            <a:r>
              <a:rPr lang="en-US"/>
              <a:t> of cutoff</a:t>
            </a:r>
          </a:p>
          <a:p>
            <a:pPr marL="803643" lvl="1" eaLnBrk="1" hangingPunct="1"/>
            <a:r>
              <a:rPr lang="en-US"/>
              <a:t>Between </a:t>
            </a:r>
            <a:r>
              <a:rPr lang="en-US">
                <a:solidFill>
                  <a:srgbClr val="0000FF"/>
                </a:solidFill>
              </a:rPr>
              <a:t>passband</a:t>
            </a:r>
            <a:r>
              <a:rPr lang="en-US"/>
              <a:t> and </a:t>
            </a:r>
            <a:r>
              <a:rPr lang="en-US">
                <a:solidFill>
                  <a:srgbClr val="0000FF"/>
                </a:solidFill>
              </a:rPr>
              <a:t>stopband</a:t>
            </a: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endParaRPr lang="en-US">
              <a:solidFill>
                <a:srgbClr val="0000FF"/>
              </a:solidFill>
            </a:endParaRPr>
          </a:p>
          <a:p>
            <a:pPr marL="446469" eaLnBrk="1" hangingPunct="1">
              <a:spcBef>
                <a:spcPts val="1336"/>
              </a:spcBef>
            </a:pPr>
            <a:r>
              <a:rPr lang="en-US"/>
              <a:t>Computational complexity</a:t>
            </a:r>
          </a:p>
          <a:p>
            <a:pPr marL="803643" lvl="1" eaLnBrk="1" hangingPunct="1"/>
            <a:r>
              <a:rPr lang="en-US"/>
              <a:t>Measured in </a:t>
            </a:r>
            <a:r>
              <a:rPr lang="en-US">
                <a:solidFill>
                  <a:srgbClr val="0000FF"/>
                </a:solidFill>
              </a:rPr>
              <a:t>multiplies</a:t>
            </a:r>
            <a:r>
              <a:rPr lang="en-US"/>
              <a:t> per sample</a:t>
            </a:r>
          </a:p>
        </p:txBody>
      </p:sp>
      <p:sp>
        <p:nvSpPr>
          <p:cNvPr id="14341" name="Rectangle 4"/>
          <p:cNvSpPr>
            <a:spLocks/>
          </p:cNvSpPr>
          <p:nvPr/>
        </p:nvSpPr>
        <p:spPr bwMode="auto">
          <a:xfrm>
            <a:off x="9003389" y="3090231"/>
            <a:ext cx="737382" cy="173124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250">
                <a:solidFill>
                  <a:srgbClr val="000000"/>
                </a:solidFill>
                <a:latin typeface="Arial" charset="0"/>
                <a:cs typeface="Arial" charset="0"/>
                <a:sym typeface="Arial" charset="0"/>
              </a:rPr>
              <a:t>Order</a:t>
            </a:r>
          </a:p>
          <a:p>
            <a:pPr algn="ctr" defTabSz="642915" fontAlgn="base">
              <a:spcBef>
                <a:spcPct val="0"/>
              </a:spcBef>
              <a:spcAft>
                <a:spcPct val="0"/>
              </a:spcAft>
            </a:pPr>
            <a:r>
              <a:rPr lang="en-US" sz="2250">
                <a:solidFill>
                  <a:srgbClr val="FF7F00"/>
                </a:solidFill>
                <a:latin typeface="Arial" charset="0"/>
                <a:cs typeface="Arial" charset="0"/>
                <a:sym typeface="Arial" charset="0"/>
              </a:rPr>
              <a:t>N = 1</a:t>
            </a:r>
          </a:p>
          <a:p>
            <a:pPr algn="ctr" defTabSz="642915" fontAlgn="base">
              <a:spcBef>
                <a:spcPct val="0"/>
              </a:spcBef>
              <a:spcAft>
                <a:spcPct val="0"/>
              </a:spcAft>
            </a:pPr>
            <a:r>
              <a:rPr lang="en-US" sz="2250">
                <a:solidFill>
                  <a:srgbClr val="00FF00"/>
                </a:solidFill>
                <a:latin typeface="Arial" charset="0"/>
                <a:cs typeface="Arial" charset="0"/>
                <a:sym typeface="Arial" charset="0"/>
              </a:rPr>
              <a:t>N = 2</a:t>
            </a:r>
          </a:p>
          <a:p>
            <a:pPr algn="ctr" defTabSz="642915" fontAlgn="base">
              <a:spcBef>
                <a:spcPct val="0"/>
              </a:spcBef>
              <a:spcAft>
                <a:spcPct val="0"/>
              </a:spcAft>
            </a:pPr>
            <a:r>
              <a:rPr lang="en-US" sz="2250">
                <a:solidFill>
                  <a:srgbClr val="0000FF"/>
                </a:solidFill>
                <a:latin typeface="Arial" charset="0"/>
                <a:cs typeface="Arial" charset="0"/>
                <a:sym typeface="Arial" charset="0"/>
              </a:rPr>
              <a:t>N = 3</a:t>
            </a:r>
          </a:p>
          <a:p>
            <a:pPr algn="ctr" defTabSz="642915" fontAlgn="base">
              <a:spcBef>
                <a:spcPct val="0"/>
              </a:spcBef>
              <a:spcAft>
                <a:spcPct val="0"/>
              </a:spcAft>
            </a:pPr>
            <a:r>
              <a:rPr lang="en-US" sz="2250">
                <a:solidFill>
                  <a:srgbClr val="FF0000"/>
                </a:solidFill>
                <a:latin typeface="Arial" charset="0"/>
                <a:cs typeface="Arial" charset="0"/>
                <a:sym typeface="Arial" charset="0"/>
              </a:rPr>
              <a:t>N = 6</a:t>
            </a:r>
          </a:p>
        </p:txBody>
      </p:sp>
      <p:sp>
        <p:nvSpPr>
          <p:cNvPr id="14342" name="Rectangle 5"/>
          <p:cNvSpPr>
            <a:spLocks/>
          </p:cNvSpPr>
          <p:nvPr/>
        </p:nvSpPr>
        <p:spPr bwMode="auto">
          <a:xfrm>
            <a:off x="8771754" y="2370823"/>
            <a:ext cx="1200650" cy="562590"/>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Italic" charset="0"/>
                <a:cs typeface="Arial Italic" charset="0"/>
                <a:sym typeface="Arial Italic" charset="0"/>
              </a:rPr>
              <a:t>Butterworth</a:t>
            </a:r>
          </a:p>
          <a:p>
            <a:pPr algn="ctr" defTabSz="642915" fontAlgn="base">
              <a:spcBef>
                <a:spcPct val="0"/>
              </a:spcBef>
              <a:spcAft>
                <a:spcPct val="0"/>
              </a:spcAft>
            </a:pPr>
            <a:r>
              <a:rPr lang="en-US" sz="1828">
                <a:solidFill>
                  <a:srgbClr val="000000"/>
                </a:solidFill>
                <a:latin typeface="Arial" charset="0"/>
                <a:cs typeface="Arial" charset="0"/>
                <a:sym typeface="Arial" charset="0"/>
              </a:rPr>
              <a:t>(IIR) filters</a:t>
            </a:r>
          </a:p>
        </p:txBody>
      </p:sp>
      <p:sp>
        <p:nvSpPr>
          <p:cNvPr id="14343" name="Rectangle 6"/>
          <p:cNvSpPr>
            <a:spLocks/>
          </p:cNvSpPr>
          <p:nvPr/>
        </p:nvSpPr>
        <p:spPr bwMode="auto">
          <a:xfrm>
            <a:off x="8668919" y="4947038"/>
            <a:ext cx="1407438" cy="562590"/>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charset="0"/>
                <a:cs typeface="Arial" charset="0"/>
                <a:sym typeface="Arial" charset="0"/>
              </a:rPr>
              <a:t>Rolloff:</a:t>
            </a:r>
          </a:p>
          <a:p>
            <a:pPr algn="ctr" defTabSz="642915" fontAlgn="base">
              <a:spcBef>
                <a:spcPct val="0"/>
              </a:spcBef>
              <a:spcAft>
                <a:spcPct val="0"/>
              </a:spcAft>
            </a:pPr>
            <a:r>
              <a:rPr lang="en-US" sz="1828">
                <a:solidFill>
                  <a:srgbClr val="000000"/>
                </a:solidFill>
                <a:latin typeface="Arial" charset="0"/>
                <a:cs typeface="Arial" charset="0"/>
                <a:sym typeface="Arial" charset="0"/>
              </a:rPr>
              <a:t>6N dB/octave</a:t>
            </a:r>
          </a:p>
        </p:txBody>
      </p:sp>
      <p:sp>
        <p:nvSpPr>
          <p:cNvPr id="14344" name="Rectangle 7"/>
          <p:cNvSpPr>
            <a:spLocks/>
          </p:cNvSpPr>
          <p:nvPr/>
        </p:nvSpPr>
        <p:spPr bwMode="auto">
          <a:xfrm>
            <a:off x="7726659" y="5623466"/>
            <a:ext cx="533800" cy="281295"/>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charset="0"/>
                <a:cs typeface="Arial" charset="0"/>
                <a:sym typeface="Arial" charset="0"/>
              </a:rPr>
              <a:t>log(f)</a:t>
            </a:r>
          </a:p>
        </p:txBody>
      </p:sp>
      <p:sp>
        <p:nvSpPr>
          <p:cNvPr id="14345" name="Rectangle 8"/>
          <p:cNvSpPr>
            <a:spLocks/>
          </p:cNvSpPr>
          <p:nvPr/>
        </p:nvSpPr>
        <p:spPr bwMode="auto">
          <a:xfrm>
            <a:off x="2303913" y="3815205"/>
            <a:ext cx="637995" cy="281295"/>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828">
                <a:solidFill>
                  <a:srgbClr val="000000"/>
                </a:solidFill>
                <a:latin typeface="Arial" charset="0"/>
                <a:cs typeface="Arial" charset="0"/>
                <a:sym typeface="Arial" charset="0"/>
              </a:rPr>
              <a:t>log(H)</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p:txBody>
          <a:bodyPr/>
          <a:lstStyle/>
          <a:p>
            <a:pPr eaLnBrk="1" hangingPunct="1"/>
            <a:r>
              <a:rPr lang="en-US"/>
              <a:t>What do we want in a filter? (part 2)</a:t>
            </a:r>
          </a:p>
        </p:txBody>
      </p:sp>
      <p:sp>
        <p:nvSpPr>
          <p:cNvPr id="15363" name="Rectangle 2"/>
          <p:cNvSpPr>
            <a:spLocks noGrp="1" noChangeArrowheads="1"/>
          </p:cNvSpPr>
          <p:nvPr>
            <p:ph type="body" idx="1"/>
          </p:nvPr>
        </p:nvSpPr>
        <p:spPr/>
        <p:txBody>
          <a:bodyPr anchor="t"/>
          <a:lstStyle/>
          <a:p>
            <a:pPr marL="446469" eaLnBrk="1" hangingPunct="1"/>
            <a:r>
              <a:rPr lang="en-US"/>
              <a:t>For </a:t>
            </a:r>
            <a:r>
              <a:rPr lang="en-US">
                <a:solidFill>
                  <a:srgbClr val="0000FF"/>
                </a:solidFill>
              </a:rPr>
              <a:t>equalisers</a:t>
            </a:r>
            <a:r>
              <a:rPr lang="en-US"/>
              <a:t>, sharpest cutoff not necessary</a:t>
            </a:r>
          </a:p>
          <a:p>
            <a:pPr marL="803643" lvl="1" eaLnBrk="1" hangingPunct="1"/>
            <a:r>
              <a:rPr lang="en-US"/>
              <a:t>Small, controlled adjustments to </a:t>
            </a:r>
            <a:r>
              <a:rPr lang="en-US">
                <a:solidFill>
                  <a:srgbClr val="0000FF"/>
                </a:solidFill>
              </a:rPr>
              <a:t>frequency response</a:t>
            </a:r>
            <a:endParaRPr lang="en-US"/>
          </a:p>
          <a:p>
            <a:pPr marL="446469" eaLnBrk="1" hangingPunct="1"/>
            <a:r>
              <a:rPr lang="en-US"/>
              <a:t>Advantages of </a:t>
            </a:r>
            <a:r>
              <a:rPr lang="en-US">
                <a:solidFill>
                  <a:srgbClr val="0000FF"/>
                </a:solidFill>
              </a:rPr>
              <a:t>IIR</a:t>
            </a:r>
            <a:endParaRPr lang="en-US"/>
          </a:p>
          <a:p>
            <a:pPr marL="803643" lvl="1" eaLnBrk="1" hangingPunct="1"/>
            <a:r>
              <a:rPr lang="en-US"/>
              <a:t>More computationally efficient (lower orders)</a:t>
            </a:r>
          </a:p>
          <a:p>
            <a:pPr marL="803643" lvl="1" eaLnBrk="1" hangingPunct="1"/>
            <a:r>
              <a:rPr lang="en-US"/>
              <a:t>Models analogue filters</a:t>
            </a:r>
          </a:p>
          <a:p>
            <a:pPr marL="446469" eaLnBrk="1" hangingPunct="1"/>
            <a:r>
              <a:rPr lang="en-US"/>
              <a:t>Advantages of </a:t>
            </a:r>
            <a:r>
              <a:rPr lang="en-US">
                <a:solidFill>
                  <a:srgbClr val="0000FF"/>
                </a:solidFill>
              </a:rPr>
              <a:t>FIR</a:t>
            </a:r>
            <a:endParaRPr lang="en-US"/>
          </a:p>
          <a:p>
            <a:pPr marL="803643" lvl="1" eaLnBrk="1" hangingPunct="1"/>
            <a:r>
              <a:rPr lang="en-US"/>
              <a:t>Always stable</a:t>
            </a:r>
          </a:p>
          <a:p>
            <a:pPr marL="803643" lvl="1" eaLnBrk="1" hangingPunct="1"/>
            <a:r>
              <a:rPr lang="en-US">
                <a:solidFill>
                  <a:srgbClr val="0000FF"/>
                </a:solidFill>
              </a:rPr>
              <a:t>Linear phase </a:t>
            </a:r>
            <a:r>
              <a:rPr lang="en-US"/>
              <a:t>(when coefficients are symmetrical)</a:t>
            </a:r>
          </a:p>
        </p:txBody>
      </p:sp>
      <p:pic>
        <p:nvPicPr>
          <p:cNvPr id="15364" name="Picture 3"/>
          <p:cNvPicPr>
            <a:picLocks noChangeAspect="1" noChangeArrowheads="1"/>
          </p:cNvPicPr>
          <p:nvPr/>
        </p:nvPicPr>
        <p:blipFill>
          <a:blip r:embed="rId2" cstate="print"/>
          <a:srcRect/>
          <a:stretch>
            <a:fillRect/>
          </a:stretch>
        </p:blipFill>
        <p:spPr bwMode="auto">
          <a:xfrm>
            <a:off x="2095500" y="4688086"/>
            <a:ext cx="2232422" cy="330398"/>
          </a:xfrm>
          <a:prstGeom prst="rect">
            <a:avLst/>
          </a:prstGeom>
          <a:noFill/>
          <a:ln w="12700">
            <a:noFill/>
            <a:miter lim="800000"/>
            <a:headEnd/>
            <a:tailEnd/>
          </a:ln>
        </p:spPr>
      </p:pic>
      <p:sp>
        <p:nvSpPr>
          <p:cNvPr id="15365" name="Rectangle 4"/>
          <p:cNvSpPr>
            <a:spLocks/>
          </p:cNvSpPr>
          <p:nvPr/>
        </p:nvSpPr>
        <p:spPr bwMode="auto">
          <a:xfrm>
            <a:off x="5434087" y="4674691"/>
            <a:ext cx="5313164" cy="348258"/>
          </a:xfrm>
          <a:prstGeom prst="rect">
            <a:avLst/>
          </a:prstGeom>
          <a:noFill/>
          <a:ln w="12700">
            <a:noFill/>
            <a:miter lim="800000"/>
            <a:headEnd/>
            <a:tailEnd/>
          </a:ln>
        </p:spPr>
        <p:txBody>
          <a:bodyPr lIns="0" tIns="0" rIns="0" bIns="0" anchor="ctr"/>
          <a:lstStyle/>
          <a:p>
            <a:pPr algn="ctr" defTabSz="642915" fontAlgn="base">
              <a:spcBef>
                <a:spcPct val="0"/>
              </a:spcBef>
              <a:spcAft>
                <a:spcPct val="0"/>
              </a:spcAft>
            </a:pPr>
            <a:r>
              <a:rPr lang="en-US" sz="1969">
                <a:solidFill>
                  <a:srgbClr val="000000"/>
                </a:solidFill>
                <a:latin typeface="Arial" charset="0"/>
                <a:cs typeface="Arial" charset="0"/>
                <a:sym typeface="Arial" charset="0"/>
              </a:rPr>
              <a:t>symmetrical </a:t>
            </a:r>
            <a:r>
              <a:rPr lang="en-US" sz="1969">
                <a:solidFill>
                  <a:srgbClr val="0000FF"/>
                </a:solidFill>
                <a:latin typeface="Arial" charset="0"/>
                <a:cs typeface="Arial" charset="0"/>
                <a:sym typeface="Arial" charset="0"/>
              </a:rPr>
              <a:t>impulse response</a:t>
            </a:r>
            <a:r>
              <a:rPr lang="en-US" sz="1969">
                <a:solidFill>
                  <a:srgbClr val="000000"/>
                </a:solidFill>
                <a:latin typeface="Arial" charset="0"/>
                <a:cs typeface="Arial" charset="0"/>
                <a:sym typeface="Arial" charset="0"/>
              </a:rPr>
              <a:t> means...</a:t>
            </a:r>
          </a:p>
        </p:txBody>
      </p:sp>
      <p:pic>
        <p:nvPicPr>
          <p:cNvPr id="15366" name="Picture 5"/>
          <p:cNvPicPr>
            <a:picLocks noChangeAspect="1" noChangeArrowheads="1"/>
          </p:cNvPicPr>
          <p:nvPr/>
        </p:nvPicPr>
        <p:blipFill>
          <a:blip r:embed="rId3" cstate="print"/>
          <a:srcRect/>
          <a:stretch>
            <a:fillRect/>
          </a:stretch>
        </p:blipFill>
        <p:spPr bwMode="auto">
          <a:xfrm>
            <a:off x="2041922" y="5232797"/>
            <a:ext cx="3732609" cy="383977"/>
          </a:xfrm>
          <a:prstGeom prst="rect">
            <a:avLst/>
          </a:prstGeom>
          <a:noFill/>
          <a:ln w="12700">
            <a:noFill/>
            <a:miter lim="800000"/>
            <a:headEnd/>
            <a:tailEnd/>
          </a:ln>
        </p:spPr>
      </p:pic>
      <p:sp>
        <p:nvSpPr>
          <p:cNvPr id="15367" name="Rectangle 6"/>
          <p:cNvSpPr>
            <a:spLocks/>
          </p:cNvSpPr>
          <p:nvPr/>
        </p:nvSpPr>
        <p:spPr bwMode="auto">
          <a:xfrm>
            <a:off x="5435203" y="5232797"/>
            <a:ext cx="5313164" cy="348258"/>
          </a:xfrm>
          <a:prstGeom prst="rect">
            <a:avLst/>
          </a:prstGeom>
          <a:noFill/>
          <a:ln w="12700">
            <a:noFill/>
            <a:miter lim="800000"/>
            <a:headEnd/>
            <a:tailEnd/>
          </a:ln>
        </p:spPr>
        <p:txBody>
          <a:bodyPr lIns="0" tIns="0" rIns="0" bIns="0" anchor="ctr"/>
          <a:lstStyle/>
          <a:p>
            <a:pPr algn="ctr" defTabSz="642915" fontAlgn="base">
              <a:spcBef>
                <a:spcPct val="0"/>
              </a:spcBef>
              <a:spcAft>
                <a:spcPct val="0"/>
              </a:spcAft>
            </a:pPr>
            <a:r>
              <a:rPr lang="en-US" sz="1969">
                <a:solidFill>
                  <a:srgbClr val="000000"/>
                </a:solidFill>
                <a:latin typeface="Arial" charset="0"/>
                <a:cs typeface="Arial" charset="0"/>
                <a:sym typeface="Arial" charset="0"/>
              </a:rPr>
              <a:t>magnitude change with </a:t>
            </a:r>
            <a:r>
              <a:rPr lang="en-US" sz="1969">
                <a:solidFill>
                  <a:srgbClr val="0000FF"/>
                </a:solidFill>
                <a:latin typeface="Arial" charset="0"/>
                <a:cs typeface="Arial" charset="0"/>
                <a:sym typeface="Arial" charset="0"/>
              </a:rPr>
              <a:t>delay </a:t>
            </a:r>
            <a:r>
              <a:rPr lang="en-US" sz="1969">
                <a:solidFill>
                  <a:srgbClr val="000000"/>
                </a:solidFill>
                <a:latin typeface="Arial" charset="0"/>
                <a:cs typeface="Arial" charset="0"/>
                <a:sym typeface="Arial" charset="0"/>
              </a:rPr>
              <a:t>means...</a:t>
            </a:r>
          </a:p>
        </p:txBody>
      </p:sp>
      <p:pic>
        <p:nvPicPr>
          <p:cNvPr id="15368" name="Picture 7"/>
          <p:cNvPicPr>
            <a:picLocks noChangeAspect="1" noChangeArrowheads="1"/>
          </p:cNvPicPr>
          <p:nvPr/>
        </p:nvPicPr>
        <p:blipFill>
          <a:blip r:embed="rId4" cstate="print"/>
          <a:srcRect/>
          <a:stretch>
            <a:fillRect/>
          </a:stretch>
        </p:blipFill>
        <p:spPr bwMode="auto">
          <a:xfrm>
            <a:off x="2068711" y="5831086"/>
            <a:ext cx="2741414" cy="366117"/>
          </a:xfrm>
          <a:prstGeom prst="rect">
            <a:avLst/>
          </a:prstGeom>
          <a:noFill/>
          <a:ln w="12700">
            <a:noFill/>
            <a:miter lim="800000"/>
            <a:headEnd/>
            <a:tailEnd/>
          </a:ln>
        </p:spPr>
      </p:pic>
      <p:sp>
        <p:nvSpPr>
          <p:cNvPr id="15369" name="Rectangle 8"/>
          <p:cNvSpPr>
            <a:spLocks/>
          </p:cNvSpPr>
          <p:nvPr/>
        </p:nvSpPr>
        <p:spPr bwMode="auto">
          <a:xfrm>
            <a:off x="5345906" y="5786437"/>
            <a:ext cx="5313164" cy="348258"/>
          </a:xfrm>
          <a:prstGeom prst="rect">
            <a:avLst/>
          </a:prstGeom>
          <a:noFill/>
          <a:ln w="12700">
            <a:noFill/>
            <a:miter lim="800000"/>
            <a:headEnd/>
            <a:tailEnd/>
          </a:ln>
        </p:spPr>
        <p:txBody>
          <a:bodyPr lIns="0" tIns="0" rIns="0" bIns="0" anchor="ctr"/>
          <a:lstStyle/>
          <a:p>
            <a:pPr algn="ctr" defTabSz="642915" fontAlgn="base">
              <a:spcBef>
                <a:spcPct val="0"/>
              </a:spcBef>
              <a:spcAft>
                <a:spcPct val="0"/>
              </a:spcAft>
            </a:pPr>
            <a:r>
              <a:rPr lang="en-US" sz="1969">
                <a:solidFill>
                  <a:srgbClr val="000000"/>
                </a:solidFill>
                <a:latin typeface="Arial" charset="0"/>
                <a:cs typeface="Arial" charset="0"/>
                <a:sym typeface="Arial" charset="0"/>
              </a:rPr>
              <a:t>phase is a </a:t>
            </a:r>
            <a:r>
              <a:rPr lang="en-US" sz="1969">
                <a:solidFill>
                  <a:srgbClr val="0000FF"/>
                </a:solidFill>
                <a:latin typeface="Arial" charset="0"/>
                <a:cs typeface="Arial" charset="0"/>
                <a:sym typeface="Arial" charset="0"/>
              </a:rPr>
              <a:t>linear</a:t>
            </a:r>
            <a:r>
              <a:rPr lang="en-US" sz="1969">
                <a:solidFill>
                  <a:srgbClr val="000000"/>
                </a:solidFill>
                <a:latin typeface="Arial" charset="0"/>
                <a:cs typeface="Arial" charset="0"/>
                <a:sym typeface="Arial" charset="0"/>
              </a:rPr>
              <a:t> function of frequency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High order filtering</a:t>
            </a:r>
          </a:p>
        </p:txBody>
      </p:sp>
      <p:sp>
        <p:nvSpPr>
          <p:cNvPr id="18435" name="Rectangle 3"/>
          <p:cNvSpPr>
            <a:spLocks noGrp="1" noChangeArrowheads="1"/>
          </p:cNvSpPr>
          <p:nvPr>
            <p:ph type="body" idx="1"/>
          </p:nvPr>
        </p:nvSpPr>
        <p:spPr>
          <a:xfrm>
            <a:off x="0" y="856158"/>
            <a:ext cx="12283246" cy="6080469"/>
          </a:xfrm>
        </p:spPr>
        <p:txBody>
          <a:bodyPr anchor="t"/>
          <a:lstStyle/>
          <a:p>
            <a:pPr marL="446469" eaLnBrk="1" hangingPunct="1"/>
            <a:r>
              <a:rPr lang="en-US" sz="2400" dirty="0"/>
              <a:t>For </a:t>
            </a:r>
            <a:r>
              <a:rPr lang="en-US" sz="2400" dirty="0" err="1"/>
              <a:t>equalisation</a:t>
            </a:r>
            <a:endParaRPr lang="en-US" sz="2400" dirty="0"/>
          </a:p>
          <a:p>
            <a:pPr marL="803643" lvl="1" eaLnBrk="1" hangingPunct="1"/>
            <a:r>
              <a:rPr lang="en-US" sz="2000" dirty="0"/>
              <a:t>Change some frequencies, but leave others unchanged</a:t>
            </a:r>
          </a:p>
          <a:p>
            <a:pPr marL="803643" lvl="1" eaLnBrk="1" hangingPunct="1"/>
            <a:r>
              <a:rPr lang="en-US" sz="2000" dirty="0"/>
              <a:t>Combine multiple 1</a:t>
            </a:r>
            <a:r>
              <a:rPr lang="en-US" sz="2000" baseline="30000" dirty="0"/>
              <a:t>st</a:t>
            </a:r>
            <a:r>
              <a:rPr lang="en-US" sz="2000" dirty="0"/>
              <a:t> and 2</a:t>
            </a:r>
            <a:r>
              <a:rPr lang="en-US" sz="2000" baseline="30000" dirty="0"/>
              <a:t>nd</a:t>
            </a:r>
            <a:r>
              <a:rPr lang="en-US" sz="2000" dirty="0"/>
              <a:t> order filters</a:t>
            </a:r>
            <a:endParaRPr lang="en-US" dirty="0"/>
          </a:p>
          <a:p>
            <a:pPr eaLnBrk="1" hangingPunct="1">
              <a:spcBef>
                <a:spcPts val="1200"/>
              </a:spcBef>
            </a:pPr>
            <a:r>
              <a:rPr lang="en-GB" sz="2400" dirty="0"/>
              <a:t>Series</a:t>
            </a:r>
          </a:p>
          <a:p>
            <a:pPr lvl="1" eaLnBrk="1" hangingPunct="1">
              <a:spcBef>
                <a:spcPts val="1200"/>
              </a:spcBef>
            </a:pPr>
            <a:r>
              <a:rPr lang="en-GB" sz="2000" dirty="0"/>
              <a:t>Transfer function as product of 2</a:t>
            </a:r>
            <a:r>
              <a:rPr lang="en-GB" sz="2000" baseline="30000" dirty="0"/>
              <a:t>nd</a:t>
            </a:r>
            <a:r>
              <a:rPr lang="en-GB" sz="2000" dirty="0"/>
              <a:t> order terms</a:t>
            </a:r>
          </a:p>
          <a:p>
            <a:pPr lvl="1" eaLnBrk="1" hangingPunct="1">
              <a:spcBef>
                <a:spcPts val="1200"/>
              </a:spcBef>
            </a:pPr>
            <a:r>
              <a:rPr lang="en-GB" sz="2000" dirty="0"/>
              <a:t>Low shelf, high shelf and peaking filters</a:t>
            </a:r>
          </a:p>
          <a:p>
            <a:pPr eaLnBrk="1" hangingPunct="1">
              <a:spcBef>
                <a:spcPts val="1200"/>
              </a:spcBef>
            </a:pPr>
            <a:endParaRPr lang="en-GB" sz="1800" dirty="0"/>
          </a:p>
          <a:p>
            <a:pPr eaLnBrk="1" hangingPunct="1">
              <a:spcBef>
                <a:spcPts val="1200"/>
              </a:spcBef>
              <a:buFontTx/>
              <a:buNone/>
            </a:pPr>
            <a:endParaRPr lang="en-GB" sz="800" dirty="0"/>
          </a:p>
          <a:p>
            <a:pPr eaLnBrk="1" hangingPunct="1">
              <a:spcBef>
                <a:spcPts val="1200"/>
              </a:spcBef>
            </a:pPr>
            <a:r>
              <a:rPr lang="en-GB" sz="2400" dirty="0"/>
              <a:t>Parallel</a:t>
            </a:r>
          </a:p>
          <a:p>
            <a:pPr lvl="1" eaLnBrk="1" hangingPunct="1">
              <a:spcBef>
                <a:spcPts val="1200"/>
              </a:spcBef>
            </a:pPr>
            <a:r>
              <a:rPr lang="en-GB" sz="2000" dirty="0"/>
              <a:t>Transfer function as sum of 2</a:t>
            </a:r>
            <a:r>
              <a:rPr lang="en-GB" sz="2000" baseline="30000" dirty="0"/>
              <a:t>nd</a:t>
            </a:r>
            <a:r>
              <a:rPr lang="en-GB" sz="2000" dirty="0"/>
              <a:t> order terms</a:t>
            </a:r>
          </a:p>
          <a:p>
            <a:pPr lvl="1" eaLnBrk="1" hangingPunct="1">
              <a:spcBef>
                <a:spcPts val="1200"/>
              </a:spcBef>
            </a:pPr>
            <a:r>
              <a:rPr lang="en-GB" sz="2000" dirty="0"/>
              <a:t>Low pass, high pass and bandpass filters</a:t>
            </a:r>
          </a:p>
          <a:p>
            <a:pPr eaLnBrk="1" hangingPunct="1">
              <a:spcBef>
                <a:spcPts val="1200"/>
              </a:spcBef>
            </a:pPr>
            <a:endParaRPr lang="en-US" sz="2672" dirty="0"/>
          </a:p>
        </p:txBody>
      </p:sp>
      <p:graphicFrame>
        <p:nvGraphicFramePr>
          <p:cNvPr id="4" name="Object 6">
            <a:hlinkClick r:id="" action="ppaction://ole?verb=0"/>
            <a:extLst>
              <a:ext uri="{FF2B5EF4-FFF2-40B4-BE49-F238E27FC236}">
                <a16:creationId xmlns:a16="http://schemas.microsoft.com/office/drawing/2014/main" id="{B91F40E4-A1BD-5DCA-72E7-2ACFE6FC86A0}"/>
              </a:ext>
            </a:extLst>
          </p:cNvPr>
          <p:cNvGraphicFramePr>
            <a:graphicFrameLocks/>
          </p:cNvGraphicFramePr>
          <p:nvPr>
            <p:extLst>
              <p:ext uri="{D42A27DB-BD31-4B8C-83A1-F6EECF244321}">
                <p14:modId xmlns:p14="http://schemas.microsoft.com/office/powerpoint/2010/main" val="764199258"/>
              </p:ext>
            </p:extLst>
          </p:nvPr>
        </p:nvGraphicFramePr>
        <p:xfrm>
          <a:off x="2299166" y="5670699"/>
          <a:ext cx="2336800" cy="863600"/>
        </p:xfrm>
        <a:graphic>
          <a:graphicData uri="http://schemas.openxmlformats.org/presentationml/2006/ole">
            <mc:AlternateContent xmlns:mc="http://schemas.openxmlformats.org/markup-compatibility/2006">
              <mc:Choice xmlns:v="urn:schemas-microsoft-com:vml" Requires="v">
                <p:oleObj name="Equation" r:id="rId2" imgW="1143000" imgH="368280" progId="Equation.DSMT4">
                  <p:embed/>
                </p:oleObj>
              </mc:Choice>
              <mc:Fallback>
                <p:oleObj name="Equation" r:id="rId2" imgW="1143000" imgH="368280" progId="Equation.DSMT4">
                  <p:embed/>
                  <p:pic>
                    <p:nvPicPr>
                      <p:cNvPr id="4" name="Object 6">
                        <a:hlinkClick r:id="" action="ppaction://ole?verb=0"/>
                        <a:extLst>
                          <a:ext uri="{FF2B5EF4-FFF2-40B4-BE49-F238E27FC236}">
                            <a16:creationId xmlns:a16="http://schemas.microsoft.com/office/drawing/2014/main" id="{B91F40E4-A1BD-5DCA-72E7-2ACFE6FC86A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166" y="5670699"/>
                        <a:ext cx="23368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7">
            <a:extLst>
              <a:ext uri="{FF2B5EF4-FFF2-40B4-BE49-F238E27FC236}">
                <a16:creationId xmlns:a16="http://schemas.microsoft.com/office/drawing/2014/main" id="{BA4AADF9-C5BC-0440-BB9C-051332B7D0D7}"/>
              </a:ext>
            </a:extLst>
          </p:cNvPr>
          <p:cNvGraphicFramePr>
            <a:graphicFrameLocks noChangeAspect="1"/>
          </p:cNvGraphicFramePr>
          <p:nvPr>
            <p:extLst>
              <p:ext uri="{D42A27DB-BD31-4B8C-83A1-F6EECF244321}">
                <p14:modId xmlns:p14="http://schemas.microsoft.com/office/powerpoint/2010/main" val="2268259385"/>
              </p:ext>
            </p:extLst>
          </p:nvPr>
        </p:nvGraphicFramePr>
        <p:xfrm>
          <a:off x="1248954" y="3487708"/>
          <a:ext cx="2305050" cy="804863"/>
        </p:xfrm>
        <a:graphic>
          <a:graphicData uri="http://schemas.openxmlformats.org/presentationml/2006/ole">
            <mc:AlternateContent xmlns:mc="http://schemas.openxmlformats.org/markup-compatibility/2006">
              <mc:Choice xmlns:v="urn:schemas-microsoft-com:vml" Requires="v">
                <p:oleObj name="Equation" r:id="rId4" imgW="1054080" imgH="368280" progId="Equation.DSMT4">
                  <p:embed/>
                </p:oleObj>
              </mc:Choice>
              <mc:Fallback>
                <p:oleObj name="Equation" r:id="rId4" imgW="1054080" imgH="368280" progId="Equation.DSMT4">
                  <p:embed/>
                  <p:pic>
                    <p:nvPicPr>
                      <p:cNvPr id="5" name="Object 7">
                        <a:extLst>
                          <a:ext uri="{FF2B5EF4-FFF2-40B4-BE49-F238E27FC236}">
                            <a16:creationId xmlns:a16="http://schemas.microsoft.com/office/drawing/2014/main" id="{BA4AADF9-C5BC-0440-BB9C-051332B7D0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954" y="3487708"/>
                        <a:ext cx="2305050"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3">
            <a:extLst>
              <a:ext uri="{FF2B5EF4-FFF2-40B4-BE49-F238E27FC236}">
                <a16:creationId xmlns:a16="http://schemas.microsoft.com/office/drawing/2014/main" id="{7D73B9F9-079A-EBDE-78C6-2AC63A45F47A}"/>
              </a:ext>
            </a:extLst>
          </p:cNvPr>
          <p:cNvSpPr>
            <a:spLocks/>
          </p:cNvSpPr>
          <p:nvPr/>
        </p:nvSpPr>
        <p:spPr bwMode="auto">
          <a:xfrm>
            <a:off x="5829479" y="3569244"/>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7" name="Rectangle 4">
            <a:extLst>
              <a:ext uri="{FF2B5EF4-FFF2-40B4-BE49-F238E27FC236}">
                <a16:creationId xmlns:a16="http://schemas.microsoft.com/office/drawing/2014/main" id="{4ADAD903-7537-1EA5-0B8C-292BD3F69ACE}"/>
              </a:ext>
            </a:extLst>
          </p:cNvPr>
          <p:cNvSpPr>
            <a:spLocks/>
          </p:cNvSpPr>
          <p:nvPr/>
        </p:nvSpPr>
        <p:spPr bwMode="auto">
          <a:xfrm>
            <a:off x="5992682" y="3667140"/>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1</a:t>
            </a:r>
            <a:r>
              <a:rPr lang="en-US" sz="1687" dirty="0">
                <a:solidFill>
                  <a:srgbClr val="000000"/>
                </a:solidFill>
                <a:latin typeface="Arial" charset="0"/>
                <a:cs typeface="Arial" charset="0"/>
                <a:sym typeface="Arial" charset="0"/>
              </a:rPr>
              <a:t>(z)</a:t>
            </a:r>
          </a:p>
        </p:txBody>
      </p:sp>
      <p:sp>
        <p:nvSpPr>
          <p:cNvPr id="8" name="Line 5">
            <a:extLst>
              <a:ext uri="{FF2B5EF4-FFF2-40B4-BE49-F238E27FC236}">
                <a16:creationId xmlns:a16="http://schemas.microsoft.com/office/drawing/2014/main" id="{800EFB33-A417-07B8-F70F-C34D71C0A789}"/>
              </a:ext>
            </a:extLst>
          </p:cNvPr>
          <p:cNvSpPr>
            <a:spLocks noChangeShapeType="1"/>
          </p:cNvSpPr>
          <p:nvPr/>
        </p:nvSpPr>
        <p:spPr bwMode="auto">
          <a:xfrm flipH="1">
            <a:off x="5410901" y="3801416"/>
            <a:ext cx="390674"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9" name="Line 6">
            <a:extLst>
              <a:ext uri="{FF2B5EF4-FFF2-40B4-BE49-F238E27FC236}">
                <a16:creationId xmlns:a16="http://schemas.microsoft.com/office/drawing/2014/main" id="{390FFF56-7C9F-769F-4B09-F660410DF1A8}"/>
              </a:ext>
            </a:extLst>
          </p:cNvPr>
          <p:cNvSpPr>
            <a:spLocks noChangeShapeType="1"/>
          </p:cNvSpPr>
          <p:nvPr/>
        </p:nvSpPr>
        <p:spPr bwMode="auto">
          <a:xfrm flipH="1">
            <a:off x="6668870" y="3801416"/>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0" name="Rectangle 7">
            <a:extLst>
              <a:ext uri="{FF2B5EF4-FFF2-40B4-BE49-F238E27FC236}">
                <a16:creationId xmlns:a16="http://schemas.microsoft.com/office/drawing/2014/main" id="{FEBDAC9A-5089-54D5-E9EE-8959817E5A06}"/>
              </a:ext>
            </a:extLst>
          </p:cNvPr>
          <p:cNvSpPr>
            <a:spLocks/>
          </p:cNvSpPr>
          <p:nvPr/>
        </p:nvSpPr>
        <p:spPr bwMode="auto">
          <a:xfrm>
            <a:off x="4947829" y="3667140"/>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X(z)</a:t>
            </a:r>
          </a:p>
        </p:txBody>
      </p:sp>
      <p:sp>
        <p:nvSpPr>
          <p:cNvPr id="11" name="Rectangle 8">
            <a:extLst>
              <a:ext uri="{FF2B5EF4-FFF2-40B4-BE49-F238E27FC236}">
                <a16:creationId xmlns:a16="http://schemas.microsoft.com/office/drawing/2014/main" id="{90DA5225-A28D-9358-D91A-BC87BEB2A138}"/>
              </a:ext>
            </a:extLst>
          </p:cNvPr>
          <p:cNvSpPr>
            <a:spLocks/>
          </p:cNvSpPr>
          <p:nvPr/>
        </p:nvSpPr>
        <p:spPr bwMode="auto">
          <a:xfrm>
            <a:off x="9491924" y="3667140"/>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Y(z)</a:t>
            </a:r>
          </a:p>
        </p:txBody>
      </p:sp>
      <p:sp>
        <p:nvSpPr>
          <p:cNvPr id="12" name="Rectangle 9">
            <a:extLst>
              <a:ext uri="{FF2B5EF4-FFF2-40B4-BE49-F238E27FC236}">
                <a16:creationId xmlns:a16="http://schemas.microsoft.com/office/drawing/2014/main" id="{B5CB6457-05BE-A107-EFCB-EB893FB8F16C}"/>
              </a:ext>
            </a:extLst>
          </p:cNvPr>
          <p:cNvSpPr>
            <a:spLocks/>
          </p:cNvSpPr>
          <p:nvPr/>
        </p:nvSpPr>
        <p:spPr bwMode="auto">
          <a:xfrm>
            <a:off x="6972479" y="3569244"/>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3" name="Rectangle 10">
            <a:extLst>
              <a:ext uri="{FF2B5EF4-FFF2-40B4-BE49-F238E27FC236}">
                <a16:creationId xmlns:a16="http://schemas.microsoft.com/office/drawing/2014/main" id="{92DC5908-A87B-27C2-0EA0-D71032826776}"/>
              </a:ext>
            </a:extLst>
          </p:cNvPr>
          <p:cNvSpPr>
            <a:spLocks/>
          </p:cNvSpPr>
          <p:nvPr/>
        </p:nvSpPr>
        <p:spPr bwMode="auto">
          <a:xfrm>
            <a:off x="7139031" y="3667140"/>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2</a:t>
            </a:r>
            <a:r>
              <a:rPr lang="en-US" sz="1687" dirty="0">
                <a:solidFill>
                  <a:srgbClr val="000000"/>
                </a:solidFill>
                <a:latin typeface="Arial" charset="0"/>
                <a:cs typeface="Arial" charset="0"/>
                <a:sym typeface="Arial" charset="0"/>
              </a:rPr>
              <a:t>(z)</a:t>
            </a:r>
          </a:p>
        </p:txBody>
      </p:sp>
      <p:sp>
        <p:nvSpPr>
          <p:cNvPr id="14" name="Line 11">
            <a:extLst>
              <a:ext uri="{FF2B5EF4-FFF2-40B4-BE49-F238E27FC236}">
                <a16:creationId xmlns:a16="http://schemas.microsoft.com/office/drawing/2014/main" id="{DABA8AD8-5DAD-6FD4-6596-E1648CBC6535}"/>
              </a:ext>
            </a:extLst>
          </p:cNvPr>
          <p:cNvSpPr>
            <a:spLocks noChangeShapeType="1"/>
          </p:cNvSpPr>
          <p:nvPr/>
        </p:nvSpPr>
        <p:spPr bwMode="auto">
          <a:xfrm flipH="1">
            <a:off x="7811870" y="3801416"/>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5" name="Rectangle 12">
            <a:extLst>
              <a:ext uri="{FF2B5EF4-FFF2-40B4-BE49-F238E27FC236}">
                <a16:creationId xmlns:a16="http://schemas.microsoft.com/office/drawing/2014/main" id="{6F48941B-A8CB-EF34-068F-8A25831A01A9}"/>
              </a:ext>
            </a:extLst>
          </p:cNvPr>
          <p:cNvSpPr>
            <a:spLocks/>
          </p:cNvSpPr>
          <p:nvPr/>
        </p:nvSpPr>
        <p:spPr bwMode="auto">
          <a:xfrm>
            <a:off x="8186916" y="3569244"/>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6" name="Rectangle 13">
            <a:extLst>
              <a:ext uri="{FF2B5EF4-FFF2-40B4-BE49-F238E27FC236}">
                <a16:creationId xmlns:a16="http://schemas.microsoft.com/office/drawing/2014/main" id="{DBB6CBE9-86C0-3609-6637-2D404DB775D7}"/>
              </a:ext>
            </a:extLst>
          </p:cNvPr>
          <p:cNvSpPr>
            <a:spLocks/>
          </p:cNvSpPr>
          <p:nvPr/>
        </p:nvSpPr>
        <p:spPr bwMode="auto">
          <a:xfrm>
            <a:off x="8353469" y="3667140"/>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3</a:t>
            </a:r>
            <a:r>
              <a:rPr lang="en-US" sz="1687" dirty="0">
                <a:solidFill>
                  <a:srgbClr val="000000"/>
                </a:solidFill>
                <a:latin typeface="Arial" charset="0"/>
                <a:cs typeface="Arial" charset="0"/>
                <a:sym typeface="Arial" charset="0"/>
              </a:rPr>
              <a:t>(z)</a:t>
            </a:r>
          </a:p>
        </p:txBody>
      </p:sp>
      <p:sp>
        <p:nvSpPr>
          <p:cNvPr id="17" name="Line 14">
            <a:extLst>
              <a:ext uri="{FF2B5EF4-FFF2-40B4-BE49-F238E27FC236}">
                <a16:creationId xmlns:a16="http://schemas.microsoft.com/office/drawing/2014/main" id="{A948CF01-0468-7E56-E0F2-5A7A0D31EE20}"/>
              </a:ext>
            </a:extLst>
          </p:cNvPr>
          <p:cNvSpPr>
            <a:spLocks noChangeShapeType="1"/>
          </p:cNvSpPr>
          <p:nvPr/>
        </p:nvSpPr>
        <p:spPr bwMode="auto">
          <a:xfrm flipH="1">
            <a:off x="9026307" y="3801416"/>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8" name="Rectangle 15">
            <a:extLst>
              <a:ext uri="{FF2B5EF4-FFF2-40B4-BE49-F238E27FC236}">
                <a16:creationId xmlns:a16="http://schemas.microsoft.com/office/drawing/2014/main" id="{854C16E9-3B28-43C7-2D53-41293CA3CE91}"/>
              </a:ext>
            </a:extLst>
          </p:cNvPr>
          <p:cNvSpPr>
            <a:spLocks/>
          </p:cNvSpPr>
          <p:nvPr/>
        </p:nvSpPr>
        <p:spPr bwMode="auto">
          <a:xfrm>
            <a:off x="7029614" y="5219422"/>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19" name="Rectangle 16">
            <a:extLst>
              <a:ext uri="{FF2B5EF4-FFF2-40B4-BE49-F238E27FC236}">
                <a16:creationId xmlns:a16="http://schemas.microsoft.com/office/drawing/2014/main" id="{4B3FD883-D2BF-09C6-CE8E-B1A2C58CE564}"/>
              </a:ext>
            </a:extLst>
          </p:cNvPr>
          <p:cNvSpPr>
            <a:spLocks/>
          </p:cNvSpPr>
          <p:nvPr/>
        </p:nvSpPr>
        <p:spPr bwMode="auto">
          <a:xfrm>
            <a:off x="7196166" y="5317317"/>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1</a:t>
            </a:r>
            <a:r>
              <a:rPr lang="en-US" sz="1687" dirty="0">
                <a:solidFill>
                  <a:srgbClr val="000000"/>
                </a:solidFill>
                <a:latin typeface="Arial" charset="0"/>
                <a:cs typeface="Arial" charset="0"/>
                <a:sym typeface="Arial" charset="0"/>
              </a:rPr>
              <a:t>(z)</a:t>
            </a:r>
          </a:p>
        </p:txBody>
      </p:sp>
      <p:sp>
        <p:nvSpPr>
          <p:cNvPr id="20" name="Line 17">
            <a:extLst>
              <a:ext uri="{FF2B5EF4-FFF2-40B4-BE49-F238E27FC236}">
                <a16:creationId xmlns:a16="http://schemas.microsoft.com/office/drawing/2014/main" id="{2728A3D2-3AF5-ECF0-81C9-2ACE86AD4649}"/>
              </a:ext>
            </a:extLst>
          </p:cNvPr>
          <p:cNvSpPr>
            <a:spLocks noChangeShapeType="1"/>
          </p:cNvSpPr>
          <p:nvPr/>
        </p:nvSpPr>
        <p:spPr bwMode="auto">
          <a:xfrm flipH="1">
            <a:off x="6609919" y="5451594"/>
            <a:ext cx="389558"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1" name="Line 18">
            <a:extLst>
              <a:ext uri="{FF2B5EF4-FFF2-40B4-BE49-F238E27FC236}">
                <a16:creationId xmlns:a16="http://schemas.microsoft.com/office/drawing/2014/main" id="{B1B6F241-4D55-56C8-EBBE-DC2F897B42F0}"/>
              </a:ext>
            </a:extLst>
          </p:cNvPr>
          <p:cNvSpPr>
            <a:spLocks noChangeShapeType="1"/>
          </p:cNvSpPr>
          <p:nvPr/>
        </p:nvSpPr>
        <p:spPr bwMode="auto">
          <a:xfrm rot="10800000">
            <a:off x="7869005" y="5451594"/>
            <a:ext cx="462111" cy="438671"/>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2" name="Rectangle 19">
            <a:extLst>
              <a:ext uri="{FF2B5EF4-FFF2-40B4-BE49-F238E27FC236}">
                <a16:creationId xmlns:a16="http://schemas.microsoft.com/office/drawing/2014/main" id="{3E2B17F0-3E8E-86BE-A778-4365919CEA4D}"/>
              </a:ext>
            </a:extLst>
          </p:cNvPr>
          <p:cNvSpPr>
            <a:spLocks/>
          </p:cNvSpPr>
          <p:nvPr/>
        </p:nvSpPr>
        <p:spPr bwMode="auto">
          <a:xfrm>
            <a:off x="5678040" y="5897747"/>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X(z)</a:t>
            </a:r>
          </a:p>
        </p:txBody>
      </p:sp>
      <p:sp>
        <p:nvSpPr>
          <p:cNvPr id="23" name="Rectangle 20">
            <a:extLst>
              <a:ext uri="{FF2B5EF4-FFF2-40B4-BE49-F238E27FC236}">
                <a16:creationId xmlns:a16="http://schemas.microsoft.com/office/drawing/2014/main" id="{664ECC44-1DB0-8B18-62BE-1615906ED743}"/>
              </a:ext>
            </a:extLst>
          </p:cNvPr>
          <p:cNvSpPr>
            <a:spLocks/>
          </p:cNvSpPr>
          <p:nvPr/>
        </p:nvSpPr>
        <p:spPr bwMode="auto">
          <a:xfrm>
            <a:off x="9062390" y="5897747"/>
            <a:ext cx="395942"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Y(z)</a:t>
            </a:r>
          </a:p>
        </p:txBody>
      </p:sp>
      <p:sp>
        <p:nvSpPr>
          <p:cNvPr id="24" name="Rectangle 21">
            <a:extLst>
              <a:ext uri="{FF2B5EF4-FFF2-40B4-BE49-F238E27FC236}">
                <a16:creationId xmlns:a16="http://schemas.microsoft.com/office/drawing/2014/main" id="{58542E5A-2EAE-021E-F3F8-453B48BD5EC3}"/>
              </a:ext>
            </a:extLst>
          </p:cNvPr>
          <p:cNvSpPr>
            <a:spLocks/>
          </p:cNvSpPr>
          <p:nvPr/>
        </p:nvSpPr>
        <p:spPr bwMode="auto">
          <a:xfrm>
            <a:off x="7029614" y="5799851"/>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5" name="Rectangle 22">
            <a:extLst>
              <a:ext uri="{FF2B5EF4-FFF2-40B4-BE49-F238E27FC236}">
                <a16:creationId xmlns:a16="http://schemas.microsoft.com/office/drawing/2014/main" id="{C2C9B330-F1EA-96F0-FCAA-5062AEF4A09F}"/>
              </a:ext>
            </a:extLst>
          </p:cNvPr>
          <p:cNvSpPr>
            <a:spLocks/>
          </p:cNvSpPr>
          <p:nvPr/>
        </p:nvSpPr>
        <p:spPr bwMode="auto">
          <a:xfrm>
            <a:off x="7196166" y="5897747"/>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2</a:t>
            </a:r>
            <a:r>
              <a:rPr lang="en-US" sz="1687" dirty="0">
                <a:solidFill>
                  <a:srgbClr val="000000"/>
                </a:solidFill>
                <a:latin typeface="Arial" charset="0"/>
                <a:cs typeface="Arial" charset="0"/>
                <a:sym typeface="Arial" charset="0"/>
              </a:rPr>
              <a:t>(z)</a:t>
            </a:r>
          </a:p>
        </p:txBody>
      </p:sp>
      <p:sp>
        <p:nvSpPr>
          <p:cNvPr id="26" name="Line 23">
            <a:extLst>
              <a:ext uri="{FF2B5EF4-FFF2-40B4-BE49-F238E27FC236}">
                <a16:creationId xmlns:a16="http://schemas.microsoft.com/office/drawing/2014/main" id="{A520EF1B-DED5-4A61-AD24-2F8119CBB2D5}"/>
              </a:ext>
            </a:extLst>
          </p:cNvPr>
          <p:cNvSpPr>
            <a:spLocks noChangeShapeType="1"/>
          </p:cNvSpPr>
          <p:nvPr/>
        </p:nvSpPr>
        <p:spPr bwMode="auto">
          <a:xfrm flipH="1">
            <a:off x="7869004" y="6032023"/>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7" name="Rectangle 24">
            <a:extLst>
              <a:ext uri="{FF2B5EF4-FFF2-40B4-BE49-F238E27FC236}">
                <a16:creationId xmlns:a16="http://schemas.microsoft.com/office/drawing/2014/main" id="{377D07CA-872B-1889-1FD1-DADD04A26CEE}"/>
              </a:ext>
            </a:extLst>
          </p:cNvPr>
          <p:cNvSpPr>
            <a:spLocks/>
          </p:cNvSpPr>
          <p:nvPr/>
        </p:nvSpPr>
        <p:spPr bwMode="auto">
          <a:xfrm>
            <a:off x="7029614" y="6353492"/>
            <a:ext cx="812602" cy="455414"/>
          </a:xfrm>
          <a:prstGeom prst="rect">
            <a:avLst/>
          </a:prstGeom>
          <a:solidFill>
            <a:schemeClr val="accent1"/>
          </a:solid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28" name="Rectangle 25">
            <a:extLst>
              <a:ext uri="{FF2B5EF4-FFF2-40B4-BE49-F238E27FC236}">
                <a16:creationId xmlns:a16="http://schemas.microsoft.com/office/drawing/2014/main" id="{F421BF62-BA26-2265-A8F5-3E77AD209453}"/>
              </a:ext>
            </a:extLst>
          </p:cNvPr>
          <p:cNvSpPr>
            <a:spLocks/>
          </p:cNvSpPr>
          <p:nvPr/>
        </p:nvSpPr>
        <p:spPr bwMode="auto">
          <a:xfrm>
            <a:off x="7196166" y="6451387"/>
            <a:ext cx="487313" cy="259623"/>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1687" dirty="0">
                <a:solidFill>
                  <a:srgbClr val="000000"/>
                </a:solidFill>
                <a:latin typeface="Arial" charset="0"/>
                <a:cs typeface="Arial" charset="0"/>
                <a:sym typeface="Arial" charset="0"/>
              </a:rPr>
              <a:t>H</a:t>
            </a:r>
            <a:r>
              <a:rPr lang="en-US" sz="1687" baseline="-6000" dirty="0">
                <a:solidFill>
                  <a:srgbClr val="000000"/>
                </a:solidFill>
                <a:latin typeface="Arial" charset="0"/>
                <a:cs typeface="Arial" charset="0"/>
                <a:sym typeface="Arial" charset="0"/>
              </a:rPr>
              <a:t>3</a:t>
            </a:r>
            <a:r>
              <a:rPr lang="en-US" sz="1687" dirty="0">
                <a:solidFill>
                  <a:srgbClr val="000000"/>
                </a:solidFill>
                <a:latin typeface="Arial" charset="0"/>
                <a:cs typeface="Arial" charset="0"/>
                <a:sym typeface="Arial" charset="0"/>
              </a:rPr>
              <a:t>(z)</a:t>
            </a:r>
          </a:p>
        </p:txBody>
      </p:sp>
      <p:sp>
        <p:nvSpPr>
          <p:cNvPr id="29" name="Line 26">
            <a:extLst>
              <a:ext uri="{FF2B5EF4-FFF2-40B4-BE49-F238E27FC236}">
                <a16:creationId xmlns:a16="http://schemas.microsoft.com/office/drawing/2014/main" id="{43B7AE5B-D9E4-B9F4-5154-32A6AA361761}"/>
              </a:ext>
            </a:extLst>
          </p:cNvPr>
          <p:cNvSpPr>
            <a:spLocks noChangeShapeType="1"/>
          </p:cNvSpPr>
          <p:nvPr/>
        </p:nvSpPr>
        <p:spPr bwMode="auto">
          <a:xfrm flipH="1">
            <a:off x="7869005" y="6167085"/>
            <a:ext cx="455414" cy="444252"/>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0" name="Oval 27">
            <a:extLst>
              <a:ext uri="{FF2B5EF4-FFF2-40B4-BE49-F238E27FC236}">
                <a16:creationId xmlns:a16="http://schemas.microsoft.com/office/drawing/2014/main" id="{25E50204-2EAB-495F-F056-56238D52B5DF}"/>
              </a:ext>
            </a:extLst>
          </p:cNvPr>
          <p:cNvSpPr>
            <a:spLocks/>
          </p:cNvSpPr>
          <p:nvPr/>
        </p:nvSpPr>
        <p:spPr bwMode="auto">
          <a:xfrm>
            <a:off x="8244051" y="5853429"/>
            <a:ext cx="357188" cy="357188"/>
          </a:xfrm>
          <a:prstGeom prst="ellipse">
            <a:avLst/>
          </a:prstGeom>
          <a:noFill/>
          <a:ln w="254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1" name="Rectangle 28">
            <a:extLst>
              <a:ext uri="{FF2B5EF4-FFF2-40B4-BE49-F238E27FC236}">
                <a16:creationId xmlns:a16="http://schemas.microsoft.com/office/drawing/2014/main" id="{166A06C3-E7CF-A36F-57D1-BC83D0EB76DD}"/>
              </a:ext>
            </a:extLst>
          </p:cNvPr>
          <p:cNvSpPr>
            <a:spLocks/>
          </p:cNvSpPr>
          <p:nvPr/>
        </p:nvSpPr>
        <p:spPr bwMode="auto">
          <a:xfrm>
            <a:off x="8328971" y="5848063"/>
            <a:ext cx="179536" cy="367921"/>
          </a:xfrm>
          <a:prstGeom prst="rect">
            <a:avLst/>
          </a:prstGeom>
          <a:noFill/>
          <a:ln w="12700">
            <a:noFill/>
            <a:miter lim="800000"/>
            <a:headEnd/>
            <a:tailEnd/>
          </a:ln>
        </p:spPr>
        <p:txBody>
          <a:bodyPr wrap="none" lIns="0" tIns="0" rIns="0" bIns="0" anchor="ctr">
            <a:spAutoFit/>
          </a:bodyPr>
          <a:lstStyle/>
          <a:p>
            <a:pPr algn="ctr" defTabSz="642915" fontAlgn="base">
              <a:spcBef>
                <a:spcPct val="0"/>
              </a:spcBef>
              <a:spcAft>
                <a:spcPct val="0"/>
              </a:spcAft>
            </a:pPr>
            <a:r>
              <a:rPr lang="en-US" sz="2391">
                <a:solidFill>
                  <a:srgbClr val="000000"/>
                </a:solidFill>
                <a:latin typeface="Arial" charset="0"/>
                <a:cs typeface="Arial" charset="0"/>
                <a:sym typeface="Arial" charset="0"/>
              </a:rPr>
              <a:t>+</a:t>
            </a:r>
          </a:p>
        </p:txBody>
      </p:sp>
      <p:sp>
        <p:nvSpPr>
          <p:cNvPr id="32" name="Line 29">
            <a:extLst>
              <a:ext uri="{FF2B5EF4-FFF2-40B4-BE49-F238E27FC236}">
                <a16:creationId xmlns:a16="http://schemas.microsoft.com/office/drawing/2014/main" id="{929DA81B-65B3-9DDF-26A4-783AB65AC85E}"/>
              </a:ext>
            </a:extLst>
          </p:cNvPr>
          <p:cNvSpPr>
            <a:spLocks noChangeShapeType="1"/>
          </p:cNvSpPr>
          <p:nvPr/>
        </p:nvSpPr>
        <p:spPr bwMode="auto">
          <a:xfrm flipH="1">
            <a:off x="8628028" y="6032023"/>
            <a:ext cx="352723"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3" name="Line 30">
            <a:extLst>
              <a:ext uri="{FF2B5EF4-FFF2-40B4-BE49-F238E27FC236}">
                <a16:creationId xmlns:a16="http://schemas.microsoft.com/office/drawing/2014/main" id="{A9FDB76D-A955-4EE3-CCB5-CC3687F6B54A}"/>
              </a:ext>
            </a:extLst>
          </p:cNvPr>
          <p:cNvSpPr>
            <a:spLocks noChangeShapeType="1"/>
          </p:cNvSpPr>
          <p:nvPr/>
        </p:nvSpPr>
        <p:spPr bwMode="auto">
          <a:xfrm flipH="1">
            <a:off x="6156737" y="6032023"/>
            <a:ext cx="851669"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4" name="Line 31">
            <a:extLst>
              <a:ext uri="{FF2B5EF4-FFF2-40B4-BE49-F238E27FC236}">
                <a16:creationId xmlns:a16="http://schemas.microsoft.com/office/drawing/2014/main" id="{0A5EE003-E9E1-65C4-C218-FF52D38BA53B}"/>
              </a:ext>
            </a:extLst>
          </p:cNvPr>
          <p:cNvSpPr>
            <a:spLocks noChangeShapeType="1"/>
          </p:cNvSpPr>
          <p:nvPr/>
        </p:nvSpPr>
        <p:spPr bwMode="auto">
          <a:xfrm flipH="1">
            <a:off x="6627778" y="6585664"/>
            <a:ext cx="389558" cy="0"/>
          </a:xfrm>
          <a:prstGeom prst="line">
            <a:avLst/>
          </a:prstGeom>
          <a:noFill/>
          <a:ln w="38100">
            <a:solidFill>
              <a:schemeClr val="tx1"/>
            </a:solidFill>
            <a:miter lim="800000"/>
            <a:headEnd type="stealth" w="med" len="me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
        <p:nvSpPr>
          <p:cNvPr id="35" name="Line 32">
            <a:extLst>
              <a:ext uri="{FF2B5EF4-FFF2-40B4-BE49-F238E27FC236}">
                <a16:creationId xmlns:a16="http://schemas.microsoft.com/office/drawing/2014/main" id="{EC0600B8-FFE8-2F7F-FE7E-B5D3D8C1B1AB}"/>
              </a:ext>
            </a:extLst>
          </p:cNvPr>
          <p:cNvSpPr>
            <a:spLocks noChangeShapeType="1"/>
          </p:cNvSpPr>
          <p:nvPr/>
        </p:nvSpPr>
        <p:spPr bwMode="auto">
          <a:xfrm rot="10800000" flipH="1">
            <a:off x="6624430" y="5447129"/>
            <a:ext cx="0" cy="1168673"/>
          </a:xfrm>
          <a:prstGeom prst="line">
            <a:avLst/>
          </a:prstGeom>
          <a:noFill/>
          <a:ln w="38100">
            <a:solidFill>
              <a:schemeClr val="tx1"/>
            </a:solidFill>
            <a:miter lim="800000"/>
            <a:headEnd/>
            <a:tailEnd/>
          </a:ln>
        </p:spPr>
        <p:txBody>
          <a:bodyPr lIns="0" tIns="0" rIns="0" bIns="0"/>
          <a:lstStyle/>
          <a:p>
            <a:pPr algn="ctr" defTabSz="642915" fontAlgn="base">
              <a:spcBef>
                <a:spcPct val="0"/>
              </a:spcBef>
              <a:spcAft>
                <a:spcPct val="0"/>
              </a:spcAft>
            </a:pPr>
            <a:endParaRPr lang="en-US" sz="2953">
              <a:solidFill>
                <a:srgbClr val="000000"/>
              </a:solidFill>
              <a:latin typeface="Gill Sans" charset="0"/>
              <a:sym typeface="Gill San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Group 87"/>
          <p:cNvGrpSpPr>
            <a:grpSpLocks/>
          </p:cNvGrpSpPr>
          <p:nvPr/>
        </p:nvGrpSpPr>
        <p:grpSpPr bwMode="auto">
          <a:xfrm>
            <a:off x="3989503" y="4170364"/>
            <a:ext cx="3925320" cy="2498569"/>
            <a:chOff x="683568" y="4170622"/>
            <a:chExt cx="3925466" cy="2498874"/>
          </a:xfrm>
        </p:grpSpPr>
        <p:sp>
          <p:nvSpPr>
            <p:cNvPr id="6194" name="TextBox 55"/>
            <p:cNvSpPr txBox="1">
              <a:spLocks noChangeArrowheads="1"/>
            </p:cNvSpPr>
            <p:nvPr/>
          </p:nvSpPr>
          <p:spPr bwMode="auto">
            <a:xfrm>
              <a:off x="683568" y="4365102"/>
              <a:ext cx="571011"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cxnSp>
          <p:nvCxnSpPr>
            <p:cNvPr id="32" name="Straight Arrow Connector 31"/>
            <p:cNvCxnSpPr/>
            <p:nvPr/>
          </p:nvCxnSpPr>
          <p:spPr>
            <a:xfrm flipV="1">
              <a:off x="1222770" y="6329886"/>
              <a:ext cx="3386264"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1222770" y="4170622"/>
              <a:ext cx="1588" cy="21608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97" name="TextBox 58"/>
            <p:cNvSpPr txBox="1">
              <a:spLocks noChangeArrowheads="1"/>
            </p:cNvSpPr>
            <p:nvPr/>
          </p:nvSpPr>
          <p:spPr bwMode="auto">
            <a:xfrm>
              <a:off x="1080790" y="6330901"/>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98" name="TextBox 58"/>
            <p:cNvSpPr txBox="1">
              <a:spLocks noChangeArrowheads="1"/>
            </p:cNvSpPr>
            <p:nvPr/>
          </p:nvSpPr>
          <p:spPr bwMode="auto">
            <a:xfrm>
              <a:off x="3960515" y="6329313"/>
              <a:ext cx="296887"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99" name="TextBox 58"/>
            <p:cNvSpPr txBox="1">
              <a:spLocks noChangeArrowheads="1"/>
            </p:cNvSpPr>
            <p:nvPr/>
          </p:nvSpPr>
          <p:spPr bwMode="auto">
            <a:xfrm>
              <a:off x="936105" y="4673898"/>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grpSp>
          <p:nvGrpSpPr>
            <p:cNvPr id="6200" name="Group 83"/>
            <p:cNvGrpSpPr>
              <a:grpSpLocks/>
            </p:cNvGrpSpPr>
            <p:nvPr/>
          </p:nvGrpSpPr>
          <p:grpSpPr bwMode="auto">
            <a:xfrm>
              <a:off x="1296144" y="4797152"/>
              <a:ext cx="2880320" cy="1460922"/>
              <a:chOff x="1296144" y="4745906"/>
              <a:chExt cx="2880320" cy="1512168"/>
            </a:xfrm>
          </p:grpSpPr>
          <p:cxnSp>
            <p:nvCxnSpPr>
              <p:cNvPr id="28" name="Straight Connector 27"/>
              <p:cNvCxnSpPr/>
              <p:nvPr/>
            </p:nvCxnSpPr>
            <p:spPr>
              <a:xfrm rot="10800000" flipH="1">
                <a:off x="3096090" y="4746536"/>
                <a:ext cx="108112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flipH="1">
                <a:off x="3096090" y="4746536"/>
                <a:ext cx="0" cy="151191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0800000" flipH="1">
                <a:off x="1295798" y="6258452"/>
                <a:ext cx="180029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01" name="TextBox 58"/>
            <p:cNvSpPr txBox="1">
              <a:spLocks noChangeArrowheads="1"/>
            </p:cNvSpPr>
            <p:nvPr/>
          </p:nvSpPr>
          <p:spPr bwMode="auto">
            <a:xfrm>
              <a:off x="2880320" y="6330081"/>
              <a:ext cx="386658"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grpSp>
      <p:grpSp>
        <p:nvGrpSpPr>
          <p:cNvPr id="6166" name="Group 84"/>
          <p:cNvGrpSpPr>
            <a:grpSpLocks/>
          </p:cNvGrpSpPr>
          <p:nvPr/>
        </p:nvGrpSpPr>
        <p:grpSpPr bwMode="auto">
          <a:xfrm>
            <a:off x="3917498" y="1631951"/>
            <a:ext cx="3997325" cy="2499350"/>
            <a:chOff x="611560" y="1412776"/>
            <a:chExt cx="3997474" cy="2499655"/>
          </a:xfrm>
        </p:grpSpPr>
        <p:cxnSp>
          <p:nvCxnSpPr>
            <p:cNvPr id="2" name="Straight Arrow Connector 1"/>
            <p:cNvCxnSpPr/>
            <p:nvPr/>
          </p:nvCxnSpPr>
          <p:spPr>
            <a:xfrm flipV="1">
              <a:off x="1224358" y="3572039"/>
              <a:ext cx="338467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flipV="1">
              <a:off x="1224358" y="1412776"/>
              <a:ext cx="0" cy="21608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73" name="TextBox 58"/>
            <p:cNvSpPr txBox="1">
              <a:spLocks noChangeArrowheads="1"/>
            </p:cNvSpPr>
            <p:nvPr/>
          </p:nvSpPr>
          <p:spPr bwMode="auto">
            <a:xfrm>
              <a:off x="1080790" y="3573836"/>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74" name="TextBox 58"/>
            <p:cNvSpPr txBox="1">
              <a:spLocks noChangeArrowheads="1"/>
            </p:cNvSpPr>
            <p:nvPr/>
          </p:nvSpPr>
          <p:spPr bwMode="auto">
            <a:xfrm>
              <a:off x="3960515" y="3572248"/>
              <a:ext cx="296887"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75" name="TextBox 58"/>
            <p:cNvSpPr txBox="1">
              <a:spLocks noChangeArrowheads="1"/>
            </p:cNvSpPr>
            <p:nvPr/>
          </p:nvSpPr>
          <p:spPr bwMode="auto">
            <a:xfrm>
              <a:off x="2160240" y="3572248"/>
              <a:ext cx="386658"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cxnSp>
          <p:nvCxnSpPr>
            <p:cNvPr id="21" name="Straight Connector 20"/>
            <p:cNvCxnSpPr/>
            <p:nvPr/>
          </p:nvCxnSpPr>
          <p:spPr>
            <a:xfrm>
              <a:off x="1224358" y="2009749"/>
              <a:ext cx="1079540"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303898" y="2009749"/>
              <a:ext cx="0" cy="151148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03898" y="3521233"/>
              <a:ext cx="1800292" cy="0"/>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sp>
          <p:nvSpPr>
            <p:cNvPr id="6179" name="TextBox 55"/>
            <p:cNvSpPr txBox="1">
              <a:spLocks noChangeArrowheads="1"/>
            </p:cNvSpPr>
            <p:nvPr/>
          </p:nvSpPr>
          <p:spPr bwMode="auto">
            <a:xfrm>
              <a:off x="611560" y="1628799"/>
              <a:ext cx="571011"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sp>
          <p:nvSpPr>
            <p:cNvPr id="6180" name="TextBox 58"/>
            <p:cNvSpPr txBox="1">
              <a:spLocks noChangeArrowheads="1"/>
            </p:cNvSpPr>
            <p:nvPr/>
          </p:nvSpPr>
          <p:spPr bwMode="auto">
            <a:xfrm>
              <a:off x="936103" y="1865586"/>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grpSp>
      <p:sp>
        <p:nvSpPr>
          <p:cNvPr id="6146" name="Title 47"/>
          <p:cNvSpPr>
            <a:spLocks noGrp="1"/>
          </p:cNvSpPr>
          <p:nvPr>
            <p:ph type="ctrTitle"/>
          </p:nvPr>
        </p:nvSpPr>
        <p:spPr>
          <a:xfrm>
            <a:off x="2450599" y="1"/>
            <a:ext cx="8217401" cy="681643"/>
          </a:xfrm>
        </p:spPr>
        <p:txBody>
          <a:bodyPr/>
          <a:lstStyle/>
          <a:p>
            <a:r>
              <a:rPr lang="en-GB" sz="2400" b="1" dirty="0"/>
              <a:t>Ideal filters</a:t>
            </a:r>
            <a:endParaRPr lang="en-US" sz="2400" b="1" dirty="0"/>
          </a:p>
        </p:txBody>
      </p:sp>
      <p:sp>
        <p:nvSpPr>
          <p:cNvPr id="6148" name="Rectangle 98"/>
          <p:cNvSpPr>
            <a:spLocks noChangeArrowheads="1"/>
          </p:cNvSpPr>
          <p:nvPr/>
        </p:nvSpPr>
        <p:spPr bwMode="auto">
          <a:xfrm>
            <a:off x="6078085" y="1989138"/>
            <a:ext cx="980461"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Lowpass</a:t>
            </a:r>
            <a:endParaRPr lang="en-US">
              <a:solidFill>
                <a:srgbClr val="000000"/>
              </a:solidFill>
              <a:latin typeface="Arial" charset="0"/>
              <a:cs typeface="Arial" charset="0"/>
              <a:sym typeface="Gill Sans" charset="0"/>
            </a:endParaRPr>
          </a:p>
        </p:txBody>
      </p:sp>
      <p:sp>
        <p:nvSpPr>
          <p:cNvPr id="6149" name="Rectangle 99"/>
          <p:cNvSpPr>
            <a:spLocks noChangeArrowheads="1"/>
          </p:cNvSpPr>
          <p:nvPr/>
        </p:nvSpPr>
        <p:spPr bwMode="auto">
          <a:xfrm>
            <a:off x="6078086" y="4292600"/>
            <a:ext cx="1024639"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Highpass</a:t>
            </a:r>
            <a:endParaRPr lang="en-US">
              <a:solidFill>
                <a:srgbClr val="000000"/>
              </a:solidFill>
              <a:latin typeface="Arial" charset="0"/>
              <a:cs typeface="Arial" charset="0"/>
              <a:sym typeface="Gill Sans" charset="0"/>
            </a:endParaRPr>
          </a:p>
        </p:txBody>
      </p:sp>
      <p:sp>
        <p:nvSpPr>
          <p:cNvPr id="7171" name="TextBox 55"/>
          <p:cNvSpPr txBox="1">
            <a:spLocks noChangeArrowheads="1"/>
          </p:cNvSpPr>
          <p:nvPr/>
        </p:nvSpPr>
        <p:spPr bwMode="auto">
          <a:xfrm>
            <a:off x="8024564" y="4437064"/>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cxnSp>
        <p:nvCxnSpPr>
          <p:cNvPr id="4" name="Straight Arrow Connector 3"/>
          <p:cNvCxnSpPr/>
          <p:nvPr/>
        </p:nvCxnSpPr>
        <p:spPr>
          <a:xfrm flipV="1">
            <a:off x="8637339" y="6329364"/>
            <a:ext cx="338455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8637339" y="4170364"/>
            <a:ext cx="0" cy="2160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4" name="TextBox 58"/>
          <p:cNvSpPr txBox="1">
            <a:spLocks noChangeArrowheads="1"/>
          </p:cNvSpPr>
          <p:nvPr/>
        </p:nvSpPr>
        <p:spPr bwMode="auto">
          <a:xfrm>
            <a:off x="8494464" y="6330951"/>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175" name="TextBox 58"/>
          <p:cNvSpPr txBox="1">
            <a:spLocks noChangeArrowheads="1"/>
          </p:cNvSpPr>
          <p:nvPr/>
        </p:nvSpPr>
        <p:spPr bwMode="auto">
          <a:xfrm>
            <a:off x="11374189" y="6329364"/>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p</a:t>
            </a:r>
            <a:endParaRPr lang="en-US" sz="1600">
              <a:solidFill>
                <a:prstClr val="black"/>
              </a:solidFill>
              <a:latin typeface="Calibri" pitchFamily="34" charset="0"/>
              <a:cs typeface="Arial" charset="0"/>
              <a:sym typeface="Gill Sans" charset="0"/>
            </a:endParaRPr>
          </a:p>
        </p:txBody>
      </p:sp>
      <p:sp>
        <p:nvSpPr>
          <p:cNvPr id="7176" name="TextBox 58"/>
          <p:cNvSpPr txBox="1">
            <a:spLocks noChangeArrowheads="1"/>
          </p:cNvSpPr>
          <p:nvPr/>
        </p:nvSpPr>
        <p:spPr bwMode="auto">
          <a:xfrm>
            <a:off x="8313489" y="5373688"/>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grpSp>
        <p:nvGrpSpPr>
          <p:cNvPr id="7177" name="Group 56"/>
          <p:cNvGrpSpPr>
            <a:grpSpLocks/>
          </p:cNvGrpSpPr>
          <p:nvPr/>
        </p:nvGrpSpPr>
        <p:grpSpPr bwMode="auto">
          <a:xfrm>
            <a:off x="8708777" y="4797426"/>
            <a:ext cx="2881313" cy="741363"/>
            <a:chOff x="1296144" y="4745906"/>
            <a:chExt cx="2880320" cy="1512168"/>
          </a:xfrm>
        </p:grpSpPr>
        <p:cxnSp>
          <p:nvCxnSpPr>
            <p:cNvPr id="6" name="Straight Connector 5"/>
            <p:cNvCxnSpPr/>
            <p:nvPr/>
          </p:nvCxnSpPr>
          <p:spPr>
            <a:xfrm rot="10800000" flipH="1">
              <a:off x="3095749" y="4745906"/>
              <a:ext cx="108071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flipH="1">
              <a:off x="3095749" y="4745906"/>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flipH="1">
              <a:off x="1296144" y="6258074"/>
              <a:ext cx="179960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78" name="TextBox 58"/>
          <p:cNvSpPr txBox="1">
            <a:spLocks noChangeArrowheads="1"/>
          </p:cNvSpPr>
          <p:nvPr/>
        </p:nvSpPr>
        <p:spPr bwMode="auto">
          <a:xfrm>
            <a:off x="10293101" y="6329364"/>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sp>
        <p:nvSpPr>
          <p:cNvPr id="7179" name="Rectangle 63"/>
          <p:cNvSpPr>
            <a:spLocks noChangeArrowheads="1"/>
          </p:cNvSpPr>
          <p:nvPr/>
        </p:nvSpPr>
        <p:spPr bwMode="auto">
          <a:xfrm>
            <a:off x="8313489" y="4652963"/>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cxnSp>
        <p:nvCxnSpPr>
          <p:cNvPr id="9" name="Straight Arrow Connector 8"/>
          <p:cNvCxnSpPr/>
          <p:nvPr/>
        </p:nvCxnSpPr>
        <p:spPr>
          <a:xfrm flipV="1">
            <a:off x="8637339" y="3792538"/>
            <a:ext cx="33845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637339" y="1631950"/>
            <a:ext cx="0" cy="2160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82" name="TextBox 58"/>
          <p:cNvSpPr txBox="1">
            <a:spLocks noChangeArrowheads="1"/>
          </p:cNvSpPr>
          <p:nvPr/>
        </p:nvSpPr>
        <p:spPr bwMode="auto">
          <a:xfrm>
            <a:off x="8494464" y="3792539"/>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183" name="TextBox 58"/>
          <p:cNvSpPr txBox="1">
            <a:spLocks noChangeArrowheads="1"/>
          </p:cNvSpPr>
          <p:nvPr/>
        </p:nvSpPr>
        <p:spPr bwMode="auto">
          <a:xfrm>
            <a:off x="11374189" y="3790950"/>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p</a:t>
            </a:r>
            <a:endParaRPr lang="en-US" sz="1600">
              <a:solidFill>
                <a:prstClr val="black"/>
              </a:solidFill>
              <a:latin typeface="Calibri" pitchFamily="34" charset="0"/>
              <a:cs typeface="Arial" charset="0"/>
              <a:sym typeface="Gill Sans" charset="0"/>
            </a:endParaRPr>
          </a:p>
        </p:txBody>
      </p:sp>
      <p:sp>
        <p:nvSpPr>
          <p:cNvPr id="7184" name="TextBox 58"/>
          <p:cNvSpPr txBox="1">
            <a:spLocks noChangeArrowheads="1"/>
          </p:cNvSpPr>
          <p:nvPr/>
        </p:nvSpPr>
        <p:spPr bwMode="auto">
          <a:xfrm>
            <a:off x="9573964" y="3790950"/>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grpSp>
        <p:nvGrpSpPr>
          <p:cNvPr id="7185" name="Group 52"/>
          <p:cNvGrpSpPr>
            <a:grpSpLocks/>
          </p:cNvGrpSpPr>
          <p:nvPr/>
        </p:nvGrpSpPr>
        <p:grpSpPr bwMode="auto">
          <a:xfrm>
            <a:off x="8637340" y="2424114"/>
            <a:ext cx="2879725" cy="700087"/>
            <a:chOff x="1224136" y="2009602"/>
            <a:chExt cx="2880320" cy="1512168"/>
          </a:xfrm>
        </p:grpSpPr>
        <p:cxnSp>
          <p:nvCxnSpPr>
            <p:cNvPr id="11" name="Straight Connector 10"/>
            <p:cNvCxnSpPr/>
            <p:nvPr/>
          </p:nvCxnSpPr>
          <p:spPr>
            <a:xfrm>
              <a:off x="1224136" y="2009602"/>
              <a:ext cx="107972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03859" y="200960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303859" y="3521770"/>
              <a:ext cx="180059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86" name="TextBox 55"/>
          <p:cNvSpPr txBox="1">
            <a:spLocks noChangeArrowheads="1"/>
          </p:cNvSpPr>
          <p:nvPr/>
        </p:nvSpPr>
        <p:spPr bwMode="auto">
          <a:xfrm>
            <a:off x="8024564" y="1847850"/>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sp>
        <p:nvSpPr>
          <p:cNvPr id="7187" name="TextBox 58"/>
          <p:cNvSpPr txBox="1">
            <a:spLocks noChangeArrowheads="1"/>
          </p:cNvSpPr>
          <p:nvPr/>
        </p:nvSpPr>
        <p:spPr bwMode="auto">
          <a:xfrm>
            <a:off x="8313489" y="2908301"/>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sp>
        <p:nvSpPr>
          <p:cNvPr id="7188" name="Rectangle 64"/>
          <p:cNvSpPr>
            <a:spLocks noChangeArrowheads="1"/>
          </p:cNvSpPr>
          <p:nvPr/>
        </p:nvSpPr>
        <p:spPr bwMode="auto">
          <a:xfrm>
            <a:off x="8313489" y="2279651"/>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sp>
        <p:nvSpPr>
          <p:cNvPr id="7209" name="Rectangle 73"/>
          <p:cNvSpPr>
            <a:spLocks noChangeArrowheads="1"/>
          </p:cNvSpPr>
          <p:nvPr/>
        </p:nvSpPr>
        <p:spPr bwMode="auto">
          <a:xfrm>
            <a:off x="10040689" y="2060575"/>
            <a:ext cx="1439862" cy="646331"/>
          </a:xfrm>
          <a:prstGeom prst="rect">
            <a:avLst/>
          </a:prstGeom>
          <a:noFill/>
          <a:ln w="9525">
            <a:noFill/>
            <a:miter lim="800000"/>
            <a:headEnd/>
            <a:tailEnd/>
          </a:ln>
        </p:spPr>
        <p:txBody>
          <a:bodyPr>
            <a:spAutoFit/>
          </a:bodyPr>
          <a:lstStyle/>
          <a:p>
            <a:pPr defTabSz="642915" fontAlgn="base">
              <a:spcBef>
                <a:spcPct val="0"/>
              </a:spcBef>
              <a:spcAft>
                <a:spcPct val="0"/>
              </a:spcAft>
            </a:pPr>
            <a:r>
              <a:rPr lang="en-GB">
                <a:solidFill>
                  <a:prstClr val="black"/>
                </a:solidFill>
                <a:latin typeface="Calibri" pitchFamily="34" charset="0"/>
                <a:cs typeface="Arial" charset="0"/>
                <a:sym typeface="Gill Sans" charset="0"/>
              </a:rPr>
              <a:t>Low Shelving Filter</a:t>
            </a:r>
            <a:endParaRPr lang="en-US">
              <a:solidFill>
                <a:prstClr val="black"/>
              </a:solidFill>
              <a:latin typeface="Arial" charset="0"/>
              <a:cs typeface="Arial" charset="0"/>
              <a:sym typeface="Gill Sans" charset="0"/>
            </a:endParaRPr>
          </a:p>
        </p:txBody>
      </p:sp>
      <p:sp>
        <p:nvSpPr>
          <p:cNvPr id="7210" name="Rectangle 83"/>
          <p:cNvSpPr>
            <a:spLocks noChangeArrowheads="1"/>
          </p:cNvSpPr>
          <p:nvPr/>
        </p:nvSpPr>
        <p:spPr bwMode="auto">
          <a:xfrm>
            <a:off x="9681914" y="4365626"/>
            <a:ext cx="1439862" cy="646331"/>
          </a:xfrm>
          <a:prstGeom prst="rect">
            <a:avLst/>
          </a:prstGeom>
          <a:noFill/>
          <a:ln w="9525">
            <a:noFill/>
            <a:miter lim="800000"/>
            <a:headEnd/>
            <a:tailEnd/>
          </a:ln>
        </p:spPr>
        <p:txBody>
          <a:bodyPr>
            <a:spAutoFit/>
          </a:bodyPr>
          <a:lstStyle/>
          <a:p>
            <a:pPr defTabSz="642915" fontAlgn="base">
              <a:spcBef>
                <a:spcPct val="0"/>
              </a:spcBef>
              <a:spcAft>
                <a:spcPct val="0"/>
              </a:spcAft>
            </a:pPr>
            <a:r>
              <a:rPr lang="en-GB">
                <a:solidFill>
                  <a:prstClr val="black"/>
                </a:solidFill>
                <a:latin typeface="Calibri" pitchFamily="34" charset="0"/>
                <a:cs typeface="Arial" charset="0"/>
                <a:sym typeface="Gill Sans" charset="0"/>
              </a:rPr>
              <a:t>High Shelving Filter</a:t>
            </a:r>
            <a:endParaRPr lang="en-US">
              <a:solidFill>
                <a:prstClr val="black"/>
              </a:solidFill>
              <a:latin typeface="Arial" charset="0"/>
              <a:cs typeface="Arial" charset="0"/>
              <a:sym typeface="Gill Sans" charset="0"/>
            </a:endParaRPr>
          </a:p>
        </p:txBody>
      </p:sp>
      <p:sp>
        <p:nvSpPr>
          <p:cNvPr id="17" name="TextBox 16">
            <a:extLst>
              <a:ext uri="{FF2B5EF4-FFF2-40B4-BE49-F238E27FC236}">
                <a16:creationId xmlns:a16="http://schemas.microsoft.com/office/drawing/2014/main" id="{1E0E8967-7A5C-AEFD-490D-2A01C10CDEBF}"/>
              </a:ext>
            </a:extLst>
          </p:cNvPr>
          <p:cNvSpPr txBox="1"/>
          <p:nvPr/>
        </p:nvSpPr>
        <p:spPr>
          <a:xfrm>
            <a:off x="16690" y="833271"/>
            <a:ext cx="4190351" cy="2461443"/>
          </a:xfrm>
          <a:prstGeom prst="rect">
            <a:avLst/>
          </a:prstGeom>
          <a:noFill/>
        </p:spPr>
        <p:txBody>
          <a:bodyPr wrap="square">
            <a:spAutoFit/>
          </a:bodyPr>
          <a:lstStyle/>
          <a:p>
            <a:pPr marL="62505" marR="0" lvl="0" algn="l" defTabSz="914400" rtl="0" eaLnBrk="1" fontAlgn="base" latinLnBrk="0" hangingPunct="1">
              <a:lnSpc>
                <a:spcPct val="100000"/>
              </a:lnSpc>
              <a:spcBef>
                <a:spcPts val="422"/>
              </a:spcBef>
              <a:spcAft>
                <a:spcPts val="422"/>
              </a:spcAft>
              <a:buClrTx/>
              <a:buSzPct val="150000"/>
              <a:tabLst/>
              <a:defRPr/>
            </a:pPr>
            <a:r>
              <a:rPr kumimoji="0" lang="en-US" sz="2531" b="0" i="0" u="none" strike="noStrike" kern="0" cap="none" spc="0" normalizeH="0" baseline="0" noProof="0" dirty="0">
                <a:ln>
                  <a:noFill/>
                </a:ln>
                <a:solidFill>
                  <a:srgbClr val="000000"/>
                </a:solidFill>
                <a:effectLst/>
                <a:uLnTx/>
                <a:uFillTx/>
                <a:latin typeface="Arial"/>
                <a:sym typeface="Arial" charset="0"/>
              </a:rPr>
              <a:t>Compare </a:t>
            </a:r>
            <a:r>
              <a:rPr kumimoji="0" lang="en-US" sz="2531" b="0" i="0" u="none" strike="noStrike" kern="0" cap="none" spc="0" normalizeH="0" baseline="0" noProof="0" dirty="0">
                <a:ln>
                  <a:noFill/>
                </a:ln>
                <a:solidFill>
                  <a:srgbClr val="0000FF"/>
                </a:solidFill>
                <a:effectLst/>
                <a:uLnTx/>
                <a:uFillTx/>
                <a:latin typeface="Arial"/>
                <a:sym typeface="Arial" charset="0"/>
              </a:rPr>
              <a:t>shelving</a:t>
            </a:r>
            <a:r>
              <a:rPr kumimoji="0" lang="en-US" sz="2531" b="0" i="0" u="none" strike="noStrike" kern="0" cap="none" spc="0" normalizeH="0" baseline="0" noProof="0" dirty="0">
                <a:ln>
                  <a:noFill/>
                </a:ln>
                <a:solidFill>
                  <a:srgbClr val="000000"/>
                </a:solidFill>
                <a:effectLst/>
                <a:uLnTx/>
                <a:uFillTx/>
                <a:latin typeface="Arial"/>
                <a:sym typeface="Arial" charset="0"/>
              </a:rPr>
              <a:t> to </a:t>
            </a:r>
            <a:r>
              <a:rPr kumimoji="0" lang="en-US" sz="2531" b="0" i="0" u="none" strike="noStrike" kern="0" cap="none" spc="0" normalizeH="0" baseline="0" noProof="0" dirty="0">
                <a:ln>
                  <a:noFill/>
                </a:ln>
                <a:solidFill>
                  <a:srgbClr val="0000FF"/>
                </a:solidFill>
                <a:effectLst/>
                <a:uLnTx/>
                <a:uFillTx/>
                <a:latin typeface="Arial"/>
                <a:sym typeface="Arial" charset="0"/>
              </a:rPr>
              <a:t>lowpass</a:t>
            </a:r>
            <a:r>
              <a:rPr kumimoji="0" lang="en-US" sz="2531" b="0" i="0" u="none" strike="noStrike" kern="0" cap="none" spc="0" normalizeH="0" baseline="0" noProof="0" dirty="0">
                <a:ln>
                  <a:noFill/>
                </a:ln>
                <a:solidFill>
                  <a:srgbClr val="000000"/>
                </a:solidFill>
                <a:effectLst/>
                <a:uLnTx/>
                <a:uFillTx/>
                <a:latin typeface="Arial"/>
                <a:sym typeface="Arial" charset="0"/>
              </a:rPr>
              <a:t> &amp; </a:t>
            </a:r>
            <a:r>
              <a:rPr kumimoji="0" lang="en-US" sz="2531" b="0" i="0" u="none" strike="noStrike" kern="0" cap="none" spc="0" normalizeH="0" baseline="0" noProof="0" dirty="0" err="1">
                <a:ln>
                  <a:noFill/>
                </a:ln>
                <a:solidFill>
                  <a:srgbClr val="0000FF"/>
                </a:solidFill>
                <a:effectLst/>
                <a:uLnTx/>
                <a:uFillTx/>
                <a:latin typeface="Arial"/>
                <a:sym typeface="Arial" charset="0"/>
              </a:rPr>
              <a:t>highpass</a:t>
            </a:r>
            <a:r>
              <a:rPr kumimoji="0" lang="en-US" sz="2531" b="0" i="0" u="none" strike="noStrike" kern="0" cap="none" spc="0" normalizeH="0" baseline="0" noProof="0" dirty="0">
                <a:ln>
                  <a:noFill/>
                </a:ln>
                <a:solidFill>
                  <a:srgbClr val="000000"/>
                </a:solidFill>
                <a:effectLst/>
                <a:uLnTx/>
                <a:uFillTx/>
                <a:latin typeface="Arial"/>
                <a:sym typeface="Arial" charset="0"/>
              </a:rPr>
              <a:t> filters</a:t>
            </a:r>
          </a:p>
          <a:p>
            <a:pPr indent="-268567" fontAlgn="base">
              <a:spcBef>
                <a:spcPts val="422"/>
              </a:spcBef>
              <a:spcAft>
                <a:spcPts val="422"/>
              </a:spcAft>
              <a:buSzPct val="100000"/>
              <a:buFont typeface="Lucida Grande" charset="0"/>
              <a:buChar char="‣"/>
              <a:defRPr/>
            </a:pPr>
            <a:r>
              <a:rPr kumimoji="0" lang="en-US" sz="2250" b="0" i="0" u="none" strike="noStrike" kern="0" cap="none" spc="0" normalizeH="0" baseline="0" noProof="0" dirty="0">
                <a:ln>
                  <a:noFill/>
                </a:ln>
                <a:solidFill>
                  <a:srgbClr val="000000"/>
                </a:solidFill>
                <a:effectLst/>
                <a:uLnTx/>
                <a:uFillTx/>
                <a:latin typeface="Arial"/>
                <a:sym typeface="Arial" charset="0"/>
              </a:rPr>
              <a:t>Most filters remove low or high frequencies</a:t>
            </a:r>
          </a:p>
          <a:p>
            <a:pPr indent="-268567" fontAlgn="base">
              <a:spcBef>
                <a:spcPts val="422"/>
              </a:spcBef>
              <a:spcAft>
                <a:spcPts val="422"/>
              </a:spcAft>
              <a:buSzPct val="100000"/>
              <a:buFont typeface="Lucida Grande" charset="0"/>
              <a:buChar char="‣"/>
              <a:defRPr/>
            </a:pPr>
            <a:r>
              <a:rPr kumimoji="0" lang="en-US" sz="2250" b="0" i="0" u="none" strike="noStrike" kern="0" cap="none" spc="0" normalizeH="0" baseline="0" noProof="0" dirty="0">
                <a:ln>
                  <a:noFill/>
                </a:ln>
                <a:solidFill>
                  <a:srgbClr val="000000"/>
                </a:solidFill>
                <a:effectLst/>
                <a:uLnTx/>
                <a:uFillTx/>
                <a:latin typeface="Arial"/>
                <a:sym typeface="Arial" charset="0"/>
              </a:rPr>
              <a:t>Here, just want to boost or cut portion</a:t>
            </a:r>
          </a:p>
        </p:txBody>
      </p:sp>
      <p:sp>
        <p:nvSpPr>
          <p:cNvPr id="108" name="Rectangle 2"/>
          <p:cNvSpPr txBox="1">
            <a:spLocks noChangeArrowheads="1"/>
          </p:cNvSpPr>
          <p:nvPr/>
        </p:nvSpPr>
        <p:spPr bwMode="auto">
          <a:xfrm>
            <a:off x="25262" y="4292600"/>
            <a:ext cx="4399927" cy="2565400"/>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marL="314760" indent="-252255" defTabSz="642915" fontAlgn="base">
              <a:spcBef>
                <a:spcPts val="422"/>
              </a:spcBef>
              <a:spcAft>
                <a:spcPts val="422"/>
              </a:spcAft>
              <a:buClr>
                <a:srgbClr val="0000FF"/>
              </a:buClr>
              <a:buSzPct val="150000"/>
              <a:buFont typeface="Arial" charset="0"/>
              <a:buChar char="•"/>
              <a:defRPr/>
            </a:pPr>
            <a:r>
              <a:rPr lang="en-US" sz="2531" kern="0" dirty="0">
                <a:solidFill>
                  <a:srgbClr val="0000FF"/>
                </a:solidFill>
                <a:sym typeface="Arial" charset="0"/>
              </a:rPr>
              <a:t>Cutoff frequency</a:t>
            </a:r>
          </a:p>
          <a:p>
            <a:pPr marL="378382" lvl="1" indent="-189749" defTabSz="642915" fontAlgn="base">
              <a:spcBef>
                <a:spcPts val="422"/>
              </a:spcBef>
              <a:spcAft>
                <a:spcPts val="422"/>
              </a:spcAft>
              <a:buSzPct val="100000"/>
              <a:buFont typeface="Lucida Grande" charset="0"/>
              <a:buChar char="‣"/>
              <a:defRPr/>
            </a:pPr>
            <a:r>
              <a:rPr lang="en-US" sz="2250" kern="0" dirty="0">
                <a:sym typeface="Arial" charset="0"/>
              </a:rPr>
              <a:t>Where response changes between 2 levels</a:t>
            </a:r>
          </a:p>
        </p:txBody>
      </p:sp>
    </p:spTree>
    <p:extLst>
      <p:ext uri="{BB962C8B-B14F-4D97-AF65-F5344CB8AC3E}">
        <p14:creationId xmlns:p14="http://schemas.microsoft.com/office/powerpoint/2010/main" val="17940924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7"/>
          <p:cNvSpPr>
            <a:spLocks noGrp="1"/>
          </p:cNvSpPr>
          <p:nvPr>
            <p:ph type="ctrTitle"/>
          </p:nvPr>
        </p:nvSpPr>
        <p:spPr>
          <a:xfrm>
            <a:off x="2895600" y="0"/>
            <a:ext cx="7772400" cy="908050"/>
          </a:xfrm>
        </p:spPr>
        <p:txBody>
          <a:bodyPr/>
          <a:lstStyle/>
          <a:p>
            <a:r>
              <a:rPr lang="en-GB" sz="2400" b="1" dirty="0"/>
              <a:t>Ideal filters</a:t>
            </a:r>
            <a:endParaRPr lang="en-US" sz="2400" b="1" dirty="0"/>
          </a:p>
        </p:txBody>
      </p:sp>
      <p:cxnSp>
        <p:nvCxnSpPr>
          <p:cNvPr id="42" name="Straight Arrow Connector 41"/>
          <p:cNvCxnSpPr/>
          <p:nvPr/>
        </p:nvCxnSpPr>
        <p:spPr>
          <a:xfrm flipV="1">
            <a:off x="7881129" y="3792538"/>
            <a:ext cx="33845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7881129" y="1631950"/>
            <a:ext cx="0" cy="2160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91" name="TextBox 55"/>
          <p:cNvSpPr txBox="1">
            <a:spLocks noChangeArrowheads="1"/>
          </p:cNvSpPr>
          <p:nvPr/>
        </p:nvSpPr>
        <p:spPr bwMode="auto">
          <a:xfrm>
            <a:off x="7304866" y="1700214"/>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sp>
        <p:nvSpPr>
          <p:cNvPr id="7192" name="TextBox 58"/>
          <p:cNvSpPr txBox="1">
            <a:spLocks noChangeArrowheads="1"/>
          </p:cNvSpPr>
          <p:nvPr/>
        </p:nvSpPr>
        <p:spPr bwMode="auto">
          <a:xfrm>
            <a:off x="7738254" y="3792539"/>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193" name="TextBox 58"/>
          <p:cNvSpPr txBox="1">
            <a:spLocks noChangeArrowheads="1"/>
          </p:cNvSpPr>
          <p:nvPr/>
        </p:nvSpPr>
        <p:spPr bwMode="auto">
          <a:xfrm>
            <a:off x="10674501" y="3781403"/>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dirty="0">
                <a:solidFill>
                  <a:prstClr val="black"/>
                </a:solidFill>
                <a:latin typeface="Symbol" pitchFamily="18" charset="2"/>
                <a:cs typeface="Arial" charset="0"/>
                <a:sym typeface="Gill Sans" charset="0"/>
              </a:rPr>
              <a:t>p</a:t>
            </a:r>
            <a:endParaRPr lang="en-US" sz="1600" dirty="0">
              <a:solidFill>
                <a:prstClr val="black"/>
              </a:solidFill>
              <a:latin typeface="Calibri" pitchFamily="34" charset="0"/>
              <a:cs typeface="Arial" charset="0"/>
              <a:sym typeface="Gill Sans" charset="0"/>
            </a:endParaRPr>
          </a:p>
        </p:txBody>
      </p:sp>
      <p:sp>
        <p:nvSpPr>
          <p:cNvPr id="7194" name="TextBox 58"/>
          <p:cNvSpPr txBox="1">
            <a:spLocks noChangeArrowheads="1"/>
          </p:cNvSpPr>
          <p:nvPr/>
        </p:nvSpPr>
        <p:spPr bwMode="auto">
          <a:xfrm>
            <a:off x="9176529" y="3161685"/>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sp>
        <p:nvSpPr>
          <p:cNvPr id="7195" name="TextBox 58"/>
          <p:cNvSpPr txBox="1">
            <a:spLocks noChangeArrowheads="1"/>
          </p:cNvSpPr>
          <p:nvPr/>
        </p:nvSpPr>
        <p:spPr bwMode="auto">
          <a:xfrm>
            <a:off x="7592204" y="2760663"/>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grpSp>
        <p:nvGrpSpPr>
          <p:cNvPr id="7196" name="Group 72"/>
          <p:cNvGrpSpPr>
            <a:grpSpLocks/>
          </p:cNvGrpSpPr>
          <p:nvPr/>
        </p:nvGrpSpPr>
        <p:grpSpPr bwMode="auto">
          <a:xfrm>
            <a:off x="7952567" y="2184400"/>
            <a:ext cx="2881313" cy="730250"/>
            <a:chOff x="5579641" y="2276872"/>
            <a:chExt cx="2880791" cy="1512168"/>
          </a:xfrm>
        </p:grpSpPr>
        <p:cxnSp>
          <p:nvCxnSpPr>
            <p:cNvPr id="58" name="Straight Connector 57"/>
            <p:cNvCxnSpPr/>
            <p:nvPr/>
          </p:nvCxnSpPr>
          <p:spPr>
            <a:xfrm>
              <a:off x="7595401"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595401" y="3789040"/>
              <a:ext cx="8650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570062" y="2276872"/>
              <a:ext cx="10253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6570062"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79641" y="3789040"/>
              <a:ext cx="9904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97" name="Rectangle 65"/>
          <p:cNvSpPr>
            <a:spLocks noChangeArrowheads="1"/>
          </p:cNvSpPr>
          <p:nvPr/>
        </p:nvSpPr>
        <p:spPr bwMode="auto">
          <a:xfrm>
            <a:off x="7592204" y="2041525"/>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cxnSp>
        <p:nvCxnSpPr>
          <p:cNvPr id="51" name="Straight Arrow Connector 50"/>
          <p:cNvCxnSpPr/>
          <p:nvPr/>
        </p:nvCxnSpPr>
        <p:spPr>
          <a:xfrm flipV="1">
            <a:off x="7881129" y="6329364"/>
            <a:ext cx="338455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881129" y="4170364"/>
            <a:ext cx="0" cy="2160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00" name="TextBox 58"/>
          <p:cNvSpPr txBox="1">
            <a:spLocks noChangeArrowheads="1"/>
          </p:cNvSpPr>
          <p:nvPr/>
        </p:nvSpPr>
        <p:spPr bwMode="auto">
          <a:xfrm>
            <a:off x="7738254" y="6330951"/>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0</a:t>
            </a:r>
            <a:endParaRPr lang="en-US" sz="1600">
              <a:solidFill>
                <a:prstClr val="black"/>
              </a:solidFill>
              <a:latin typeface="Calibri" pitchFamily="34" charset="0"/>
              <a:cs typeface="Arial" charset="0"/>
              <a:sym typeface="Gill Sans" charset="0"/>
            </a:endParaRPr>
          </a:p>
        </p:txBody>
      </p:sp>
      <p:sp>
        <p:nvSpPr>
          <p:cNvPr id="7201" name="TextBox 58"/>
          <p:cNvSpPr txBox="1">
            <a:spLocks noChangeArrowheads="1"/>
          </p:cNvSpPr>
          <p:nvPr/>
        </p:nvSpPr>
        <p:spPr bwMode="auto">
          <a:xfrm>
            <a:off x="10617979" y="6329364"/>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p</a:t>
            </a:r>
            <a:endParaRPr lang="en-US" sz="1600">
              <a:solidFill>
                <a:prstClr val="black"/>
              </a:solidFill>
              <a:latin typeface="Calibri" pitchFamily="34" charset="0"/>
              <a:cs typeface="Arial" charset="0"/>
              <a:sym typeface="Gill Sans" charset="0"/>
            </a:endParaRPr>
          </a:p>
        </p:txBody>
      </p:sp>
      <p:sp>
        <p:nvSpPr>
          <p:cNvPr id="7202" name="TextBox 58"/>
          <p:cNvSpPr txBox="1">
            <a:spLocks noChangeArrowheads="1"/>
          </p:cNvSpPr>
          <p:nvPr/>
        </p:nvSpPr>
        <p:spPr bwMode="auto">
          <a:xfrm>
            <a:off x="9105091" y="6330951"/>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Symbol" pitchFamily="18" charset="2"/>
                <a:cs typeface="Arial" charset="0"/>
                <a:sym typeface="Gill Sans" charset="0"/>
              </a:rPr>
              <a:t>w</a:t>
            </a:r>
            <a:r>
              <a:rPr lang="en-GB" sz="1600" baseline="-25000">
                <a:solidFill>
                  <a:prstClr val="black"/>
                </a:solidFill>
                <a:latin typeface="Times New Roman" pitchFamily="18" charset="0"/>
                <a:cs typeface="Times New Roman" pitchFamily="18" charset="0"/>
                <a:sym typeface="Gill Sans" charset="0"/>
              </a:rPr>
              <a:t>c</a:t>
            </a:r>
            <a:endParaRPr lang="en-US" sz="1600">
              <a:solidFill>
                <a:prstClr val="black"/>
              </a:solidFill>
              <a:latin typeface="Times New Roman" pitchFamily="18" charset="0"/>
              <a:cs typeface="Times New Roman" pitchFamily="18" charset="0"/>
              <a:sym typeface="Gill Sans" charset="0"/>
            </a:endParaRPr>
          </a:p>
        </p:txBody>
      </p:sp>
      <p:grpSp>
        <p:nvGrpSpPr>
          <p:cNvPr id="7203" name="Group 73"/>
          <p:cNvGrpSpPr>
            <a:grpSpLocks/>
          </p:cNvGrpSpPr>
          <p:nvPr/>
        </p:nvGrpSpPr>
        <p:grpSpPr bwMode="auto">
          <a:xfrm rot="10800000">
            <a:off x="7881129" y="5370513"/>
            <a:ext cx="2881312" cy="647700"/>
            <a:chOff x="5579641" y="2276872"/>
            <a:chExt cx="2880791" cy="1512168"/>
          </a:xfrm>
        </p:grpSpPr>
        <p:cxnSp>
          <p:nvCxnSpPr>
            <p:cNvPr id="75" name="Straight Connector 74"/>
            <p:cNvCxnSpPr/>
            <p:nvPr/>
          </p:nvCxnSpPr>
          <p:spPr>
            <a:xfrm>
              <a:off x="7595401"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608099" y="3789040"/>
              <a:ext cx="86503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557364" y="2276872"/>
              <a:ext cx="102534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557364" y="2276872"/>
              <a:ext cx="0" cy="151216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579641" y="3789040"/>
              <a:ext cx="9904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04" name="TextBox 55"/>
          <p:cNvSpPr txBox="1">
            <a:spLocks noChangeArrowheads="1"/>
          </p:cNvSpPr>
          <p:nvPr/>
        </p:nvSpPr>
        <p:spPr bwMode="auto">
          <a:xfrm>
            <a:off x="7304866" y="4362450"/>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|H|</a:t>
            </a:r>
            <a:r>
              <a:rPr lang="en-GB" sz="1600" baseline="30000">
                <a:solidFill>
                  <a:prstClr val="black"/>
                </a:solidFill>
                <a:latin typeface="Calibri" pitchFamily="34" charset="0"/>
                <a:cs typeface="Arial" charset="0"/>
                <a:sym typeface="Gill Sans" charset="0"/>
              </a:rPr>
              <a:t>2</a:t>
            </a:r>
            <a:endParaRPr lang="en-US" sz="1600">
              <a:solidFill>
                <a:prstClr val="black"/>
              </a:solidFill>
              <a:latin typeface="Calibri" pitchFamily="34" charset="0"/>
              <a:cs typeface="Arial" charset="0"/>
              <a:sym typeface="Gill Sans" charset="0"/>
            </a:endParaRPr>
          </a:p>
        </p:txBody>
      </p:sp>
      <p:sp>
        <p:nvSpPr>
          <p:cNvPr id="7205" name="TextBox 58"/>
          <p:cNvSpPr txBox="1">
            <a:spLocks noChangeArrowheads="1"/>
          </p:cNvSpPr>
          <p:nvPr/>
        </p:nvSpPr>
        <p:spPr bwMode="auto">
          <a:xfrm>
            <a:off x="7592204" y="5226050"/>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prstClr val="black"/>
                </a:solidFill>
                <a:latin typeface="Calibri" pitchFamily="34" charset="0"/>
                <a:cs typeface="Arial" charset="0"/>
                <a:sym typeface="Gill Sans" charset="0"/>
              </a:rPr>
              <a:t>1</a:t>
            </a:r>
            <a:endParaRPr lang="en-US" sz="1600">
              <a:solidFill>
                <a:prstClr val="black"/>
              </a:solidFill>
              <a:latin typeface="Calibri" pitchFamily="34" charset="0"/>
              <a:cs typeface="Arial" charset="0"/>
              <a:sym typeface="Gill Sans" charset="0"/>
            </a:endParaRPr>
          </a:p>
        </p:txBody>
      </p:sp>
      <p:sp>
        <p:nvSpPr>
          <p:cNvPr id="7206" name="Rectangle 66"/>
          <p:cNvSpPr>
            <a:spLocks noChangeArrowheads="1"/>
          </p:cNvSpPr>
          <p:nvPr/>
        </p:nvSpPr>
        <p:spPr bwMode="auto">
          <a:xfrm>
            <a:off x="7520766" y="5873751"/>
            <a:ext cx="31451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G</a:t>
            </a:r>
            <a:endParaRPr lang="en-US" sz="1600">
              <a:solidFill>
                <a:srgbClr val="000000"/>
              </a:solidFill>
              <a:latin typeface="Calibri" pitchFamily="34" charset="0"/>
              <a:cs typeface="Arial" charset="0"/>
              <a:sym typeface="Gill Sans" charset="0"/>
            </a:endParaRPr>
          </a:p>
        </p:txBody>
      </p:sp>
      <p:sp>
        <p:nvSpPr>
          <p:cNvPr id="7207" name="Rectangle 71"/>
          <p:cNvSpPr>
            <a:spLocks noChangeArrowheads="1"/>
          </p:cNvSpPr>
          <p:nvPr/>
        </p:nvSpPr>
        <p:spPr bwMode="auto">
          <a:xfrm>
            <a:off x="10041717" y="2266950"/>
            <a:ext cx="2170722" cy="646331"/>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dirty="0">
                <a:solidFill>
                  <a:prstClr val="black"/>
                </a:solidFill>
                <a:latin typeface="Calibri" pitchFamily="34" charset="0"/>
                <a:cs typeface="Arial" charset="0"/>
                <a:sym typeface="Gill Sans" charset="0"/>
              </a:rPr>
              <a:t>Peaking Filter (boost)</a:t>
            </a:r>
          </a:p>
          <a:p>
            <a:pPr defTabSz="642915" fontAlgn="base">
              <a:spcBef>
                <a:spcPct val="0"/>
              </a:spcBef>
              <a:spcAft>
                <a:spcPct val="0"/>
              </a:spcAft>
            </a:pPr>
            <a:endParaRPr lang="en-US" dirty="0">
              <a:solidFill>
                <a:prstClr val="black"/>
              </a:solidFill>
              <a:latin typeface="Arial" charset="0"/>
              <a:cs typeface="Arial" charset="0"/>
              <a:sym typeface="Gill Sans" charset="0"/>
            </a:endParaRPr>
          </a:p>
        </p:txBody>
      </p:sp>
      <p:sp>
        <p:nvSpPr>
          <p:cNvPr id="7208" name="Rectangle 72"/>
          <p:cNvSpPr>
            <a:spLocks noChangeArrowheads="1"/>
          </p:cNvSpPr>
          <p:nvPr/>
        </p:nvSpPr>
        <p:spPr bwMode="auto">
          <a:xfrm>
            <a:off x="10041716" y="4572000"/>
            <a:ext cx="1937646"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dirty="0">
                <a:solidFill>
                  <a:prstClr val="black"/>
                </a:solidFill>
                <a:latin typeface="Calibri" pitchFamily="34" charset="0"/>
                <a:cs typeface="Arial" charset="0"/>
                <a:sym typeface="Gill Sans" charset="0"/>
              </a:rPr>
              <a:t>Peaking Filter (cut)</a:t>
            </a:r>
            <a:endParaRPr lang="en-US" dirty="0">
              <a:solidFill>
                <a:prstClr val="black"/>
              </a:solidFill>
              <a:latin typeface="Arial" charset="0"/>
              <a:cs typeface="Arial" charset="0"/>
              <a:sym typeface="Gill Sans" charset="0"/>
            </a:endParaRPr>
          </a:p>
        </p:txBody>
      </p:sp>
      <p:grpSp>
        <p:nvGrpSpPr>
          <p:cNvPr id="6153" name="Group 85"/>
          <p:cNvGrpSpPr>
            <a:grpSpLocks/>
          </p:cNvGrpSpPr>
          <p:nvPr/>
        </p:nvGrpSpPr>
        <p:grpSpPr bwMode="auto">
          <a:xfrm>
            <a:off x="3184022" y="1631951"/>
            <a:ext cx="3960764" cy="2499350"/>
            <a:chOff x="5004048" y="1631900"/>
            <a:chExt cx="3960911" cy="2499655"/>
          </a:xfrm>
        </p:grpSpPr>
        <p:cxnSp>
          <p:nvCxnSpPr>
            <p:cNvPr id="4" name="Straight Arrow Connector 3"/>
            <p:cNvCxnSpPr/>
            <p:nvPr/>
          </p:nvCxnSpPr>
          <p:spPr>
            <a:xfrm flipV="1">
              <a:off x="5580283" y="3791163"/>
              <a:ext cx="338467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5580283" y="1631900"/>
              <a:ext cx="0" cy="21608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83" name="TextBox 55"/>
            <p:cNvSpPr txBox="1">
              <a:spLocks noChangeArrowheads="1"/>
            </p:cNvSpPr>
            <p:nvPr/>
          </p:nvSpPr>
          <p:spPr bwMode="auto">
            <a:xfrm>
              <a:off x="5004048" y="1700808"/>
              <a:ext cx="571011"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sp>
          <p:nvSpPr>
            <p:cNvPr id="6184" name="TextBox 58"/>
            <p:cNvSpPr txBox="1">
              <a:spLocks noChangeArrowheads="1"/>
            </p:cNvSpPr>
            <p:nvPr/>
          </p:nvSpPr>
          <p:spPr bwMode="auto">
            <a:xfrm>
              <a:off x="5437236" y="3792960"/>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85" name="TextBox 58"/>
            <p:cNvSpPr txBox="1">
              <a:spLocks noChangeArrowheads="1"/>
            </p:cNvSpPr>
            <p:nvPr/>
          </p:nvSpPr>
          <p:spPr bwMode="auto">
            <a:xfrm>
              <a:off x="8316962" y="3791372"/>
              <a:ext cx="296887"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86" name="TextBox 58"/>
            <p:cNvSpPr txBox="1">
              <a:spLocks noChangeArrowheads="1"/>
            </p:cNvSpPr>
            <p:nvPr/>
          </p:nvSpPr>
          <p:spPr bwMode="auto">
            <a:xfrm>
              <a:off x="6876257" y="3789040"/>
              <a:ext cx="386658"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sp>
          <p:nvSpPr>
            <p:cNvPr id="6187" name="TextBox 58"/>
            <p:cNvSpPr txBox="1">
              <a:spLocks noChangeArrowheads="1"/>
            </p:cNvSpPr>
            <p:nvPr/>
          </p:nvSpPr>
          <p:spPr bwMode="auto">
            <a:xfrm>
              <a:off x="5292551" y="2012702"/>
              <a:ext cx="288873" cy="338595"/>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grpSp>
          <p:nvGrpSpPr>
            <p:cNvPr id="6188" name="Group 72"/>
            <p:cNvGrpSpPr>
              <a:grpSpLocks/>
            </p:cNvGrpSpPr>
            <p:nvPr/>
          </p:nvGrpSpPr>
          <p:grpSpPr bwMode="auto">
            <a:xfrm>
              <a:off x="5579641" y="2268000"/>
              <a:ext cx="2880791" cy="1512168"/>
              <a:chOff x="5579641" y="2276872"/>
              <a:chExt cx="2880791" cy="1512168"/>
            </a:xfrm>
          </p:grpSpPr>
          <p:cxnSp>
            <p:nvCxnSpPr>
              <p:cNvPr id="6" name="Straight Connector 5"/>
              <p:cNvCxnSpPr/>
              <p:nvPr/>
            </p:nvCxnSpPr>
            <p:spPr>
              <a:xfrm>
                <a:off x="7596483" y="2277438"/>
                <a:ext cx="0" cy="15114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596483" y="3788923"/>
                <a:ext cx="86363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69333" y="2277438"/>
                <a:ext cx="1027150"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569333" y="2277438"/>
                <a:ext cx="0" cy="1511485"/>
              </a:xfrm>
              <a:prstGeom prst="line">
                <a:avLst/>
              </a:prstGeom>
              <a:ln w="158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580283" y="3788923"/>
                <a:ext cx="989050"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grpSp>
      <p:cxnSp>
        <p:nvCxnSpPr>
          <p:cNvPr id="11" name="Straight Arrow Connector 10"/>
          <p:cNvCxnSpPr/>
          <p:nvPr/>
        </p:nvCxnSpPr>
        <p:spPr bwMode="auto">
          <a:xfrm flipV="1">
            <a:off x="3760236" y="6329364"/>
            <a:ext cx="3384550" cy="1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bwMode="auto">
          <a:xfrm flipV="1">
            <a:off x="3760236" y="4170364"/>
            <a:ext cx="0" cy="21605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56" name="TextBox 58"/>
          <p:cNvSpPr txBox="1">
            <a:spLocks noChangeArrowheads="1"/>
          </p:cNvSpPr>
          <p:nvPr/>
        </p:nvSpPr>
        <p:spPr bwMode="auto">
          <a:xfrm>
            <a:off x="3617195" y="6330379"/>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0</a:t>
            </a:r>
            <a:endParaRPr lang="en-US" sz="1600">
              <a:solidFill>
                <a:srgbClr val="000000"/>
              </a:solidFill>
              <a:latin typeface="Calibri" pitchFamily="34" charset="0"/>
              <a:cs typeface="Arial" charset="0"/>
              <a:sym typeface="Gill Sans" charset="0"/>
            </a:endParaRPr>
          </a:p>
        </p:txBody>
      </p:sp>
      <p:sp>
        <p:nvSpPr>
          <p:cNvPr id="6157" name="TextBox 58"/>
          <p:cNvSpPr txBox="1">
            <a:spLocks noChangeArrowheads="1"/>
          </p:cNvSpPr>
          <p:nvPr/>
        </p:nvSpPr>
        <p:spPr bwMode="auto">
          <a:xfrm>
            <a:off x="6496813" y="6328790"/>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p</a:t>
            </a:r>
            <a:endParaRPr lang="en-US" sz="1600">
              <a:solidFill>
                <a:srgbClr val="000000"/>
              </a:solidFill>
              <a:latin typeface="Calibri" pitchFamily="34" charset="0"/>
              <a:cs typeface="Arial" charset="0"/>
              <a:sym typeface="Gill Sans" charset="0"/>
            </a:endParaRPr>
          </a:p>
        </p:txBody>
      </p:sp>
      <p:sp>
        <p:nvSpPr>
          <p:cNvPr id="6158" name="TextBox 58"/>
          <p:cNvSpPr txBox="1">
            <a:spLocks noChangeArrowheads="1"/>
          </p:cNvSpPr>
          <p:nvPr/>
        </p:nvSpPr>
        <p:spPr bwMode="auto">
          <a:xfrm>
            <a:off x="5114386" y="6330577"/>
            <a:ext cx="386644"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Symbol" pitchFamily="18" charset="2"/>
                <a:cs typeface="Arial" charset="0"/>
                <a:sym typeface="Gill Sans" charset="0"/>
              </a:rPr>
              <a:t>w</a:t>
            </a:r>
            <a:r>
              <a:rPr lang="en-GB" sz="1600" baseline="-25000">
                <a:solidFill>
                  <a:srgbClr val="000000"/>
                </a:solidFill>
                <a:latin typeface="Times New Roman" pitchFamily="18" charset="0"/>
                <a:cs typeface="Times New Roman" pitchFamily="18" charset="0"/>
                <a:sym typeface="Gill Sans" charset="0"/>
              </a:rPr>
              <a:t>c</a:t>
            </a:r>
            <a:endParaRPr lang="en-US" sz="1600">
              <a:solidFill>
                <a:srgbClr val="000000"/>
              </a:solidFill>
              <a:latin typeface="Times New Roman" pitchFamily="18" charset="0"/>
              <a:cs typeface="Times New Roman" pitchFamily="18" charset="0"/>
              <a:sym typeface="Gill Sans" charset="0"/>
            </a:endParaRPr>
          </a:p>
        </p:txBody>
      </p:sp>
      <p:cxnSp>
        <p:nvCxnSpPr>
          <p:cNvPr id="13" name="Straight Connector 12"/>
          <p:cNvCxnSpPr/>
          <p:nvPr/>
        </p:nvCxnSpPr>
        <p:spPr bwMode="auto">
          <a:xfrm rot="10800000">
            <a:off x="4768299" y="4797426"/>
            <a:ext cx="0" cy="15113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flipH="1" flipV="1">
            <a:off x="3760236" y="4794251"/>
            <a:ext cx="1008063" cy="31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auto">
          <a:xfrm rot="10800000">
            <a:off x="4768299" y="6308726"/>
            <a:ext cx="1025525"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auto">
          <a:xfrm rot="10800000" flipV="1">
            <a:off x="5776361" y="4797426"/>
            <a:ext cx="0" cy="15113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flipH="1">
            <a:off x="5776361" y="4794251"/>
            <a:ext cx="863600" cy="31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164" name="TextBox 55"/>
          <p:cNvSpPr txBox="1">
            <a:spLocks noChangeArrowheads="1"/>
          </p:cNvSpPr>
          <p:nvPr/>
        </p:nvSpPr>
        <p:spPr bwMode="auto">
          <a:xfrm>
            <a:off x="3184023" y="4361723"/>
            <a:ext cx="570990"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|H|</a:t>
            </a:r>
            <a:r>
              <a:rPr lang="en-GB" sz="1600" baseline="30000">
                <a:solidFill>
                  <a:srgbClr val="000000"/>
                </a:solidFill>
                <a:latin typeface="Calibri" pitchFamily="34" charset="0"/>
                <a:cs typeface="Arial" charset="0"/>
                <a:sym typeface="Gill Sans" charset="0"/>
              </a:rPr>
              <a:t>2</a:t>
            </a:r>
            <a:endParaRPr lang="en-US" sz="1600">
              <a:solidFill>
                <a:srgbClr val="000000"/>
              </a:solidFill>
              <a:latin typeface="Calibri" pitchFamily="34" charset="0"/>
              <a:cs typeface="Arial" charset="0"/>
              <a:sym typeface="Gill Sans" charset="0"/>
            </a:endParaRPr>
          </a:p>
        </p:txBody>
      </p:sp>
      <p:sp>
        <p:nvSpPr>
          <p:cNvPr id="6165" name="TextBox 58"/>
          <p:cNvSpPr txBox="1">
            <a:spLocks noChangeArrowheads="1"/>
          </p:cNvSpPr>
          <p:nvPr/>
        </p:nvSpPr>
        <p:spPr bwMode="auto">
          <a:xfrm>
            <a:off x="3472513" y="4673578"/>
            <a:ext cx="288862"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a:solidFill>
                  <a:srgbClr val="000000"/>
                </a:solidFill>
                <a:latin typeface="Calibri" pitchFamily="34" charset="0"/>
                <a:cs typeface="Arial" charset="0"/>
                <a:sym typeface="Gill Sans" charset="0"/>
              </a:rPr>
              <a:t>1</a:t>
            </a:r>
            <a:endParaRPr lang="en-US" sz="1600">
              <a:solidFill>
                <a:srgbClr val="000000"/>
              </a:solidFill>
              <a:latin typeface="Calibri" pitchFamily="34" charset="0"/>
              <a:cs typeface="Arial" charset="0"/>
              <a:sym typeface="Gill Sans" charset="0"/>
            </a:endParaRPr>
          </a:p>
        </p:txBody>
      </p:sp>
      <p:cxnSp>
        <p:nvCxnSpPr>
          <p:cNvPr id="93" name="Straight Arrow Connector 92"/>
          <p:cNvCxnSpPr/>
          <p:nvPr/>
        </p:nvCxnSpPr>
        <p:spPr bwMode="auto">
          <a:xfrm>
            <a:off x="4768299" y="4632326"/>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168" name="Rectangle 94"/>
          <p:cNvSpPr>
            <a:spLocks noChangeArrowheads="1"/>
          </p:cNvSpPr>
          <p:nvPr/>
        </p:nvSpPr>
        <p:spPr bwMode="auto">
          <a:xfrm>
            <a:off x="5128166" y="4364823"/>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cxnSp>
        <p:nvCxnSpPr>
          <p:cNvPr id="96" name="Straight Arrow Connector 95"/>
          <p:cNvCxnSpPr/>
          <p:nvPr/>
        </p:nvCxnSpPr>
        <p:spPr bwMode="auto">
          <a:xfrm>
            <a:off x="4768299" y="2060576"/>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6170" name="Rectangle 96"/>
          <p:cNvSpPr>
            <a:spLocks noChangeArrowheads="1"/>
          </p:cNvSpPr>
          <p:nvPr/>
        </p:nvSpPr>
        <p:spPr bwMode="auto">
          <a:xfrm>
            <a:off x="5128166" y="1772851"/>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sp>
        <p:nvSpPr>
          <p:cNvPr id="6150" name="Rectangle 100"/>
          <p:cNvSpPr>
            <a:spLocks noChangeArrowheads="1"/>
          </p:cNvSpPr>
          <p:nvPr/>
        </p:nvSpPr>
        <p:spPr bwMode="auto">
          <a:xfrm>
            <a:off x="5992261" y="2060575"/>
            <a:ext cx="1075936"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Bandpass</a:t>
            </a:r>
            <a:endParaRPr lang="en-US">
              <a:solidFill>
                <a:srgbClr val="000000"/>
              </a:solidFill>
              <a:latin typeface="Arial" charset="0"/>
              <a:cs typeface="Arial" charset="0"/>
              <a:sym typeface="Gill Sans" charset="0"/>
            </a:endParaRPr>
          </a:p>
        </p:txBody>
      </p:sp>
      <p:sp>
        <p:nvSpPr>
          <p:cNvPr id="6151" name="Rectangle 101"/>
          <p:cNvSpPr>
            <a:spLocks noChangeArrowheads="1"/>
          </p:cNvSpPr>
          <p:nvPr/>
        </p:nvSpPr>
        <p:spPr bwMode="auto">
          <a:xfrm>
            <a:off x="5992261" y="4365626"/>
            <a:ext cx="1069524" cy="369332"/>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a:solidFill>
                  <a:srgbClr val="000000"/>
                </a:solidFill>
                <a:latin typeface="Calibri" pitchFamily="34" charset="0"/>
                <a:cs typeface="Arial" charset="0"/>
                <a:sym typeface="Gill Sans" charset="0"/>
              </a:rPr>
              <a:t>Bandstop</a:t>
            </a:r>
            <a:endParaRPr lang="en-US">
              <a:solidFill>
                <a:srgbClr val="000000"/>
              </a:solidFill>
              <a:latin typeface="Arial" charset="0"/>
              <a:cs typeface="Arial" charset="0"/>
              <a:sym typeface="Gill Sans" charset="0"/>
            </a:endParaRPr>
          </a:p>
        </p:txBody>
      </p:sp>
      <p:sp>
        <p:nvSpPr>
          <p:cNvPr id="18" name="Rectangle 2">
            <a:extLst>
              <a:ext uri="{FF2B5EF4-FFF2-40B4-BE49-F238E27FC236}">
                <a16:creationId xmlns:a16="http://schemas.microsoft.com/office/drawing/2014/main" id="{AD6FC7EB-3596-A90C-D718-82F068305E06}"/>
              </a:ext>
            </a:extLst>
          </p:cNvPr>
          <p:cNvSpPr txBox="1">
            <a:spLocks noChangeArrowheads="1"/>
          </p:cNvSpPr>
          <p:nvPr/>
        </p:nvSpPr>
        <p:spPr bwMode="auto">
          <a:xfrm>
            <a:off x="25263" y="4292600"/>
            <a:ext cx="3087002" cy="2565400"/>
          </a:xfrm>
          <a:prstGeom prst="rect">
            <a:avLst/>
          </a:prstGeom>
          <a:noFill/>
          <a:ln w="12700">
            <a:noFill/>
            <a:miter lim="800000"/>
            <a:headEnd/>
            <a:tailEnd/>
          </a:ln>
        </p:spPr>
        <p:txBody>
          <a:bodyPr vert="horz" wrap="square" lIns="35717" tIns="35717" rIns="35717" bIns="35717" numCol="1" anchor="t" anchorCtr="0" compatLnSpc="1">
            <a:prstTxWarp prst="textNoShape">
              <a:avLst/>
            </a:prstTxWarp>
          </a:bodyPr>
          <a:lstStyle/>
          <a:p>
            <a:pPr marL="314760" indent="-252255" defTabSz="642915" fontAlgn="base">
              <a:spcBef>
                <a:spcPts val="422"/>
              </a:spcBef>
              <a:spcAft>
                <a:spcPts val="422"/>
              </a:spcAft>
              <a:buClr>
                <a:srgbClr val="0000FF"/>
              </a:buClr>
              <a:buSzPct val="150000"/>
              <a:buFont typeface="Arial" charset="0"/>
              <a:buChar char="•"/>
              <a:defRPr/>
            </a:pPr>
            <a:r>
              <a:rPr lang="en-US" sz="2531" kern="0" dirty="0">
                <a:solidFill>
                  <a:srgbClr val="0000FF"/>
                </a:solidFill>
                <a:sym typeface="Arial" charset="0"/>
              </a:rPr>
              <a:t>Centre frequency</a:t>
            </a:r>
          </a:p>
          <a:p>
            <a:pPr marL="378382" lvl="1" indent="-189749" defTabSz="642915" fontAlgn="base">
              <a:spcBef>
                <a:spcPts val="422"/>
              </a:spcBef>
              <a:spcAft>
                <a:spcPts val="422"/>
              </a:spcAft>
              <a:buSzPct val="100000"/>
              <a:buFont typeface="Lucida Grande" charset="0"/>
              <a:buChar char="‣"/>
              <a:defRPr/>
            </a:pPr>
            <a:r>
              <a:rPr lang="en-US" sz="2250" kern="0" dirty="0">
                <a:sym typeface="Arial" charset="0"/>
              </a:rPr>
              <a:t>Where response reaches maximum or minimum</a:t>
            </a:r>
          </a:p>
        </p:txBody>
      </p:sp>
      <p:cxnSp>
        <p:nvCxnSpPr>
          <p:cNvPr id="19" name="Straight Arrow Connector 18">
            <a:extLst>
              <a:ext uri="{FF2B5EF4-FFF2-40B4-BE49-F238E27FC236}">
                <a16:creationId xmlns:a16="http://schemas.microsoft.com/office/drawing/2014/main" id="{0F2BAE90-0C60-2EAF-506C-86DEED1849FD}"/>
              </a:ext>
            </a:extLst>
          </p:cNvPr>
          <p:cNvCxnSpPr/>
          <p:nvPr/>
        </p:nvCxnSpPr>
        <p:spPr bwMode="auto">
          <a:xfrm>
            <a:off x="8929837" y="2108538"/>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96">
            <a:extLst>
              <a:ext uri="{FF2B5EF4-FFF2-40B4-BE49-F238E27FC236}">
                <a16:creationId xmlns:a16="http://schemas.microsoft.com/office/drawing/2014/main" id="{0D23E38F-B5A5-F05A-00CF-80A194E5EA1D}"/>
              </a:ext>
            </a:extLst>
          </p:cNvPr>
          <p:cNvSpPr>
            <a:spLocks noChangeArrowheads="1"/>
          </p:cNvSpPr>
          <p:nvPr/>
        </p:nvSpPr>
        <p:spPr bwMode="auto">
          <a:xfrm>
            <a:off x="9289704" y="1820813"/>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cxnSp>
        <p:nvCxnSpPr>
          <p:cNvPr id="22" name="Straight Arrow Connector 21">
            <a:extLst>
              <a:ext uri="{FF2B5EF4-FFF2-40B4-BE49-F238E27FC236}">
                <a16:creationId xmlns:a16="http://schemas.microsoft.com/office/drawing/2014/main" id="{3969E75E-8CC1-3898-C6BD-0FA2B1987FE9}"/>
              </a:ext>
            </a:extLst>
          </p:cNvPr>
          <p:cNvCxnSpPr/>
          <p:nvPr/>
        </p:nvCxnSpPr>
        <p:spPr bwMode="auto">
          <a:xfrm>
            <a:off x="8789180" y="5192383"/>
            <a:ext cx="1008062" cy="0"/>
          </a:xfrm>
          <a:prstGeom prst="straightConnector1">
            <a:avLst/>
          </a:prstGeom>
          <a:ln w="12700">
            <a:solidFill>
              <a:srgbClr val="C0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23" name="Rectangle 96">
            <a:extLst>
              <a:ext uri="{FF2B5EF4-FFF2-40B4-BE49-F238E27FC236}">
                <a16:creationId xmlns:a16="http://schemas.microsoft.com/office/drawing/2014/main" id="{0BEC175B-4388-FD72-4C70-E90D7D29DA16}"/>
              </a:ext>
            </a:extLst>
          </p:cNvPr>
          <p:cNvSpPr>
            <a:spLocks noChangeArrowheads="1"/>
          </p:cNvSpPr>
          <p:nvPr/>
        </p:nvSpPr>
        <p:spPr bwMode="auto">
          <a:xfrm>
            <a:off x="9149047" y="4904658"/>
            <a:ext cx="296876" cy="338554"/>
          </a:xfrm>
          <a:prstGeom prst="rect">
            <a:avLst/>
          </a:prstGeom>
          <a:noFill/>
          <a:ln w="9525">
            <a:noFill/>
            <a:miter lim="800000"/>
            <a:headEnd/>
            <a:tailEnd/>
          </a:ln>
        </p:spPr>
        <p:txBody>
          <a:bodyPr wrap="none">
            <a:spAutoFit/>
          </a:bodyPr>
          <a:lstStyle/>
          <a:p>
            <a:pPr defTabSz="642915" fontAlgn="base">
              <a:spcBef>
                <a:spcPct val="0"/>
              </a:spcBef>
              <a:spcAft>
                <a:spcPct val="0"/>
              </a:spcAft>
            </a:pPr>
            <a:r>
              <a:rPr lang="en-GB" sz="1600" i="1">
                <a:solidFill>
                  <a:srgbClr val="000000"/>
                </a:solidFill>
                <a:latin typeface="Calibri" pitchFamily="34" charset="0"/>
                <a:cs typeface="Arial" charset="0"/>
                <a:sym typeface="Gill Sans" charset="0"/>
              </a:rPr>
              <a:t>B</a:t>
            </a:r>
            <a:endParaRPr lang="en-US" sz="1600" i="1">
              <a:solidFill>
                <a:srgbClr val="000000"/>
              </a:solidFill>
              <a:latin typeface="Calibri" pitchFamily="34" charset="0"/>
              <a:cs typeface="Arial" charset="0"/>
              <a:sym typeface="Gill Sans" charset="0"/>
            </a:endParaRPr>
          </a:p>
        </p:txBody>
      </p:sp>
    </p:spTree>
    <p:extLst>
      <p:ext uri="{BB962C8B-B14F-4D97-AF65-F5344CB8AC3E}">
        <p14:creationId xmlns:p14="http://schemas.microsoft.com/office/powerpoint/2010/main" val="102687631"/>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itle &amp; Bullets">
  <a:themeElements>
    <a:clrScheme name="">
      <a:dk1>
        <a:srgbClr val="000000"/>
      </a:dk1>
      <a:lt1>
        <a:srgbClr val="FFFFFF"/>
      </a:lt1>
      <a:dk2>
        <a:srgbClr val="000000"/>
      </a:dk2>
      <a:lt2>
        <a:srgbClr val="808080"/>
      </a:lt2>
      <a:accent1>
        <a:srgbClr val="FFFFFF"/>
      </a:accent1>
      <a:accent2>
        <a:srgbClr val="333399"/>
      </a:accent2>
      <a:accent3>
        <a:srgbClr val="FFFFFF"/>
      </a:accent3>
      <a:accent4>
        <a:srgbClr val="000000"/>
      </a:accent4>
      <a:accent5>
        <a:srgbClr val="FFFFF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Title &amp; Bullets">
  <a:themeElements>
    <a:clrScheme name="">
      <a:dk1>
        <a:srgbClr val="000000"/>
      </a:dk1>
      <a:lt1>
        <a:srgbClr val="FFFFFF"/>
      </a:lt1>
      <a:dk2>
        <a:srgbClr val="000000"/>
      </a:dk2>
      <a:lt2>
        <a:srgbClr val="808080"/>
      </a:lt2>
      <a:accent1>
        <a:srgbClr val="FF0000"/>
      </a:accent1>
      <a:accent2>
        <a:srgbClr val="333399"/>
      </a:accent2>
      <a:accent3>
        <a:srgbClr val="FFFFFF"/>
      </a:accent3>
      <a:accent4>
        <a:srgbClr val="000000"/>
      </a:accent4>
      <a:accent5>
        <a:srgbClr val="FFAAAA"/>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2490</Words>
  <Application>Microsoft Office PowerPoint</Application>
  <PresentationFormat>Widescreen</PresentationFormat>
  <Paragraphs>506</Paragraphs>
  <Slides>23</Slides>
  <Notes>10</Notes>
  <HiddenSlides>2</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23</vt:i4>
      </vt:variant>
    </vt:vector>
  </HeadingPairs>
  <TitlesOfParts>
    <vt:vector size="41" baseType="lpstr">
      <vt:lpstr>Arial</vt:lpstr>
      <vt:lpstr>Arial Bold</vt:lpstr>
      <vt:lpstr>Arial Italic</vt:lpstr>
      <vt:lpstr>Calibri</vt:lpstr>
      <vt:lpstr>Cambria Math</vt:lpstr>
      <vt:lpstr>Cascadia Mono</vt:lpstr>
      <vt:lpstr>Courier</vt:lpstr>
      <vt:lpstr>Courier New</vt:lpstr>
      <vt:lpstr>Gill Sans</vt:lpstr>
      <vt:lpstr>Lucida Grande</vt:lpstr>
      <vt:lpstr>Symbol</vt:lpstr>
      <vt:lpstr>Times New Roman</vt:lpstr>
      <vt:lpstr>Times New Roman Italic</vt:lpstr>
      <vt:lpstr>Wingdings</vt:lpstr>
      <vt:lpstr>Title &amp; Bullets</vt:lpstr>
      <vt:lpstr>1_Title &amp; Bullets</vt:lpstr>
      <vt:lpstr>4_Title &amp; Bullets</vt:lpstr>
      <vt:lpstr>Equation</vt:lpstr>
      <vt:lpstr>PowerPoint Presentation</vt:lpstr>
      <vt:lpstr>Equalisation</vt:lpstr>
      <vt:lpstr>Digital filter can be described many different ways</vt:lpstr>
      <vt:lpstr>FIR   &amp;    IIR filters</vt:lpstr>
      <vt:lpstr>What do we want in a filter?</vt:lpstr>
      <vt:lpstr>What do we want in a filter? (part 2)</vt:lpstr>
      <vt:lpstr>High order filtering</vt:lpstr>
      <vt:lpstr>Ideal filters</vt:lpstr>
      <vt:lpstr>Ideal filters</vt:lpstr>
      <vt:lpstr>Magnitude response of shelving filters</vt:lpstr>
      <vt:lpstr>Magnitude responses for peaking filter</vt:lpstr>
      <vt:lpstr>Q factor</vt:lpstr>
      <vt:lpstr>Effect of higher order</vt:lpstr>
      <vt:lpstr>Filter implementation</vt:lpstr>
      <vt:lpstr>PowerPoint Presentation</vt:lpstr>
      <vt:lpstr>PowerPoint Presentation</vt:lpstr>
      <vt:lpstr>JUCE DSP Classes for IIR filter processing</vt:lpstr>
      <vt:lpstr>Three ways to implement filters</vt:lpstr>
      <vt:lpstr>Direct implementation</vt:lpstr>
      <vt:lpstr>Define and initialise</vt:lpstr>
      <vt:lpstr>processBlock 1 - Define variables</vt:lpstr>
      <vt:lpstr>processBlock 2, set coefficients</vt:lpstr>
      <vt:lpstr>processBlock 3, apply filters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Reiss</dc:creator>
  <cp:lastModifiedBy>Joshua Reiss</cp:lastModifiedBy>
  <cp:revision>21</cp:revision>
  <dcterms:created xsi:type="dcterms:W3CDTF">2024-01-04T19:56:42Z</dcterms:created>
  <dcterms:modified xsi:type="dcterms:W3CDTF">2025-07-03T15:34:02Z</dcterms:modified>
</cp:coreProperties>
</file>