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651" r:id="rId3"/>
    <p:sldMasterId id="2147483652" r:id="rId4"/>
    <p:sldMasterId id="2147483653" r:id="rId5"/>
    <p:sldMasterId id="2147483654" r:id="rId6"/>
  </p:sldMasterIdLst>
  <p:notesMasterIdLst>
    <p:notesMasterId r:id="rId26"/>
  </p:notesMasterIdLst>
  <p:sldIdLst>
    <p:sldId id="293" r:id="rId7"/>
    <p:sldId id="269" r:id="rId8"/>
    <p:sldId id="295" r:id="rId9"/>
    <p:sldId id="296" r:id="rId10"/>
    <p:sldId id="289" r:id="rId11"/>
    <p:sldId id="297" r:id="rId12"/>
    <p:sldId id="298" r:id="rId13"/>
    <p:sldId id="300" r:id="rId14"/>
    <p:sldId id="301" r:id="rId15"/>
    <p:sldId id="302" r:id="rId16"/>
    <p:sldId id="277" r:id="rId17"/>
    <p:sldId id="306" r:id="rId18"/>
    <p:sldId id="307" r:id="rId19"/>
    <p:sldId id="305" r:id="rId20"/>
    <p:sldId id="279" r:id="rId21"/>
    <p:sldId id="304" r:id="rId22"/>
    <p:sldId id="303" r:id="rId23"/>
    <p:sldId id="258" r:id="rId24"/>
    <p:sldId id="294" r:id="rId25"/>
  </p:sldIdLst>
  <p:sldSz cx="17340263"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7" autoAdjust="0"/>
    <p:restoredTop sz="74316" autoAdjust="0"/>
  </p:normalViewPr>
  <p:slideViewPr>
    <p:cSldViewPr>
      <p:cViewPr varScale="1">
        <p:scale>
          <a:sx n="45" d="100"/>
          <a:sy n="45" d="100"/>
        </p:scale>
        <p:origin x="696" y="40"/>
      </p:cViewPr>
      <p:guideLst>
        <p:guide orient="horz" pos="3072"/>
        <p:guide pos="5462"/>
      </p:guideLst>
    </p:cSldViewPr>
  </p:slideViewPr>
  <p:notesTextViewPr>
    <p:cViewPr>
      <p:scale>
        <a:sx n="3" d="2"/>
        <a:sy n="3" d="2"/>
      </p:scale>
      <p:origin x="0" y="0"/>
    </p:cViewPr>
  </p:notesTextViewPr>
  <p:sorterViewPr>
    <p:cViewPr varScale="1">
      <p:scale>
        <a:sx n="1" d="1"/>
        <a:sy n="1" d="1"/>
      </p:scale>
      <p:origin x="0" y="-41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Reiss" userId="71f87c30-4769-4a42-a082-a6a82298c8cb" providerId="ADAL" clId="{41482ABA-1E3D-43AD-B660-129C0EB9E1DF}"/>
    <pc:docChg chg="delSld">
      <pc:chgData name="Joshua Reiss" userId="71f87c30-4769-4a42-a082-a6a82298c8cb" providerId="ADAL" clId="{41482ABA-1E3D-43AD-B660-129C0EB9E1DF}" dt="2025-07-03T15:32:22.993" v="0" actId="47"/>
      <pc:docMkLst>
        <pc:docMk/>
      </pc:docMkLst>
      <pc:sldChg chg="del">
        <pc:chgData name="Joshua Reiss" userId="71f87c30-4769-4a42-a082-a6a82298c8cb" providerId="ADAL" clId="{41482ABA-1E3D-43AD-B660-129C0EB9E1DF}" dt="2025-07-03T15:32:22.993" v="0" actId="47"/>
        <pc:sldMkLst>
          <pc:docMk/>
          <pc:sldMk cId="1908600673" sldId="339"/>
        </pc:sldMkLst>
      </pc:sldChg>
    </pc:docChg>
  </pc:docChgLst>
  <pc:docChgLst>
    <pc:chgData name="Joshua Reiss" userId="71f87c30-4769-4a42-a082-a6a82298c8cb" providerId="ADAL" clId="{0A84AEEF-F0F8-48B4-B864-6D734FB3485D}"/>
    <pc:docChg chg="addSld modSld">
      <pc:chgData name="Joshua Reiss" userId="71f87c30-4769-4a42-a082-a6a82298c8cb" providerId="ADAL" clId="{0A84AEEF-F0F8-48B4-B864-6D734FB3485D}" dt="2025-02-27T15:38:09.614" v="1" actId="20577"/>
      <pc:docMkLst>
        <pc:docMk/>
      </pc:docMkLst>
      <pc:sldChg chg="modSp mod">
        <pc:chgData name="Joshua Reiss" userId="71f87c30-4769-4a42-a082-a6a82298c8cb" providerId="ADAL" clId="{0A84AEEF-F0F8-48B4-B864-6D734FB3485D}" dt="2025-02-27T15:38:09.614" v="1" actId="20577"/>
        <pc:sldMkLst>
          <pc:docMk/>
          <pc:sldMk cId="0" sldId="298"/>
        </pc:sldMkLst>
      </pc:sldChg>
      <pc:sldChg chg="add">
        <pc:chgData name="Joshua Reiss" userId="71f87c30-4769-4a42-a082-a6a82298c8cb" providerId="ADAL" clId="{0A84AEEF-F0F8-48B4-B864-6D734FB3485D}" dt="2025-02-27T14:46:25.163" v="0"/>
        <pc:sldMkLst>
          <pc:docMk/>
          <pc:sldMk cId="1908600673" sldId="3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381000" y="685800"/>
            <a:ext cx="6096000" cy="3429000"/>
          </a:xfrm>
          <a:prstGeom prst="rect">
            <a:avLst/>
          </a:prstGeom>
          <a:noFill/>
          <a:ln w="9525">
            <a:solidFill>
              <a:srgbClr val="000000"/>
            </a:solidFill>
            <a:miter lim="800000"/>
            <a:headEnd/>
            <a:tailEnd/>
          </a:ln>
          <a:effectLst/>
        </p:spPr>
      </p:sp>
      <p:sp>
        <p:nvSpPr>
          <p:cNvPr id="1126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Rot="1" noChangeAspect="1" noChangeArrowheads="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p:spPr>
      </p:sp>
      <p:sp>
        <p:nvSpPr>
          <p:cNvPr id="12290" name="Rectangle 2"/>
          <p:cNvSpPr>
            <a:spLocks noGrp="1" noChangeArrowheads="1"/>
          </p:cNvSpPr>
          <p:nvPr>
            <p:ph type="body" idx="1"/>
          </p:nvPr>
        </p:nvSpPr>
        <p:spPr bwMode="auto">
          <a:xfrm>
            <a:off x="709930" y="4861441"/>
            <a:ext cx="5679440" cy="4605576"/>
          </a:xfrm>
          <a:prstGeom prst="rect">
            <a:avLst/>
          </a:prstGeom>
          <a:noFill/>
          <a:ln>
            <a:miter lim="800000"/>
            <a:headEnd/>
            <a:tailEnd/>
          </a:ln>
        </p:spPr>
        <p:txBody>
          <a:bodyPr/>
          <a:lstStyle/>
          <a:p>
            <a:pPr marL="70503">
              <a:spcBef>
                <a:spcPts val="637"/>
              </a:spcBef>
            </a:pPr>
            <a:endParaRPr lang="en-US" sz="1700" dirty="0">
              <a:solidFill>
                <a:srgbClr val="000000"/>
              </a:solidFill>
              <a:latin typeface="Arial" charset="0"/>
              <a:cs typeface="Arial" charset="0"/>
              <a:sym typeface="Arial" charset="0"/>
            </a:endParaRPr>
          </a:p>
        </p:txBody>
      </p:sp>
    </p:spTree>
    <p:extLst>
      <p:ext uri="{BB962C8B-B14F-4D97-AF65-F5344CB8AC3E}">
        <p14:creationId xmlns:p14="http://schemas.microsoft.com/office/powerpoint/2010/main" val="185859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charset="0"/>
                <a:cs typeface="Arial" charset="0"/>
                <a:sym typeface="Arial" charset="0"/>
              </a:rPr>
              <a:t>The modulated signal </a:t>
            </a:r>
            <a:r>
              <a:rPr lang="en-US" sz="1600" dirty="0">
                <a:solidFill>
                  <a:srgbClr val="000000"/>
                </a:solidFill>
                <a:latin typeface="Arial Italic" charset="0"/>
                <a:cs typeface="Arial Italic" charset="0"/>
                <a:sym typeface="Arial Italic" charset="0"/>
              </a:rPr>
              <a:t>x</a:t>
            </a:r>
            <a:r>
              <a:rPr lang="en-US" sz="1600" baseline="-20000" dirty="0">
                <a:solidFill>
                  <a:srgbClr val="000000"/>
                </a:solidFill>
                <a:latin typeface="Arial" charset="0"/>
                <a:cs typeface="Arial" charset="0"/>
                <a:sym typeface="Arial" charset="0"/>
              </a:rPr>
              <a:t>a</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can be written as the sum of the unmodulated carrier wave plus the product of the carrier wave and the modulating wave: </a:t>
            </a:r>
          </a:p>
          <a:p>
            <a:pPr marL="65088">
              <a:spcBef>
                <a:spcPts val="588"/>
              </a:spcBef>
            </a:pPr>
            <a:r>
              <a:rPr lang="en-US" sz="1600" dirty="0">
                <a:solidFill>
                  <a:srgbClr val="000000"/>
                </a:solidFill>
                <a:latin typeface="Arial Italic" charset="0"/>
                <a:cs typeface="Arial Italic" charset="0"/>
                <a:sym typeface="Arial Italic" charset="0"/>
              </a:rPr>
              <a:t>x</a:t>
            </a:r>
            <a:r>
              <a:rPr lang="en-US" sz="1600" baseline="-24000" dirty="0">
                <a:solidFill>
                  <a:srgbClr val="000000"/>
                </a:solidFill>
                <a:latin typeface="Symbol" pitchFamily="18" charset="2"/>
                <a:ea typeface="Symbol" pitchFamily="18" charset="2"/>
                <a:cs typeface="Symbol" pitchFamily="18" charset="2"/>
                <a:sym typeface="Symbol" pitchFamily="18" charset="2"/>
              </a:rPr>
              <a:t>α</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 x</a:t>
            </a:r>
            <a:r>
              <a:rPr lang="en-US" sz="1600" baseline="-24000" dirty="0">
                <a:solidFill>
                  <a:srgbClr val="000000"/>
                </a:solidFill>
                <a:latin typeface="Arial" charset="0"/>
                <a:cs typeface="Arial" charset="0"/>
                <a:sym typeface="Arial" charset="0"/>
              </a:rPr>
              <a:t>0</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a:t>
            </a:r>
            <a:r>
              <a:rPr lang="en-US" sz="1600" dirty="0">
                <a:solidFill>
                  <a:srgbClr val="000000"/>
                </a:solidFill>
                <a:latin typeface="Symbol" pitchFamily="18" charset="2"/>
                <a:ea typeface="Symbol" pitchFamily="18" charset="2"/>
                <a:cs typeface="Symbol" pitchFamily="18" charset="2"/>
                <a:sym typeface="Symbol" pitchFamily="18" charset="2"/>
              </a:rPr>
              <a:t>α </a:t>
            </a:r>
            <a:r>
              <a:rPr lang="en-US" sz="1600" dirty="0">
                <a:solidFill>
                  <a:srgbClr val="000000"/>
                </a:solidFill>
                <a:latin typeface="Arial Italic" charset="0"/>
                <a:cs typeface="Arial Italic" charset="0"/>
                <a:sym typeface="Arial Italic" charset="0"/>
              </a:rPr>
              <a:t>a</a:t>
            </a:r>
            <a:r>
              <a:rPr lang="en-US" sz="1600" baseline="-24000" dirty="0">
                <a:solidFill>
                  <a:srgbClr val="000000"/>
                </a:solidFill>
                <a:latin typeface="Arial Italic" charset="0"/>
                <a:cs typeface="Arial Italic" charset="0"/>
                <a:sym typeface="Arial Italic" charset="0"/>
              </a:rPr>
              <a:t>m</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a:t>
            </a:r>
            <a:r>
              <a:rPr lang="en-US" sz="1600" dirty="0" err="1">
                <a:solidFill>
                  <a:srgbClr val="000000"/>
                </a:solidFill>
                <a:latin typeface="Arial Italic" charset="0"/>
                <a:cs typeface="Arial Italic" charset="0"/>
                <a:sym typeface="Arial Italic" charset="0"/>
              </a:rPr>
              <a:t>A</a:t>
            </a:r>
            <a:r>
              <a:rPr lang="en-US" sz="1600" baseline="-24000" dirty="0" err="1">
                <a:solidFill>
                  <a:srgbClr val="000000"/>
                </a:solidFill>
                <a:latin typeface="Arial Italic" charset="0"/>
                <a:cs typeface="Arial Italic" charset="0"/>
                <a:sym typeface="Arial Italic" charset="0"/>
              </a:rPr>
              <a:t>c</a:t>
            </a:r>
            <a:r>
              <a:rPr lang="en-US" sz="1600" dirty="0" err="1">
                <a:solidFill>
                  <a:srgbClr val="000000"/>
                </a:solidFill>
                <a:latin typeface="Arial" charset="0"/>
                <a:cs typeface="Arial" charset="0"/>
                <a:sym typeface="Arial" charset="0"/>
              </a:rPr>
              <a:t>sin</a:t>
            </a:r>
            <a:r>
              <a:rPr lang="en-US" sz="1600" dirty="0">
                <a:solidFill>
                  <a:srgbClr val="000000"/>
                </a:solidFill>
                <a:latin typeface="Arial" charset="0"/>
                <a:cs typeface="Arial" charset="0"/>
                <a:sym typeface="Arial" charset="0"/>
              </a:rPr>
              <a:t>(</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4000" dirty="0" err="1">
                <a:solidFill>
                  <a:srgbClr val="000000"/>
                </a:solidFill>
                <a:latin typeface="Arial Italic" charset="0"/>
                <a:cs typeface="Arial Italic" charset="0"/>
                <a:sym typeface="Arial Italic" charset="0"/>
              </a:rPr>
              <a:t>c</a:t>
            </a:r>
            <a:r>
              <a:rPr lang="en-US" sz="1600" dirty="0" err="1">
                <a:solidFill>
                  <a:srgbClr val="000000"/>
                </a:solidFill>
                <a:latin typeface="Arial Italic" charset="0"/>
                <a:cs typeface="Arial Italic" charset="0"/>
                <a:sym typeface="Arial Italic" charset="0"/>
              </a:rPr>
              <a:t>t</a:t>
            </a:r>
            <a:r>
              <a:rPr lang="en-US" sz="1600" dirty="0" err="1">
                <a:solidFill>
                  <a:srgbClr val="000000"/>
                </a:solidFill>
                <a:latin typeface="Arial" charset="0"/>
                <a:cs typeface="Arial" charset="0"/>
                <a:sym typeface="Arial" charset="0"/>
              </a:rPr>
              <a:t>+</a:t>
            </a:r>
            <a:r>
              <a:rPr lang="en-US" sz="1600" dirty="0" err="1">
                <a:solidFill>
                  <a:srgbClr val="000000"/>
                </a:solidFill>
                <a:latin typeface="Symbol" pitchFamily="18" charset="2"/>
                <a:ea typeface="Symbol" pitchFamily="18" charset="2"/>
                <a:cs typeface="Symbol" pitchFamily="18" charset="2"/>
                <a:sym typeface="Symbol" pitchFamily="18" charset="2"/>
              </a:rPr>
              <a:t>φ</a:t>
            </a:r>
            <a:r>
              <a:rPr lang="en-US" sz="1600" baseline="-24000" dirty="0" err="1">
                <a:solidFill>
                  <a:srgbClr val="000000"/>
                </a:solidFill>
                <a:latin typeface="Arial Italic" charset="0"/>
                <a:cs typeface="Arial Italic" charset="0"/>
                <a:sym typeface="Arial Italic" charset="0"/>
              </a:rPr>
              <a:t>c</a:t>
            </a:r>
            <a:r>
              <a:rPr lang="en-US" sz="1600" dirty="0">
                <a:solidFill>
                  <a:srgbClr val="000000"/>
                </a:solidFill>
                <a:latin typeface="Arial" charset="0"/>
                <a:cs typeface="Arial" charset="0"/>
                <a:sym typeface="Arial" charset="0"/>
              </a:rPr>
              <a:t>)</a:t>
            </a:r>
          </a:p>
          <a:p>
            <a:pPr marL="65088">
              <a:spcBef>
                <a:spcPts val="588"/>
              </a:spcBef>
            </a:pPr>
            <a:r>
              <a:rPr lang="en-US" sz="1600" dirty="0">
                <a:solidFill>
                  <a:srgbClr val="000000"/>
                </a:solidFill>
                <a:latin typeface="Arial" charset="0"/>
                <a:cs typeface="Arial" charset="0"/>
                <a:sym typeface="Arial" charset="0"/>
              </a:rPr>
              <a:t>Periodic amplitude modulation of this nature is often called the </a:t>
            </a:r>
            <a:r>
              <a:rPr lang="en-US" sz="1600" dirty="0">
                <a:solidFill>
                  <a:srgbClr val="000000"/>
                </a:solidFill>
                <a:latin typeface="Arial Italic" charset="0"/>
                <a:cs typeface="Arial Italic" charset="0"/>
                <a:sym typeface="Arial Italic" charset="0"/>
              </a:rPr>
              <a:t>tremolo effect</a:t>
            </a:r>
            <a:r>
              <a:rPr lang="en-US" sz="1600" dirty="0">
                <a:solidFill>
                  <a:srgbClr val="000000"/>
                </a:solidFill>
                <a:latin typeface="Arial" charset="0"/>
                <a:cs typeface="Arial" charset="0"/>
                <a:sym typeface="Arial" charset="0"/>
              </a:rPr>
              <a:t> when </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0000" dirty="0" err="1">
                <a:solidFill>
                  <a:srgbClr val="000000"/>
                </a:solidFill>
                <a:latin typeface="Arial Italic" charset="0"/>
                <a:cs typeface="Arial Italic" charset="0"/>
                <a:sym typeface="Arial Italic" charset="0"/>
              </a:rPr>
              <a:t>m</a:t>
            </a:r>
            <a:r>
              <a:rPr lang="en-US" sz="1600" dirty="0">
                <a:solidFill>
                  <a:srgbClr val="000000"/>
                </a:solidFill>
                <a:latin typeface="Arial Italic" charset="0"/>
                <a:cs typeface="Arial Italic" charset="0"/>
                <a:sym typeface="Arial Italic" charset="0"/>
              </a:rPr>
              <a:t>&lt;</a:t>
            </a:r>
            <a:r>
              <a:rPr lang="en-US" sz="1600" dirty="0">
                <a:solidFill>
                  <a:srgbClr val="000000"/>
                </a:solidFill>
                <a:latin typeface="Arial" charset="0"/>
                <a:cs typeface="Arial" charset="0"/>
                <a:sym typeface="Arial" charset="0"/>
              </a:rPr>
              <a:t>20</a:t>
            </a:r>
            <a:r>
              <a:rPr lang="en-US" sz="1600" dirty="0">
                <a:solidFill>
                  <a:srgbClr val="000000"/>
                </a:solidFill>
                <a:latin typeface="Symbol" pitchFamily="18" charset="2"/>
                <a:ea typeface="Symbol" pitchFamily="18" charset="2"/>
                <a:cs typeface="Symbol" pitchFamily="18" charset="2"/>
                <a:sym typeface="Symbol" pitchFamily="18" charset="2"/>
              </a:rPr>
              <a:t>π</a:t>
            </a:r>
            <a:r>
              <a:rPr lang="en-US" sz="1600" dirty="0">
                <a:solidFill>
                  <a:srgbClr val="000000"/>
                </a:solidFill>
                <a:latin typeface="Arial" charset="0"/>
                <a:cs typeface="Arial" charset="0"/>
                <a:sym typeface="Arial" charset="0"/>
              </a:rPr>
              <a:t> or so (&lt;10 Hz). </a:t>
            </a:r>
          </a:p>
          <a:p>
            <a:pPr marL="65088">
              <a:spcBef>
                <a:spcPts val="588"/>
              </a:spcBef>
            </a:pPr>
            <a:r>
              <a:rPr lang="en-US" sz="1600" dirty="0">
                <a:solidFill>
                  <a:srgbClr val="000000"/>
                </a:solidFill>
                <a:latin typeface="Arial" charset="0"/>
                <a:cs typeface="Arial" charset="0"/>
                <a:sym typeface="Arial" charset="0"/>
              </a:rPr>
              <a:t>Let's analyze the second term of this equation for the case of sinusoidal AM with </a:t>
            </a:r>
            <a:r>
              <a:rPr lang="en-US" sz="1600" dirty="0">
                <a:solidFill>
                  <a:srgbClr val="000000"/>
                </a:solidFill>
                <a:latin typeface="Symbol" pitchFamily="18" charset="2"/>
                <a:ea typeface="Symbol" pitchFamily="18" charset="2"/>
                <a:cs typeface="Symbol" pitchFamily="18" charset="2"/>
                <a:sym typeface="Symbol" pitchFamily="18" charset="2"/>
              </a:rPr>
              <a:t>α</a:t>
            </a:r>
            <a:r>
              <a:rPr lang="en-US" sz="1600" dirty="0">
                <a:solidFill>
                  <a:srgbClr val="000000"/>
                </a:solidFill>
                <a:latin typeface="Arial" charset="0"/>
                <a:cs typeface="Arial" charset="0"/>
                <a:sym typeface="Arial" charset="0"/>
              </a:rPr>
              <a:t>=1 and </a:t>
            </a:r>
            <a:r>
              <a:rPr lang="en-US" sz="1600" dirty="0" err="1">
                <a:solidFill>
                  <a:srgbClr val="000000"/>
                </a:solidFill>
                <a:latin typeface="Symbol" pitchFamily="18" charset="2"/>
                <a:ea typeface="Symbol" pitchFamily="18" charset="2"/>
                <a:cs typeface="Symbol" pitchFamily="18" charset="2"/>
                <a:sym typeface="Symbol" pitchFamily="18" charset="2"/>
              </a:rPr>
              <a:t>φ</a:t>
            </a:r>
            <a:r>
              <a:rPr lang="en-US" sz="1600" baseline="-24000" dirty="0" err="1">
                <a:solidFill>
                  <a:srgbClr val="000000"/>
                </a:solidFill>
                <a:latin typeface="Arial Italic" charset="0"/>
                <a:cs typeface="Arial Italic" charset="0"/>
                <a:sym typeface="Arial Italic" charset="0"/>
              </a:rPr>
              <a:t>c</a:t>
            </a:r>
            <a:r>
              <a:rPr lang="en-US" sz="1600" dirty="0">
                <a:solidFill>
                  <a:srgbClr val="000000"/>
                </a:solidFill>
                <a:latin typeface="Arial" charset="0"/>
                <a:cs typeface="Arial" charset="0"/>
                <a:sym typeface="Arial" charset="0"/>
              </a:rPr>
              <a:t>=</a:t>
            </a:r>
            <a:r>
              <a:rPr lang="en-US" sz="1600" dirty="0" err="1">
                <a:solidFill>
                  <a:srgbClr val="000000"/>
                </a:solidFill>
                <a:latin typeface="Symbol" pitchFamily="18" charset="2"/>
                <a:ea typeface="Symbol" pitchFamily="18" charset="2"/>
                <a:cs typeface="Symbol" pitchFamily="18" charset="2"/>
                <a:sym typeface="Symbol" pitchFamily="18" charset="2"/>
              </a:rPr>
              <a:t>φ</a:t>
            </a:r>
            <a:r>
              <a:rPr lang="en-US" sz="1600" baseline="-24000" dirty="0" err="1">
                <a:solidFill>
                  <a:srgbClr val="000000"/>
                </a:solidFill>
                <a:latin typeface="Arial Italic" charset="0"/>
                <a:cs typeface="Arial Italic" charset="0"/>
                <a:sym typeface="Arial Italic" charset="0"/>
              </a:rPr>
              <a:t>m</a:t>
            </a:r>
            <a:r>
              <a:rPr lang="en-US" sz="1600" dirty="0">
                <a:solidFill>
                  <a:srgbClr val="000000"/>
                </a:solidFill>
                <a:latin typeface="Arial" charset="0"/>
                <a:cs typeface="Arial" charset="0"/>
                <a:sym typeface="Arial" charset="0"/>
              </a:rPr>
              <a:t>=0 :</a:t>
            </a:r>
          </a:p>
          <a:p>
            <a:pPr marL="65088">
              <a:spcBef>
                <a:spcPts val="588"/>
              </a:spcBef>
            </a:pPr>
            <a:r>
              <a:rPr lang="en-US" sz="1600" dirty="0" err="1">
                <a:solidFill>
                  <a:srgbClr val="000000"/>
                </a:solidFill>
                <a:latin typeface="Arial Italic" charset="0"/>
                <a:cs typeface="Arial Italic" charset="0"/>
                <a:sym typeface="Arial Italic" charset="0"/>
              </a:rPr>
              <a:t>x</a:t>
            </a:r>
            <a:r>
              <a:rPr lang="en-US" sz="1600" baseline="-24000" dirty="0" err="1">
                <a:solidFill>
                  <a:srgbClr val="000000"/>
                </a:solidFill>
                <a:latin typeface="Arial Italic" charset="0"/>
                <a:cs typeface="Arial Italic" charset="0"/>
                <a:sym typeface="Arial Italic" charset="0"/>
              </a:rPr>
              <a:t>m</a:t>
            </a:r>
            <a:r>
              <a:rPr lang="en-US" sz="1600" dirty="0">
                <a:solidFill>
                  <a:srgbClr val="000000"/>
                </a:solidFill>
                <a:latin typeface="Arial" charset="0"/>
                <a:cs typeface="Arial" charset="0"/>
                <a:sym typeface="Arial" charset="0"/>
              </a:rPr>
              <a:t>(</a:t>
            </a:r>
            <a:r>
              <a:rPr lang="en-US" sz="1600" dirty="0">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)=sin(</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4000" dirty="0" err="1">
                <a:solidFill>
                  <a:srgbClr val="000000"/>
                </a:solidFill>
                <a:latin typeface="Arial Italic" charset="0"/>
                <a:cs typeface="Arial Italic" charset="0"/>
                <a:sym typeface="Arial Italic" charset="0"/>
              </a:rPr>
              <a:t>m</a:t>
            </a:r>
            <a:r>
              <a:rPr lang="en-US" sz="1600" dirty="0" err="1">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sin</a:t>
            </a:r>
            <a:r>
              <a:rPr lang="en-US" sz="1600" dirty="0">
                <a:solidFill>
                  <a:srgbClr val="000000"/>
                </a:solidFill>
                <a:latin typeface="Symbol" pitchFamily="18" charset="2"/>
                <a:ea typeface="Symbol" pitchFamily="18" charset="2"/>
                <a:cs typeface="Symbol" pitchFamily="18" charset="2"/>
                <a:sym typeface="Symbol" pitchFamily="18" charset="2"/>
              </a:rPr>
              <a:t>(</a:t>
            </a:r>
            <a:r>
              <a:rPr lang="en-US" sz="1600" dirty="0" err="1">
                <a:solidFill>
                  <a:srgbClr val="000000"/>
                </a:solidFill>
                <a:latin typeface="Symbol" pitchFamily="18" charset="2"/>
                <a:ea typeface="Symbol" pitchFamily="18" charset="2"/>
                <a:cs typeface="Symbol" pitchFamily="18" charset="2"/>
                <a:sym typeface="Symbol" pitchFamily="18" charset="2"/>
              </a:rPr>
              <a:t>ω</a:t>
            </a:r>
            <a:r>
              <a:rPr lang="en-US" sz="1600" baseline="-24000" dirty="0" err="1">
                <a:solidFill>
                  <a:srgbClr val="000000"/>
                </a:solidFill>
                <a:latin typeface="Arial Italic" charset="0"/>
                <a:cs typeface="Arial Italic" charset="0"/>
                <a:sym typeface="Arial Italic" charset="0"/>
              </a:rPr>
              <a:t>c</a:t>
            </a:r>
            <a:r>
              <a:rPr lang="en-US" sz="1600" dirty="0" err="1">
                <a:solidFill>
                  <a:srgbClr val="000000"/>
                </a:solidFill>
                <a:latin typeface="Arial Italic" charset="0"/>
                <a:cs typeface="Arial Italic" charset="0"/>
                <a:sym typeface="Arial Italic" charset="0"/>
              </a:rPr>
              <a:t>t</a:t>
            </a:r>
            <a:r>
              <a:rPr lang="en-US" sz="1600" dirty="0">
                <a:solidFill>
                  <a:srgbClr val="000000"/>
                </a:solidFill>
                <a:latin typeface="Arial" charset="0"/>
                <a:cs typeface="Arial" charset="0"/>
                <a:sym typeface="Arial" charset="0"/>
              </a:rPr>
              <a:t>) </a:t>
            </a:r>
          </a:p>
          <a:p>
            <a:pPr marL="65088">
              <a:spcBef>
                <a:spcPts val="588"/>
              </a:spcBef>
            </a:pPr>
            <a:r>
              <a:rPr lang="en-US" sz="1600" dirty="0">
                <a:solidFill>
                  <a:srgbClr val="000000"/>
                </a:solidFill>
                <a:latin typeface="Arial" charset="0"/>
                <a:cs typeface="Arial" charset="0"/>
                <a:sym typeface="Arial" charset="0"/>
              </a:rPr>
              <a:t>This is just multiplication of two sine waves (one for carrier, one for modulator), and this forms the basis for understanding ring modulation.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638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charset="0"/>
                <a:cs typeface="Arial" charset="0"/>
                <a:sym typeface="Arial" charset="0"/>
              </a:rPr>
              <a:t>A ring modulator is a simple device that can be used to create unusual sounds from an instrument’s output. It takes two signals (each with some frequency), and produces a signal containing the sum and differences of those frequencies. These frequencies will typically be non-harmonic, so the ring modulator can create some very dissonant sounds. For this reason, ring modulation is not a widely used effect. </a:t>
            </a:r>
          </a:p>
          <a:p>
            <a:pPr marL="65088">
              <a:spcBef>
                <a:spcPts val="588"/>
              </a:spcBef>
            </a:pPr>
            <a:r>
              <a:rPr lang="en-US" sz="1600" dirty="0">
                <a:solidFill>
                  <a:srgbClr val="000000"/>
                </a:solidFill>
                <a:latin typeface="Arial Bold" charset="0"/>
                <a:cs typeface="Arial Bold" charset="0"/>
                <a:sym typeface="Arial Bold" charset="0"/>
              </a:rPr>
              <a:t>Sound Set 1:</a:t>
            </a:r>
            <a:r>
              <a:rPr lang="en-US" sz="1600" dirty="0">
                <a:solidFill>
                  <a:srgbClr val="000000"/>
                </a:solidFill>
                <a:latin typeface="Arial" charset="0"/>
                <a:cs typeface="Arial" charset="0"/>
                <a:sym typeface="Arial" charset="0"/>
              </a:rPr>
              <a:t> A phrase played on guitar, and then the same phrase played through a ring modulator (mixed together with the guitar's output).</a:t>
            </a:r>
          </a:p>
          <a:p>
            <a:pPr eaLnBrk="1" hangingPunct="1"/>
            <a:r>
              <a:rPr lang="en-US" sz="1600" b="1" dirty="0"/>
              <a:t>How it Works</a:t>
            </a:r>
          </a:p>
          <a:p>
            <a:pPr eaLnBrk="1" hangingPunct="1"/>
            <a:r>
              <a:rPr lang="en-US" sz="1600" dirty="0"/>
              <a:t>Modulation means that we are changing some aspect of a tone, such as it's amplitude, frequency, or phase. In the ring modulator, we are using amplitude modulation (more specifically, suppressed-carrier modulation) which is implemented simply by multiplying two signals. The figure depicts a simple flow diagram of a ring modulator which multiplies two input signals.</a:t>
            </a:r>
          </a:p>
          <a:p>
            <a:pPr eaLnBrk="1" hangingPunct="1"/>
            <a:r>
              <a:rPr lang="en-US" sz="1600" dirty="0"/>
              <a:t>This multiplication results in a new signal that contains frequencies different than those of either of the original signals. More specifically, the multiplication results in an output that contains notes at the sum and difference of the two input signal's frequencies. These new frequencies are the sidebands - the sums are the upper sideband, and the differences are the lower sideband. </a:t>
            </a:r>
          </a:p>
          <a:p>
            <a:pPr marL="65088">
              <a:spcBef>
                <a:spcPts val="588"/>
              </a:spcBef>
            </a:pPr>
            <a:endParaRPr lang="en-US" sz="1600" dirty="0">
              <a:solidFill>
                <a:srgbClr val="000000"/>
              </a:solidFill>
              <a:latin typeface="Arial" charset="0"/>
              <a:cs typeface="Arial" charset="0"/>
              <a:sym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843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This is not a harmonizer - in general, the notes produced by the ring modulator are not related to the inputs by some musical interval or harmonic relationship. Thus, the sound produced is very dissonant and harsh. This sound is often described as being 'gong-like' (bells often contain strong non-harmonic components when ringing). Figure 2 shows a segment of a 400 Hz, a 600 Hz sine wave, and the product of the two. Looking at the multiplied signals, we can see the higher frequency component (at 1000 Hz) added on top of the lower frequency component (at 200 Hz). This 200 Hz component gives the waveform the gentle dip and rise in the figure. This audio example is an of this case.  </a:t>
            </a:r>
            <a:br>
              <a:rPr lang="en-US" sz="1600">
                <a:solidFill>
                  <a:srgbClr val="000000"/>
                </a:solidFill>
                <a:latin typeface="Arial" charset="0"/>
                <a:cs typeface="Arial" charset="0"/>
                <a:sym typeface="Arial" charset="0"/>
              </a:rPr>
            </a:br>
            <a:r>
              <a:rPr lang="en-US" sz="1600">
                <a:solidFill>
                  <a:srgbClr val="000000"/>
                </a:solidFill>
                <a:latin typeface="Arial" charset="0"/>
                <a:cs typeface="Arial" charset="0"/>
                <a:sym typeface="Arial" charset="0"/>
              </a:rPr>
              <a:t>Figure: (a) 400 Hz sine wave, (b) 600 Hz sine wave, and (c) the product of the two (a 200 Hz and 1000 Hz sine wave added together). The product is zero when either wave is zero.</a:t>
            </a:r>
          </a:p>
          <a:p>
            <a:pPr marL="65088">
              <a:spcBef>
                <a:spcPts val="588"/>
              </a:spcBef>
            </a:pPr>
            <a:r>
              <a:rPr lang="en-US" sz="1600">
                <a:solidFill>
                  <a:srgbClr val="000000"/>
                </a:solidFill>
                <a:latin typeface="Arial" charset="0"/>
                <a:cs typeface="Arial" charset="0"/>
                <a:sym typeface="Arial" charset="0"/>
              </a:rPr>
              <a:t>Sound Set: A pure tone at 400 Hz, followed by a 600 Hz tone (a fifth higher), and then the result of the tones multiplied - a 200 Hz and 1000 Hz tone. </a:t>
            </a:r>
          </a:p>
          <a:p>
            <a:pPr marL="65088">
              <a:spcBef>
                <a:spcPts val="588"/>
              </a:spcBef>
            </a:pPr>
            <a:r>
              <a:rPr lang="en-US" sz="1600">
                <a:solidFill>
                  <a:srgbClr val="000000"/>
                </a:solidFill>
                <a:latin typeface="Arial" charset="0"/>
                <a:cs typeface="Arial" charset="0"/>
                <a:sym typeface="Arial" charset="0"/>
              </a:rPr>
              <a:t>NOTE: You may need to use a pair of headphones to hear the true effect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Many of the ring modulators you encounter will only have one input for connecting an instrument. The other signal is usually created with some internal oscillator (which is generally considered to be the carrier signal. This signal doesn't appear in the output, hence the name 'suppressed carrier'). In some cases, you may be able to select the frequency of that oscillator, and in others, the frequency may be fixed at some value, or limited to a set of different values. But there's no reason why both signals couldn't be instruments, or why they both couldn't be oscillators for that matter. </a:t>
            </a:r>
          </a:p>
          <a:p>
            <a:pPr marL="65088">
              <a:spcBef>
                <a:spcPts val="588"/>
              </a:spcBef>
            </a:pPr>
            <a:r>
              <a:rPr lang="en-US" sz="1600">
                <a:solidFill>
                  <a:srgbClr val="000000"/>
                </a:solidFill>
                <a:latin typeface="Arial" charset="0"/>
                <a:cs typeface="Arial" charset="0"/>
                <a:sym typeface="Arial" charset="0"/>
              </a:rPr>
              <a:t>Of course, an instrument's sound is usually considered as being a sum of many different sine waves, not a pure tone. And the oscillator used could also generate a complex waveform as well. The number of tones grows quickly as each component produces the sum and difference with all the partials in the other signal, creating a very complex sound. </a:t>
            </a:r>
          </a:p>
          <a:p>
            <a:pPr marL="65088">
              <a:spcBef>
                <a:spcPts val="588"/>
              </a:spcBef>
            </a:pPr>
            <a:r>
              <a:rPr lang="en-US" sz="1600">
                <a:solidFill>
                  <a:srgbClr val="000000"/>
                </a:solidFill>
                <a:latin typeface="Arial" charset="0"/>
                <a:cs typeface="Arial" charset="0"/>
                <a:sym typeface="Arial" charset="0"/>
              </a:rPr>
              <a:t>The ring modulator's output alone may be totally unsuitable depending on one's tastes, but the sound can be smoothed a bit by simply mixing in the original instrument sound. This will give an instrument a strange timbre. The sound example presents some mixed ring modulator sounds. </a:t>
            </a:r>
          </a:p>
          <a:p>
            <a:pPr marL="65088">
              <a:spcBef>
                <a:spcPts val="588"/>
              </a:spcBef>
            </a:pPr>
            <a:r>
              <a:rPr lang="en-US" sz="1600">
                <a:solidFill>
                  <a:srgbClr val="000000"/>
                </a:solidFill>
                <a:latin typeface="Arial" charset="0"/>
                <a:cs typeface="Arial" charset="0"/>
                <a:sym typeface="Arial" charset="0"/>
              </a:rPr>
              <a:t>Sound Set: A simple blues riff dry, and then processed by a ring modulator using a 100 Hz tone (with overtones). This same sound is repeated while mixing in the original instruments input, and then repeated with a 220 Hz oscillator.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dirty="0">
                <a:solidFill>
                  <a:srgbClr val="000000"/>
                </a:solidFill>
                <a:latin typeface="Arial Bold" charset="0"/>
                <a:cs typeface="Arial Bold" charset="0"/>
                <a:sym typeface="Arial Bold" charset="0"/>
              </a:rPr>
              <a:t>Analog</a:t>
            </a:r>
            <a:r>
              <a:rPr lang="en-US" sz="1600" dirty="0">
                <a:solidFill>
                  <a:srgbClr val="000000"/>
                </a:solidFill>
                <a:latin typeface="Arial" charset="0"/>
                <a:cs typeface="Arial" charset="0"/>
                <a:sym typeface="Arial" charset="0"/>
              </a:rPr>
              <a:t>  </a:t>
            </a:r>
            <a:r>
              <a:rPr lang="en-US" sz="1600" dirty="0">
                <a:solidFill>
                  <a:srgbClr val="000000"/>
                </a:solidFill>
                <a:latin typeface="Arial Bold" charset="0"/>
                <a:cs typeface="Arial Bold" charset="0"/>
                <a:sym typeface="Arial Bold" charset="0"/>
              </a:rPr>
              <a:t>Implementation-</a:t>
            </a:r>
            <a:r>
              <a:rPr lang="en-US" sz="1600" dirty="0">
                <a:solidFill>
                  <a:srgbClr val="000000"/>
                </a:solidFill>
                <a:latin typeface="Arial" charset="0"/>
                <a:cs typeface="Arial" charset="0"/>
                <a:sym typeface="Arial" charset="0"/>
              </a:rPr>
              <a:t>Implementing amplitude modulation in the analog world is not always an easy thing to do. One implementation consists of a ring of four diodes (hence the name 'ring modulator') and a pair of transformers. This is also referred to as a lattice-type modulator, and it can actually be constructed as a passive circuit. Alternatively, a four-quadrant multiplier can be used, which is commonly available as an integrated circuit package. </a:t>
            </a:r>
          </a:p>
          <a:p>
            <a:pPr marL="65088">
              <a:spcBef>
                <a:spcPts val="588"/>
              </a:spcBef>
            </a:pPr>
            <a:r>
              <a:rPr lang="en-US" sz="1600" dirty="0">
                <a:solidFill>
                  <a:srgbClr val="000000"/>
                </a:solidFill>
                <a:latin typeface="Arial Bold" charset="0"/>
                <a:cs typeface="Arial Bold" charset="0"/>
                <a:sym typeface="Arial Bold" charset="0"/>
              </a:rPr>
              <a:t>Digital</a:t>
            </a:r>
            <a:r>
              <a:rPr lang="en-US" sz="1600" dirty="0">
                <a:solidFill>
                  <a:srgbClr val="000000"/>
                </a:solidFill>
                <a:latin typeface="Arial" charset="0"/>
                <a:cs typeface="Arial" charset="0"/>
                <a:sym typeface="Arial" charset="0"/>
              </a:rPr>
              <a:t> </a:t>
            </a:r>
            <a:r>
              <a:rPr lang="en-US" sz="1600" dirty="0">
                <a:solidFill>
                  <a:srgbClr val="000000"/>
                </a:solidFill>
                <a:latin typeface="Arial Bold" charset="0"/>
                <a:cs typeface="Arial Bold" charset="0"/>
                <a:sym typeface="Arial Bold" charset="0"/>
              </a:rPr>
              <a:t>Implementation-</a:t>
            </a:r>
            <a:r>
              <a:rPr lang="en-US" sz="1600" dirty="0">
                <a:solidFill>
                  <a:srgbClr val="000000"/>
                </a:solidFill>
                <a:latin typeface="Arial" charset="0"/>
                <a:cs typeface="Arial" charset="0"/>
                <a:sym typeface="Arial" charset="0"/>
              </a:rPr>
              <a:t>Creating a digitally based ring modulator comes down to simply multiplying two numbers each sampling interval which is very easy to accomplish. However, there needs to be some consideration about the signals used as aliasing can create a noisy output. The highest frequency component in the output is the sum of the highest components in each of the signals being used. To deal with this aliasing, so it is common to oversample the operation or filter the signals prior to ring modulation.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xfrm>
            <a:off x="3884463" y="8685878"/>
            <a:ext cx="2972004" cy="456704"/>
          </a:xfrm>
          <a:prstGeom prst="rect">
            <a:avLst/>
          </a:prstGeom>
          <a:noFill/>
        </p:spPr>
        <p:txBody>
          <a:bodyPr lIns="84408" tIns="42204" rIns="84408" bIns="42204"/>
          <a:lstStyle/>
          <a:p>
            <a:fld id="{C14ECD09-E7A7-4566-95D2-C2F6C6A1A12A}" type="slidenum">
              <a:rPr lang="en-US" smtClean="0"/>
              <a:pPr/>
              <a:t>16</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t>An example waveform is shown in the figure for </a:t>
            </a:r>
            <a:r>
              <a:rPr lang="en-US" i="1"/>
              <a:t>f</a:t>
            </a:r>
            <a:r>
              <a:rPr lang="en-US" i="1" baseline="-25000"/>
              <a:t>c</a:t>
            </a:r>
            <a:r>
              <a:rPr lang="en-US"/>
              <a:t>=100Hz and </a:t>
            </a:r>
            <a:r>
              <a:rPr lang="en-US" i="1"/>
              <a:t>f</a:t>
            </a:r>
            <a:r>
              <a:rPr lang="en-US" i="1" baseline="-25000"/>
              <a:t>m</a:t>
            </a:r>
            <a:r>
              <a:rPr lang="en-US"/>
              <a:t>=10 Hz. </a:t>
            </a:r>
          </a:p>
          <a:p>
            <a:pPr eaLnBrk="1" hangingPunct="1"/>
            <a:r>
              <a:rPr lang="en-US"/>
              <a:t>When </a:t>
            </a:r>
            <a:r>
              <a:rPr lang="en-US">
                <a:latin typeface="Symbol" pitchFamily="18" charset="2"/>
              </a:rPr>
              <a:t>w</a:t>
            </a:r>
            <a:r>
              <a:rPr lang="en-US" i="1" baseline="-25000"/>
              <a:t>m</a:t>
            </a:r>
            <a:r>
              <a:rPr lang="en-US" i="1"/>
              <a:t> </a:t>
            </a:r>
            <a:r>
              <a:rPr lang="en-US"/>
              <a:t>is small (say less than 20p radians per second, or 10 Hz), the signal </a:t>
            </a:r>
            <a:r>
              <a:rPr lang="en-US" i="1"/>
              <a:t>x</a:t>
            </a:r>
            <a:r>
              <a:rPr lang="en-US" i="1" baseline="-25000"/>
              <a:t>m</a:t>
            </a:r>
            <a:r>
              <a:rPr lang="en-US"/>
              <a:t>(</a:t>
            </a:r>
            <a:r>
              <a:rPr lang="en-US" i="1"/>
              <a:t>t</a:t>
            </a:r>
            <a:r>
              <a:rPr lang="en-US"/>
              <a:t>) is heard as a `beating sine wave’ with </a:t>
            </a:r>
            <a:r>
              <a:rPr lang="en-US" i="1">
                <a:latin typeface="Symbol" pitchFamily="18" charset="2"/>
              </a:rPr>
              <a:t>w</a:t>
            </a:r>
            <a:r>
              <a:rPr lang="en-US" i="1" baseline="-25000"/>
              <a:t>m</a:t>
            </a:r>
            <a:r>
              <a:rPr lang="en-US"/>
              <a:t>/</a:t>
            </a:r>
            <a:r>
              <a:rPr lang="en-US" i="1">
                <a:latin typeface="Symbol" pitchFamily="18" charset="2"/>
              </a:rPr>
              <a:t>p</a:t>
            </a:r>
            <a:r>
              <a:rPr lang="en-US" i="1"/>
              <a:t>=</a:t>
            </a:r>
            <a:r>
              <a:rPr lang="en-US"/>
              <a:t>2 </a:t>
            </a:r>
            <a:r>
              <a:rPr lang="en-US" i="1"/>
              <a:t>f</a:t>
            </a:r>
            <a:r>
              <a:rPr lang="en-US" i="1" baseline="-25000"/>
              <a:t>m</a:t>
            </a:r>
            <a:r>
              <a:rPr lang="en-US"/>
              <a:t> beats per second. The beat rate is twice the modulation frequency because both the positive and negative peaks of the modulating sinusoid cause an ``amplitude swell'' in </a:t>
            </a:r>
            <a:r>
              <a:rPr lang="en-US" i="1"/>
              <a:t>x</a:t>
            </a:r>
            <a:r>
              <a:rPr lang="en-US" i="1" baseline="-25000"/>
              <a:t>m</a:t>
            </a:r>
            <a:r>
              <a:rPr lang="en-US"/>
              <a:t>(</a:t>
            </a:r>
            <a:r>
              <a:rPr lang="en-US" i="1"/>
              <a:t>t</a:t>
            </a:r>
            <a:r>
              <a:rPr lang="en-US"/>
              <a:t>). One period of modulation—1/</a:t>
            </a:r>
            <a:r>
              <a:rPr lang="en-US" i="1"/>
              <a:t>f</a:t>
            </a:r>
            <a:r>
              <a:rPr lang="en-US" i="1" baseline="-25000"/>
              <a:t>m</a:t>
            </a:r>
            <a:r>
              <a:rPr lang="en-US"/>
              <a:t> seconds is shown in the figure. The sign inversion during the negative peaks is not normally audible.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These two sinusoidal components at the </a:t>
            </a:r>
            <a:r>
              <a:rPr lang="en-US" sz="1600">
                <a:solidFill>
                  <a:srgbClr val="000000"/>
                </a:solidFill>
                <a:latin typeface="Arial Italic" charset="0"/>
                <a:cs typeface="Arial Italic" charset="0"/>
                <a:sym typeface="Arial Italic" charset="0"/>
              </a:rPr>
              <a:t>sum and difference frequencies</a:t>
            </a:r>
            <a:r>
              <a:rPr lang="en-US" sz="1600">
                <a:solidFill>
                  <a:srgbClr val="000000"/>
                </a:solidFill>
                <a:latin typeface="Arial" charset="0"/>
                <a:cs typeface="Arial" charset="0"/>
                <a:sym typeface="Arial" charset="0"/>
              </a:rPr>
              <a:t> of the modulator and carrier are called </a:t>
            </a:r>
            <a:r>
              <a:rPr lang="en-US" sz="1600">
                <a:solidFill>
                  <a:srgbClr val="000000"/>
                </a:solidFill>
                <a:latin typeface="Arial Italic" charset="0"/>
                <a:cs typeface="Arial Italic" charset="0"/>
                <a:sym typeface="Arial Italic" charset="0"/>
              </a:rPr>
              <a:t>side bands</a:t>
            </a:r>
            <a:r>
              <a:rPr lang="en-US" sz="1600">
                <a:solidFill>
                  <a:srgbClr val="000000"/>
                </a:solidFill>
                <a:latin typeface="Arial" charset="0"/>
                <a:cs typeface="Arial" charset="0"/>
                <a:sym typeface="Arial" charset="0"/>
              </a:rPr>
              <a:t> of the carrier wave at frequency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 (since typically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Italic" charset="0"/>
                <a:cs typeface="Arial Italic" charset="0"/>
                <a:sym typeface="Arial Italic" charset="0"/>
              </a:rPr>
              <a:t>&gt;&gt;</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&gt;0). </a:t>
            </a:r>
          </a:p>
          <a:p>
            <a:pPr marL="65088">
              <a:spcBef>
                <a:spcPts val="588"/>
              </a:spcBef>
            </a:pPr>
            <a:r>
              <a:rPr lang="en-US" sz="1600">
                <a:solidFill>
                  <a:srgbClr val="000000"/>
                </a:solidFill>
                <a:latin typeface="Arial" charset="0"/>
                <a:cs typeface="Arial" charset="0"/>
                <a:sym typeface="Arial" charset="0"/>
              </a:rPr>
              <a:t>The previous equation expresses </a:t>
            </a:r>
            <a:r>
              <a:rPr lang="en-US" sz="1600">
                <a:solidFill>
                  <a:srgbClr val="000000"/>
                </a:solidFill>
                <a:latin typeface="Arial Italic" charset="0"/>
                <a:cs typeface="Arial Italic" charset="0"/>
                <a:sym typeface="Arial Italic" charset="0"/>
              </a:rPr>
              <a:t>x</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as a </a:t>
            </a:r>
            <a:r>
              <a:rPr lang="en-US" sz="1600">
                <a:solidFill>
                  <a:srgbClr val="000000"/>
                </a:solidFill>
                <a:latin typeface="Arial Italic" charset="0"/>
                <a:cs typeface="Arial Italic" charset="0"/>
                <a:sym typeface="Arial Italic" charset="0"/>
              </a:rPr>
              <a:t>beating sinusoid</a:t>
            </a:r>
            <a:r>
              <a:rPr lang="en-US" sz="1600">
                <a:solidFill>
                  <a:srgbClr val="000000"/>
                </a:solidFill>
                <a:latin typeface="Arial" charset="0"/>
                <a:cs typeface="Arial" charset="0"/>
                <a:sym typeface="Arial" charset="0"/>
              </a:rPr>
              <a:t>, while the new equation expresses as it two </a:t>
            </a:r>
            <a:r>
              <a:rPr lang="en-US" sz="1600">
                <a:solidFill>
                  <a:srgbClr val="000000"/>
                </a:solidFill>
                <a:latin typeface="Arial Italic" charset="0"/>
                <a:cs typeface="Arial Italic" charset="0"/>
                <a:sym typeface="Arial Italic" charset="0"/>
              </a:rPr>
              <a:t>unmodulated</a:t>
            </a:r>
            <a:r>
              <a:rPr lang="en-US" sz="1600">
                <a:solidFill>
                  <a:srgbClr val="000000"/>
                </a:solidFill>
                <a:latin typeface="Arial" charset="0"/>
                <a:cs typeface="Arial" charset="0"/>
                <a:sym typeface="Arial" charset="0"/>
              </a:rPr>
              <a:t> sinusoids at frequencies </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c</a:t>
            </a:r>
            <a:r>
              <a:rPr lang="en-US" sz="1600">
                <a:solidFill>
                  <a:srgbClr val="000000"/>
                </a:solidFill>
                <a:latin typeface="Arial" charset="0"/>
                <a:cs typeface="Arial" charset="0"/>
                <a:sym typeface="Arial" charset="0"/>
              </a:rPr>
              <a:t>+-</a:t>
            </a:r>
            <a:r>
              <a:rPr lang="en-US" sz="1600">
                <a:solidFill>
                  <a:srgbClr val="000000"/>
                </a:solidFill>
                <a:latin typeface="Symbol" pitchFamily="18" charset="2"/>
                <a:ea typeface="Symbol" pitchFamily="18" charset="2"/>
                <a:cs typeface="Symbol" pitchFamily="18" charset="2"/>
                <a:sym typeface="Symbol" pitchFamily="18" charset="2"/>
              </a:rPr>
              <a:t>ω</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 Which case do we hear? </a:t>
            </a:r>
          </a:p>
          <a:p>
            <a:pPr marL="65088">
              <a:spcBef>
                <a:spcPts val="588"/>
              </a:spcBef>
            </a:pPr>
            <a:r>
              <a:rPr lang="en-US" sz="1600">
                <a:solidFill>
                  <a:srgbClr val="000000"/>
                </a:solidFill>
                <a:latin typeface="Arial" charset="0"/>
                <a:cs typeface="Arial" charset="0"/>
                <a:sym typeface="Arial" charset="0"/>
              </a:rPr>
              <a:t>It turns out we hear </a:t>
            </a:r>
            <a:r>
              <a:rPr lang="en-US" sz="1600">
                <a:solidFill>
                  <a:srgbClr val="000000"/>
                </a:solidFill>
                <a:latin typeface="Arial Italic" charset="0"/>
                <a:cs typeface="Arial Italic" charset="0"/>
                <a:sym typeface="Arial Italic" charset="0"/>
              </a:rPr>
              <a:t>x</a:t>
            </a:r>
            <a:r>
              <a:rPr lang="en-US" sz="1600" baseline="-20000">
                <a:solidFill>
                  <a:srgbClr val="000000"/>
                </a:solidFill>
                <a:latin typeface="Arial Italic" charset="0"/>
                <a:cs typeface="Arial Italic" charset="0"/>
                <a:sym typeface="Arial Italic" charset="0"/>
              </a:rPr>
              <a:t>m</a:t>
            </a:r>
            <a:r>
              <a:rPr lang="en-US" sz="1600">
                <a:solidFill>
                  <a:srgbClr val="000000"/>
                </a:solidFill>
                <a:latin typeface="Arial" charset="0"/>
                <a:cs typeface="Arial" charset="0"/>
                <a:sym typeface="Arial" charset="0"/>
              </a:rPr>
              <a:t>(</a:t>
            </a:r>
            <a:r>
              <a:rPr lang="en-US" sz="1600">
                <a:solidFill>
                  <a:srgbClr val="000000"/>
                </a:solidFill>
                <a:latin typeface="Arial Italic" charset="0"/>
                <a:cs typeface="Arial Italic" charset="0"/>
                <a:sym typeface="Arial Italic" charset="0"/>
              </a:rPr>
              <a:t>t</a:t>
            </a:r>
            <a:r>
              <a:rPr lang="en-US" sz="1600">
                <a:solidFill>
                  <a:srgbClr val="000000"/>
                </a:solidFill>
                <a:latin typeface="Arial" charset="0"/>
                <a:cs typeface="Arial" charset="0"/>
                <a:sym typeface="Arial" charset="0"/>
              </a:rPr>
              <a:t>) as two separate tones (the second equation) whenever the side bands are resolved by the ear. The ear performs a ``short time Fourier analysis'' of incoming sound (the basilar membrane in the cochlea acts as a mechanical filter bank).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65088">
              <a:spcBef>
                <a:spcPts val="588"/>
              </a:spcBef>
            </a:pPr>
            <a:r>
              <a:rPr lang="en-US" sz="1600">
                <a:solidFill>
                  <a:srgbClr val="000000"/>
                </a:solidFill>
                <a:latin typeface="Arial" charset="0"/>
                <a:cs typeface="Arial" charset="0"/>
                <a:sym typeface="Arial" charset="0"/>
              </a:rPr>
              <a:t>The resolution of this filterbank--its ability to discern two separate spectral peaks for two sinusoids closely spaced in frequency--is determined by the critical bandwidth of hearing. </a:t>
            </a:r>
          </a:p>
          <a:p>
            <a:pPr marL="65088">
              <a:spcBef>
                <a:spcPts val="588"/>
              </a:spcBef>
            </a:pPr>
            <a:r>
              <a:rPr lang="en-US" sz="1600">
                <a:solidFill>
                  <a:srgbClr val="000000"/>
                </a:solidFill>
                <a:latin typeface="Arial" charset="0"/>
                <a:cs typeface="Arial" charset="0"/>
                <a:sym typeface="Arial" charset="0"/>
              </a:rPr>
              <a:t>A critical bandwidth is roughly 15-20% of the band's center-frequency, over most of the audio range. Thus, the side bands in sinusoidal AM are heard as separate tones when they are both in the audio range and separated by at least one critical bandwidth. When they are well inside the same critical band, ``beating'' is heard. In between these extremes, near separation by a critical-band, the sensation is often described as </a:t>
            </a:r>
            <a:r>
              <a:rPr lang="en-US" sz="1600">
                <a:solidFill>
                  <a:srgbClr val="000000"/>
                </a:solidFill>
                <a:latin typeface="Arial Italic" charset="0"/>
                <a:cs typeface="Arial Italic" charset="0"/>
                <a:sym typeface="Arial Italic" charset="0"/>
              </a:rPr>
              <a:t>roughness</a:t>
            </a:r>
            <a:r>
              <a:rPr lang="en-US" sz="1600">
                <a:solidFill>
                  <a:srgbClr val="000000"/>
                </a:solidFill>
                <a:latin typeface="Arial" charset="0"/>
                <a:cs typeface="Arial" charset="0"/>
                <a:sym typeface="Arial"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58630" y="50800"/>
            <a:ext cx="4280031"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36886"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97135"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58630" y="50800"/>
            <a:ext cx="4280031"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36886"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a:prstGeom prst="rect">
            <a:avLst/>
          </a:prstGeo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7860" y="2276476"/>
            <a:ext cx="15604543"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a:prstGeom prst="rect">
            <a:avLst/>
          </a:prstGeo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7860"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71735"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a:prstGeom prst="rect">
            <a:avLst/>
          </a:prstGeo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a:prstGeom prst="rect">
            <a:avLst/>
          </a:prstGeo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67860" y="2276476"/>
            <a:ext cx="15604543"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33229" y="50800"/>
            <a:ext cx="4271564"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1148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a:prstGeom prst="rect">
            <a:avLst/>
          </a:prstGeo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7860" y="2276476"/>
            <a:ext cx="15604543"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a:prstGeom prst="rect">
            <a:avLst/>
          </a:prstGeo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7860"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71735"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97135"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a:prstGeom prst="rect">
            <a:avLst/>
          </a:prstGeo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a:prstGeom prst="rect">
            <a:avLst/>
          </a:prstGeo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67860" y="2276476"/>
            <a:ext cx="15604543"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33229" y="50800"/>
            <a:ext cx="4271564"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11485" cy="8661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4"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97135" y="1130300"/>
            <a:ext cx="8441525" cy="8547100"/>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58630" y="50800"/>
            <a:ext cx="4280031"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8538" y="50800"/>
            <a:ext cx="12636886"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9673" y="3030539"/>
            <a:ext cx="14740917"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2601464" y="5527676"/>
            <a:ext cx="12137337" cy="2492375"/>
          </a:xfrm>
          <a:prstGeom prst="rect">
            <a:avLst/>
          </a:prstGeom>
        </p:spPr>
        <p:txBody>
          <a:bodyPr/>
          <a:lstStyle>
            <a:lvl1pPr marL="0" indent="0" algn="ctr">
              <a:buNone/>
              <a:defRPr/>
            </a:lvl1pPr>
            <a:lvl2pPr marL="609630" indent="0" algn="ctr">
              <a:buNone/>
              <a:defRPr/>
            </a:lvl2pPr>
            <a:lvl3pPr marL="1219261" indent="0" algn="ctr">
              <a:buNone/>
              <a:defRPr/>
            </a:lvl3pPr>
            <a:lvl4pPr marL="1828891" indent="0" algn="ctr">
              <a:buNone/>
              <a:defRPr/>
            </a:lvl4pPr>
            <a:lvl5pPr marL="2438522" indent="0" algn="ctr">
              <a:buNone/>
              <a:defRPr/>
            </a:lvl5pPr>
            <a:lvl6pPr marL="3048152" indent="0" algn="ctr">
              <a:buNone/>
              <a:defRPr/>
            </a:lvl6pPr>
            <a:lvl7pPr marL="3657783" indent="0" algn="ctr">
              <a:buNone/>
              <a:defRPr/>
            </a:lvl7pPr>
            <a:lvl8pPr marL="4267413" indent="0" algn="ctr">
              <a:buNone/>
              <a:defRPr/>
            </a:lvl8pPr>
            <a:lvl9pPr marL="4877044"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67860" y="2276476"/>
            <a:ext cx="15604543"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526" y="6267450"/>
            <a:ext cx="14738800" cy="1936750"/>
          </a:xfrm>
          <a:prstGeom prst="rect">
            <a:avLst/>
          </a:prstGeom>
        </p:spPr>
        <p:txBody>
          <a:bodyPr anchor="t"/>
          <a:lstStyle>
            <a:lvl1pPr algn="l">
              <a:defRPr sz="5334" b="1" cap="all"/>
            </a:lvl1pPr>
          </a:lstStyle>
          <a:p>
            <a:r>
              <a:rPr lang="en-US"/>
              <a:t>Click to edit Master title style</a:t>
            </a:r>
          </a:p>
        </p:txBody>
      </p:sp>
      <p:sp>
        <p:nvSpPr>
          <p:cNvPr id="3" name="Text Placeholder 2"/>
          <p:cNvSpPr>
            <a:spLocks noGrp="1"/>
          </p:cNvSpPr>
          <p:nvPr>
            <p:ph type="body" idx="1"/>
          </p:nvPr>
        </p:nvSpPr>
        <p:spPr>
          <a:xfrm>
            <a:off x="1369526" y="4133850"/>
            <a:ext cx="14738800" cy="2133600"/>
          </a:xfrm>
          <a:prstGeom prst="rect">
            <a:avLst/>
          </a:prstGeom>
        </p:spPr>
        <p:txBody>
          <a:bodyPr anchor="b"/>
          <a:lstStyle>
            <a:lvl1pPr marL="0" indent="0">
              <a:buNone/>
              <a:defRPr sz="2667"/>
            </a:lvl1pPr>
            <a:lvl2pPr marL="609630" indent="0">
              <a:buNone/>
              <a:defRPr sz="2400"/>
            </a:lvl2pPr>
            <a:lvl3pPr marL="1219261" indent="0">
              <a:buNone/>
              <a:defRPr sz="2133"/>
            </a:lvl3pPr>
            <a:lvl4pPr marL="1828891" indent="0">
              <a:buNone/>
              <a:defRPr sz="1867"/>
            </a:lvl4pPr>
            <a:lvl5pPr marL="2438522" indent="0">
              <a:buNone/>
              <a:defRPr sz="1867"/>
            </a:lvl5pPr>
            <a:lvl6pPr marL="3048152" indent="0">
              <a:buNone/>
              <a:defRPr sz="1867"/>
            </a:lvl6pPr>
            <a:lvl7pPr marL="3657783" indent="0">
              <a:buNone/>
              <a:defRPr sz="1867"/>
            </a:lvl7pPr>
            <a:lvl8pPr marL="4267413" indent="0">
              <a:buNone/>
              <a:defRPr sz="1867"/>
            </a:lvl8pPr>
            <a:lvl9pPr marL="4877044" indent="0">
              <a:buNone/>
              <a:defRPr sz="1867"/>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67860"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771735" y="2276476"/>
            <a:ext cx="7700669" cy="6435725"/>
          </a:xfrm>
          <a:prstGeom prst="rect">
            <a:avLst/>
          </a:prstGeo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67861" y="2182814"/>
            <a:ext cx="7660451"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4" name="Content Placeholder 3"/>
          <p:cNvSpPr>
            <a:spLocks noGrp="1"/>
          </p:cNvSpPr>
          <p:nvPr>
            <p:ph sz="half" idx="2"/>
          </p:nvPr>
        </p:nvSpPr>
        <p:spPr>
          <a:xfrm>
            <a:off x="867861" y="3092450"/>
            <a:ext cx="7660451"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807721" y="2182814"/>
            <a:ext cx="7664683" cy="909637"/>
          </a:xfrm>
          <a:prstGeom prst="rect">
            <a:avLst/>
          </a:prstGeom>
        </p:spPr>
        <p:txBody>
          <a:bodyPr anchor="b"/>
          <a:lstStyle>
            <a:lvl1pPr marL="0" indent="0">
              <a:buNone/>
              <a:defRPr sz="3200" b="1"/>
            </a:lvl1pPr>
            <a:lvl2pPr marL="609630" indent="0">
              <a:buNone/>
              <a:defRPr sz="2667" b="1"/>
            </a:lvl2pPr>
            <a:lvl3pPr marL="1219261" indent="0">
              <a:buNone/>
              <a:defRPr sz="2400" b="1"/>
            </a:lvl3pPr>
            <a:lvl4pPr marL="1828891" indent="0">
              <a:buNone/>
              <a:defRPr sz="2133" b="1"/>
            </a:lvl4pPr>
            <a:lvl5pPr marL="2438522" indent="0">
              <a:buNone/>
              <a:defRPr sz="2133" b="1"/>
            </a:lvl5pPr>
            <a:lvl6pPr marL="3048152" indent="0">
              <a:buNone/>
              <a:defRPr sz="2133" b="1"/>
            </a:lvl6pPr>
            <a:lvl7pPr marL="3657783" indent="0">
              <a:buNone/>
              <a:defRPr sz="2133" b="1"/>
            </a:lvl7pPr>
            <a:lvl8pPr marL="4267413" indent="0">
              <a:buNone/>
              <a:defRPr sz="2133" b="1"/>
            </a:lvl8pPr>
            <a:lvl9pPr marL="4877044" indent="0">
              <a:buNone/>
              <a:defRPr sz="2133" b="1"/>
            </a:lvl9pPr>
          </a:lstStyle>
          <a:p>
            <a:pPr lvl="0"/>
            <a:r>
              <a:rPr lang="en-US"/>
              <a:t>Click to edit Master text styles</a:t>
            </a:r>
          </a:p>
        </p:txBody>
      </p:sp>
      <p:sp>
        <p:nvSpPr>
          <p:cNvPr id="6" name="Content Placeholder 5"/>
          <p:cNvSpPr>
            <a:spLocks noGrp="1"/>
          </p:cNvSpPr>
          <p:nvPr>
            <p:ph sz="quarter" idx="4"/>
          </p:nvPr>
        </p:nvSpPr>
        <p:spPr>
          <a:xfrm>
            <a:off x="8807721" y="3092450"/>
            <a:ext cx="7664683" cy="5619750"/>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a:prstGeom prst="rect">
            <a:avLst/>
          </a:prstGeo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a:prstGeom prst="rect">
            <a:avLst/>
          </a:prstGeo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a:prstGeom prst="rect">
            <a:avLst/>
          </a:prstGeo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a:prstGeom prst="rect">
            <a:avLst/>
          </a:prstGeo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a:prstGeom prst="rect">
            <a:avLst/>
          </a:prstGeo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7860" y="390525"/>
            <a:ext cx="15604543"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67860" y="2276476"/>
            <a:ext cx="15604543"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571268" y="390526"/>
            <a:ext cx="3901135"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67860" y="390526"/>
            <a:ext cx="11500202"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60" y="388939"/>
            <a:ext cx="5704592" cy="1652587"/>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6779891" y="388938"/>
            <a:ext cx="9692512" cy="8323262"/>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7860" y="2041526"/>
            <a:ext cx="5704592" cy="6670675"/>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99471" y="6827838"/>
            <a:ext cx="10403735" cy="806450"/>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3399471" y="871539"/>
            <a:ext cx="10403735" cy="5851525"/>
          </a:xfrm>
        </p:spPr>
        <p:txBody>
          <a:bodyPr/>
          <a:lstStyle>
            <a:lvl1pPr marL="0" indent="0">
              <a:buNone/>
              <a:defRPr sz="4267"/>
            </a:lvl1pPr>
            <a:lvl2pPr marL="609630" indent="0">
              <a:buNone/>
              <a:defRPr sz="3734"/>
            </a:lvl2pPr>
            <a:lvl3pPr marL="1219261" indent="0">
              <a:buNone/>
              <a:defRPr sz="3200"/>
            </a:lvl3pPr>
            <a:lvl4pPr marL="1828891" indent="0">
              <a:buNone/>
              <a:defRPr sz="2667"/>
            </a:lvl4pPr>
            <a:lvl5pPr marL="2438522" indent="0">
              <a:buNone/>
              <a:defRPr sz="2667"/>
            </a:lvl5pPr>
            <a:lvl6pPr marL="3048152" indent="0">
              <a:buNone/>
              <a:defRPr sz="2667"/>
            </a:lvl6pPr>
            <a:lvl7pPr marL="3657783" indent="0">
              <a:buNone/>
              <a:defRPr sz="2667"/>
            </a:lvl7pPr>
            <a:lvl8pPr marL="4267413" indent="0">
              <a:buNone/>
              <a:defRPr sz="2667"/>
            </a:lvl8pPr>
            <a:lvl9pPr marL="4877044" indent="0">
              <a:buNone/>
              <a:defRPr sz="2667"/>
            </a:lvl9pPr>
          </a:lstStyle>
          <a:p>
            <a:endParaRPr lang="en-US"/>
          </a:p>
        </p:txBody>
      </p:sp>
      <p:sp>
        <p:nvSpPr>
          <p:cNvPr id="4" name="Text Placeholder 3"/>
          <p:cNvSpPr>
            <a:spLocks noGrp="1"/>
          </p:cNvSpPr>
          <p:nvPr>
            <p:ph type="body" sz="half" idx="2"/>
          </p:nvPr>
        </p:nvSpPr>
        <p:spPr>
          <a:xfrm>
            <a:off x="3399471" y="7634288"/>
            <a:ext cx="10403735" cy="1144587"/>
          </a:xfrm>
        </p:spPr>
        <p:txBody>
          <a:bodyPr/>
          <a:lstStyle>
            <a:lvl1pPr marL="0" indent="0">
              <a:buNone/>
              <a:defRPr sz="1867"/>
            </a:lvl1pPr>
            <a:lvl2pPr marL="609630" indent="0">
              <a:buNone/>
              <a:defRPr sz="1600"/>
            </a:lvl2pPr>
            <a:lvl3pPr marL="1219261" indent="0">
              <a:buNone/>
              <a:defRPr sz="1333"/>
            </a:lvl3pPr>
            <a:lvl4pPr marL="1828891" indent="0">
              <a:buNone/>
              <a:defRPr sz="1200"/>
            </a:lvl4pPr>
            <a:lvl5pPr marL="2438522" indent="0">
              <a:buNone/>
              <a:defRPr sz="1200"/>
            </a:lvl5pPr>
            <a:lvl6pPr marL="3048152" indent="0">
              <a:buNone/>
              <a:defRPr sz="1200"/>
            </a:lvl6pPr>
            <a:lvl7pPr marL="3657783" indent="0">
              <a:buNone/>
              <a:defRPr sz="1200"/>
            </a:lvl7pPr>
            <a:lvl8pPr marL="4267413" indent="0">
              <a:buNone/>
              <a:defRPr sz="1200"/>
            </a:lvl8pPr>
            <a:lvl9pPr marL="4877044" indent="0">
              <a:buNone/>
              <a:defRPr sz="12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52405" y="1130300"/>
            <a:ext cx="17086255"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778972" indent="-508025" algn="l" rtl="0" fontAlgn="base">
        <a:spcBef>
          <a:spcPts val="800"/>
        </a:spcBef>
        <a:spcAft>
          <a:spcPct val="0"/>
        </a:spcAft>
        <a:buSzPct val="150000"/>
        <a:buFont typeface="Arial" charset="0"/>
        <a:buChar char="•"/>
        <a:defRPr sz="5600">
          <a:solidFill>
            <a:schemeClr val="tx1"/>
          </a:solidFill>
          <a:latin typeface="+mn-lt"/>
          <a:ea typeface="+mn-ea"/>
          <a:cs typeface="+mn-cs"/>
          <a:sym typeface="Arial" charset="0"/>
        </a:defRPr>
      </a:lvl1pPr>
      <a:lvl2pPr marL="1456339" indent="-508025" algn="l" rtl="0" fontAlgn="base">
        <a:spcBef>
          <a:spcPts val="800"/>
        </a:spcBef>
        <a:spcAft>
          <a:spcPct val="0"/>
        </a:spcAft>
        <a:buSzPct val="100000"/>
        <a:buFont typeface="Lucida Grande" charset="0"/>
        <a:buChar char="‣"/>
        <a:defRPr sz="4800">
          <a:solidFill>
            <a:schemeClr val="tx1"/>
          </a:solidFill>
          <a:latin typeface="+mn-lt"/>
          <a:ea typeface="+mn-ea"/>
          <a:cs typeface="+mn-cs"/>
          <a:sym typeface="Arial" charset="0"/>
        </a:defRPr>
      </a:lvl2pPr>
      <a:lvl3pPr marL="1964365"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557061"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149757"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75938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36901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497864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58827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3074" name="Rectangle 2"/>
          <p:cNvSpPr>
            <a:spLocks noGrp="1" noChangeArrowheads="1"/>
          </p:cNvSpPr>
          <p:nvPr>
            <p:ph type="body" idx="1"/>
          </p:nvPr>
        </p:nvSpPr>
        <p:spPr bwMode="auto">
          <a:xfrm>
            <a:off x="152405" y="1130300"/>
            <a:ext cx="17086255"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pic>
        <p:nvPicPr>
          <p:cNvPr id="3075" name="Picture 3"/>
          <p:cNvPicPr>
            <a:picLocks noChangeAspect="1" noChangeArrowheads="1"/>
          </p:cNvPicPr>
          <p:nvPr/>
        </p:nvPicPr>
        <p:blipFill>
          <a:blip r:embed="rId13" cstate="print"/>
          <a:srcRect l="1332" t="21333" r="665" b="23332"/>
          <a:stretch>
            <a:fillRect/>
          </a:stretch>
        </p:blipFill>
        <p:spPr bwMode="auto">
          <a:xfrm>
            <a:off x="14021228" y="9064626"/>
            <a:ext cx="3251299" cy="688975"/>
          </a:xfrm>
          <a:prstGeom prst="rect">
            <a:avLst/>
          </a:prstGeom>
          <a:noFill/>
          <a:ln w="12700" cap="flat">
            <a:noFill/>
            <a:miter lim="800000"/>
            <a:headEnd/>
            <a:tailEnd/>
          </a:ln>
        </p:spPr>
      </p:pic>
      <p:sp>
        <p:nvSpPr>
          <p:cNvPr id="3076" name="Line 4"/>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778972" indent="-508025" algn="l" rtl="0" fontAlgn="base">
        <a:spcBef>
          <a:spcPts val="800"/>
        </a:spcBef>
        <a:spcAft>
          <a:spcPct val="0"/>
        </a:spcAft>
        <a:buSzPct val="150000"/>
        <a:buFont typeface="Arial" charset="0"/>
        <a:buChar char="•"/>
        <a:defRPr sz="5600">
          <a:solidFill>
            <a:schemeClr val="tx1"/>
          </a:solidFill>
          <a:latin typeface="+mn-lt"/>
          <a:ea typeface="+mn-ea"/>
          <a:cs typeface="+mn-cs"/>
          <a:sym typeface="Arial" charset="0"/>
        </a:defRPr>
      </a:lvl1pPr>
      <a:lvl2pPr marL="1456339" indent="-508025" algn="l" rtl="0" fontAlgn="base">
        <a:spcBef>
          <a:spcPts val="800"/>
        </a:spcBef>
        <a:spcAft>
          <a:spcPct val="0"/>
        </a:spcAft>
        <a:buSzPct val="100000"/>
        <a:buFont typeface="Lucida Grande" charset="0"/>
        <a:buChar char="‣"/>
        <a:defRPr sz="4800">
          <a:solidFill>
            <a:schemeClr val="tx1"/>
          </a:solidFill>
          <a:latin typeface="+mn-lt"/>
          <a:ea typeface="+mn-ea"/>
          <a:cs typeface="+mn-cs"/>
          <a:sym typeface="Arial" charset="0"/>
        </a:defRPr>
      </a:lvl2pPr>
      <a:lvl3pPr marL="1964365"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557061"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149757"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75938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36901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497864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58827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pic>
        <p:nvPicPr>
          <p:cNvPr id="4098" name="Picture 2"/>
          <p:cNvPicPr>
            <a:picLocks noChangeAspect="1" noChangeArrowheads="1"/>
          </p:cNvPicPr>
          <p:nvPr/>
        </p:nvPicPr>
        <p:blipFill>
          <a:blip r:embed="rId13" cstate="print"/>
          <a:srcRect l="1332" t="21333" r="665" b="23332"/>
          <a:stretch>
            <a:fillRect/>
          </a:stretch>
        </p:blipFill>
        <p:spPr bwMode="auto">
          <a:xfrm>
            <a:off x="14021228" y="9064626"/>
            <a:ext cx="3251299" cy="688975"/>
          </a:xfrm>
          <a:prstGeom prst="rect">
            <a:avLst/>
          </a:prstGeom>
          <a:noFill/>
          <a:ln w="12700" cap="flat">
            <a:noFill/>
            <a:miter lim="800000"/>
            <a:headEnd/>
            <a:tailEnd/>
          </a:ln>
        </p:spPr>
      </p:pic>
      <p:sp>
        <p:nvSpPr>
          <p:cNvPr id="4099" name="Line 3"/>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846709" indent="-508025" algn="l" rtl="0" fontAlgn="base">
        <a:spcBef>
          <a:spcPts val="1600"/>
        </a:spcBef>
        <a:spcAft>
          <a:spcPct val="0"/>
        </a:spcAft>
        <a:buSzPct val="150000"/>
        <a:buFont typeface="Arial" charset="0"/>
        <a:buChar char="•"/>
        <a:defRPr sz="5600">
          <a:solidFill>
            <a:schemeClr val="tx1"/>
          </a:solidFill>
          <a:latin typeface="+mn-lt"/>
          <a:ea typeface="+mn-ea"/>
          <a:cs typeface="+mn-cs"/>
          <a:sym typeface="Arial" charset="0"/>
        </a:defRPr>
      </a:lvl1pPr>
      <a:lvl2pPr marL="1524076" indent="-508025" algn="l" rtl="0" fontAlgn="base">
        <a:spcBef>
          <a:spcPts val="1600"/>
        </a:spcBef>
        <a:spcAft>
          <a:spcPct val="0"/>
        </a:spcAft>
        <a:buSzPct val="100000"/>
        <a:buFont typeface="Lucida Grande" charset="0"/>
        <a:buChar char="‣"/>
        <a:defRPr sz="4800">
          <a:solidFill>
            <a:schemeClr val="tx1"/>
          </a:solidFill>
          <a:latin typeface="+mn-lt"/>
          <a:ea typeface="+mn-ea"/>
          <a:cs typeface="+mn-cs"/>
          <a:sym typeface="Arial" charset="0"/>
        </a:defRPr>
      </a:lvl2pPr>
      <a:lvl3pPr marL="2032102"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624798"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217494"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82712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43675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504638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65601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5122" name="Line 2"/>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846709" indent="-508025" algn="l" rtl="0" fontAlgn="base">
        <a:spcBef>
          <a:spcPts val="1600"/>
        </a:spcBef>
        <a:spcAft>
          <a:spcPct val="0"/>
        </a:spcAft>
        <a:buSzPct val="150000"/>
        <a:buFont typeface="Arial" charset="0"/>
        <a:buChar char="•"/>
        <a:defRPr sz="5600">
          <a:solidFill>
            <a:schemeClr val="tx1"/>
          </a:solidFill>
          <a:latin typeface="+mn-lt"/>
          <a:ea typeface="+mn-ea"/>
          <a:cs typeface="+mn-cs"/>
          <a:sym typeface="Arial" charset="0"/>
        </a:defRPr>
      </a:lvl1pPr>
      <a:lvl2pPr marL="1524076" indent="-508025" algn="l" rtl="0" fontAlgn="base">
        <a:spcBef>
          <a:spcPts val="1600"/>
        </a:spcBef>
        <a:spcAft>
          <a:spcPct val="0"/>
        </a:spcAft>
        <a:buSzPct val="100000"/>
        <a:buFont typeface="Lucida Grande" charset="0"/>
        <a:buChar char="‣"/>
        <a:defRPr sz="4800">
          <a:solidFill>
            <a:schemeClr val="tx1"/>
          </a:solidFill>
          <a:latin typeface="+mn-lt"/>
          <a:ea typeface="+mn-ea"/>
          <a:cs typeface="+mn-cs"/>
          <a:sym typeface="Arial" charset="0"/>
        </a:defRPr>
      </a:lvl2pPr>
      <a:lvl3pPr marL="2032102"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624798"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217494"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82712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436755"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504638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656016" indent="-423355" algn="l" rtl="0" fontAlgn="base">
        <a:spcBef>
          <a:spcPts val="16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118537" y="50800"/>
            <a:ext cx="17086255" cy="92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6146" name="Rectangle 2"/>
          <p:cNvSpPr>
            <a:spLocks noGrp="1" noChangeArrowheads="1"/>
          </p:cNvSpPr>
          <p:nvPr>
            <p:ph type="body" idx="1"/>
          </p:nvPr>
        </p:nvSpPr>
        <p:spPr bwMode="auto">
          <a:xfrm>
            <a:off x="152405" y="1130300"/>
            <a:ext cx="17086255" cy="85471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6147" name="Line 3"/>
          <p:cNvSpPr>
            <a:spLocks noChangeShapeType="1"/>
          </p:cNvSpPr>
          <p:nvPr/>
        </p:nvSpPr>
        <p:spPr bwMode="auto">
          <a:xfrm rot="10800000" flipH="1">
            <a:off x="0" y="1052514"/>
            <a:ext cx="17336030" cy="1587"/>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5600"/>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txStyles>
    <p:titleStyle>
      <a:lvl1pPr algn="l" rtl="0" fontAlgn="base">
        <a:spcBef>
          <a:spcPct val="0"/>
        </a:spcBef>
        <a:spcAft>
          <a:spcPct val="0"/>
        </a:spcAft>
        <a:defRPr sz="8000">
          <a:solidFill>
            <a:schemeClr val="tx1"/>
          </a:solidFill>
          <a:latin typeface="+mj-lt"/>
          <a:ea typeface="+mj-ea"/>
          <a:cs typeface="+mj-cs"/>
          <a:sym typeface="Arial" charset="0"/>
        </a:defRPr>
      </a:lvl1pPr>
      <a:lvl2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5pPr>
      <a:lvl6pPr marL="609630"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6pPr>
      <a:lvl7pPr marL="121926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7pPr>
      <a:lvl8pPr marL="1828891"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8pPr>
      <a:lvl9pPr marL="2438522" algn="l" rtl="0" fontAlgn="base">
        <a:spcBef>
          <a:spcPct val="0"/>
        </a:spcBef>
        <a:spcAft>
          <a:spcPct val="0"/>
        </a:spcAft>
        <a:defRPr sz="8000">
          <a:solidFill>
            <a:schemeClr val="tx1"/>
          </a:solidFill>
          <a:latin typeface="Arial" charset="0"/>
          <a:ea typeface="ヒラギノ角ゴ ProN W3" charset="0"/>
          <a:cs typeface="ヒラギノ角ゴ ProN W3" charset="0"/>
          <a:sym typeface="Arial" charset="0"/>
        </a:defRPr>
      </a:lvl9pPr>
    </p:titleStyle>
    <p:bodyStyle>
      <a:lvl1pPr marL="778972" indent="-508025" algn="l" rtl="0" fontAlgn="base">
        <a:spcBef>
          <a:spcPts val="800"/>
        </a:spcBef>
        <a:spcAft>
          <a:spcPct val="0"/>
        </a:spcAft>
        <a:buSzPct val="150000"/>
        <a:buFont typeface="Arial" charset="0"/>
        <a:buChar char="•"/>
        <a:defRPr sz="5600">
          <a:solidFill>
            <a:schemeClr val="tx1"/>
          </a:solidFill>
          <a:latin typeface="+mn-lt"/>
          <a:ea typeface="+mn-ea"/>
          <a:cs typeface="+mn-cs"/>
          <a:sym typeface="Arial" charset="0"/>
        </a:defRPr>
      </a:lvl1pPr>
      <a:lvl2pPr marL="1456339" indent="-508025" algn="l" rtl="0" fontAlgn="base">
        <a:spcBef>
          <a:spcPts val="800"/>
        </a:spcBef>
        <a:spcAft>
          <a:spcPct val="0"/>
        </a:spcAft>
        <a:buSzPct val="100000"/>
        <a:buFont typeface="Lucida Grande" charset="0"/>
        <a:buChar char="‣"/>
        <a:defRPr sz="4800">
          <a:solidFill>
            <a:schemeClr val="tx1"/>
          </a:solidFill>
          <a:latin typeface="+mn-lt"/>
          <a:ea typeface="+mn-ea"/>
          <a:cs typeface="+mn-cs"/>
          <a:sym typeface="Arial" charset="0"/>
        </a:defRPr>
      </a:lvl2pPr>
      <a:lvl3pPr marL="1964365"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3pPr>
      <a:lvl4pPr marL="2557061"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4pPr>
      <a:lvl5pPr marL="3149757"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5pPr>
      <a:lvl6pPr marL="375938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6pPr>
      <a:lvl7pPr marL="4369018"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7pPr>
      <a:lvl8pPr marL="497864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8pPr>
      <a:lvl9pPr marL="5588279" indent="-423355" algn="l" rtl="0" fontAlgn="base">
        <a:spcBef>
          <a:spcPts val="800"/>
        </a:spcBef>
        <a:spcAft>
          <a:spcPct val="0"/>
        </a:spcAft>
        <a:buClr>
          <a:srgbClr val="000000"/>
        </a:buClr>
        <a:buSzPct val="100000"/>
        <a:buFont typeface="Arial" charset="0"/>
        <a:buChar char="-"/>
        <a:defRPr sz="4000">
          <a:solidFill>
            <a:schemeClr val="tx1"/>
          </a:solidFill>
          <a:latin typeface="+mn-lt"/>
          <a:ea typeface="+mn-ea"/>
          <a:cs typeface="+mn-cs"/>
          <a:sym typeface="Arial"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ctr" rtl="0" fontAlgn="base">
        <a:spcBef>
          <a:spcPct val="0"/>
        </a:spcBef>
        <a:spcAft>
          <a:spcPct val="0"/>
        </a:spcAft>
        <a:defRPr sz="11201">
          <a:solidFill>
            <a:schemeClr val="tx1"/>
          </a:solidFill>
          <a:latin typeface="+mj-lt"/>
          <a:ea typeface="+mj-ea"/>
          <a:cs typeface="+mj-cs"/>
          <a:sym typeface="Gill Sans" charset="0"/>
        </a:defRPr>
      </a:lvl1pPr>
      <a:lvl2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5pPr>
      <a:lvl6pPr marL="609630"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6pPr>
      <a:lvl7pPr marL="1219261"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7pPr>
      <a:lvl8pPr marL="1828891"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8pPr>
      <a:lvl9pPr marL="2438522" algn="ctr" rtl="0" fontAlgn="base">
        <a:spcBef>
          <a:spcPct val="0"/>
        </a:spcBef>
        <a:spcAft>
          <a:spcPct val="0"/>
        </a:spcAft>
        <a:defRPr sz="11201">
          <a:solidFill>
            <a:schemeClr val="tx1"/>
          </a:solidFill>
          <a:latin typeface="Gill Sans" charset="0"/>
          <a:ea typeface="ヒラギノ角ゴ ProN W3" charset="0"/>
          <a:cs typeface="ヒラギノ角ゴ ProN W3" charset="0"/>
          <a:sym typeface="Gill Sans" charset="0"/>
        </a:defRPr>
      </a:lvl9pPr>
    </p:titleStyle>
    <p:bodyStyle>
      <a:lvl1pPr marL="1185393"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1pPr>
      <a:lvl2pPr marL="1778089"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2pPr>
      <a:lvl3pPr marL="2370785"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3pPr>
      <a:lvl4pPr marL="2963482"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4pPr>
      <a:lvl5pPr marL="3556178"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5pPr>
      <a:lvl6pPr marL="4165808"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6pPr>
      <a:lvl7pPr marL="4775439"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7pPr>
      <a:lvl8pPr marL="5385069"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8pPr>
      <a:lvl9pPr marL="5994700" indent="-762038" algn="l" rtl="0" fontAlgn="base">
        <a:spcBef>
          <a:spcPts val="3200"/>
        </a:spcBef>
        <a:spcAft>
          <a:spcPct val="0"/>
        </a:spcAft>
        <a:buSzPct val="171000"/>
        <a:buFont typeface="Gill Sans" charset="0"/>
        <a:buChar char="•"/>
        <a:defRPr sz="5600">
          <a:solidFill>
            <a:schemeClr val="tx1"/>
          </a:solidFill>
          <a:latin typeface="+mn-lt"/>
          <a:ea typeface="+mn-ea"/>
          <a:cs typeface="+mn-cs"/>
          <a:sym typeface="Gill Sans" charset="0"/>
        </a:defRPr>
      </a:lvl9pPr>
    </p:bodyStyle>
    <p:otherStyle>
      <a:defPPr>
        <a:defRPr lang="en-US"/>
      </a:defPPr>
      <a:lvl1pPr marL="0" algn="l" defTabSz="1219261" rtl="0" eaLnBrk="1" latinLnBrk="0" hangingPunct="1">
        <a:defRPr sz="2400" kern="1200">
          <a:solidFill>
            <a:schemeClr val="tx1"/>
          </a:solidFill>
          <a:latin typeface="+mn-lt"/>
          <a:ea typeface="+mn-ea"/>
          <a:cs typeface="+mn-cs"/>
        </a:defRPr>
      </a:lvl1pPr>
      <a:lvl2pPr marL="609630" algn="l" defTabSz="1219261" rtl="0" eaLnBrk="1" latinLnBrk="0" hangingPunct="1">
        <a:defRPr sz="2400" kern="1200">
          <a:solidFill>
            <a:schemeClr val="tx1"/>
          </a:solidFill>
          <a:latin typeface="+mn-lt"/>
          <a:ea typeface="+mn-ea"/>
          <a:cs typeface="+mn-cs"/>
        </a:defRPr>
      </a:lvl2pPr>
      <a:lvl3pPr marL="1219261" algn="l" defTabSz="1219261" rtl="0" eaLnBrk="1" latinLnBrk="0" hangingPunct="1">
        <a:defRPr sz="2400" kern="1200">
          <a:solidFill>
            <a:schemeClr val="tx1"/>
          </a:solidFill>
          <a:latin typeface="+mn-lt"/>
          <a:ea typeface="+mn-ea"/>
          <a:cs typeface="+mn-cs"/>
        </a:defRPr>
      </a:lvl3pPr>
      <a:lvl4pPr marL="1828891" algn="l" defTabSz="1219261" rtl="0" eaLnBrk="1" latinLnBrk="0" hangingPunct="1">
        <a:defRPr sz="2400" kern="1200">
          <a:solidFill>
            <a:schemeClr val="tx1"/>
          </a:solidFill>
          <a:latin typeface="+mn-lt"/>
          <a:ea typeface="+mn-ea"/>
          <a:cs typeface="+mn-cs"/>
        </a:defRPr>
      </a:lvl4pPr>
      <a:lvl5pPr marL="2438522" algn="l" defTabSz="1219261" rtl="0" eaLnBrk="1" latinLnBrk="0" hangingPunct="1">
        <a:defRPr sz="2400" kern="1200">
          <a:solidFill>
            <a:schemeClr val="tx1"/>
          </a:solidFill>
          <a:latin typeface="+mn-lt"/>
          <a:ea typeface="+mn-ea"/>
          <a:cs typeface="+mn-cs"/>
        </a:defRPr>
      </a:lvl5pPr>
      <a:lvl6pPr marL="3048152" algn="l" defTabSz="1219261" rtl="0" eaLnBrk="1" latinLnBrk="0" hangingPunct="1">
        <a:defRPr sz="2400" kern="1200">
          <a:solidFill>
            <a:schemeClr val="tx1"/>
          </a:solidFill>
          <a:latin typeface="+mn-lt"/>
          <a:ea typeface="+mn-ea"/>
          <a:cs typeface="+mn-cs"/>
        </a:defRPr>
      </a:lvl6pPr>
      <a:lvl7pPr marL="3657783" algn="l" defTabSz="1219261" rtl="0" eaLnBrk="1" latinLnBrk="0" hangingPunct="1">
        <a:defRPr sz="2400" kern="1200">
          <a:solidFill>
            <a:schemeClr val="tx1"/>
          </a:solidFill>
          <a:latin typeface="+mn-lt"/>
          <a:ea typeface="+mn-ea"/>
          <a:cs typeface="+mn-cs"/>
        </a:defRPr>
      </a:lvl7pPr>
      <a:lvl8pPr marL="4267413" algn="l" defTabSz="1219261" rtl="0" eaLnBrk="1" latinLnBrk="0" hangingPunct="1">
        <a:defRPr sz="2400" kern="1200">
          <a:solidFill>
            <a:schemeClr val="tx1"/>
          </a:solidFill>
          <a:latin typeface="+mn-lt"/>
          <a:ea typeface="+mn-ea"/>
          <a:cs typeface="+mn-cs"/>
        </a:defRPr>
      </a:lvl8pPr>
      <a:lvl9pPr marL="4877044" algn="l" defTabSz="121926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image" Target="../media/image7.png"/><Relationship Id="rId5" Type="http://schemas.openxmlformats.org/officeDocument/2006/relationships/image" Target="../media/image8.png"/><Relationship Id="rId10" Type="http://schemas.openxmlformats.org/officeDocument/2006/relationships/image" Target="../media/image10.wmf"/><Relationship Id="rId4" Type="http://schemas.openxmlformats.org/officeDocument/2006/relationships/notesSlide" Target="../notesSlides/notesSlide4.xml"/><Relationship Id="rId9"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5789811" y="3652664"/>
            <a:ext cx="5184576" cy="4642630"/>
          </a:xfrm>
          <a:prstGeom prst="rect">
            <a:avLst/>
          </a:prstGeom>
          <a:noFill/>
          <a:ln w="12700" cap="flat">
            <a:noFill/>
            <a:miter lim="800000"/>
            <a:headEnd/>
            <a:tailEnd/>
          </a:ln>
        </p:spPr>
      </p:pic>
      <p:sp>
        <p:nvSpPr>
          <p:cNvPr id="8195" name="Rectangle 3"/>
          <p:cNvSpPr>
            <a:spLocks/>
          </p:cNvSpPr>
          <p:nvPr/>
        </p:nvSpPr>
        <p:spPr bwMode="auto">
          <a:xfrm>
            <a:off x="1693385" y="1636440"/>
            <a:ext cx="13953492" cy="1648578"/>
          </a:xfrm>
          <a:prstGeom prst="rect">
            <a:avLst/>
          </a:prstGeom>
          <a:noFill/>
          <a:ln w="12700" cap="flat">
            <a:noFill/>
            <a:miter lim="800000"/>
            <a:headEnd type="none" w="med" len="med"/>
            <a:tailEnd type="none" w="med" len="med"/>
          </a:ln>
        </p:spPr>
        <p:txBody>
          <a:bodyPr lIns="0" tIns="0" rIns="0" bIns="0" anchor="b"/>
          <a:lstStyle/>
          <a:p>
            <a:r>
              <a:rPr lang="en-US" sz="7200" dirty="0">
                <a:solidFill>
                  <a:schemeClr val="tx1"/>
                </a:solidFill>
                <a:latin typeface="Arial" charset="0"/>
                <a:cs typeface="Arial" charset="0"/>
                <a:sym typeface="Arial" charset="0"/>
              </a:rPr>
              <a:t>Modulation</a:t>
            </a:r>
          </a:p>
        </p:txBody>
      </p:sp>
    </p:spTree>
    <p:extLst>
      <p:ext uri="{BB962C8B-B14F-4D97-AF65-F5344CB8AC3E}">
        <p14:creationId xmlns:p14="http://schemas.microsoft.com/office/powerpoint/2010/main" val="12149166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defTabSz="1300460" fontAlgn="auto">
              <a:spcAft>
                <a:spcPts val="0"/>
              </a:spcAft>
              <a:defRPr/>
            </a:pPr>
            <a:r>
              <a:rPr lang="en-US" sz="3400" b="1" kern="1200" dirty="0"/>
              <a:t>Multiplying sinusoids at 400Hz and 100Hz results in sum and difference components at 500Hz and 300Hz, respectively.</a:t>
            </a:r>
          </a:p>
        </p:txBody>
      </p:sp>
      <p:sp>
        <p:nvSpPr>
          <p:cNvPr id="16386" name="Rectangle 2"/>
          <p:cNvSpPr>
            <a:spLocks noChangeArrowheads="1"/>
          </p:cNvSpPr>
          <p:nvPr/>
        </p:nvSpPr>
        <p:spPr bwMode="auto">
          <a:xfrm>
            <a:off x="8538783" y="-63703"/>
            <a:ext cx="262697" cy="777647"/>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16385" name="Picture 12"/>
          <p:cNvPicPr>
            <a:picLocks noChangeAspect="1" noChangeArrowheads="1"/>
          </p:cNvPicPr>
          <p:nvPr/>
        </p:nvPicPr>
        <p:blipFill>
          <a:blip r:embed="rId2" cstate="print"/>
          <a:srcRect l="7103" t="4292" r="7422" b="5423"/>
          <a:stretch>
            <a:fillRect/>
          </a:stretch>
        </p:blipFill>
        <p:spPr bwMode="auto">
          <a:xfrm>
            <a:off x="3773587" y="1158628"/>
            <a:ext cx="9958698" cy="8594973"/>
          </a:xfrm>
          <a:prstGeom prst="rect">
            <a:avLst/>
          </a:prstGeom>
          <a:noFill/>
        </p:spPr>
      </p:pic>
      <p:sp>
        <p:nvSpPr>
          <p:cNvPr id="16387" name="Rectangle 3"/>
          <p:cNvSpPr>
            <a:spLocks noChangeArrowheads="1"/>
          </p:cNvSpPr>
          <p:nvPr/>
        </p:nvSpPr>
        <p:spPr bwMode="auto">
          <a:xfrm>
            <a:off x="2167732" y="7668118"/>
            <a:ext cx="262697" cy="53142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pPr algn="l" defTabSz="1300460"/>
            <a:endParaRPr lang="en-US" sz="2600" dirty="0">
              <a:solidFill>
                <a:schemeClr val="tx1"/>
              </a:solidFill>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ln/>
        </p:spPr>
        <p:txBody>
          <a:bodyPr/>
          <a:lstStyle/>
          <a:p>
            <a:r>
              <a:rPr lang="en-US"/>
              <a:t>Frequency domain</a:t>
            </a:r>
          </a:p>
        </p:txBody>
      </p:sp>
      <p:sp>
        <p:nvSpPr>
          <p:cNvPr id="19458" name="Rectangle 2"/>
          <p:cNvSpPr>
            <a:spLocks noGrp="1" noChangeArrowheads="1"/>
          </p:cNvSpPr>
          <p:nvPr>
            <p:ph type="body" idx="1"/>
          </p:nvPr>
        </p:nvSpPr>
        <p:spPr>
          <a:ln/>
        </p:spPr>
        <p:txBody>
          <a:bodyPr anchor="t"/>
          <a:lstStyle/>
          <a:p>
            <a:pPr marL="338684" indent="0">
              <a:buNone/>
            </a:pPr>
            <a:r>
              <a:rPr lang="en-US" sz="4800" dirty="0"/>
              <a:t>Duality of </a:t>
            </a:r>
            <a:r>
              <a:rPr lang="en-US" sz="4800" dirty="0">
                <a:solidFill>
                  <a:srgbClr val="0000FF"/>
                </a:solidFill>
              </a:rPr>
              <a:t>multiplication</a:t>
            </a:r>
            <a:r>
              <a:rPr lang="en-US" sz="4800" dirty="0"/>
              <a:t> and </a:t>
            </a:r>
            <a:r>
              <a:rPr lang="en-US" sz="4800" dirty="0">
                <a:solidFill>
                  <a:srgbClr val="0000FF"/>
                </a:solidFill>
              </a:rPr>
              <a:t>convolution</a:t>
            </a:r>
          </a:p>
          <a:p>
            <a:pPr marL="846709"/>
            <a:r>
              <a:rPr lang="en-US" sz="4000" dirty="0"/>
              <a:t>Convolution in time domain is multiplication in frequency domain:</a:t>
            </a:r>
          </a:p>
          <a:p>
            <a:pPr marL="846709"/>
            <a:endParaRPr lang="en-US" sz="4000" dirty="0"/>
          </a:p>
          <a:p>
            <a:pPr marL="846709"/>
            <a:r>
              <a:rPr lang="en-US" sz="4000" dirty="0"/>
              <a:t>Same is true in reverse:</a:t>
            </a:r>
            <a:endParaRPr lang="en-US" sz="3200" dirty="0"/>
          </a:p>
          <a:p>
            <a:pPr marL="846709">
              <a:spcBef>
                <a:spcPts val="2533"/>
              </a:spcBef>
            </a:pPr>
            <a:r>
              <a:rPr lang="en-US" sz="4000" dirty="0"/>
              <a:t>Ring modulation is </a:t>
            </a:r>
            <a:r>
              <a:rPr lang="en-US" sz="4000" dirty="0">
                <a:solidFill>
                  <a:srgbClr val="0000FF"/>
                </a:solidFill>
              </a:rPr>
              <a:t>frequency-domain convolution</a:t>
            </a:r>
            <a:r>
              <a:rPr lang="en-US" sz="4000" dirty="0"/>
              <a:t> with carrier spectrum</a:t>
            </a:r>
          </a:p>
        </p:txBody>
      </p:sp>
      <p:pic>
        <p:nvPicPr>
          <p:cNvPr id="19459" name="Picture 3"/>
          <p:cNvPicPr>
            <a:picLocks noChangeAspect="1" noChangeArrowheads="1"/>
          </p:cNvPicPr>
          <p:nvPr/>
        </p:nvPicPr>
        <p:blipFill>
          <a:blip r:embed="rId2" cstate="print"/>
          <a:srcRect/>
          <a:stretch>
            <a:fillRect/>
          </a:stretch>
        </p:blipFill>
        <p:spPr bwMode="auto">
          <a:xfrm>
            <a:off x="7157963" y="2627025"/>
            <a:ext cx="6130054" cy="626552"/>
          </a:xfrm>
          <a:prstGeom prst="rect">
            <a:avLst/>
          </a:prstGeom>
          <a:noFill/>
          <a:ln w="12700" cap="flat">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7129145" y="3563259"/>
            <a:ext cx="6130054" cy="626552"/>
          </a:xfrm>
          <a:prstGeom prst="rect">
            <a:avLst/>
          </a:prstGeom>
          <a:noFill/>
          <a:ln w="12700" cap="flat">
            <a:noFill/>
            <a:miter lim="800000"/>
            <a:headEnd/>
            <a:tailEnd/>
          </a:ln>
        </p:spPr>
      </p:pic>
      <p:pic>
        <p:nvPicPr>
          <p:cNvPr id="2" name="Picture 5">
            <a:extLst>
              <a:ext uri="{FF2B5EF4-FFF2-40B4-BE49-F238E27FC236}">
                <a16:creationId xmlns:a16="http://schemas.microsoft.com/office/drawing/2014/main" id="{0D133745-57FB-29EC-6E4B-464E8B97C363}"/>
              </a:ext>
            </a:extLst>
          </p:cNvPr>
          <p:cNvPicPr>
            <a:picLocks noChangeAspect="1" noChangeArrowheads="1"/>
          </p:cNvPicPr>
          <p:nvPr/>
        </p:nvPicPr>
        <p:blipFill>
          <a:blip r:embed="rId4" cstate="print"/>
          <a:srcRect/>
          <a:stretch>
            <a:fillRect/>
          </a:stretch>
        </p:blipFill>
        <p:spPr bwMode="auto">
          <a:xfrm>
            <a:off x="5008512" y="5302820"/>
            <a:ext cx="4957763" cy="3810000"/>
          </a:xfrm>
          <a:prstGeom prst="rect">
            <a:avLst/>
          </a:prstGeom>
          <a:noFill/>
          <a:ln w="12700" cap="flat">
            <a:noFill/>
            <a:miter lim="800000"/>
            <a:headEnd/>
            <a:tailEnd/>
          </a:ln>
        </p:spPr>
      </p:pic>
      <p:sp>
        <p:nvSpPr>
          <p:cNvPr id="3" name="Rectangle 6">
            <a:extLst>
              <a:ext uri="{FF2B5EF4-FFF2-40B4-BE49-F238E27FC236}">
                <a16:creationId xmlns:a16="http://schemas.microsoft.com/office/drawing/2014/main" id="{D8ACF406-522F-6CA7-3C7D-CFFCC27506AE}"/>
              </a:ext>
            </a:extLst>
          </p:cNvPr>
          <p:cNvSpPr>
            <a:spLocks/>
          </p:cNvSpPr>
          <p:nvPr/>
        </p:nvSpPr>
        <p:spPr bwMode="auto">
          <a:xfrm>
            <a:off x="6511875" y="9112820"/>
            <a:ext cx="2214562"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4" name="Rectangle 7">
            <a:extLst>
              <a:ext uri="{FF2B5EF4-FFF2-40B4-BE49-F238E27FC236}">
                <a16:creationId xmlns:a16="http://schemas.microsoft.com/office/drawing/2014/main" id="{FD81154A-938B-CB4D-61E1-25D2346CAA48}"/>
              </a:ext>
            </a:extLst>
          </p:cNvPr>
          <p:cNvSpPr>
            <a:spLocks/>
          </p:cNvSpPr>
          <p:nvPr/>
        </p:nvSpPr>
        <p:spPr bwMode="auto">
          <a:xfrm rot="-5400000">
            <a:off x="3657550" y="6979220"/>
            <a:ext cx="2197100" cy="444500"/>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731" y="1"/>
            <a:ext cx="13004800" cy="758613"/>
          </a:xfrm>
        </p:spPr>
        <p:txBody>
          <a:bodyPr anchor="ctr">
            <a:noAutofit/>
          </a:bodyPr>
          <a:lstStyle/>
          <a:p>
            <a:r>
              <a:rPr lang="en-GB" sz="3800" dirty="0"/>
              <a:t>An example convolution of input and carrier signals.</a:t>
            </a:r>
            <a:endParaRPr lang="en-US" sz="38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rcRect l="7118" t="4482" r="8771" b="5562"/>
          <a:stretch>
            <a:fillRect/>
          </a:stretch>
        </p:blipFill>
        <p:spPr bwMode="auto">
          <a:xfrm>
            <a:off x="3576584" y="858939"/>
            <a:ext cx="10211226" cy="889466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ln/>
        </p:spPr>
        <p:txBody>
          <a:bodyPr/>
          <a:lstStyle/>
          <a:p>
            <a:r>
              <a:rPr lang="en-US"/>
              <a:t>Frequency domain</a:t>
            </a:r>
          </a:p>
        </p:txBody>
      </p:sp>
      <p:pic>
        <p:nvPicPr>
          <p:cNvPr id="20482" name="Picture 2"/>
          <p:cNvPicPr>
            <a:picLocks noChangeAspect="1" noChangeArrowheads="1"/>
          </p:cNvPicPr>
          <p:nvPr/>
        </p:nvPicPr>
        <p:blipFill>
          <a:blip r:embed="rId2" cstate="print"/>
          <a:srcRect/>
          <a:stretch>
            <a:fillRect/>
          </a:stretch>
        </p:blipFill>
        <p:spPr bwMode="auto">
          <a:xfrm>
            <a:off x="440531" y="2436814"/>
            <a:ext cx="8229600" cy="6376987"/>
          </a:xfrm>
          <a:prstGeom prst="rect">
            <a:avLst/>
          </a:prstGeom>
          <a:noFill/>
          <a:ln w="12700" cap="flat">
            <a:noFill/>
            <a:miter lim="800000"/>
            <a:headEnd/>
            <a:tailEnd/>
          </a:ln>
        </p:spPr>
      </p:pic>
      <p:sp>
        <p:nvSpPr>
          <p:cNvPr id="20483" name="Rectangle 3"/>
          <p:cNvSpPr>
            <a:spLocks/>
          </p:cNvSpPr>
          <p:nvPr/>
        </p:nvSpPr>
        <p:spPr bwMode="auto">
          <a:xfrm>
            <a:off x="3679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Frequency (Hz)</a:t>
            </a:r>
          </a:p>
        </p:txBody>
      </p:sp>
      <p:sp>
        <p:nvSpPr>
          <p:cNvPr id="20484" name="Rectangle 4"/>
          <p:cNvSpPr>
            <a:spLocks/>
          </p:cNvSpPr>
          <p:nvPr/>
        </p:nvSpPr>
        <p:spPr bwMode="auto">
          <a:xfrm rot="-5400000">
            <a:off x="-83933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Magnitude (dB)</a:t>
            </a:r>
          </a:p>
        </p:txBody>
      </p:sp>
      <p:sp>
        <p:nvSpPr>
          <p:cNvPr id="20485" name="Rectangle 5"/>
          <p:cNvSpPr>
            <a:spLocks/>
          </p:cNvSpPr>
          <p:nvPr/>
        </p:nvSpPr>
        <p:spPr bwMode="auto">
          <a:xfrm>
            <a:off x="1769420" y="1858318"/>
            <a:ext cx="5549596" cy="461665"/>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dirty="0">
                <a:solidFill>
                  <a:schemeClr val="tx1"/>
                </a:solidFill>
                <a:latin typeface="Arial" charset="0"/>
                <a:cs typeface="Arial" charset="0"/>
                <a:sym typeface="Arial" charset="0"/>
              </a:rPr>
              <a:t>Original signal (500Hz sawtooth)</a:t>
            </a:r>
          </a:p>
        </p:txBody>
      </p:sp>
      <p:sp>
        <p:nvSpPr>
          <p:cNvPr id="9" name="Rectangle 3">
            <a:extLst>
              <a:ext uri="{FF2B5EF4-FFF2-40B4-BE49-F238E27FC236}">
                <a16:creationId xmlns:a16="http://schemas.microsoft.com/office/drawing/2014/main" id="{7B8C813A-DC2F-A20D-E5C1-9BD602F62A96}"/>
              </a:ext>
            </a:extLst>
          </p:cNvPr>
          <p:cNvSpPr>
            <a:spLocks/>
          </p:cNvSpPr>
          <p:nvPr/>
        </p:nvSpPr>
        <p:spPr bwMode="auto">
          <a:xfrm>
            <a:off x="3679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10" name="Rectangle 4">
            <a:extLst>
              <a:ext uri="{FF2B5EF4-FFF2-40B4-BE49-F238E27FC236}">
                <a16:creationId xmlns:a16="http://schemas.microsoft.com/office/drawing/2014/main" id="{E6C395D4-2A8C-AFC6-AECD-41B70E76B988}"/>
              </a:ext>
            </a:extLst>
          </p:cNvPr>
          <p:cNvSpPr>
            <a:spLocks/>
          </p:cNvSpPr>
          <p:nvPr/>
        </p:nvSpPr>
        <p:spPr bwMode="auto">
          <a:xfrm rot="-5400000">
            <a:off x="-83933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13" name="Rectangle 3">
            <a:extLst>
              <a:ext uri="{FF2B5EF4-FFF2-40B4-BE49-F238E27FC236}">
                <a16:creationId xmlns:a16="http://schemas.microsoft.com/office/drawing/2014/main" id="{420B16DD-E83C-2A37-2907-E232C21BA13A}"/>
              </a:ext>
            </a:extLst>
          </p:cNvPr>
          <p:cNvSpPr>
            <a:spLocks/>
          </p:cNvSpPr>
          <p:nvPr/>
        </p:nvSpPr>
        <p:spPr bwMode="auto">
          <a:xfrm>
            <a:off x="3679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14" name="Rectangle 4">
            <a:extLst>
              <a:ext uri="{FF2B5EF4-FFF2-40B4-BE49-F238E27FC236}">
                <a16:creationId xmlns:a16="http://schemas.microsoft.com/office/drawing/2014/main" id="{4281A98C-432D-D3B6-5DB5-3EE290FD3CBC}"/>
              </a:ext>
            </a:extLst>
          </p:cNvPr>
          <p:cNvSpPr>
            <a:spLocks/>
          </p:cNvSpPr>
          <p:nvPr/>
        </p:nvSpPr>
        <p:spPr bwMode="auto">
          <a:xfrm rot="-5400000">
            <a:off x="-83933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grpSp>
        <p:nvGrpSpPr>
          <p:cNvPr id="17" name="Group 16">
            <a:extLst>
              <a:ext uri="{FF2B5EF4-FFF2-40B4-BE49-F238E27FC236}">
                <a16:creationId xmlns:a16="http://schemas.microsoft.com/office/drawing/2014/main" id="{A33D2588-AD1E-2E6E-9971-BB284436074E}"/>
              </a:ext>
            </a:extLst>
          </p:cNvPr>
          <p:cNvGrpSpPr/>
          <p:nvPr/>
        </p:nvGrpSpPr>
        <p:grpSpPr>
          <a:xfrm>
            <a:off x="8422163" y="1894101"/>
            <a:ext cx="8888928" cy="7451298"/>
            <a:chOff x="3356253" y="1858318"/>
            <a:chExt cx="8888928" cy="7451298"/>
          </a:xfrm>
        </p:grpSpPr>
        <p:pic>
          <p:nvPicPr>
            <p:cNvPr id="18" name="Picture 1">
              <a:extLst>
                <a:ext uri="{FF2B5EF4-FFF2-40B4-BE49-F238E27FC236}">
                  <a16:creationId xmlns:a16="http://schemas.microsoft.com/office/drawing/2014/main" id="{8B779181-2382-C7C1-DDC3-976DA0C300A0}"/>
                </a:ext>
              </a:extLst>
            </p:cNvPr>
            <p:cNvPicPr>
              <a:picLocks noChangeAspect="1" noChangeArrowheads="1"/>
            </p:cNvPicPr>
            <p:nvPr/>
          </p:nvPicPr>
          <p:blipFill>
            <a:blip r:embed="rId3" cstate="print"/>
            <a:srcRect/>
            <a:stretch>
              <a:fillRect/>
            </a:stretch>
          </p:blipFill>
          <p:spPr bwMode="auto">
            <a:xfrm>
              <a:off x="3869531" y="2386014"/>
              <a:ext cx="8375650" cy="6491287"/>
            </a:xfrm>
            <a:prstGeom prst="rect">
              <a:avLst/>
            </a:prstGeom>
            <a:noFill/>
            <a:ln w="12700" cap="flat">
              <a:noFill/>
              <a:miter lim="800000"/>
              <a:headEnd/>
              <a:tailEnd/>
            </a:ln>
          </p:spPr>
        </p:pic>
        <p:sp>
          <p:nvSpPr>
            <p:cNvPr id="19" name="Rectangle 3">
              <a:extLst>
                <a:ext uri="{FF2B5EF4-FFF2-40B4-BE49-F238E27FC236}">
                  <a16:creationId xmlns:a16="http://schemas.microsoft.com/office/drawing/2014/main" id="{B36083D0-CE24-757B-8FF1-30D96465F0CE}"/>
                </a:ext>
              </a:extLst>
            </p:cNvPr>
            <p:cNvSpPr>
              <a:spLocks/>
            </p:cNvSpPr>
            <p:nvPr/>
          </p:nvSpPr>
          <p:spPr bwMode="auto">
            <a:xfrm>
              <a:off x="7108087" y="8940284"/>
              <a:ext cx="212237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Frequency (Hz)</a:t>
              </a:r>
            </a:p>
          </p:txBody>
        </p:sp>
        <p:sp>
          <p:nvSpPr>
            <p:cNvPr id="20" name="Rectangle 4">
              <a:extLst>
                <a:ext uri="{FF2B5EF4-FFF2-40B4-BE49-F238E27FC236}">
                  <a16:creationId xmlns:a16="http://schemas.microsoft.com/office/drawing/2014/main" id="{B9E0D219-5686-39B9-3BF8-C63BE9B125D3}"/>
                </a:ext>
              </a:extLst>
            </p:cNvPr>
            <p:cNvSpPr>
              <a:spLocks/>
            </p:cNvSpPr>
            <p:nvPr/>
          </p:nvSpPr>
          <p:spPr bwMode="auto">
            <a:xfrm rot="-5400000">
              <a:off x="2487746" y="5435084"/>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Magnitude (dB)</a:t>
              </a:r>
            </a:p>
          </p:txBody>
        </p:sp>
        <p:sp>
          <p:nvSpPr>
            <p:cNvPr id="21" name="Rectangle 5">
              <a:extLst>
                <a:ext uri="{FF2B5EF4-FFF2-40B4-BE49-F238E27FC236}">
                  <a16:creationId xmlns:a16="http://schemas.microsoft.com/office/drawing/2014/main" id="{64593704-A847-A10E-1537-26F10A34AF76}"/>
                </a:ext>
              </a:extLst>
            </p:cNvPr>
            <p:cNvSpPr>
              <a:spLocks/>
            </p:cNvSpPr>
            <p:nvPr/>
          </p:nvSpPr>
          <p:spPr bwMode="auto">
            <a:xfrm>
              <a:off x="5369141" y="1858318"/>
              <a:ext cx="5208157" cy="461665"/>
            </a:xfrm>
            <a:prstGeom prst="rect">
              <a:avLst/>
            </a:prstGeom>
            <a:noFill/>
            <a:ln w="12700" cap="flat">
              <a:noFill/>
              <a:miter lim="800000"/>
              <a:headEnd type="none" w="med" len="med"/>
              <a:tailEnd type="none" w="med" len="med"/>
            </a:ln>
          </p:spPr>
          <p:txBody>
            <a:bodyPr wrap="none" lIns="0" tIns="0" rIns="0" bIns="0" anchor="ctr">
              <a:spAutoFit/>
            </a:bodyPr>
            <a:lstStyle/>
            <a:p>
              <a:r>
                <a:rPr lang="en-US" sz="3000">
                  <a:solidFill>
                    <a:schemeClr val="tx1"/>
                  </a:solidFill>
                  <a:latin typeface="Arial" charset="0"/>
                  <a:cs typeface="Arial" charset="0"/>
                  <a:sym typeface="Arial" charset="0"/>
                </a:rPr>
                <a:t>Ring modulated: 200Hz carrier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0482"/>
                                        </p:tgtEl>
                                        <p:attrNameLst>
                                          <p:attrName>ppt_x</p:attrName>
                                        </p:attrNameLst>
                                      </p:cBhvr>
                                      <p:tavLst>
                                        <p:tav tm="0">
                                          <p:val>
                                            <p:strVal val="ppt_x"/>
                                          </p:val>
                                        </p:tav>
                                        <p:tav tm="100000">
                                          <p:val>
                                            <p:strVal val="ppt_x"/>
                                          </p:val>
                                        </p:tav>
                                      </p:tavLst>
                                    </p:anim>
                                    <p:anim calcmode="lin" valueType="num">
                                      <p:cBhvr additive="base">
                                        <p:cTn id="7" dur="500"/>
                                        <p:tgtEl>
                                          <p:spTgt spid="20482"/>
                                        </p:tgtEl>
                                        <p:attrNameLst>
                                          <p:attrName>ppt_y</p:attrName>
                                        </p:attrNameLst>
                                      </p:cBhvr>
                                      <p:tavLst>
                                        <p:tav tm="0">
                                          <p:val>
                                            <p:strVal val="ppt_y"/>
                                          </p:val>
                                        </p:tav>
                                        <p:tav tm="100000">
                                          <p:val>
                                            <p:strVal val="1+ppt_h/2"/>
                                          </p:val>
                                        </p:tav>
                                      </p:tavLst>
                                    </p:anim>
                                    <p:set>
                                      <p:cBhvr>
                                        <p:cTn id="8" dur="1" fill="hold">
                                          <p:stCondLst>
                                            <p:cond delay="499"/>
                                          </p:stCondLst>
                                        </p:cTn>
                                        <p:tgtEl>
                                          <p:spTgt spid="20482"/>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0483"/>
                                        </p:tgtEl>
                                        <p:attrNameLst>
                                          <p:attrName>ppt_x</p:attrName>
                                        </p:attrNameLst>
                                      </p:cBhvr>
                                      <p:tavLst>
                                        <p:tav tm="0">
                                          <p:val>
                                            <p:strVal val="ppt_x"/>
                                          </p:val>
                                        </p:tav>
                                        <p:tav tm="100000">
                                          <p:val>
                                            <p:strVal val="ppt_x"/>
                                          </p:val>
                                        </p:tav>
                                      </p:tavLst>
                                    </p:anim>
                                    <p:anim calcmode="lin" valueType="num">
                                      <p:cBhvr additive="base">
                                        <p:cTn id="11" dur="500"/>
                                        <p:tgtEl>
                                          <p:spTgt spid="20483"/>
                                        </p:tgtEl>
                                        <p:attrNameLst>
                                          <p:attrName>ppt_y</p:attrName>
                                        </p:attrNameLst>
                                      </p:cBhvr>
                                      <p:tavLst>
                                        <p:tav tm="0">
                                          <p:val>
                                            <p:strVal val="ppt_y"/>
                                          </p:val>
                                        </p:tav>
                                        <p:tav tm="100000">
                                          <p:val>
                                            <p:strVal val="1+ppt_h/2"/>
                                          </p:val>
                                        </p:tav>
                                      </p:tavLst>
                                    </p:anim>
                                    <p:set>
                                      <p:cBhvr>
                                        <p:cTn id="12" dur="1" fill="hold">
                                          <p:stCondLst>
                                            <p:cond delay="499"/>
                                          </p:stCondLst>
                                        </p:cTn>
                                        <p:tgtEl>
                                          <p:spTgt spid="20483"/>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20484"/>
                                        </p:tgtEl>
                                        <p:attrNameLst>
                                          <p:attrName>ppt_x</p:attrName>
                                        </p:attrNameLst>
                                      </p:cBhvr>
                                      <p:tavLst>
                                        <p:tav tm="0">
                                          <p:val>
                                            <p:strVal val="ppt_x"/>
                                          </p:val>
                                        </p:tav>
                                        <p:tav tm="100000">
                                          <p:val>
                                            <p:strVal val="ppt_x"/>
                                          </p:val>
                                        </p:tav>
                                      </p:tavLst>
                                    </p:anim>
                                    <p:anim calcmode="lin" valueType="num">
                                      <p:cBhvr additive="base">
                                        <p:cTn id="15" dur="500"/>
                                        <p:tgtEl>
                                          <p:spTgt spid="20484"/>
                                        </p:tgtEl>
                                        <p:attrNameLst>
                                          <p:attrName>ppt_y</p:attrName>
                                        </p:attrNameLst>
                                      </p:cBhvr>
                                      <p:tavLst>
                                        <p:tav tm="0">
                                          <p:val>
                                            <p:strVal val="ppt_y"/>
                                          </p:val>
                                        </p:tav>
                                        <p:tav tm="100000">
                                          <p:val>
                                            <p:strVal val="1+ppt_h/2"/>
                                          </p:val>
                                        </p:tav>
                                      </p:tavLst>
                                    </p:anim>
                                    <p:set>
                                      <p:cBhvr>
                                        <p:cTn id="16" dur="1" fill="hold">
                                          <p:stCondLst>
                                            <p:cond delay="499"/>
                                          </p:stCondLst>
                                        </p:cTn>
                                        <p:tgtEl>
                                          <p:spTgt spid="20484"/>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20485"/>
                                        </p:tgtEl>
                                        <p:attrNameLst>
                                          <p:attrName>ppt_x</p:attrName>
                                        </p:attrNameLst>
                                      </p:cBhvr>
                                      <p:tavLst>
                                        <p:tav tm="0">
                                          <p:val>
                                            <p:strVal val="ppt_x"/>
                                          </p:val>
                                        </p:tav>
                                        <p:tav tm="100000">
                                          <p:val>
                                            <p:strVal val="ppt_x"/>
                                          </p:val>
                                        </p:tav>
                                      </p:tavLst>
                                    </p:anim>
                                    <p:anim calcmode="lin" valueType="num">
                                      <p:cBhvr additive="base">
                                        <p:cTn id="19" dur="500"/>
                                        <p:tgtEl>
                                          <p:spTgt spid="20485"/>
                                        </p:tgtEl>
                                        <p:attrNameLst>
                                          <p:attrName>ppt_y</p:attrName>
                                        </p:attrNameLst>
                                      </p:cBhvr>
                                      <p:tavLst>
                                        <p:tav tm="0">
                                          <p:val>
                                            <p:strVal val="ppt_y"/>
                                          </p:val>
                                        </p:tav>
                                        <p:tav tm="100000">
                                          <p:val>
                                            <p:strVal val="1+ppt_h/2"/>
                                          </p:val>
                                        </p:tav>
                                      </p:tavLst>
                                    </p:anim>
                                    <p:set>
                                      <p:cBhvr>
                                        <p:cTn id="20" dur="1" fill="hold">
                                          <p:stCondLst>
                                            <p:cond delay="499"/>
                                          </p:stCondLst>
                                        </p:cTn>
                                        <p:tgtEl>
                                          <p:spTgt spid="20485"/>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xit" presetSubtype="4" fill="hold" grpId="1" nodeType="with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xit" presetSubtype="4" fill="hold" grpId="1"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14"/>
                                        </p:tgtEl>
                                        <p:attrNameLst>
                                          <p:attrName>ppt_x</p:attrName>
                                        </p:attrNameLst>
                                      </p:cBhvr>
                                      <p:tavLst>
                                        <p:tav tm="0">
                                          <p:val>
                                            <p:strVal val="ppt_x"/>
                                          </p:val>
                                        </p:tav>
                                        <p:tav tm="100000">
                                          <p:val>
                                            <p:strVal val="ppt_x"/>
                                          </p:val>
                                        </p:tav>
                                      </p:tavLst>
                                    </p:anim>
                                    <p:anim calcmode="lin" valueType="num">
                                      <p:cBhvr additive="base">
                                        <p:cTn id="51" dur="500"/>
                                        <p:tgtEl>
                                          <p:spTgt spid="14"/>
                                        </p:tgtEl>
                                        <p:attrNameLst>
                                          <p:attrName>ppt_y</p:attrName>
                                        </p:attrNameLst>
                                      </p:cBhvr>
                                      <p:tavLst>
                                        <p:tav tm="0">
                                          <p:val>
                                            <p:strVal val="ppt_y"/>
                                          </p:val>
                                        </p:tav>
                                        <p:tav tm="100000">
                                          <p:val>
                                            <p:strVal val="1+ppt_h/2"/>
                                          </p:val>
                                        </p:tav>
                                      </p:tavLst>
                                    </p:anim>
                                    <p:set>
                                      <p:cBhvr>
                                        <p:cTn id="52" dur="1" fill="hold">
                                          <p:stCondLst>
                                            <p:cond delay="499"/>
                                          </p:stCondLst>
                                        </p:cTn>
                                        <p:tgtEl>
                                          <p:spTgt spid="14"/>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xit" presetSubtype="4" fill="hold" nodeType="withEffect">
                                  <p:stCondLst>
                                    <p:cond delay="0"/>
                                  </p:stCondLst>
                                  <p:childTnLst>
                                    <p:anim calcmode="lin" valueType="num">
                                      <p:cBhvr additive="base">
                                        <p:cTn id="58" dur="500"/>
                                        <p:tgtEl>
                                          <p:spTgt spid="17"/>
                                        </p:tgtEl>
                                        <p:attrNameLst>
                                          <p:attrName>ppt_x</p:attrName>
                                        </p:attrNameLst>
                                      </p:cBhvr>
                                      <p:tavLst>
                                        <p:tav tm="0">
                                          <p:val>
                                            <p:strVal val="ppt_x"/>
                                          </p:val>
                                        </p:tav>
                                        <p:tav tm="100000">
                                          <p:val>
                                            <p:strVal val="ppt_x"/>
                                          </p:val>
                                        </p:tav>
                                      </p:tavLst>
                                    </p:anim>
                                    <p:anim calcmode="lin" valueType="num">
                                      <p:cBhvr additive="base">
                                        <p:cTn id="59" dur="500"/>
                                        <p:tgtEl>
                                          <p:spTgt spid="17"/>
                                        </p:tgtEl>
                                        <p:attrNameLst>
                                          <p:attrName>ppt_y</p:attrName>
                                        </p:attrNameLst>
                                      </p:cBhvr>
                                      <p:tavLst>
                                        <p:tav tm="0">
                                          <p:val>
                                            <p:strVal val="ppt_y"/>
                                          </p:val>
                                        </p:tav>
                                        <p:tav tm="100000">
                                          <p:val>
                                            <p:strVal val="1+ppt_h/2"/>
                                          </p:val>
                                        </p:tav>
                                      </p:tavLst>
                                    </p:anim>
                                    <p:set>
                                      <p:cBhvr>
                                        <p:cTn id="6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P spid="20485" grpId="0"/>
      <p:bldP spid="9" grpId="0"/>
      <p:bldP spid="9" grpId="1"/>
      <p:bldP spid="10" grpId="0"/>
      <p:bldP spid="10" grpId="1"/>
      <p:bldP spid="13" grpId="0"/>
      <p:bldP spid="13" grpId="1"/>
      <p:bldP spid="14" grpId="0"/>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p:spPr>
        <p:txBody>
          <a:bodyPr/>
          <a:lstStyle/>
          <a:p>
            <a:r>
              <a:rPr lang="en-US"/>
              <a:t>Implementation</a:t>
            </a:r>
          </a:p>
        </p:txBody>
      </p:sp>
      <p:sp>
        <p:nvSpPr>
          <p:cNvPr id="24578" name="Rectangle 2"/>
          <p:cNvSpPr>
            <a:spLocks noGrp="1" noChangeArrowheads="1"/>
          </p:cNvSpPr>
          <p:nvPr>
            <p:ph type="body" idx="1"/>
          </p:nvPr>
        </p:nvSpPr>
        <p:spPr>
          <a:xfrm>
            <a:off x="677243" y="1143000"/>
            <a:ext cx="14393688" cy="8547100"/>
          </a:xfrm>
          <a:ln/>
        </p:spPr>
        <p:txBody>
          <a:bodyPr anchor="t"/>
          <a:lstStyle/>
          <a:p>
            <a:pPr marL="635000"/>
            <a:r>
              <a:rPr lang="en-US" sz="4000" dirty="0"/>
              <a:t>Ring modulator effects have one input for instrument</a:t>
            </a:r>
          </a:p>
          <a:p>
            <a:pPr marL="635000"/>
            <a:r>
              <a:rPr lang="en-US" sz="4000" dirty="0"/>
              <a:t>Other signal created by </a:t>
            </a:r>
            <a:r>
              <a:rPr lang="en-US" sz="4000" dirty="0">
                <a:solidFill>
                  <a:srgbClr val="0000FF"/>
                </a:solidFill>
              </a:rPr>
              <a:t>internal oscillator</a:t>
            </a:r>
            <a:endParaRPr lang="en-US" sz="4000" dirty="0"/>
          </a:p>
          <a:p>
            <a:pPr marL="1143000" lvl="1"/>
            <a:r>
              <a:rPr lang="en-US" sz="3400" dirty="0"/>
              <a:t>Signal doesn’t appear in output directly (</a:t>
            </a:r>
            <a:r>
              <a:rPr lang="en-US" sz="3400" dirty="0">
                <a:solidFill>
                  <a:srgbClr val="0000FF"/>
                </a:solidFill>
              </a:rPr>
              <a:t>suppressed carrier</a:t>
            </a:r>
            <a:r>
              <a:rPr lang="en-US" sz="3400" dirty="0"/>
              <a:t>)</a:t>
            </a:r>
          </a:p>
          <a:p>
            <a:pPr marL="1143000" lvl="1"/>
            <a:r>
              <a:rPr lang="en-US" sz="3400" dirty="0"/>
              <a:t>Frequency usually adjustable</a:t>
            </a:r>
          </a:p>
          <a:p>
            <a:pPr marL="635000"/>
            <a:r>
              <a:rPr lang="en-US" sz="4000" dirty="0"/>
              <a:t>Instrument is sum of many sine waves</a:t>
            </a:r>
          </a:p>
          <a:p>
            <a:pPr marL="1143000" lvl="1"/>
            <a:r>
              <a:rPr lang="en-US" sz="3400" i="1" dirty="0"/>
              <a:t>M</a:t>
            </a:r>
            <a:r>
              <a:rPr lang="en-US" sz="3400" dirty="0"/>
              <a:t> instrument partials, </a:t>
            </a:r>
            <a:r>
              <a:rPr lang="en-US" sz="3400" i="1" dirty="0"/>
              <a:t>N</a:t>
            </a:r>
            <a:r>
              <a:rPr lang="en-US" sz="3400" dirty="0"/>
              <a:t> carrier partials...</a:t>
            </a:r>
          </a:p>
          <a:p>
            <a:pPr marL="1524000" lvl="2"/>
            <a:r>
              <a:rPr lang="en-US" sz="2800" dirty="0"/>
              <a:t>2*</a:t>
            </a:r>
            <a:r>
              <a:rPr lang="en-US" sz="2800" i="1" dirty="0"/>
              <a:t>M</a:t>
            </a:r>
            <a:r>
              <a:rPr lang="en-US" sz="2800" dirty="0"/>
              <a:t>*</a:t>
            </a:r>
            <a:r>
              <a:rPr lang="en-US" sz="2800" i="1" dirty="0"/>
              <a:t>N </a:t>
            </a:r>
            <a:r>
              <a:rPr lang="en-US" sz="2800" dirty="0"/>
              <a:t>output partials (assuming no overlaps)</a:t>
            </a:r>
          </a:p>
          <a:p>
            <a:pPr marL="635000"/>
            <a:r>
              <a:rPr lang="en-US" sz="4000" dirty="0"/>
              <a:t>Ring modulator output alone may be unsuitable</a:t>
            </a:r>
          </a:p>
          <a:p>
            <a:pPr marL="1143000" lvl="1"/>
            <a:r>
              <a:rPr lang="en-US" sz="3400" dirty="0"/>
              <a:t>Strange timbres result</a:t>
            </a:r>
          </a:p>
          <a:p>
            <a:pPr marL="1143000" lvl="1"/>
            <a:r>
              <a:rPr lang="en-US" sz="3400" dirty="0"/>
              <a:t>Mix with original instrument sound</a:t>
            </a:r>
            <a:endParaRPr lang="en-US" sz="2800" dirty="0"/>
          </a:p>
        </p:txBody>
      </p:sp>
      <p:pic>
        <p:nvPicPr>
          <p:cNvPr id="24579" name="Picture 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13926715" y="8405192"/>
            <a:ext cx="673100" cy="673100"/>
          </a:xfrm>
          <a:prstGeom prst="rect">
            <a:avLst/>
          </a:prstGeom>
          <a:noFill/>
        </p:spPr>
      </p:pic>
      <p:sp>
        <p:nvSpPr>
          <p:cNvPr id="6" name="Rectangle 4"/>
          <p:cNvSpPr>
            <a:spLocks noChangeArrowheads="1"/>
          </p:cNvSpPr>
          <p:nvPr/>
        </p:nvSpPr>
        <p:spPr bwMode="auto">
          <a:xfrm>
            <a:off x="2765475" y="7757120"/>
            <a:ext cx="10657184" cy="1815882"/>
          </a:xfrm>
          <a:prstGeom prst="rect">
            <a:avLst/>
          </a:prstGeom>
          <a:noFill/>
          <a:ln w="9525">
            <a:noFill/>
            <a:miter lim="800000"/>
            <a:headEnd/>
            <a:tailEnd/>
          </a:ln>
        </p:spPr>
        <p:txBody>
          <a:bodyPr wrap="square" anchor="ctr">
            <a:spAutoFit/>
          </a:bodyPr>
          <a:lstStyle/>
          <a:p>
            <a:pPr algn="l" fontAlgn="auto">
              <a:spcBef>
                <a:spcPts val="0"/>
              </a:spcBef>
              <a:spcAft>
                <a:spcPts val="0"/>
              </a:spcAft>
              <a:defRPr/>
            </a:pPr>
            <a:r>
              <a:rPr lang="en-US" sz="2800" kern="0" dirty="0">
                <a:solidFill>
                  <a:srgbClr val="CC0000"/>
                </a:solidFill>
              </a:rPr>
              <a:t>Blues riff</a:t>
            </a:r>
          </a:p>
          <a:p>
            <a:pPr algn="l" fontAlgn="auto">
              <a:spcBef>
                <a:spcPts val="0"/>
              </a:spcBef>
              <a:spcAft>
                <a:spcPts val="0"/>
              </a:spcAft>
              <a:defRPr/>
            </a:pPr>
            <a:r>
              <a:rPr lang="en-US" sz="2800" kern="0" dirty="0">
                <a:solidFill>
                  <a:srgbClr val="CC0000"/>
                </a:solidFill>
                <a:sym typeface="Wingdings" pitchFamily="2" charset="2"/>
              </a:rPr>
              <a:t></a:t>
            </a:r>
            <a:r>
              <a:rPr lang="en-US" sz="2800" kern="0" dirty="0">
                <a:solidFill>
                  <a:srgbClr val="CC0000"/>
                </a:solidFill>
              </a:rPr>
              <a:t>processed by ring modulator using 100 Hz tone (with overtones)</a:t>
            </a:r>
          </a:p>
          <a:p>
            <a:pPr algn="l" fontAlgn="auto">
              <a:spcBef>
                <a:spcPts val="0"/>
              </a:spcBef>
              <a:spcAft>
                <a:spcPts val="0"/>
              </a:spcAft>
              <a:defRPr/>
            </a:pPr>
            <a:r>
              <a:rPr lang="en-US" sz="2800" kern="0" dirty="0">
                <a:solidFill>
                  <a:srgbClr val="CC0000"/>
                </a:solidFill>
                <a:sym typeface="Wingdings" pitchFamily="2" charset="2"/>
              </a:rPr>
              <a:t>repeated</a:t>
            </a:r>
            <a:r>
              <a:rPr lang="en-US" sz="2800" kern="0" dirty="0">
                <a:solidFill>
                  <a:srgbClr val="CC0000"/>
                </a:solidFill>
              </a:rPr>
              <a:t> while mixing in original instruments input</a:t>
            </a:r>
          </a:p>
          <a:p>
            <a:pPr algn="l" fontAlgn="auto">
              <a:spcBef>
                <a:spcPts val="0"/>
              </a:spcBef>
              <a:spcAft>
                <a:spcPts val="0"/>
              </a:spcAft>
              <a:defRPr/>
            </a:pPr>
            <a:r>
              <a:rPr lang="en-US" sz="2800" kern="0" dirty="0">
                <a:solidFill>
                  <a:srgbClr val="CC0000"/>
                </a:solidFill>
                <a:sym typeface="Wingdings" pitchFamily="2" charset="2"/>
              </a:rPr>
              <a:t></a:t>
            </a:r>
            <a:r>
              <a:rPr lang="en-US" sz="2800" kern="0" dirty="0">
                <a:solidFill>
                  <a:srgbClr val="CC0000"/>
                </a:solidFill>
              </a:rPr>
              <a:t>repeated with 220 Hz oscillator</a:t>
            </a:r>
            <a:r>
              <a:rPr lang="en-US" sz="2800" kern="0" dirty="0">
                <a:solidFill>
                  <a:sysClr val="windowText" lastClr="00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79"/>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2118" fill="hold"/>
                                        <p:tgtEl>
                                          <p:spTgt spid="2457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24579"/>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ln/>
        </p:spPr>
        <p:txBody>
          <a:bodyPr/>
          <a:lstStyle/>
          <a:p>
            <a:r>
              <a:rPr lang="en-US"/>
              <a:t>Digital implementation</a:t>
            </a:r>
          </a:p>
        </p:txBody>
      </p:sp>
      <p:sp>
        <p:nvSpPr>
          <p:cNvPr id="26626" name="Rectangle 2"/>
          <p:cNvSpPr>
            <a:spLocks noGrp="1" noChangeArrowheads="1"/>
          </p:cNvSpPr>
          <p:nvPr>
            <p:ph type="body" idx="1"/>
          </p:nvPr>
        </p:nvSpPr>
        <p:spPr>
          <a:ln/>
        </p:spPr>
        <p:txBody>
          <a:bodyPr/>
          <a:lstStyle/>
          <a:p>
            <a:pPr marL="846709"/>
            <a:r>
              <a:rPr lang="en-US" dirty="0"/>
              <a:t>Analogue multiplication is actually quite expensive</a:t>
            </a:r>
          </a:p>
          <a:p>
            <a:pPr marL="846709"/>
            <a:endParaRPr lang="en-US" dirty="0"/>
          </a:p>
          <a:p>
            <a:pPr marL="846709"/>
            <a:endParaRPr lang="en-US" dirty="0"/>
          </a:p>
          <a:p>
            <a:pPr marL="846709"/>
            <a:r>
              <a:rPr lang="en-US" dirty="0"/>
              <a:t>Digital implementation is simple</a:t>
            </a:r>
          </a:p>
          <a:p>
            <a:pPr marL="1524076" lvl="1"/>
            <a:r>
              <a:rPr lang="en-US" dirty="0">
                <a:solidFill>
                  <a:srgbClr val="0000FF"/>
                </a:solidFill>
              </a:rPr>
              <a:t>Multiply </a:t>
            </a:r>
            <a:r>
              <a:rPr lang="en-US" dirty="0"/>
              <a:t>sample-by-sample (1 multiplication per sample)</a:t>
            </a:r>
          </a:p>
          <a:p>
            <a:pPr marL="846709"/>
            <a:r>
              <a:rPr lang="en-US" dirty="0"/>
              <a:t>Watch out for </a:t>
            </a:r>
            <a:r>
              <a:rPr lang="en-US" dirty="0">
                <a:solidFill>
                  <a:srgbClr val="0000FF"/>
                </a:solidFill>
              </a:rPr>
              <a:t>aliasing</a:t>
            </a:r>
            <a:endParaRPr lang="en-US" dirty="0"/>
          </a:p>
          <a:p>
            <a:pPr marL="1524076" lvl="1"/>
            <a:r>
              <a:rPr lang="en-US" dirty="0"/>
              <a:t>Highest frequency component is sum of two highest input component frequencies</a:t>
            </a:r>
          </a:p>
          <a:p>
            <a:pPr marL="1524076" lvl="1"/>
            <a:r>
              <a:rPr lang="en-US" dirty="0">
                <a:solidFill>
                  <a:srgbClr val="0000FF"/>
                </a:solidFill>
              </a:rPr>
              <a:t>Oversampling</a:t>
            </a:r>
            <a:r>
              <a:rPr lang="en-US" dirty="0"/>
              <a:t> or </a:t>
            </a:r>
            <a:r>
              <a:rPr lang="en-US" dirty="0">
                <a:solidFill>
                  <a:srgbClr val="0000FF"/>
                </a:solidFill>
              </a:rPr>
              <a:t>pre-filtering</a:t>
            </a:r>
            <a:r>
              <a:rPr lang="en-US" dirty="0"/>
              <a:t> can help avoid aliasing</a:t>
            </a:r>
          </a:p>
        </p:txBody>
      </p:sp>
      <p:pic>
        <p:nvPicPr>
          <p:cNvPr id="26627" name="Picture 3"/>
          <p:cNvPicPr>
            <a:picLocks noChangeArrowheads="1"/>
          </p:cNvPicPr>
          <p:nvPr/>
        </p:nvPicPr>
        <p:blipFill>
          <a:blip r:embed="rId3" cstate="print"/>
          <a:srcRect/>
          <a:stretch>
            <a:fillRect/>
          </a:stretch>
        </p:blipFill>
        <p:spPr bwMode="auto">
          <a:xfrm>
            <a:off x="1638350" y="2779120"/>
            <a:ext cx="3268233" cy="1422443"/>
          </a:xfrm>
          <a:prstGeom prst="rect">
            <a:avLst/>
          </a:prstGeom>
          <a:noFill/>
          <a:ln w="12700" cap="flat">
            <a:noFill/>
            <a:miter lim="800000"/>
            <a:headEnd/>
            <a:tailEnd/>
          </a:ln>
        </p:spPr>
      </p:pic>
      <p:sp>
        <p:nvSpPr>
          <p:cNvPr id="26628" name="Rectangle 4"/>
          <p:cNvSpPr>
            <a:spLocks/>
          </p:cNvSpPr>
          <p:nvPr/>
        </p:nvSpPr>
        <p:spPr bwMode="auto">
          <a:xfrm>
            <a:off x="5181758" y="2925759"/>
            <a:ext cx="5001369" cy="1107996"/>
          </a:xfrm>
          <a:prstGeom prst="rect">
            <a:avLst/>
          </a:prstGeom>
          <a:noFill/>
          <a:ln w="12700" cap="flat">
            <a:noFill/>
            <a:miter lim="800000"/>
            <a:headEnd type="none" w="med" len="med"/>
            <a:tailEnd type="none" w="med" len="med"/>
          </a:ln>
        </p:spPr>
        <p:txBody>
          <a:bodyPr wrap="none" lIns="0" tIns="0" rIns="0" bIns="0" anchor="ctr">
            <a:spAutoFit/>
          </a:bodyPr>
          <a:lstStyle/>
          <a:p>
            <a:pPr algn="l"/>
            <a:r>
              <a:rPr lang="en-US" sz="3600">
                <a:solidFill>
                  <a:schemeClr val="tx1"/>
                </a:solidFill>
                <a:latin typeface="Arial" charset="0"/>
                <a:cs typeface="Arial" charset="0"/>
                <a:sym typeface="Arial" charset="0"/>
              </a:rPr>
              <a:t>Four-Quadrant Multiplier</a:t>
            </a:r>
          </a:p>
          <a:p>
            <a:pPr algn="l"/>
            <a:r>
              <a:rPr lang="en-US" sz="3600">
                <a:solidFill>
                  <a:schemeClr val="tx1"/>
                </a:solidFill>
                <a:latin typeface="Arial" charset="0"/>
                <a:cs typeface="Arial" charset="0"/>
                <a:sym typeface="Arial" charset="0"/>
              </a:rPr>
              <a:t>£19</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67731" y="63219"/>
            <a:ext cx="13004800" cy="1088249"/>
          </a:xfrm>
        </p:spPr>
        <p:txBody>
          <a:bodyPr/>
          <a:lstStyle/>
          <a:p>
            <a:pPr eaLnBrk="1" hangingPunct="1"/>
            <a:r>
              <a:rPr lang="en-GB"/>
              <a:t>Ring Modulator sound</a:t>
            </a:r>
            <a:endParaRPr lang="en-US"/>
          </a:p>
        </p:txBody>
      </p:sp>
      <p:sp>
        <p:nvSpPr>
          <p:cNvPr id="10243" name="Rectangle 3"/>
          <p:cNvSpPr>
            <a:spLocks noGrp="1" noChangeArrowheads="1"/>
          </p:cNvSpPr>
          <p:nvPr>
            <p:ph type="body" idx="1"/>
          </p:nvPr>
        </p:nvSpPr>
        <p:spPr>
          <a:xfrm>
            <a:off x="941339" y="5445762"/>
            <a:ext cx="16374988" cy="3955627"/>
          </a:xfrm>
        </p:spPr>
        <p:txBody>
          <a:bodyPr/>
          <a:lstStyle/>
          <a:p>
            <a:pPr eaLnBrk="1" hangingPunct="1"/>
            <a:r>
              <a:rPr lang="en-US" sz="3400" dirty="0">
                <a:solidFill>
                  <a:srgbClr val="000000"/>
                </a:solidFill>
                <a:cs typeface="Times New Roman" pitchFamily="18" charset="0"/>
              </a:rPr>
              <a:t>For </a:t>
            </a:r>
            <a:r>
              <a:rPr lang="en-US" sz="3400" dirty="0">
                <a:solidFill>
                  <a:srgbClr val="000000"/>
                </a:solidFill>
                <a:latin typeface="Symbol" pitchFamily="18" charset="2"/>
                <a:cs typeface="Times New Roman" pitchFamily="18" charset="0"/>
              </a:rPr>
              <a:t>w</a:t>
            </a:r>
            <a:r>
              <a:rPr lang="en-US" sz="3400" i="1" baseline="-30000" dirty="0">
                <a:solidFill>
                  <a:srgbClr val="000000"/>
                </a:solidFill>
                <a:latin typeface="Times New Roman" pitchFamily="18" charset="0"/>
                <a:cs typeface="Times New Roman" pitchFamily="18" charset="0"/>
              </a:rPr>
              <a:t>m</a:t>
            </a:r>
            <a:r>
              <a:rPr lang="en-US" sz="3400" dirty="0">
                <a:solidFill>
                  <a:srgbClr val="000000"/>
                </a:solidFill>
                <a:cs typeface="Times New Roman" pitchFamily="18" charset="0"/>
              </a:rPr>
              <a:t>&lt;20</a:t>
            </a:r>
            <a:r>
              <a:rPr lang="en-US" sz="3400" dirty="0">
                <a:solidFill>
                  <a:srgbClr val="000000"/>
                </a:solidFill>
                <a:latin typeface="Symbol" pitchFamily="18" charset="2"/>
                <a:cs typeface="Times New Roman" pitchFamily="18" charset="0"/>
              </a:rPr>
              <a:t>p</a:t>
            </a:r>
            <a:r>
              <a:rPr lang="en-US" sz="3400" dirty="0">
                <a:solidFill>
                  <a:srgbClr val="000000"/>
                </a:solidFill>
                <a:cs typeface="Times New Roman" pitchFamily="18" charset="0"/>
              </a:rPr>
              <a:t> radians per second or 10 Hz</a:t>
            </a:r>
          </a:p>
          <a:p>
            <a:pPr lvl="1" eaLnBrk="1" hangingPunct="1"/>
            <a:r>
              <a:rPr lang="en-US" sz="2800" i="1" dirty="0" err="1">
                <a:solidFill>
                  <a:srgbClr val="000000"/>
                </a:solidFill>
                <a:cs typeface="Times New Roman" pitchFamily="18" charset="0"/>
              </a:rPr>
              <a:t>x</a:t>
            </a:r>
            <a:r>
              <a:rPr lang="en-US" sz="2800" i="1" baseline="-30000" dirty="0" err="1">
                <a:solidFill>
                  <a:srgbClr val="000000"/>
                </a:solidFill>
                <a:cs typeface="Times New Roman" pitchFamily="18" charset="0"/>
              </a:rPr>
              <a:t>m</a:t>
            </a:r>
            <a:r>
              <a:rPr lang="en-US" sz="2800" dirty="0">
                <a:solidFill>
                  <a:srgbClr val="000000"/>
                </a:solidFill>
                <a:cs typeface="Times New Roman" pitchFamily="18" charset="0"/>
              </a:rPr>
              <a:t>(</a:t>
            </a:r>
            <a:r>
              <a:rPr lang="en-US" sz="2800" i="1" dirty="0">
                <a:solidFill>
                  <a:srgbClr val="000000"/>
                </a:solidFill>
                <a:cs typeface="Times New Roman" pitchFamily="18" charset="0"/>
              </a:rPr>
              <a:t>t</a:t>
            </a:r>
            <a:r>
              <a:rPr lang="en-US" sz="2800" dirty="0">
                <a:solidFill>
                  <a:srgbClr val="000000"/>
                </a:solidFill>
                <a:cs typeface="Times New Roman" pitchFamily="18" charset="0"/>
              </a:rPr>
              <a:t>) may be heard as </a:t>
            </a:r>
            <a:r>
              <a:rPr lang="en-US" sz="2800" i="1" dirty="0">
                <a:solidFill>
                  <a:srgbClr val="000000"/>
                </a:solidFill>
                <a:cs typeface="Times New Roman" pitchFamily="18" charset="0"/>
              </a:rPr>
              <a:t>beating sine wave</a:t>
            </a:r>
            <a:r>
              <a:rPr lang="en-US" sz="2800" dirty="0">
                <a:solidFill>
                  <a:srgbClr val="000000"/>
                </a:solidFill>
                <a:cs typeface="Times New Roman" pitchFamily="18" charset="0"/>
              </a:rPr>
              <a:t> </a:t>
            </a:r>
          </a:p>
          <a:p>
            <a:pPr lvl="1" eaLnBrk="1" hangingPunct="1"/>
            <a:r>
              <a:rPr lang="en-US" sz="2800" dirty="0">
                <a:solidFill>
                  <a:srgbClr val="000000"/>
                </a:solidFill>
                <a:cs typeface="Times New Roman" pitchFamily="18" charset="0"/>
              </a:rPr>
              <a:t> </a:t>
            </a:r>
            <a:r>
              <a:rPr lang="en-US" sz="2800" i="1" dirty="0">
                <a:solidFill>
                  <a:srgbClr val="000000"/>
                </a:solidFill>
                <a:latin typeface="Symbol" pitchFamily="18" charset="2"/>
                <a:cs typeface="Times New Roman" pitchFamily="18" charset="0"/>
              </a:rPr>
              <a:t>w</a:t>
            </a:r>
            <a:r>
              <a:rPr lang="en-US" sz="2800" i="1" baseline="-30000" dirty="0">
                <a:solidFill>
                  <a:srgbClr val="000000"/>
                </a:solidFill>
                <a:latin typeface="Times New Roman" pitchFamily="18" charset="0"/>
                <a:cs typeface="Times New Roman" pitchFamily="18" charset="0"/>
              </a:rPr>
              <a:t>m</a:t>
            </a:r>
            <a:r>
              <a:rPr lang="en-US" sz="2800" dirty="0">
                <a:solidFill>
                  <a:srgbClr val="000000"/>
                </a:solidFill>
                <a:cs typeface="Times New Roman" pitchFamily="18" charset="0"/>
              </a:rPr>
              <a:t>/</a:t>
            </a:r>
            <a:r>
              <a:rPr lang="en-US" sz="2800" i="1" dirty="0">
                <a:solidFill>
                  <a:srgbClr val="000000"/>
                </a:solidFill>
                <a:latin typeface="Symbol" pitchFamily="18" charset="2"/>
                <a:cs typeface="Times New Roman" pitchFamily="18" charset="0"/>
              </a:rPr>
              <a:t>p</a:t>
            </a:r>
            <a:r>
              <a:rPr lang="en-US" sz="2800" i="1" dirty="0">
                <a:solidFill>
                  <a:srgbClr val="000000"/>
                </a:solidFill>
                <a:cs typeface="Times New Roman" pitchFamily="18" charset="0"/>
              </a:rPr>
              <a:t>=</a:t>
            </a:r>
            <a:r>
              <a:rPr lang="en-US" sz="2800" dirty="0">
                <a:solidFill>
                  <a:srgbClr val="000000"/>
                </a:solidFill>
                <a:cs typeface="Times New Roman" pitchFamily="18" charset="0"/>
              </a:rPr>
              <a:t>2</a:t>
            </a:r>
            <a:r>
              <a:rPr lang="en-US" sz="2800" i="1" dirty="0">
                <a:solidFill>
                  <a:srgbClr val="000000"/>
                </a:solidFill>
                <a:cs typeface="Times New Roman" pitchFamily="18" charset="0"/>
              </a:rPr>
              <a:t> f</a:t>
            </a:r>
            <a:r>
              <a:rPr lang="en-US" sz="2800" i="1" baseline="-30000" dirty="0">
                <a:solidFill>
                  <a:srgbClr val="000000"/>
                </a:solidFill>
                <a:cs typeface="Times New Roman" pitchFamily="18" charset="0"/>
              </a:rPr>
              <a:t>m</a:t>
            </a:r>
            <a:r>
              <a:rPr lang="en-US" sz="2800" dirty="0">
                <a:solidFill>
                  <a:srgbClr val="000000"/>
                </a:solidFill>
                <a:cs typeface="Times New Roman" pitchFamily="18" charset="0"/>
              </a:rPr>
              <a:t> beats per second</a:t>
            </a:r>
          </a:p>
          <a:p>
            <a:pPr lvl="1" eaLnBrk="1" hangingPunct="1"/>
            <a:r>
              <a:rPr lang="en-US" sz="2800" dirty="0">
                <a:solidFill>
                  <a:srgbClr val="000000"/>
                </a:solidFill>
                <a:cs typeface="Times New Roman" pitchFamily="18" charset="0"/>
              </a:rPr>
              <a:t>positive &amp; negative peaks of modulating sinusoid cause </a:t>
            </a:r>
            <a:r>
              <a:rPr lang="en-US" sz="2800" i="1" dirty="0">
                <a:solidFill>
                  <a:srgbClr val="000000"/>
                </a:solidFill>
                <a:cs typeface="Times New Roman" pitchFamily="18" charset="0"/>
              </a:rPr>
              <a:t>amplitude swell</a:t>
            </a:r>
            <a:r>
              <a:rPr lang="en-US" sz="2800" dirty="0">
                <a:solidFill>
                  <a:srgbClr val="000000"/>
                </a:solidFill>
                <a:cs typeface="Times New Roman" pitchFamily="18" charset="0"/>
              </a:rPr>
              <a:t> in </a:t>
            </a:r>
            <a:r>
              <a:rPr lang="en-US" sz="2800" i="1" dirty="0" err="1">
                <a:solidFill>
                  <a:srgbClr val="000000"/>
                </a:solidFill>
                <a:cs typeface="Times New Roman" pitchFamily="18" charset="0"/>
              </a:rPr>
              <a:t>x</a:t>
            </a:r>
            <a:r>
              <a:rPr lang="en-US" sz="2800" i="1" baseline="-30000" dirty="0" err="1">
                <a:solidFill>
                  <a:srgbClr val="000000"/>
                </a:solidFill>
                <a:cs typeface="Times New Roman" pitchFamily="18" charset="0"/>
              </a:rPr>
              <a:t>m</a:t>
            </a:r>
            <a:r>
              <a:rPr lang="en-US" sz="2800" dirty="0">
                <a:solidFill>
                  <a:srgbClr val="000000"/>
                </a:solidFill>
                <a:cs typeface="Times New Roman" pitchFamily="18" charset="0"/>
              </a:rPr>
              <a:t>(</a:t>
            </a:r>
            <a:r>
              <a:rPr lang="en-US" sz="2800" i="1" dirty="0">
                <a:solidFill>
                  <a:srgbClr val="000000"/>
                </a:solidFill>
                <a:cs typeface="Times New Roman" pitchFamily="18" charset="0"/>
              </a:rPr>
              <a:t>t</a:t>
            </a:r>
            <a:r>
              <a:rPr lang="en-US" sz="2800" dirty="0">
                <a:solidFill>
                  <a:srgbClr val="000000"/>
                </a:solidFill>
                <a:cs typeface="Times New Roman" pitchFamily="18" charset="0"/>
              </a:rPr>
              <a:t>) </a:t>
            </a:r>
          </a:p>
          <a:p>
            <a:pPr lvl="2" eaLnBrk="1" hangingPunct="1"/>
            <a:r>
              <a:rPr lang="en-US" sz="2600" dirty="0">
                <a:solidFill>
                  <a:srgbClr val="000000"/>
                </a:solidFill>
                <a:cs typeface="Times New Roman" pitchFamily="18" charset="0"/>
              </a:rPr>
              <a:t>twice modulation frequency </a:t>
            </a:r>
          </a:p>
          <a:p>
            <a:pPr eaLnBrk="1" hangingPunct="1"/>
            <a:r>
              <a:rPr lang="en-US" sz="3400" dirty="0">
                <a:solidFill>
                  <a:srgbClr val="000000"/>
                </a:solidFill>
                <a:cs typeface="Times New Roman" pitchFamily="18" charset="0"/>
              </a:rPr>
              <a:t>Sign inversion at negative peaks not normally audible</a:t>
            </a:r>
          </a:p>
        </p:txBody>
      </p:sp>
      <p:pic>
        <p:nvPicPr>
          <p:cNvPr id="10244" name="Picture 4" descr="\includegraphics[width=3.5in]{eps/sineamtd.eps}"/>
          <p:cNvPicPr>
            <a:picLocks noChangeAspect="1" noChangeArrowheads="1"/>
          </p:cNvPicPr>
          <p:nvPr/>
        </p:nvPicPr>
        <p:blipFill>
          <a:blip r:embed="rId3" cstate="print"/>
          <a:srcRect/>
          <a:stretch>
            <a:fillRect/>
          </a:stretch>
        </p:blipFill>
        <p:spPr bwMode="auto">
          <a:xfrm>
            <a:off x="2765475" y="1083734"/>
            <a:ext cx="6417172" cy="4540532"/>
          </a:xfrm>
          <a:prstGeom prst="rect">
            <a:avLst/>
          </a:prstGeom>
          <a:noFill/>
          <a:ln w="9525">
            <a:noFill/>
            <a:miter lim="800000"/>
            <a:headEnd/>
            <a:tailEnd/>
          </a:ln>
        </p:spPr>
      </p:pic>
      <p:sp>
        <p:nvSpPr>
          <p:cNvPr id="10245" name="Rectangle 5"/>
          <p:cNvSpPr>
            <a:spLocks noChangeArrowheads="1"/>
          </p:cNvSpPr>
          <p:nvPr/>
        </p:nvSpPr>
        <p:spPr bwMode="auto">
          <a:xfrm>
            <a:off x="9591305" y="1658680"/>
            <a:ext cx="5581227" cy="3279870"/>
          </a:xfrm>
          <a:prstGeom prst="rect">
            <a:avLst/>
          </a:prstGeom>
          <a:noFill/>
          <a:ln w="9525">
            <a:noFill/>
            <a:miter lim="800000"/>
            <a:headEnd/>
            <a:tailEnd/>
          </a:ln>
        </p:spPr>
        <p:txBody>
          <a:bodyPr lIns="130046" tIns="65023" rIns="130046" bIns="65023" anchor="ctr">
            <a:spAutoFit/>
          </a:bodyPr>
          <a:lstStyle/>
          <a:p>
            <a:pPr eaLnBrk="0" hangingPunct="0">
              <a:spcBef>
                <a:spcPct val="20000"/>
              </a:spcBef>
            </a:pPr>
            <a:r>
              <a:rPr lang="en-US" sz="3100" dirty="0">
                <a:solidFill>
                  <a:srgbClr val="CC0000"/>
                </a:solidFill>
              </a:rPr>
              <a:t>Sinusoidal amplitude modulation as in</a:t>
            </a:r>
            <a:r>
              <a:rPr lang="en-US" sz="3100" dirty="0">
                <a:solidFill>
                  <a:srgbClr val="CC0000"/>
                </a:solidFill>
                <a:latin typeface="Times New Roman" pitchFamily="18" charset="0"/>
              </a:rPr>
              <a:t> </a:t>
            </a:r>
          </a:p>
          <a:p>
            <a:pPr eaLnBrk="0" hangingPunct="0">
              <a:spcBef>
                <a:spcPct val="20000"/>
              </a:spcBef>
            </a:pPr>
            <a:r>
              <a:rPr lang="de-DE" sz="3100" i="1" dirty="0">
                <a:solidFill>
                  <a:srgbClr val="CC0000"/>
                </a:solidFill>
                <a:latin typeface="Times New Roman" pitchFamily="18" charset="0"/>
                <a:cs typeface="Times New Roman" pitchFamily="18" charset="0"/>
              </a:rPr>
              <a:t>x</a:t>
            </a:r>
            <a:r>
              <a:rPr lang="de-DE" sz="3100" i="1" baseline="-30000" dirty="0">
                <a:solidFill>
                  <a:srgbClr val="CC0000"/>
                </a:solidFill>
                <a:latin typeface="Times New Roman" pitchFamily="18" charset="0"/>
                <a:cs typeface="Times New Roman" pitchFamily="18" charset="0"/>
              </a:rPr>
              <a:t>m</a:t>
            </a:r>
            <a:r>
              <a:rPr lang="de-DE" sz="3100" dirty="0">
                <a:solidFill>
                  <a:srgbClr val="CC0000"/>
                </a:solidFill>
                <a:latin typeface="Times New Roman" pitchFamily="18" charset="0"/>
                <a:cs typeface="Times New Roman" pitchFamily="18" charset="0"/>
              </a:rPr>
              <a:t>(</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)=sin</a:t>
            </a:r>
            <a:r>
              <a:rPr lang="en-US" sz="3100" dirty="0">
                <a:solidFill>
                  <a:srgbClr val="CC0000"/>
                </a:solidFill>
                <a:latin typeface="Symbol" pitchFamily="18" charset="2"/>
                <a:cs typeface="Times New Roman" pitchFamily="18" charset="0"/>
              </a:rPr>
              <a:t>(</a:t>
            </a:r>
            <a:r>
              <a:rPr lang="en-US" sz="3100" i="1" dirty="0">
                <a:solidFill>
                  <a:srgbClr val="CC0000"/>
                </a:solidFill>
                <a:latin typeface="Symbol" pitchFamily="18" charset="2"/>
                <a:cs typeface="Times New Roman" pitchFamily="18" charset="0"/>
              </a:rPr>
              <a:t>w</a:t>
            </a:r>
            <a:r>
              <a:rPr lang="de-DE" sz="3100" i="1" baseline="-30000" dirty="0">
                <a:solidFill>
                  <a:srgbClr val="CC0000"/>
                </a:solidFill>
                <a:latin typeface="Times New Roman" pitchFamily="18" charset="0"/>
                <a:cs typeface="Times New Roman" pitchFamily="18" charset="0"/>
              </a:rPr>
              <a:t>m</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 sin</a:t>
            </a:r>
            <a:r>
              <a:rPr lang="en-US" sz="3100" dirty="0">
                <a:solidFill>
                  <a:srgbClr val="CC0000"/>
                </a:solidFill>
                <a:latin typeface="Symbol" pitchFamily="18" charset="2"/>
                <a:cs typeface="Times New Roman" pitchFamily="18" charset="0"/>
              </a:rPr>
              <a:t>(</a:t>
            </a:r>
            <a:r>
              <a:rPr lang="en-US" sz="3100" i="1" dirty="0">
                <a:solidFill>
                  <a:srgbClr val="CC0000"/>
                </a:solidFill>
                <a:latin typeface="Symbol" pitchFamily="18" charset="2"/>
                <a:cs typeface="Times New Roman" pitchFamily="18" charset="0"/>
              </a:rPr>
              <a:t>w</a:t>
            </a:r>
            <a:r>
              <a:rPr lang="de-DE" sz="3100" i="1" baseline="-30000" dirty="0">
                <a:solidFill>
                  <a:srgbClr val="CC0000"/>
                </a:solidFill>
                <a:latin typeface="Times New Roman" pitchFamily="18" charset="0"/>
                <a:cs typeface="Times New Roman" pitchFamily="18" charset="0"/>
              </a:rPr>
              <a:t>c</a:t>
            </a:r>
            <a:r>
              <a:rPr lang="de-DE" sz="3100" i="1" dirty="0">
                <a:solidFill>
                  <a:srgbClr val="CC0000"/>
                </a:solidFill>
                <a:latin typeface="Times New Roman" pitchFamily="18" charset="0"/>
                <a:cs typeface="Times New Roman" pitchFamily="18" charset="0"/>
              </a:rPr>
              <a:t>t</a:t>
            </a:r>
            <a:r>
              <a:rPr lang="de-DE" sz="3100" dirty="0">
                <a:solidFill>
                  <a:srgbClr val="CC0000"/>
                </a:solidFill>
                <a:latin typeface="Times New Roman" pitchFamily="18" charset="0"/>
                <a:cs typeface="Times New Roman" pitchFamily="18" charset="0"/>
              </a:rPr>
              <a:t>)</a:t>
            </a:r>
          </a:p>
          <a:p>
            <a:pPr eaLnBrk="0" hangingPunct="0">
              <a:spcBef>
                <a:spcPct val="20000"/>
              </a:spcBef>
            </a:pPr>
            <a:r>
              <a:rPr lang="en-US" sz="3100" i="1" dirty="0" err="1">
                <a:solidFill>
                  <a:srgbClr val="CC0000"/>
                </a:solidFill>
                <a:latin typeface="Times New Roman" pitchFamily="18" charset="0"/>
                <a:cs typeface="Times New Roman" pitchFamily="18" charset="0"/>
              </a:rPr>
              <a:t>f</a:t>
            </a:r>
            <a:r>
              <a:rPr lang="en-US" sz="3100" i="1" baseline="-30000" dirty="0" err="1">
                <a:solidFill>
                  <a:srgbClr val="CC0000"/>
                </a:solidFill>
                <a:latin typeface="Times New Roman" pitchFamily="18" charset="0"/>
                <a:cs typeface="Times New Roman" pitchFamily="18" charset="0"/>
              </a:rPr>
              <a:t>c</a:t>
            </a:r>
            <a:r>
              <a:rPr lang="en-US" sz="3100" dirty="0">
                <a:solidFill>
                  <a:srgbClr val="CC0000"/>
                </a:solidFill>
                <a:latin typeface="Times New Roman" pitchFamily="18" charset="0"/>
                <a:cs typeface="Times New Roman" pitchFamily="18" charset="0"/>
              </a:rPr>
              <a:t>=100Hz</a:t>
            </a:r>
            <a:r>
              <a:rPr lang="en-US" sz="3100" dirty="0">
                <a:solidFill>
                  <a:srgbClr val="CC0000"/>
                </a:solidFill>
                <a:cs typeface="Times New Roman" pitchFamily="18" charset="0"/>
              </a:rPr>
              <a:t> and </a:t>
            </a:r>
            <a:r>
              <a:rPr lang="en-US" sz="3100" i="1" dirty="0">
                <a:solidFill>
                  <a:srgbClr val="CC0000"/>
                </a:solidFill>
                <a:latin typeface="Times New Roman" pitchFamily="18" charset="0"/>
                <a:cs typeface="Times New Roman" pitchFamily="18" charset="0"/>
              </a:rPr>
              <a:t>f</a:t>
            </a:r>
            <a:r>
              <a:rPr lang="en-US" sz="3100" i="1" baseline="-30000" dirty="0">
                <a:solidFill>
                  <a:srgbClr val="CC0000"/>
                </a:solidFill>
                <a:latin typeface="Times New Roman" pitchFamily="18" charset="0"/>
                <a:cs typeface="Times New Roman" pitchFamily="18" charset="0"/>
              </a:rPr>
              <a:t>m</a:t>
            </a:r>
            <a:r>
              <a:rPr lang="en-US" sz="3100" dirty="0">
                <a:solidFill>
                  <a:srgbClr val="CC0000"/>
                </a:solidFill>
                <a:latin typeface="Times New Roman" pitchFamily="18" charset="0"/>
                <a:cs typeface="Times New Roman" pitchFamily="18" charset="0"/>
              </a:rPr>
              <a:t>=10 Hz</a:t>
            </a:r>
          </a:p>
          <a:p>
            <a:pPr eaLnBrk="0" hangingPunct="0">
              <a:spcBef>
                <a:spcPct val="20000"/>
              </a:spcBef>
            </a:pPr>
            <a:r>
              <a:rPr lang="en-US" sz="3100" dirty="0">
                <a:solidFill>
                  <a:srgbClr val="CC0000"/>
                </a:solidFill>
                <a:latin typeface="Arial Unicode MS" pitchFamily="34" charset="-128"/>
              </a:rPr>
              <a:t>1 period of modulation=1/</a:t>
            </a:r>
            <a:r>
              <a:rPr lang="en-US" sz="3100" i="1" dirty="0">
                <a:solidFill>
                  <a:srgbClr val="CC0000"/>
                </a:solidFill>
                <a:latin typeface="Arial Unicode MS" pitchFamily="34" charset="-128"/>
              </a:rPr>
              <a:t>f</a:t>
            </a:r>
            <a:r>
              <a:rPr lang="en-US" sz="3100" i="1" baseline="-25000" dirty="0">
                <a:solidFill>
                  <a:srgbClr val="CC0000"/>
                </a:solidFill>
                <a:latin typeface="Arial Unicode MS" pitchFamily="34" charset="-128"/>
              </a:rPr>
              <a:t>m</a:t>
            </a:r>
            <a:r>
              <a:rPr lang="en-US" sz="3100" dirty="0">
                <a:solidFill>
                  <a:srgbClr val="CC0000"/>
                </a:solidFill>
                <a:latin typeface="Arial Unicode MS" pitchFamily="34" charset="-128"/>
              </a:rPr>
              <a:t> seconds is shown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p:spPr>
        <p:txBody>
          <a:bodyPr/>
          <a:lstStyle/>
          <a:p>
            <a:r>
              <a:rPr lang="en-US"/>
              <a:t>Sinusoidal modulation and hearing</a:t>
            </a:r>
          </a:p>
        </p:txBody>
      </p:sp>
      <p:sp>
        <p:nvSpPr>
          <p:cNvPr id="28674" name="Rectangle 2"/>
          <p:cNvSpPr>
            <a:spLocks noGrp="1" noChangeArrowheads="1"/>
          </p:cNvSpPr>
          <p:nvPr>
            <p:ph type="body" idx="1"/>
          </p:nvPr>
        </p:nvSpPr>
        <p:spPr>
          <a:xfrm>
            <a:off x="118537" y="1060376"/>
            <a:ext cx="16976530" cy="5544616"/>
          </a:xfrm>
          <a:ln/>
        </p:spPr>
        <p:txBody>
          <a:bodyPr anchor="t"/>
          <a:lstStyle/>
          <a:p>
            <a:pPr marL="635000"/>
            <a:r>
              <a:rPr lang="en-US" dirty="0">
                <a:latin typeface="Calibri" panose="020F0502020204030204" pitchFamily="34" charset="0"/>
                <a:ea typeface="Calibri" panose="020F0502020204030204" pitchFamily="34" charset="0"/>
                <a:cs typeface="Calibri" panose="020F0502020204030204" pitchFamily="34" charset="0"/>
              </a:rPr>
              <a:t>Two ways to look at same signal:</a:t>
            </a:r>
          </a:p>
          <a:p>
            <a:pPr marL="1143000" lvl="1"/>
            <a:r>
              <a:rPr lang="en-US" dirty="0">
                <a:latin typeface="Calibri" panose="020F0502020204030204" pitchFamily="34" charset="0"/>
                <a:ea typeface="Calibri" panose="020F0502020204030204" pitchFamily="34" charset="0"/>
                <a:cs typeface="Calibri" panose="020F0502020204030204" pitchFamily="34" charset="0"/>
              </a:rPr>
              <a:t>Beating sinusoids: </a:t>
            </a:r>
            <a:r>
              <a:rPr lang="en-US" i="1" dirty="0" err="1">
                <a:solidFill>
                  <a:srgbClr val="000000"/>
                </a:solidFill>
                <a:latin typeface="Times New Roman" pitchFamily="18" charset="0"/>
                <a:cs typeface="Times New Roman" pitchFamily="18" charset="0"/>
              </a:rPr>
              <a:t>y</a:t>
            </a:r>
            <a:r>
              <a:rPr lang="en-US" i="1" baseline="-30000" dirty="0" err="1">
                <a:solidFill>
                  <a:srgbClr val="000000"/>
                </a:solidFill>
                <a:latin typeface="Times New Roman" pitchFamily="18" charset="0"/>
                <a:cs typeface="Times New Roman" pitchFamily="18" charset="0"/>
              </a:rPr>
              <a:t>m</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)=sin(</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)sin(</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i="1" dirty="0" err="1">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a:t>
            </a:r>
            <a:endParaRPr lang="en-US" dirty="0"/>
          </a:p>
          <a:p>
            <a:pPr marL="1143000" lvl="1">
              <a:spcBef>
                <a:spcPts val="2300"/>
              </a:spcBef>
            </a:pPr>
            <a:r>
              <a:rPr lang="en-US" dirty="0">
                <a:latin typeface="Calibri" panose="020F0502020204030204" pitchFamily="34" charset="0"/>
                <a:ea typeface="Calibri" panose="020F0502020204030204" pitchFamily="34" charset="0"/>
                <a:cs typeface="Calibri" panose="020F0502020204030204" pitchFamily="34" charset="0"/>
              </a:rPr>
              <a:t>Sum of sidebands: </a:t>
            </a:r>
            <a:r>
              <a:rPr lang="en-US" i="1" dirty="0" err="1">
                <a:solidFill>
                  <a:srgbClr val="000000"/>
                </a:solidFill>
                <a:latin typeface="Times New Roman" pitchFamily="18" charset="0"/>
                <a:cs typeface="Times New Roman" pitchFamily="18" charset="0"/>
              </a:rPr>
              <a:t>y</a:t>
            </a:r>
            <a:r>
              <a:rPr lang="en-US" i="1" baseline="-30000" dirty="0" err="1">
                <a:solidFill>
                  <a:srgbClr val="000000"/>
                </a:solidFill>
                <a:latin typeface="Times New Roman" pitchFamily="18" charset="0"/>
                <a:cs typeface="Times New Roman" pitchFamily="18" charset="0"/>
              </a:rPr>
              <a:t>m</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 [</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a:t>
            </a:r>
            <a:r>
              <a:rPr lang="en-US" dirty="0" err="1">
                <a:solidFill>
                  <a:srgbClr val="000000"/>
                </a:solidFill>
                <a:latin typeface="Times New Roman" pitchFamily="18" charset="0"/>
                <a:cs typeface="Times New Roman" pitchFamily="18" charset="0"/>
              </a:rPr>
              <a:t>cos</a:t>
            </a:r>
            <a:r>
              <a:rPr lang="en-US" dirty="0">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L</a:t>
            </a:r>
            <a:r>
              <a:rPr lang="en-US" i="1" dirty="0" err="1">
                <a:solidFill>
                  <a:srgbClr val="000000"/>
                </a:solidFill>
                <a:latin typeface="Times New Roman" pitchFamily="18" charset="0"/>
                <a:cs typeface="Times New Roman" pitchFamily="18" charset="0"/>
              </a:rPr>
              <a:t>+</a:t>
            </a:r>
            <a:r>
              <a:rPr lang="en-US" i="1" dirty="0" err="1">
                <a:solidFill>
                  <a:srgbClr val="000000"/>
                </a:solidFill>
                <a:latin typeface="Symbol" pitchFamily="18" charset="2"/>
                <a:cs typeface="Times New Roman" pitchFamily="18" charset="0"/>
              </a:rPr>
              <a:t>w</a:t>
            </a:r>
            <a:r>
              <a:rPr lang="en-US" i="1" baseline="-30000" dirty="0" err="1">
                <a:solidFill>
                  <a:srgbClr val="000000"/>
                </a:solidFill>
                <a:latin typeface="Times New Roman" pitchFamily="18" charset="0"/>
                <a:cs typeface="Times New Roman" pitchFamily="18" charset="0"/>
              </a:rPr>
              <a:t>c</a:t>
            </a:r>
            <a:r>
              <a:rPr lang="en-US" dirty="0">
                <a:solidFill>
                  <a:srgbClr val="000000"/>
                </a:solidFill>
                <a:latin typeface="Times New Roman" pitchFamily="18" charset="0"/>
                <a:cs typeface="Times New Roman" pitchFamily="18" charset="0"/>
              </a:rPr>
              <a:t>)</a:t>
            </a:r>
            <a:r>
              <a:rPr lang="en-US" i="1" dirty="0">
                <a:solidFill>
                  <a:srgbClr val="000000"/>
                </a:solidFill>
                <a:latin typeface="Times New Roman" pitchFamily="18" charset="0"/>
                <a:cs typeface="Times New Roman" pitchFamily="18" charset="0"/>
              </a:rPr>
              <a:t>t</a:t>
            </a:r>
            <a:r>
              <a:rPr lang="en-US" dirty="0">
                <a:solidFill>
                  <a:srgbClr val="000000"/>
                </a:solidFill>
                <a:latin typeface="Times New Roman" pitchFamily="18" charset="0"/>
                <a:cs typeface="Times New Roman" pitchFamily="18" charset="0"/>
              </a:rPr>
              <a:t>]]/2</a:t>
            </a:r>
          </a:p>
          <a:p>
            <a:pPr marL="1143000" lvl="1">
              <a:spcBef>
                <a:spcPts val="1500"/>
              </a:spcBef>
            </a:pPr>
            <a:r>
              <a:rPr lang="en-US" dirty="0">
                <a:latin typeface="Calibri" panose="020F0502020204030204" pitchFamily="34" charset="0"/>
                <a:ea typeface="Calibri" panose="020F0502020204030204" pitchFamily="34" charset="0"/>
                <a:cs typeface="Calibri" panose="020F0502020204030204" pitchFamily="34" charset="0"/>
              </a:rPr>
              <a:t>Mathematically identical; which do we hear? </a:t>
            </a:r>
          </a:p>
          <a:p>
            <a:pPr marL="635000"/>
            <a:r>
              <a:rPr lang="en-US" sz="4000" dirty="0">
                <a:latin typeface="Calibri" panose="020F0502020204030204" pitchFamily="34" charset="0"/>
                <a:ea typeface="Calibri" panose="020F0502020204030204" pitchFamily="34" charset="0"/>
                <a:cs typeface="Calibri" panose="020F0502020204030204" pitchFamily="34" charset="0"/>
              </a:rPr>
              <a:t>Ear effectively performs </a:t>
            </a:r>
            <a:r>
              <a:rPr lang="en-US" sz="4000" dirty="0">
                <a:solidFill>
                  <a:srgbClr val="0000FF"/>
                </a:solidFill>
                <a:latin typeface="Calibri" panose="020F0502020204030204" pitchFamily="34" charset="0"/>
                <a:ea typeface="Calibri" panose="020F0502020204030204" pitchFamily="34" charset="0"/>
                <a:cs typeface="Calibri" panose="020F0502020204030204" pitchFamily="34" charset="0"/>
              </a:rPr>
              <a:t>short-time Fourier analysis </a:t>
            </a:r>
            <a:r>
              <a:rPr lang="en-US" sz="4000" dirty="0">
                <a:latin typeface="Calibri" panose="020F0502020204030204" pitchFamily="34" charset="0"/>
                <a:ea typeface="Calibri" panose="020F0502020204030204" pitchFamily="34" charset="0"/>
                <a:cs typeface="Calibri" panose="020F0502020204030204" pitchFamily="34" charset="0"/>
              </a:rPr>
              <a:t>of incoming sounds</a:t>
            </a:r>
          </a:p>
          <a:p>
            <a:pPr marL="1143000" lvl="1"/>
            <a:r>
              <a:rPr lang="en-US" sz="3400" dirty="0">
                <a:latin typeface="Calibri" panose="020F0502020204030204" pitchFamily="34" charset="0"/>
                <a:ea typeface="Calibri" panose="020F0502020204030204" pitchFamily="34" charset="0"/>
                <a:cs typeface="Calibri" panose="020F0502020204030204" pitchFamily="34" charset="0"/>
              </a:rPr>
              <a:t>Basilar membrane in cochlea acts as mechanical filter bank</a:t>
            </a:r>
          </a:p>
        </p:txBody>
      </p:sp>
      <p:pic>
        <p:nvPicPr>
          <p:cNvPr id="28677" name="Picture 5"/>
          <p:cNvPicPr>
            <a:picLocks noChangeArrowheads="1"/>
          </p:cNvPicPr>
          <p:nvPr/>
        </p:nvPicPr>
        <p:blipFill>
          <a:blip r:embed="rId3" cstate="print"/>
          <a:srcRect/>
          <a:stretch>
            <a:fillRect/>
          </a:stretch>
        </p:blipFill>
        <p:spPr bwMode="auto">
          <a:xfrm>
            <a:off x="4074715" y="6016748"/>
            <a:ext cx="8051800" cy="3632200"/>
          </a:xfrm>
          <a:prstGeom prst="rect">
            <a:avLst/>
          </a:prstGeom>
          <a:noFill/>
          <a:ln w="12700" cap="flat">
            <a:noFill/>
            <a:miter lim="800000"/>
            <a:headEnd/>
            <a:tailEnd/>
          </a:ln>
        </p:spPr>
      </p:pic>
      <p:sp>
        <p:nvSpPr>
          <p:cNvPr id="28678" name="Rectangle 6"/>
          <p:cNvSpPr>
            <a:spLocks/>
          </p:cNvSpPr>
          <p:nvPr/>
        </p:nvSpPr>
        <p:spPr bwMode="auto">
          <a:xfrm>
            <a:off x="4800634" y="9294420"/>
            <a:ext cx="2106346"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a:solidFill>
                  <a:schemeClr val="tx1"/>
                </a:solidFill>
                <a:latin typeface="Arial" charset="0"/>
                <a:cs typeface="Arial" charset="0"/>
                <a:sym typeface="Arial" charset="0"/>
              </a:rPr>
              <a:t>Low Frequency</a:t>
            </a:r>
          </a:p>
        </p:txBody>
      </p:sp>
      <p:sp>
        <p:nvSpPr>
          <p:cNvPr id="28679" name="Rectangle 7"/>
          <p:cNvSpPr>
            <a:spLocks/>
          </p:cNvSpPr>
          <p:nvPr/>
        </p:nvSpPr>
        <p:spPr bwMode="auto">
          <a:xfrm>
            <a:off x="8283276" y="9294420"/>
            <a:ext cx="2175274" cy="369332"/>
          </a:xfrm>
          <a:prstGeom prst="rect">
            <a:avLst/>
          </a:prstGeom>
          <a:noFill/>
          <a:ln w="12700" cap="flat">
            <a:noFill/>
            <a:miter lim="800000"/>
            <a:headEnd type="none" w="med" len="med"/>
            <a:tailEnd type="none" w="med" len="med"/>
          </a:ln>
        </p:spPr>
        <p:txBody>
          <a:bodyPr wrap="none" lIns="0" tIns="0" rIns="0" bIns="0" anchor="ctr">
            <a:spAutoFit/>
          </a:bodyPr>
          <a:lstStyle/>
          <a:p>
            <a:r>
              <a:rPr lang="en-US" sz="2400" dirty="0">
                <a:solidFill>
                  <a:schemeClr val="tx1"/>
                </a:solidFill>
                <a:latin typeface="Arial" charset="0"/>
                <a:cs typeface="Arial" charset="0"/>
                <a:sym typeface="Arial" charset="0"/>
              </a:rPr>
              <a:t>High Frequency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7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867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867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867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867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bldLvl="5"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r>
              <a:rPr lang="en-US"/>
              <a:t>Sinusoidal modulation and hearing</a:t>
            </a:r>
          </a:p>
        </p:txBody>
      </p:sp>
      <p:sp>
        <p:nvSpPr>
          <p:cNvPr id="30722" name="Rectangle 2"/>
          <p:cNvSpPr>
            <a:spLocks noGrp="1" noChangeArrowheads="1"/>
          </p:cNvSpPr>
          <p:nvPr>
            <p:ph type="body" idx="1"/>
          </p:nvPr>
        </p:nvSpPr>
        <p:spPr>
          <a:xfrm>
            <a:off x="-1" y="1060376"/>
            <a:ext cx="17340264" cy="8642424"/>
          </a:xfrm>
          <a:ln/>
        </p:spPr>
        <p:txBody>
          <a:bodyPr anchor="t"/>
          <a:lstStyle/>
          <a:p>
            <a:pPr marL="846709">
              <a:spcBef>
                <a:spcPts val="400"/>
              </a:spcBef>
              <a:spcAft>
                <a:spcPts val="400"/>
              </a:spcAft>
            </a:pPr>
            <a:r>
              <a:rPr lang="en-US" sz="4800" dirty="0"/>
              <a:t>Consider </a:t>
            </a:r>
            <a:r>
              <a:rPr lang="en-US" sz="4800" dirty="0">
                <a:solidFill>
                  <a:srgbClr val="0000FF"/>
                </a:solidFill>
              </a:rPr>
              <a:t>resolution</a:t>
            </a:r>
            <a:r>
              <a:rPr lang="en-US" sz="4800" dirty="0"/>
              <a:t> of cochlear filter bank</a:t>
            </a:r>
          </a:p>
          <a:p>
            <a:pPr marL="1524076" lvl="1">
              <a:spcBef>
                <a:spcPts val="400"/>
              </a:spcBef>
              <a:spcAft>
                <a:spcPts val="400"/>
              </a:spcAft>
            </a:pPr>
            <a:r>
              <a:rPr lang="en-US" sz="4000" dirty="0"/>
              <a:t>When can two frequencies be separately perceived?</a:t>
            </a:r>
          </a:p>
          <a:p>
            <a:pPr marL="1524076" lvl="1">
              <a:spcBef>
                <a:spcPts val="400"/>
              </a:spcBef>
              <a:spcAft>
                <a:spcPts val="400"/>
              </a:spcAft>
            </a:pPr>
            <a:r>
              <a:rPr lang="en-US" sz="4000" dirty="0"/>
              <a:t>Related to </a:t>
            </a:r>
            <a:r>
              <a:rPr lang="en-US" sz="4000" dirty="0">
                <a:solidFill>
                  <a:srgbClr val="0000FF"/>
                </a:solidFill>
              </a:rPr>
              <a:t>critical bandwidth</a:t>
            </a:r>
            <a:r>
              <a:rPr lang="en-US" sz="4000" dirty="0"/>
              <a:t> of hearing</a:t>
            </a:r>
          </a:p>
          <a:p>
            <a:pPr marL="1524076" lvl="1">
              <a:spcBef>
                <a:spcPts val="400"/>
              </a:spcBef>
              <a:spcAft>
                <a:spcPts val="400"/>
              </a:spcAft>
            </a:pPr>
            <a:r>
              <a:rPr lang="en-US" sz="4000" dirty="0"/>
              <a:t>For most of hearing range, critical bandwidth approx.15-20% of band centre frequency</a:t>
            </a:r>
          </a:p>
          <a:p>
            <a:pPr marL="846709">
              <a:spcBef>
                <a:spcPts val="400"/>
              </a:spcBef>
              <a:spcAft>
                <a:spcPts val="400"/>
              </a:spcAft>
            </a:pPr>
            <a:r>
              <a:rPr lang="en-US" sz="4800" dirty="0"/>
              <a:t>3 cases for two sidebands</a:t>
            </a:r>
          </a:p>
          <a:p>
            <a:pPr marL="1524076" lvl="1">
              <a:spcBef>
                <a:spcPts val="400"/>
              </a:spcBef>
              <a:spcAft>
                <a:spcPts val="400"/>
              </a:spcAft>
            </a:pPr>
            <a:r>
              <a:rPr lang="en-US" sz="4000" dirty="0"/>
              <a:t>Separated by at least 1 critical bandwidth</a:t>
            </a:r>
          </a:p>
          <a:p>
            <a:pPr marL="2032102" lvl="2">
              <a:spcBef>
                <a:spcPts val="400"/>
              </a:spcBef>
              <a:spcAft>
                <a:spcPts val="400"/>
              </a:spcAft>
            </a:pPr>
            <a:r>
              <a:rPr lang="en-US" sz="3200" dirty="0"/>
              <a:t>Heard as two separate tones</a:t>
            </a:r>
          </a:p>
          <a:p>
            <a:pPr marL="1524076" lvl="1">
              <a:spcBef>
                <a:spcPts val="400"/>
              </a:spcBef>
              <a:spcAft>
                <a:spcPts val="400"/>
              </a:spcAft>
            </a:pPr>
            <a:r>
              <a:rPr lang="en-US" sz="4000" dirty="0"/>
              <a:t>Well inside same band</a:t>
            </a:r>
          </a:p>
          <a:p>
            <a:pPr marL="2032102" lvl="2">
              <a:spcBef>
                <a:spcPts val="400"/>
              </a:spcBef>
              <a:spcAft>
                <a:spcPts val="400"/>
              </a:spcAft>
            </a:pPr>
            <a:r>
              <a:rPr lang="en-US" sz="3200" dirty="0"/>
              <a:t>Heard as </a:t>
            </a:r>
            <a:r>
              <a:rPr lang="en-US" sz="3200" dirty="0">
                <a:solidFill>
                  <a:srgbClr val="0000FF"/>
                </a:solidFill>
              </a:rPr>
              <a:t>beating</a:t>
            </a:r>
            <a:r>
              <a:rPr lang="en-US" sz="3200" dirty="0"/>
              <a:t> (amplitude variation) of single tone</a:t>
            </a:r>
          </a:p>
          <a:p>
            <a:pPr marL="1524076" lvl="1">
              <a:spcBef>
                <a:spcPts val="400"/>
              </a:spcBef>
              <a:spcAft>
                <a:spcPts val="400"/>
              </a:spcAft>
            </a:pPr>
            <a:r>
              <a:rPr lang="en-US" sz="4000" dirty="0"/>
              <a:t>Transition between these cases (around 1 critical band)</a:t>
            </a:r>
          </a:p>
          <a:p>
            <a:pPr marL="2032102" lvl="2">
              <a:spcBef>
                <a:spcPts val="400"/>
              </a:spcBef>
              <a:spcAft>
                <a:spcPts val="400"/>
              </a:spcAft>
            </a:pPr>
            <a:r>
              <a:rPr lang="en-US" sz="3200" dirty="0"/>
              <a:t>Heard as </a:t>
            </a:r>
            <a:r>
              <a:rPr lang="en-US" sz="3200" dirty="0">
                <a:solidFill>
                  <a:srgbClr val="0070C0"/>
                </a:solidFill>
              </a:rPr>
              <a:t>roughness</a:t>
            </a:r>
            <a:r>
              <a:rPr lang="en-US" sz="3200" dirty="0"/>
              <a:t>, not clearly beating or separate tones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Ring modulator code example</a:t>
            </a:r>
            <a:endParaRPr lang="en-US" dirty="0"/>
          </a:p>
        </p:txBody>
      </p:sp>
      <p:sp>
        <p:nvSpPr>
          <p:cNvPr id="3" name="Content Placeholder 2"/>
          <p:cNvSpPr>
            <a:spLocks noGrp="1"/>
          </p:cNvSpPr>
          <p:nvPr>
            <p:ph idx="1"/>
          </p:nvPr>
        </p:nvSpPr>
        <p:spPr>
          <a:xfrm>
            <a:off x="-1" y="977900"/>
            <a:ext cx="17340264" cy="8724900"/>
          </a:xfrm>
        </p:spPr>
        <p:txBody>
          <a:bodyPr>
            <a:noAutofit/>
          </a:bodyPr>
          <a:lstStyle/>
          <a:p>
            <a:pPr>
              <a:spcBef>
                <a:spcPts val="0"/>
              </a:spcBef>
            </a:pPr>
            <a:r>
              <a:rPr lang="en-GB" sz="3200" dirty="0">
                <a:solidFill>
                  <a:srgbClr val="000000"/>
                </a:solidFill>
              </a:rPr>
              <a:t> I</a:t>
            </a:r>
            <a:r>
              <a:rPr lang="en-GB" sz="3600" dirty="0">
                <a:solidFill>
                  <a:srgbClr val="000000"/>
                </a:solidFill>
              </a:rPr>
              <a:t>n </a:t>
            </a:r>
            <a:r>
              <a:rPr lang="en-GB" sz="3600" dirty="0" err="1">
                <a:solidFill>
                  <a:srgbClr val="000000"/>
                </a:solidFill>
              </a:rPr>
              <a:t>processBlock</a:t>
            </a:r>
            <a:endParaRPr lang="en-GB" sz="1000" dirty="0">
              <a:solidFill>
                <a:srgbClr val="000000"/>
              </a:solidFill>
            </a:endParaRPr>
          </a:p>
          <a:p>
            <a:pPr marL="270947" indent="0">
              <a:buNone/>
            </a:pPr>
            <a:r>
              <a:rPr lang="en-GB" sz="2400" dirty="0">
                <a:solidFill>
                  <a:srgbClr val="0000FF"/>
                </a:solidFill>
                <a:latin typeface="Cascadia Mono" panose="020B0609020000020004" pitchFamily="49" charset="0"/>
              </a:rPr>
              <a:t>auto</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numInputChannels</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getTotalNumInputChannels</a:t>
            </a:r>
            <a:r>
              <a:rPr lang="en-GB" sz="2400" dirty="0">
                <a:solidFill>
                  <a:srgbClr val="000000"/>
                </a:solidFill>
                <a:latin typeface="Cascadia Mono" panose="020B0609020000020004" pitchFamily="49" charset="0"/>
              </a:rPr>
              <a:t>();</a:t>
            </a:r>
          </a:p>
          <a:p>
            <a:pPr marL="270947" indent="0">
              <a:buNone/>
            </a:pPr>
            <a:r>
              <a:rPr lang="en-GB" sz="2400" dirty="0">
                <a:solidFill>
                  <a:srgbClr val="0000FF"/>
                </a:solidFill>
                <a:latin typeface="Cascadia Mono" panose="020B0609020000020004" pitchFamily="49" charset="0"/>
              </a:rPr>
              <a:t>auto</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numOutputChannels</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getTotalNumOutputChannels</a:t>
            </a:r>
            <a:r>
              <a:rPr lang="en-GB" sz="2400" dirty="0">
                <a:solidFill>
                  <a:srgbClr val="000000"/>
                </a:solidFill>
                <a:latin typeface="Cascadia Mono" panose="020B0609020000020004" pitchFamily="49" charset="0"/>
              </a:rPr>
              <a:t>();</a:t>
            </a:r>
          </a:p>
          <a:p>
            <a:pPr marL="270947" indent="0">
              <a:buNone/>
            </a:pPr>
            <a:endParaRPr lang="en-GB" sz="1000" dirty="0">
              <a:solidFill>
                <a:srgbClr val="000000"/>
              </a:solidFill>
              <a:latin typeface="Cascadia Mono" panose="020B0609020000020004" pitchFamily="49" charset="0"/>
            </a:endParaRPr>
          </a:p>
          <a:p>
            <a:pPr marL="270947" indent="0">
              <a:buNone/>
            </a:pP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mix = </a:t>
            </a:r>
            <a:r>
              <a:rPr lang="en-GB" sz="2400" dirty="0" err="1">
                <a:solidFill>
                  <a:srgbClr val="000000"/>
                </a:solidFill>
                <a:latin typeface="Cascadia Mono" panose="020B0609020000020004" pitchFamily="49" charset="0"/>
              </a:rPr>
              <a:t>mixParam</a:t>
            </a:r>
            <a:r>
              <a:rPr lang="en-GB" sz="2400" dirty="0">
                <a:solidFill>
                  <a:srgbClr val="000000"/>
                </a:solidFill>
                <a:latin typeface="Cascadia Mono" panose="020B0609020000020004" pitchFamily="49" charset="0"/>
              </a:rPr>
              <a:t>-&gt;get();</a:t>
            </a:r>
          </a:p>
          <a:p>
            <a:pPr marL="270947" indent="0">
              <a:buNone/>
            </a:pP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carrierFrequency</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carrierFrequencyParam</a:t>
            </a:r>
            <a:r>
              <a:rPr lang="en-GB" sz="2400" dirty="0">
                <a:solidFill>
                  <a:srgbClr val="000000"/>
                </a:solidFill>
                <a:latin typeface="Cascadia Mono" panose="020B0609020000020004" pitchFamily="49" charset="0"/>
              </a:rPr>
              <a:t>-&gt;get();</a:t>
            </a:r>
          </a:p>
          <a:p>
            <a:pPr marL="270947" indent="0">
              <a:buNone/>
            </a:pP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sampleRate</a:t>
            </a:r>
            <a:r>
              <a:rPr lang="en-GB" sz="2400" dirty="0">
                <a:solidFill>
                  <a:srgbClr val="000000"/>
                </a:solidFill>
                <a:latin typeface="Cascadia Mono" panose="020B0609020000020004" pitchFamily="49" charset="0"/>
              </a:rPr>
              <a:t> = (</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juce</a:t>
            </a:r>
            <a:r>
              <a:rPr lang="en-GB" sz="2400" dirty="0">
                <a:solidFill>
                  <a:srgbClr val="000000"/>
                </a:solidFill>
                <a:latin typeface="Cascadia Mono" panose="020B0609020000020004" pitchFamily="49" charset="0"/>
              </a:rPr>
              <a:t>::</a:t>
            </a:r>
            <a:r>
              <a:rPr lang="en-GB" sz="2400" dirty="0" err="1">
                <a:solidFill>
                  <a:srgbClr val="2B91AF"/>
                </a:solidFill>
                <a:latin typeface="Cascadia Mono" panose="020B0609020000020004" pitchFamily="49" charset="0"/>
              </a:rPr>
              <a:t>AudioProcessor</a:t>
            </a:r>
            <a:r>
              <a:rPr lang="en-GB" sz="2400" dirty="0">
                <a:solidFill>
                  <a:srgbClr val="000000"/>
                </a:solidFill>
                <a:latin typeface="Cascadia Mono" panose="020B0609020000020004" pitchFamily="49" charset="0"/>
              </a:rPr>
              <a:t>::</a:t>
            </a:r>
            <a:r>
              <a:rPr lang="en-GB" sz="2400" dirty="0" err="1">
                <a:solidFill>
                  <a:srgbClr val="000000"/>
                </a:solidFill>
                <a:latin typeface="Cascadia Mono" panose="020B0609020000020004" pitchFamily="49" charset="0"/>
              </a:rPr>
              <a:t>getSampleRate</a:t>
            </a:r>
            <a:r>
              <a:rPr lang="en-GB" sz="2400" dirty="0">
                <a:solidFill>
                  <a:srgbClr val="000000"/>
                </a:solidFill>
                <a:latin typeface="Cascadia Mono" panose="020B0609020000020004" pitchFamily="49" charset="0"/>
              </a:rPr>
              <a:t>();</a:t>
            </a:r>
          </a:p>
          <a:p>
            <a:pPr marL="270947" indent="0">
              <a:buNone/>
            </a:pPr>
            <a:endParaRPr lang="en-GB" sz="1000" dirty="0">
              <a:solidFill>
                <a:srgbClr val="000000"/>
              </a:solidFill>
              <a:latin typeface="Cascadia Mono" panose="020B0609020000020004" pitchFamily="49" charset="0"/>
            </a:endParaRPr>
          </a:p>
          <a:p>
            <a:pPr marL="270947" indent="0">
              <a:buNone/>
            </a:pPr>
            <a:r>
              <a:rPr lang="en-GB" sz="2400" dirty="0">
                <a:solidFill>
                  <a:srgbClr val="0000FF"/>
                </a:solidFill>
                <a:latin typeface="Cascadia Mono" panose="020B0609020000020004" pitchFamily="49" charset="0"/>
              </a:rPr>
              <a:t>for</a:t>
            </a: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int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 0; </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&lt; </a:t>
            </a:r>
            <a:r>
              <a:rPr lang="en-GB" sz="2400" dirty="0" err="1">
                <a:solidFill>
                  <a:srgbClr val="808080"/>
                </a:solidFill>
                <a:latin typeface="Cascadia Mono" panose="020B0609020000020004" pitchFamily="49" charset="0"/>
              </a:rPr>
              <a:t>buffer</a:t>
            </a:r>
            <a:r>
              <a:rPr lang="en-GB" sz="2400" dirty="0" err="1">
                <a:solidFill>
                  <a:srgbClr val="000000"/>
                </a:solidFill>
                <a:latin typeface="Cascadia Mono" panose="020B0609020000020004" pitchFamily="49" charset="0"/>
              </a:rPr>
              <a:t>.getNumSamples</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carrierSignal</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sinf</a:t>
            </a:r>
            <a:r>
              <a:rPr lang="en-GB" sz="2400" dirty="0">
                <a:solidFill>
                  <a:srgbClr val="000000"/>
                </a:solidFill>
                <a:latin typeface="Cascadia Mono" panose="020B0609020000020004" pitchFamily="49" charset="0"/>
              </a:rPr>
              <a:t>(</a:t>
            </a:r>
            <a:r>
              <a:rPr lang="en-GB" sz="2400" dirty="0" err="1">
                <a:solidFill>
                  <a:srgbClr val="000000"/>
                </a:solidFill>
                <a:latin typeface="Cascadia Mono" panose="020B0609020000020004" pitchFamily="49" charset="0"/>
              </a:rPr>
              <a:t>juce</a:t>
            </a:r>
            <a:r>
              <a:rPr lang="en-GB" sz="2400" dirty="0">
                <a:solidFill>
                  <a:srgbClr val="000000"/>
                </a:solidFill>
                <a:latin typeface="Cascadia Mono" panose="020B0609020000020004" pitchFamily="49" charset="0"/>
              </a:rPr>
              <a:t>::</a:t>
            </a:r>
            <a:r>
              <a:rPr lang="en-GB" sz="2400" dirty="0" err="1">
                <a:solidFill>
                  <a:srgbClr val="2B91AF"/>
                </a:solidFill>
                <a:latin typeface="Cascadia Mono" panose="020B0609020000020004" pitchFamily="49" charset="0"/>
              </a:rPr>
              <a:t>MathConstants</a:t>
            </a:r>
            <a:r>
              <a:rPr lang="en-GB" sz="2400" dirty="0">
                <a:solidFill>
                  <a:srgbClr val="000000"/>
                </a:solidFill>
                <a:latin typeface="Cascadia Mono" panose="020B0609020000020004" pitchFamily="49" charset="0"/>
              </a:rPr>
              <a:t>&lt;</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&gt;::</a:t>
            </a:r>
            <a:r>
              <a:rPr lang="en-GB" sz="2400" dirty="0" err="1">
                <a:solidFill>
                  <a:srgbClr val="000000"/>
                </a:solidFill>
                <a:latin typeface="Cascadia Mono" panose="020B0609020000020004" pitchFamily="49" charset="0"/>
              </a:rPr>
              <a:t>twoPi</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float</a:t>
            </a:r>
            <a:r>
              <a:rPr lang="en-GB" sz="2400" dirty="0">
                <a:solidFill>
                  <a:srgbClr val="000000"/>
                </a:solidFill>
                <a:latin typeface="Cascadia Mono" panose="020B0609020000020004" pitchFamily="49" charset="0"/>
              </a:rPr>
              <a:t> in = (2.0f * rand() / </a:t>
            </a:r>
            <a:r>
              <a:rPr lang="en-GB" sz="2400" dirty="0">
                <a:solidFill>
                  <a:srgbClr val="6F008A"/>
                </a:solidFill>
                <a:latin typeface="Cascadia Mono" panose="020B0609020000020004" pitchFamily="49" charset="0"/>
              </a:rPr>
              <a:t>RAND_MAX</a:t>
            </a:r>
            <a:r>
              <a:rPr lang="en-GB" sz="2400" dirty="0">
                <a:solidFill>
                  <a:srgbClr val="000000"/>
                </a:solidFill>
                <a:latin typeface="Cascadia Mono" panose="020B0609020000020004" pitchFamily="49" charset="0"/>
              </a:rPr>
              <a:t> - 1.0f);</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for</a:t>
            </a: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int</a:t>
            </a:r>
            <a:r>
              <a:rPr lang="en-GB" sz="2400" dirty="0">
                <a:solidFill>
                  <a:srgbClr val="000000"/>
                </a:solidFill>
                <a:latin typeface="Cascadia Mono" panose="020B0609020000020004" pitchFamily="49" charset="0"/>
              </a:rPr>
              <a:t> j = 0; j &lt; </a:t>
            </a:r>
            <a:r>
              <a:rPr lang="en-GB" sz="2400" dirty="0" err="1">
                <a:solidFill>
                  <a:srgbClr val="000000"/>
                </a:solidFill>
                <a:latin typeface="Cascadia Mono" panose="020B0609020000020004" pitchFamily="49" charset="0"/>
              </a:rPr>
              <a:t>numOutputChannels</a:t>
            </a:r>
            <a:r>
              <a:rPr lang="en-GB" sz="2400" dirty="0">
                <a:solidFill>
                  <a:srgbClr val="000000"/>
                </a:solidFill>
                <a:latin typeface="Cascadia Mono" panose="020B0609020000020004" pitchFamily="49" charset="0"/>
              </a:rPr>
              <a:t>; ++j) </a:t>
            </a:r>
          </a:p>
          <a:p>
            <a:pPr marL="270947" indent="0">
              <a:buNone/>
            </a:pPr>
            <a:r>
              <a:rPr lang="en-GB" sz="2400" dirty="0">
                <a:solidFill>
                  <a:srgbClr val="000000"/>
                </a:solidFill>
                <a:latin typeface="Cascadia Mono" panose="020B0609020000020004" pitchFamily="49" charset="0"/>
              </a:rPr>
              <a:t>    </a:t>
            </a:r>
            <a:r>
              <a:rPr lang="en-GB" sz="2400" dirty="0" err="1">
                <a:solidFill>
                  <a:srgbClr val="808080"/>
                </a:solidFill>
                <a:latin typeface="Cascadia Mono" panose="020B0609020000020004" pitchFamily="49" charset="0"/>
              </a:rPr>
              <a:t>buffer</a:t>
            </a:r>
            <a:r>
              <a:rPr lang="en-GB" sz="2400" dirty="0" err="1">
                <a:solidFill>
                  <a:srgbClr val="000000"/>
                </a:solidFill>
                <a:latin typeface="Cascadia Mono" panose="020B0609020000020004" pitchFamily="49" charset="0"/>
              </a:rPr>
              <a:t>.getWritePointer</a:t>
            </a:r>
            <a:r>
              <a:rPr lang="en-GB" sz="2400" dirty="0">
                <a:solidFill>
                  <a:srgbClr val="000000"/>
                </a:solidFill>
                <a:latin typeface="Cascadia Mono" panose="020B0609020000020004" pitchFamily="49" charset="0"/>
              </a:rPr>
              <a:t>(j)[</a:t>
            </a:r>
            <a:r>
              <a:rPr lang="en-GB" sz="2400" dirty="0" err="1">
                <a:solidFill>
                  <a:srgbClr val="000000"/>
                </a:solidFill>
                <a:latin typeface="Cascadia Mono" panose="020B0609020000020004" pitchFamily="49" charset="0"/>
              </a:rPr>
              <a:t>i</a:t>
            </a:r>
            <a:r>
              <a:rPr lang="en-GB" sz="2400" dirty="0">
                <a:solidFill>
                  <a:srgbClr val="000000"/>
                </a:solidFill>
                <a:latin typeface="Cascadia Mono" panose="020B0609020000020004" pitchFamily="49" charset="0"/>
              </a:rPr>
              <a:t>] = (1.0-mix) * in + mix * in * </a:t>
            </a:r>
            <a:r>
              <a:rPr lang="en-GB" sz="2400" dirty="0" err="1">
                <a:solidFill>
                  <a:srgbClr val="000000"/>
                </a:solidFill>
                <a:latin typeface="Cascadia Mono" panose="020B0609020000020004" pitchFamily="49" charset="0"/>
              </a:rPr>
              <a:t>carrierSignal</a:t>
            </a:r>
            <a:r>
              <a:rPr lang="en-GB" sz="2400" dirty="0">
                <a:solidFill>
                  <a:srgbClr val="000000"/>
                </a:solidFill>
                <a:latin typeface="Cascadia Mono" panose="020B0609020000020004" pitchFamily="49" charset="0"/>
              </a:rPr>
              <a:t>;</a:t>
            </a:r>
          </a:p>
          <a:p>
            <a:pPr marL="270947" indent="0">
              <a:buNone/>
            </a:pPr>
            <a:endParaRPr lang="en-GB" sz="1000" dirty="0">
              <a:solidFill>
                <a:srgbClr val="000000"/>
              </a:solidFill>
              <a:latin typeface="Cascadia Mono" panose="020B0609020000020004" pitchFamily="49" charset="0"/>
            </a:endParaRPr>
          </a:p>
          <a:p>
            <a:pPr marL="270947" indent="0">
              <a:buNone/>
            </a:pP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carrierFrequency</a:t>
            </a:r>
            <a:r>
              <a:rPr lang="en-GB" sz="2400" dirty="0">
                <a:solidFill>
                  <a:srgbClr val="000000"/>
                </a:solidFill>
                <a:latin typeface="Cascadia Mono" panose="020B0609020000020004" pitchFamily="49" charset="0"/>
              </a:rPr>
              <a:t> / </a:t>
            </a:r>
            <a:r>
              <a:rPr lang="en-GB" sz="2400" dirty="0" err="1">
                <a:solidFill>
                  <a:srgbClr val="000000"/>
                </a:solidFill>
                <a:latin typeface="Cascadia Mono" panose="020B0609020000020004" pitchFamily="49" charset="0"/>
              </a:rPr>
              <a:t>sampleRate</a:t>
            </a:r>
            <a:r>
              <a:rPr lang="en-GB" sz="2400" dirty="0">
                <a:solidFill>
                  <a:srgbClr val="000000"/>
                </a:solidFill>
                <a:latin typeface="Cascadia Mono" panose="020B0609020000020004" pitchFamily="49" charset="0"/>
              </a:rPr>
              <a:t>;</a:t>
            </a:r>
          </a:p>
          <a:p>
            <a:pPr marL="270947" indent="0">
              <a:buNone/>
            </a:pPr>
            <a:r>
              <a:rPr lang="en-GB" sz="2400" dirty="0">
                <a:solidFill>
                  <a:srgbClr val="000000"/>
                </a:solidFill>
                <a:latin typeface="Cascadia Mono" panose="020B0609020000020004" pitchFamily="49" charset="0"/>
              </a:rPr>
              <a:t>  </a:t>
            </a:r>
            <a:r>
              <a:rPr lang="en-GB" sz="2400" dirty="0">
                <a:solidFill>
                  <a:srgbClr val="0000FF"/>
                </a:solidFill>
                <a:latin typeface="Cascadia Mono" panose="020B0609020000020004" pitchFamily="49" charset="0"/>
              </a:rPr>
              <a:t>while</a:t>
            </a:r>
            <a:r>
              <a:rPr lang="en-GB" sz="2400" dirty="0">
                <a:solidFill>
                  <a:srgbClr val="000000"/>
                </a:solidFill>
                <a:latin typeface="Cascadia Mono" panose="020B0609020000020004" pitchFamily="49" charset="0"/>
              </a:rPr>
              <a:t>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 &gt;= 1.0) </a:t>
            </a:r>
            <a:r>
              <a:rPr lang="en-GB" sz="2400" dirty="0" err="1">
                <a:solidFill>
                  <a:srgbClr val="000000"/>
                </a:solidFill>
                <a:latin typeface="Cascadia Mono" panose="020B0609020000020004" pitchFamily="49" charset="0"/>
              </a:rPr>
              <a:t>carrierPhase</a:t>
            </a:r>
            <a:r>
              <a:rPr lang="en-GB" sz="2400" dirty="0">
                <a:solidFill>
                  <a:srgbClr val="000000"/>
                </a:solidFill>
                <a:latin typeface="Cascadia Mono" panose="020B0609020000020004" pitchFamily="49" charset="0"/>
              </a:rPr>
              <a:t> -= 1.0;</a:t>
            </a:r>
          </a:p>
          <a:p>
            <a:pPr marL="270947" indent="0">
              <a:buNone/>
            </a:pPr>
            <a:r>
              <a:rPr lang="en-GB" sz="2400" dirty="0">
                <a:solidFill>
                  <a:srgbClr val="000000"/>
                </a:solidFill>
                <a:latin typeface="Cascadia Mono" panose="020B0609020000020004" pitchFamily="49" charset="0"/>
              </a:rPr>
              <a:t>}</a:t>
            </a:r>
            <a:endParaRPr lang="en-US" sz="2400" dirty="0"/>
          </a:p>
        </p:txBody>
      </p:sp>
    </p:spTree>
    <p:extLst>
      <p:ext uri="{BB962C8B-B14F-4D97-AF65-F5344CB8AC3E}">
        <p14:creationId xmlns:p14="http://schemas.microsoft.com/office/powerpoint/2010/main" val="4156580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ln/>
        </p:spPr>
        <p:txBody>
          <a:bodyPr/>
          <a:lstStyle/>
          <a:p>
            <a:r>
              <a:rPr lang="en-US" dirty="0"/>
              <a:t>Tremolo</a:t>
            </a:r>
          </a:p>
        </p:txBody>
      </p:sp>
      <p:sp>
        <p:nvSpPr>
          <p:cNvPr id="9218" name="Rectangle 2"/>
          <p:cNvSpPr>
            <a:spLocks noGrp="1" noChangeArrowheads="1"/>
          </p:cNvSpPr>
          <p:nvPr>
            <p:ph type="body" idx="1"/>
          </p:nvPr>
        </p:nvSpPr>
        <p:spPr>
          <a:ln/>
        </p:spPr>
        <p:txBody>
          <a:bodyPr anchor="t"/>
          <a:lstStyle/>
          <a:p>
            <a:pPr marL="846709">
              <a:spcAft>
                <a:spcPts val="800"/>
              </a:spcAft>
            </a:pPr>
            <a:r>
              <a:rPr lang="en-US" sz="4800" dirty="0"/>
              <a:t>Periodically vary </a:t>
            </a:r>
            <a:r>
              <a:rPr lang="en-US" sz="4800" dirty="0">
                <a:solidFill>
                  <a:srgbClr val="0000FF"/>
                </a:solidFill>
              </a:rPr>
              <a:t>amplitude</a:t>
            </a:r>
            <a:r>
              <a:rPr lang="en-US" sz="4800" dirty="0"/>
              <a:t> of signal</a:t>
            </a:r>
          </a:p>
          <a:p>
            <a:pPr marL="1524076" lvl="1">
              <a:spcAft>
                <a:spcPts val="800"/>
              </a:spcAft>
            </a:pPr>
            <a:r>
              <a:rPr lang="en-US" sz="4000" dirty="0"/>
              <a:t>Compared to </a:t>
            </a:r>
            <a:r>
              <a:rPr lang="en-US" sz="4000" dirty="0">
                <a:solidFill>
                  <a:srgbClr val="0000FF"/>
                </a:solidFill>
              </a:rPr>
              <a:t>vibrato</a:t>
            </a:r>
            <a:r>
              <a:rPr lang="en-US" sz="4000" dirty="0"/>
              <a:t> which varies pitch</a:t>
            </a:r>
          </a:p>
          <a:p>
            <a:pPr marL="846709">
              <a:spcAft>
                <a:spcPts val="800"/>
              </a:spcAft>
            </a:pPr>
            <a:r>
              <a:rPr lang="en-US" sz="4800" dirty="0"/>
              <a:t>Multiply input signal by sinusoid: </a:t>
            </a:r>
            <a:r>
              <a:rPr lang="en-GB" sz="4800" i="1" dirty="0">
                <a:solidFill>
                  <a:srgbClr val="000000"/>
                </a:solidFill>
                <a:latin typeface="Times New Roman" pitchFamily="18" charset="0"/>
                <a:cs typeface="Times New Roman" pitchFamily="18" charset="0"/>
              </a:rPr>
              <a:t>y</a:t>
            </a:r>
            <a:r>
              <a:rPr lang="fr-FR" sz="4800" dirty="0">
                <a:solidFill>
                  <a:srgbClr val="000000"/>
                </a:solidFill>
                <a:latin typeface="Times New Roman" pitchFamily="18" charset="0"/>
                <a:cs typeface="Times New Roman" pitchFamily="18" charset="0"/>
              </a:rPr>
              <a:t>(</a:t>
            </a:r>
            <a:r>
              <a:rPr lang="fr-FR" sz="4800" i="1" dirty="0">
                <a:solidFill>
                  <a:srgbClr val="000000"/>
                </a:solidFill>
                <a:latin typeface="Times New Roman" pitchFamily="18" charset="0"/>
                <a:cs typeface="Times New Roman" pitchFamily="18" charset="0"/>
              </a:rPr>
              <a:t>t</a:t>
            </a:r>
            <a:r>
              <a:rPr lang="fr-FR" sz="4800" dirty="0">
                <a:solidFill>
                  <a:srgbClr val="000000"/>
                </a:solidFill>
                <a:latin typeface="Times New Roman" pitchFamily="18" charset="0"/>
                <a:cs typeface="Times New Roman" pitchFamily="18" charset="0"/>
              </a:rPr>
              <a:t>)=[1+</a:t>
            </a:r>
            <a:r>
              <a:rPr lang="en-US" sz="4800" i="1" dirty="0">
                <a:solidFill>
                  <a:srgbClr val="000000"/>
                </a:solidFill>
                <a:latin typeface="Symbol" pitchFamily="18" charset="2"/>
                <a:cs typeface="Times New Roman" pitchFamily="18" charset="0"/>
              </a:rPr>
              <a:t>a </a:t>
            </a:r>
            <a:r>
              <a:rPr lang="fr-FR" sz="4800" dirty="0">
                <a:solidFill>
                  <a:srgbClr val="000000"/>
                </a:solidFill>
                <a:latin typeface="Times New Roman" pitchFamily="18" charset="0"/>
                <a:cs typeface="Times New Roman" pitchFamily="18" charset="0"/>
              </a:rPr>
              <a:t>sin</a:t>
            </a:r>
            <a:r>
              <a:rPr lang="en-US" sz="4800" dirty="0">
                <a:solidFill>
                  <a:srgbClr val="000000"/>
                </a:solidFill>
                <a:latin typeface="Symbol" pitchFamily="18" charset="2"/>
                <a:cs typeface="Times New Roman" pitchFamily="18" charset="0"/>
              </a:rPr>
              <a:t>(</a:t>
            </a:r>
            <a:r>
              <a:rPr lang="en-US" sz="4800" i="1" dirty="0">
                <a:solidFill>
                  <a:srgbClr val="000000"/>
                </a:solidFill>
                <a:latin typeface="Symbol" pitchFamily="18" charset="2"/>
                <a:cs typeface="Times New Roman" pitchFamily="18" charset="0"/>
              </a:rPr>
              <a:t>w</a:t>
            </a:r>
            <a:r>
              <a:rPr lang="fr-FR" sz="4800" i="1" baseline="-30000" dirty="0" err="1">
                <a:solidFill>
                  <a:srgbClr val="000000"/>
                </a:solidFill>
                <a:latin typeface="Times New Roman" pitchFamily="18" charset="0"/>
                <a:cs typeface="Times New Roman" pitchFamily="18" charset="0"/>
              </a:rPr>
              <a:t>L</a:t>
            </a:r>
            <a:r>
              <a:rPr lang="fr-FR" sz="4800" i="1" dirty="0" err="1">
                <a:solidFill>
                  <a:srgbClr val="000000"/>
                </a:solidFill>
                <a:latin typeface="Times New Roman" pitchFamily="18" charset="0"/>
                <a:cs typeface="Times New Roman" pitchFamily="18" charset="0"/>
              </a:rPr>
              <a:t>t</a:t>
            </a:r>
            <a:r>
              <a:rPr lang="fr-FR" sz="4800" dirty="0">
                <a:solidFill>
                  <a:srgbClr val="000000"/>
                </a:solidFill>
                <a:latin typeface="Times New Roman" pitchFamily="18" charset="0"/>
                <a:cs typeface="Times New Roman" pitchFamily="18" charset="0"/>
              </a:rPr>
              <a:t>) ]</a:t>
            </a:r>
            <a:r>
              <a:rPr lang="fr-FR" sz="4800" i="1" dirty="0">
                <a:solidFill>
                  <a:srgbClr val="000000"/>
                </a:solidFill>
                <a:latin typeface="Times New Roman" pitchFamily="18" charset="0"/>
                <a:cs typeface="Times New Roman" pitchFamily="18" charset="0"/>
              </a:rPr>
              <a:t>x</a:t>
            </a:r>
            <a:r>
              <a:rPr lang="en-US" sz="4800" dirty="0">
                <a:solidFill>
                  <a:srgbClr val="000000"/>
                </a:solidFill>
                <a:latin typeface="Symbol" pitchFamily="18" charset="2"/>
                <a:cs typeface="Times New Roman" pitchFamily="18" charset="0"/>
              </a:rPr>
              <a:t>(</a:t>
            </a:r>
            <a:r>
              <a:rPr lang="fr-FR" sz="4800" i="1" dirty="0">
                <a:solidFill>
                  <a:srgbClr val="000000"/>
                </a:solidFill>
                <a:latin typeface="Times New Roman" pitchFamily="18" charset="0"/>
                <a:cs typeface="Times New Roman" pitchFamily="18" charset="0"/>
              </a:rPr>
              <a:t>t</a:t>
            </a:r>
            <a:r>
              <a:rPr lang="fr-FR" sz="4800" dirty="0">
                <a:solidFill>
                  <a:srgbClr val="000000"/>
                </a:solidFill>
                <a:latin typeface="Times New Roman" pitchFamily="18" charset="0"/>
                <a:cs typeface="Times New Roman" pitchFamily="18" charset="0"/>
              </a:rPr>
              <a:t>)</a:t>
            </a:r>
            <a:endParaRPr lang="en-US" sz="4800" dirty="0"/>
          </a:p>
          <a:p>
            <a:pPr marL="1524076" lvl="1">
              <a:spcAft>
                <a:spcPts val="800"/>
              </a:spcAft>
            </a:pPr>
            <a:r>
              <a:rPr lang="en-US" sz="4000" dirty="0"/>
              <a:t> </a:t>
            </a:r>
            <a:r>
              <a:rPr lang="en-US" sz="4000" dirty="0">
                <a:latin typeface="Symbol" pitchFamily="18" charset="2"/>
              </a:rPr>
              <a:t>a</a:t>
            </a:r>
            <a:r>
              <a:rPr lang="en-US" sz="4000" dirty="0"/>
              <a:t> gives </a:t>
            </a:r>
            <a:r>
              <a:rPr lang="en-US" sz="4000" dirty="0">
                <a:solidFill>
                  <a:srgbClr val="0000FF"/>
                </a:solidFill>
              </a:rPr>
              <a:t>depth</a:t>
            </a:r>
            <a:endParaRPr lang="en-US" sz="4000" dirty="0"/>
          </a:p>
          <a:p>
            <a:pPr marL="1524076" lvl="1">
              <a:spcAft>
                <a:spcPts val="800"/>
              </a:spcAft>
            </a:pPr>
            <a:r>
              <a:rPr lang="en-US" sz="4000" dirty="0"/>
              <a:t>usually ranges from 0 to 1</a:t>
            </a:r>
          </a:p>
          <a:p>
            <a:pPr marL="1524076" lvl="1">
              <a:spcAft>
                <a:spcPts val="800"/>
              </a:spcAft>
            </a:pPr>
            <a:r>
              <a:rPr lang="en-US" sz="4000" dirty="0" err="1">
                <a:latin typeface="Symbol" pitchFamily="18" charset="2"/>
              </a:rPr>
              <a:t>w</a:t>
            </a:r>
            <a:r>
              <a:rPr lang="en-US" sz="4000" i="1" baseline="-25000" dirty="0" err="1">
                <a:latin typeface="Times New Roman" pitchFamily="18" charset="0"/>
                <a:cs typeface="Times New Roman" pitchFamily="18" charset="0"/>
              </a:rPr>
              <a:t>L</a:t>
            </a:r>
            <a:r>
              <a:rPr lang="en-US" sz="4000" dirty="0"/>
              <a:t>  gives </a:t>
            </a:r>
            <a:r>
              <a:rPr lang="en-US" sz="4000" dirty="0">
                <a:solidFill>
                  <a:srgbClr val="0000FF"/>
                </a:solidFill>
              </a:rPr>
              <a:t>LFO (tremolo) frequency</a:t>
            </a:r>
            <a:endParaRPr lang="en-US" sz="4000" dirty="0"/>
          </a:p>
          <a:p>
            <a:pPr marL="1524076" lvl="1">
              <a:spcAft>
                <a:spcPts val="800"/>
              </a:spcAft>
            </a:pPr>
            <a:r>
              <a:rPr lang="en-US" sz="4000" dirty="0"/>
              <a:t> Normal tremolo frequencies in range 0-10Hz</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37" y="1852464"/>
            <a:ext cx="5349548" cy="2860576"/>
          </a:xfrm>
        </p:spPr>
        <p:txBody>
          <a:bodyPr>
            <a:noAutofit/>
          </a:bodyPr>
          <a:lstStyle/>
          <a:p>
            <a:pPr algn="ctr" defTabSz="1300460" fontAlgn="auto">
              <a:spcAft>
                <a:spcPts val="0"/>
              </a:spcAft>
              <a:defRPr/>
            </a:pPr>
            <a:r>
              <a:rPr lang="en-US" sz="4600" kern="1200" dirty="0"/>
              <a:t>Tremolo applied to audio signal, varying depth</a:t>
            </a:r>
          </a:p>
        </p:txBody>
      </p:sp>
      <p:sp>
        <p:nvSpPr>
          <p:cNvPr id="2050" name="Rectangle 2"/>
          <p:cNvSpPr>
            <a:spLocks noChangeArrowheads="1"/>
          </p:cNvSpPr>
          <p:nvPr/>
        </p:nvSpPr>
        <p:spPr bwMode="auto">
          <a:xfrm>
            <a:off x="8538783" y="-63703"/>
            <a:ext cx="262697" cy="777647"/>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2049" name="Picture 4"/>
          <p:cNvPicPr>
            <a:picLocks noChangeAspect="1" noChangeArrowheads="1"/>
          </p:cNvPicPr>
          <p:nvPr/>
        </p:nvPicPr>
        <p:blipFill>
          <a:blip r:embed="rId2" cstate="print"/>
          <a:srcRect l="7100" t="3339" r="9177" b="5006"/>
          <a:stretch>
            <a:fillRect/>
          </a:stretch>
        </p:blipFill>
        <p:spPr bwMode="auto">
          <a:xfrm>
            <a:off x="5861819" y="0"/>
            <a:ext cx="10667128" cy="8635826"/>
          </a:xfrm>
          <a:prstGeom prst="rect">
            <a:avLst/>
          </a:prstGeom>
          <a:solidFill>
            <a:schemeClr val="accent3"/>
          </a:solidFill>
        </p:spPr>
      </p:pic>
      <p:sp>
        <p:nvSpPr>
          <p:cNvPr id="2051" name="Rectangle 3"/>
          <p:cNvSpPr>
            <a:spLocks noChangeArrowheads="1"/>
          </p:cNvSpPr>
          <p:nvPr/>
        </p:nvSpPr>
        <p:spPr bwMode="auto">
          <a:xfrm>
            <a:off x="2167732" y="7492011"/>
            <a:ext cx="262697" cy="53142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pPr algn="l" defTabSz="1300460"/>
            <a:endParaRPr lang="en-US" sz="2600"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800" dirty="0"/>
              <a:t>Tremolo </a:t>
            </a:r>
            <a:r>
              <a:rPr lang="en-GB" sz="4800" dirty="0" err="1"/>
              <a:t>artifacts</a:t>
            </a:r>
            <a:r>
              <a:rPr lang="en-GB" sz="4800" dirty="0"/>
              <a:t>- changing LFO frequency</a:t>
            </a:r>
            <a:endParaRPr lang="en-US" sz="4800" dirty="0"/>
          </a:p>
        </p:txBody>
      </p:sp>
      <p:pic>
        <p:nvPicPr>
          <p:cNvPr id="6" name="Picture 7"/>
          <p:cNvPicPr>
            <a:picLocks noChangeAspect="1" noChangeArrowheads="1"/>
          </p:cNvPicPr>
          <p:nvPr/>
        </p:nvPicPr>
        <p:blipFill>
          <a:blip r:embed="rId2" cstate="print"/>
          <a:srcRect l="8971" r="52776"/>
          <a:stretch>
            <a:fillRect/>
          </a:stretch>
        </p:blipFill>
        <p:spPr bwMode="auto">
          <a:xfrm>
            <a:off x="2167732" y="2503042"/>
            <a:ext cx="5350271" cy="6280740"/>
          </a:xfrm>
          <a:prstGeom prst="rect">
            <a:avLst/>
          </a:prstGeom>
          <a:noFill/>
        </p:spPr>
      </p:pic>
      <p:pic>
        <p:nvPicPr>
          <p:cNvPr id="7" name="Picture 8"/>
          <p:cNvPicPr>
            <a:picLocks noChangeAspect="1" noChangeArrowheads="1"/>
          </p:cNvPicPr>
          <p:nvPr/>
        </p:nvPicPr>
        <p:blipFill>
          <a:blip r:embed="rId2" cstate="print"/>
          <a:srcRect l="53195" r="8762"/>
          <a:stretch>
            <a:fillRect/>
          </a:stretch>
        </p:blipFill>
        <p:spPr bwMode="auto">
          <a:xfrm>
            <a:off x="10004858" y="2644552"/>
            <a:ext cx="5262019" cy="6211238"/>
          </a:xfrm>
          <a:prstGeom prst="rect">
            <a:avLst/>
          </a:prstGeom>
          <a:noFill/>
        </p:spPr>
      </p:pic>
      <p:sp>
        <p:nvSpPr>
          <p:cNvPr id="8" name="Rectangle 7"/>
          <p:cNvSpPr/>
          <p:nvPr/>
        </p:nvSpPr>
        <p:spPr>
          <a:xfrm>
            <a:off x="1253307" y="1132384"/>
            <a:ext cx="7416824" cy="1569660"/>
          </a:xfrm>
          <a:prstGeom prst="rect">
            <a:avLst/>
          </a:prstGeom>
        </p:spPr>
        <p:txBody>
          <a:bodyPr wrap="square">
            <a:spAutoFit/>
          </a:bodyPr>
          <a:lstStyle/>
          <a:p>
            <a:pPr algn="l"/>
            <a:r>
              <a:rPr lang="en-GB" sz="2400" dirty="0">
                <a:latin typeface="Courier New" pitchFamily="49" charset="0"/>
                <a:cs typeface="Courier New" pitchFamily="49" charset="0"/>
              </a:rPr>
              <a:t>for (n = 0; n&lt;</a:t>
            </a:r>
            <a:r>
              <a:rPr lang="en-GB" sz="2400" dirty="0" err="1">
                <a:latin typeface="Courier New" pitchFamily="49" charset="0"/>
                <a:cs typeface="Courier New" pitchFamily="49" charset="0"/>
              </a:rPr>
              <a:t>nSamples</a:t>
            </a:r>
            <a:r>
              <a:rPr lang="en-GB" sz="2400" dirty="0">
                <a:latin typeface="Courier New" pitchFamily="49" charset="0"/>
                <a:cs typeface="Courier New" pitchFamily="49" charset="0"/>
              </a:rPr>
              <a:t>; n++) </a:t>
            </a:r>
            <a:r>
              <a:rPr lang="en-US" sz="2400" dirty="0">
                <a:latin typeface="Courier New" pitchFamily="49" charset="0"/>
                <a:cs typeface="Courier New" pitchFamily="49" charset="0"/>
              </a:rPr>
              <a:t>{</a:t>
            </a:r>
          </a:p>
          <a:p>
            <a:pPr algn="l"/>
            <a:r>
              <a:rPr lang="en-US" sz="2400" dirty="0">
                <a:latin typeface="Courier New" pitchFamily="49" charset="0"/>
                <a:cs typeface="Courier New" pitchFamily="49" charset="0"/>
              </a:rPr>
              <a:t>  m[n]= 1 + alpha*cos(2*pi*f*n/fs);</a:t>
            </a:r>
          </a:p>
          <a:p>
            <a:pPr algn="l"/>
            <a:r>
              <a:rPr lang="en-US" sz="2400" dirty="0">
                <a:latin typeface="Courier New" pitchFamily="49" charset="0"/>
                <a:cs typeface="Courier New" pitchFamily="49" charset="0"/>
              </a:rPr>
              <a:t>  y[n] = m[n]*x[n];</a:t>
            </a:r>
          </a:p>
          <a:p>
            <a:pPr algn="l"/>
            <a:r>
              <a:rPr lang="en-US" sz="2400" dirty="0">
                <a:latin typeface="Courier New" pitchFamily="49" charset="0"/>
                <a:cs typeface="Courier New" pitchFamily="49" charset="0"/>
              </a:rPr>
              <a:t>}</a:t>
            </a:r>
          </a:p>
        </p:txBody>
      </p:sp>
      <p:sp>
        <p:nvSpPr>
          <p:cNvPr id="9" name="Rectangle 8"/>
          <p:cNvSpPr/>
          <p:nvPr/>
        </p:nvSpPr>
        <p:spPr>
          <a:xfrm>
            <a:off x="9174187" y="988368"/>
            <a:ext cx="7560840" cy="2308324"/>
          </a:xfrm>
          <a:prstGeom prst="rect">
            <a:avLst/>
          </a:prstGeom>
        </p:spPr>
        <p:txBody>
          <a:bodyPr wrap="square">
            <a:spAutoFit/>
          </a:bodyPr>
          <a:lstStyle/>
          <a:p>
            <a:pPr algn="l"/>
            <a:r>
              <a:rPr lang="en-US" sz="2400" dirty="0">
                <a:latin typeface="Courier New" pitchFamily="49" charset="0"/>
                <a:cs typeface="Courier New" pitchFamily="49" charset="0"/>
              </a:rPr>
              <a:t>phase = 0;</a:t>
            </a:r>
          </a:p>
          <a:p>
            <a:pPr algn="l"/>
            <a:r>
              <a:rPr lang="en-GB" sz="2400" dirty="0">
                <a:latin typeface="Courier New" pitchFamily="49" charset="0"/>
                <a:cs typeface="Courier New" pitchFamily="49" charset="0"/>
              </a:rPr>
              <a:t>for (n = 0; n&lt;</a:t>
            </a:r>
            <a:r>
              <a:rPr lang="en-GB" sz="2400" dirty="0" err="1">
                <a:latin typeface="Courier New" pitchFamily="49" charset="0"/>
                <a:cs typeface="Courier New" pitchFamily="49" charset="0"/>
              </a:rPr>
              <a:t>nSamples</a:t>
            </a:r>
            <a:r>
              <a:rPr lang="en-GB" sz="2400" dirty="0">
                <a:latin typeface="Courier New" pitchFamily="49" charset="0"/>
                <a:cs typeface="Courier New" pitchFamily="49" charset="0"/>
              </a:rPr>
              <a:t>; n++) {</a:t>
            </a:r>
            <a:endParaRPr lang="en-US" sz="2400" dirty="0">
              <a:latin typeface="Courier New" pitchFamily="49" charset="0"/>
              <a:cs typeface="Courier New" pitchFamily="49" charset="0"/>
            </a:endParaRPr>
          </a:p>
          <a:p>
            <a:pPr algn="l"/>
            <a:r>
              <a:rPr lang="en-US" sz="2400" dirty="0">
                <a:latin typeface="Courier New" pitchFamily="49" charset="0"/>
                <a:cs typeface="Courier New" pitchFamily="49" charset="0"/>
              </a:rPr>
              <a:t>  m[n]= 1 + alpha*cos(phase);</a:t>
            </a:r>
          </a:p>
          <a:p>
            <a:pPr algn="l"/>
            <a:r>
              <a:rPr lang="en-US" sz="2400" dirty="0">
                <a:latin typeface="Courier New" pitchFamily="49" charset="0"/>
                <a:cs typeface="Courier New" pitchFamily="49" charset="0"/>
              </a:rPr>
              <a:t>  y[n]= m[n]*x[n];</a:t>
            </a:r>
          </a:p>
          <a:p>
            <a:pPr algn="l"/>
            <a:r>
              <a:rPr lang="en-US" sz="2400" dirty="0">
                <a:latin typeface="Courier New" pitchFamily="49" charset="0"/>
                <a:cs typeface="Courier New" pitchFamily="49" charset="0"/>
              </a:rPr>
              <a:t>  phase = phase + 2*pi*f/fs;</a:t>
            </a:r>
          </a:p>
          <a:p>
            <a:pPr algn="l"/>
            <a:r>
              <a:rPr lang="en-US" sz="2400" dirty="0">
                <a:latin typeface="Courier New" pitchFamily="49" charset="0"/>
                <a:cs typeface="Courier New" pitchFamily="49" charset="0"/>
              </a:rPr>
              <a: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Tremolo code example</a:t>
            </a:r>
            <a:endParaRPr lang="en-US" dirty="0"/>
          </a:p>
        </p:txBody>
      </p:sp>
      <p:sp>
        <p:nvSpPr>
          <p:cNvPr id="3" name="Content Placeholder 2"/>
          <p:cNvSpPr>
            <a:spLocks noGrp="1"/>
          </p:cNvSpPr>
          <p:nvPr>
            <p:ph idx="1"/>
          </p:nvPr>
        </p:nvSpPr>
        <p:spPr>
          <a:xfrm>
            <a:off x="-1" y="1132384"/>
            <a:ext cx="17455108" cy="8568952"/>
          </a:xfrm>
        </p:spPr>
        <p:txBody>
          <a:bodyPr>
            <a:noAutofit/>
          </a:bodyPr>
          <a:lstStyle/>
          <a:p>
            <a:pPr>
              <a:spcBef>
                <a:spcPts val="0"/>
              </a:spcBef>
            </a:pPr>
            <a:r>
              <a:rPr lang="en-GB" sz="4400" dirty="0">
                <a:solidFill>
                  <a:srgbClr val="000000"/>
                </a:solidFill>
              </a:rPr>
              <a:t> I</a:t>
            </a:r>
            <a:r>
              <a:rPr lang="en-GB" sz="4800" dirty="0">
                <a:solidFill>
                  <a:srgbClr val="000000"/>
                </a:solidFill>
              </a:rPr>
              <a:t>n </a:t>
            </a:r>
            <a:r>
              <a:rPr lang="en-GB" sz="4800" dirty="0" err="1">
                <a:solidFill>
                  <a:srgbClr val="000000"/>
                </a:solidFill>
              </a:rPr>
              <a:t>processBlock</a:t>
            </a:r>
            <a:endParaRPr lang="en-GB" sz="1200" dirty="0">
              <a:solidFill>
                <a:srgbClr val="000000"/>
              </a:solidFill>
            </a:endParaRP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auto</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numOutputChannels</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getTotalNumOutputChannels</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auto</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numInputChannels</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getTotalNumInputChannels</a:t>
            </a:r>
            <a:r>
              <a:rPr lang="en-GB" sz="2800" dirty="0">
                <a:solidFill>
                  <a:srgbClr val="000000"/>
                </a:solidFill>
                <a:latin typeface="Cascadia Mono" panose="020B0609020000020004" pitchFamily="49" charset="0"/>
              </a:rPr>
              <a:t>();</a:t>
            </a:r>
          </a:p>
          <a:p>
            <a:pPr marL="270947" indent="0">
              <a:buNone/>
            </a:pPr>
            <a:endParaRPr lang="en-GB" sz="1050" dirty="0">
              <a:solidFill>
                <a:srgbClr val="000000"/>
              </a:solidFill>
              <a:latin typeface="Cascadia Mono" panose="020B0609020000020004" pitchFamily="49" charset="0"/>
            </a:endParaRP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depth = 0.01f * </a:t>
            </a:r>
            <a:r>
              <a:rPr lang="en-GB" sz="2800" dirty="0" err="1">
                <a:solidFill>
                  <a:srgbClr val="000000"/>
                </a:solidFill>
                <a:latin typeface="Cascadia Mono" panose="020B0609020000020004" pitchFamily="49" charset="0"/>
              </a:rPr>
              <a:t>depthParam</a:t>
            </a:r>
            <a:r>
              <a:rPr lang="en-GB" sz="2800" dirty="0">
                <a:solidFill>
                  <a:srgbClr val="000000"/>
                </a:solidFill>
                <a:latin typeface="Cascadia Mono" panose="020B0609020000020004" pitchFamily="49" charset="0"/>
              </a:rPr>
              <a:t>-&gt;get();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lfoFrequency</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lfoFrequencyParam</a:t>
            </a:r>
            <a:r>
              <a:rPr lang="en-GB" sz="2800" dirty="0">
                <a:solidFill>
                  <a:srgbClr val="000000"/>
                </a:solidFill>
                <a:latin typeface="Cascadia Mono" panose="020B0609020000020004" pitchFamily="49" charset="0"/>
              </a:rPr>
              <a:t>-&gt;get();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int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lfoType</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lfoTypeParam</a:t>
            </a:r>
            <a:r>
              <a:rPr lang="en-GB" sz="2800" dirty="0">
                <a:solidFill>
                  <a:srgbClr val="000000"/>
                </a:solidFill>
                <a:latin typeface="Cascadia Mono" panose="020B0609020000020004" pitchFamily="49" charset="0"/>
              </a:rPr>
              <a:t>-&gt;</a:t>
            </a:r>
            <a:r>
              <a:rPr lang="en-GB" sz="2800" dirty="0" err="1">
                <a:solidFill>
                  <a:srgbClr val="000000"/>
                </a:solidFill>
                <a:latin typeface="Cascadia Mono" panose="020B0609020000020004" pitchFamily="49" charset="0"/>
              </a:rPr>
              <a:t>getIndex</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sampleRate</a:t>
            </a:r>
            <a:r>
              <a:rPr lang="en-GB" sz="2800" dirty="0">
                <a:solidFill>
                  <a:srgbClr val="000000"/>
                </a:solidFill>
                <a:latin typeface="Cascadia Mono" panose="020B0609020000020004" pitchFamily="49" charset="0"/>
              </a:rPr>
              <a:t> =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juce</a:t>
            </a:r>
            <a:r>
              <a:rPr lang="en-GB" sz="2800" dirty="0">
                <a:solidFill>
                  <a:srgbClr val="000000"/>
                </a:solidFill>
                <a:latin typeface="Cascadia Mono" panose="020B0609020000020004" pitchFamily="49" charset="0"/>
              </a:rPr>
              <a:t>::</a:t>
            </a:r>
            <a:r>
              <a:rPr lang="en-GB" sz="2800" dirty="0" err="1">
                <a:solidFill>
                  <a:srgbClr val="2B91AF"/>
                </a:solidFill>
                <a:latin typeface="Cascadia Mono" panose="020B0609020000020004" pitchFamily="49" charset="0"/>
              </a:rPr>
              <a:t>AudioProcessor</a:t>
            </a:r>
            <a:r>
              <a:rPr lang="en-GB" sz="2800" dirty="0">
                <a:solidFill>
                  <a:srgbClr val="000000"/>
                </a:solidFill>
                <a:latin typeface="Cascadia Mono" panose="020B0609020000020004" pitchFamily="49" charset="0"/>
              </a:rPr>
              <a:t>::</a:t>
            </a:r>
            <a:r>
              <a:rPr lang="en-GB" sz="2800" dirty="0" err="1">
                <a:solidFill>
                  <a:srgbClr val="000000"/>
                </a:solidFill>
                <a:latin typeface="Cascadia Mono" panose="020B0609020000020004" pitchFamily="49" charset="0"/>
              </a:rPr>
              <a:t>getSampleRate</a:t>
            </a:r>
            <a:r>
              <a:rPr lang="en-GB" sz="2800" dirty="0">
                <a:solidFill>
                  <a:srgbClr val="000000"/>
                </a:solidFill>
                <a:latin typeface="Cascadia Mono" panose="020B0609020000020004" pitchFamily="49" charset="0"/>
              </a:rPr>
              <a:t>();</a:t>
            </a:r>
          </a:p>
          <a:p>
            <a:pPr marL="270947" indent="0">
              <a:buNone/>
            </a:pPr>
            <a:endParaRPr lang="en-GB" sz="1050" dirty="0">
              <a:solidFill>
                <a:srgbClr val="000000"/>
              </a:solidFill>
              <a:latin typeface="Cascadia Mono" panose="020B0609020000020004" pitchFamily="49" charset="0"/>
            </a:endParaRP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for</a:t>
            </a: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int</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 0; </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&lt; </a:t>
            </a:r>
            <a:r>
              <a:rPr lang="en-GB" sz="2800" dirty="0" err="1">
                <a:solidFill>
                  <a:srgbClr val="808080"/>
                </a:solidFill>
                <a:latin typeface="Cascadia Mono" panose="020B0609020000020004" pitchFamily="49" charset="0"/>
              </a:rPr>
              <a:t>buffer</a:t>
            </a:r>
            <a:r>
              <a:rPr lang="en-GB" sz="2800" dirty="0" err="1">
                <a:solidFill>
                  <a:srgbClr val="000000"/>
                </a:solidFill>
                <a:latin typeface="Cascadia Mono" panose="020B0609020000020004" pitchFamily="49" charset="0"/>
              </a:rPr>
              <a:t>.getNumSamples</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float</a:t>
            </a:r>
            <a:r>
              <a:rPr lang="en-GB" sz="2800" dirty="0">
                <a:solidFill>
                  <a:srgbClr val="000000"/>
                </a:solidFill>
                <a:latin typeface="Cascadia Mono" panose="020B0609020000020004" pitchFamily="49" charset="0"/>
              </a:rPr>
              <a:t> amount = </a:t>
            </a:r>
            <a:r>
              <a:rPr lang="en-GB" sz="2800" dirty="0" err="1">
                <a:solidFill>
                  <a:srgbClr val="000000"/>
                </a:solidFill>
                <a:latin typeface="Cascadia Mono" panose="020B0609020000020004" pitchFamily="49" charset="0"/>
              </a:rPr>
              <a:t>getLFOSample</a:t>
            </a:r>
            <a:r>
              <a:rPr lang="en-GB" sz="2800" dirty="0">
                <a:solidFill>
                  <a:srgbClr val="000000"/>
                </a:solidFill>
                <a:latin typeface="Cascadia Mono" panose="020B0609020000020004" pitchFamily="49" charset="0"/>
              </a:rPr>
              <a:t>(</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lfoType</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for</a:t>
            </a: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int</a:t>
            </a:r>
            <a:r>
              <a:rPr lang="en-GB" sz="2800" dirty="0">
                <a:solidFill>
                  <a:srgbClr val="000000"/>
                </a:solidFill>
                <a:latin typeface="Cascadia Mono" panose="020B0609020000020004" pitchFamily="49" charset="0"/>
              </a:rPr>
              <a:t> j=0; j&lt;</a:t>
            </a:r>
            <a:r>
              <a:rPr lang="en-GB" sz="2800" dirty="0" err="1">
                <a:solidFill>
                  <a:srgbClr val="000000"/>
                </a:solidFill>
                <a:latin typeface="Cascadia Mono" panose="020B0609020000020004" pitchFamily="49" charset="0"/>
              </a:rPr>
              <a:t>numInputChannels</a:t>
            </a:r>
            <a:r>
              <a:rPr lang="en-GB" sz="2800" dirty="0">
                <a:solidFill>
                  <a:srgbClr val="000000"/>
                </a:solidFill>
                <a:latin typeface="Cascadia Mono" panose="020B0609020000020004" pitchFamily="49" charset="0"/>
              </a:rPr>
              <a:t>; ++j) </a:t>
            </a:r>
            <a:r>
              <a:rPr lang="en-GB" sz="2800" dirty="0" err="1">
                <a:solidFill>
                  <a:srgbClr val="808080"/>
                </a:solidFill>
                <a:latin typeface="Cascadia Mono" panose="020B0609020000020004" pitchFamily="49" charset="0"/>
              </a:rPr>
              <a:t>buffer</a:t>
            </a:r>
            <a:r>
              <a:rPr lang="en-GB" sz="2800" dirty="0" err="1">
                <a:solidFill>
                  <a:srgbClr val="000000"/>
                </a:solidFill>
                <a:latin typeface="Cascadia Mono" panose="020B0609020000020004" pitchFamily="49" charset="0"/>
              </a:rPr>
              <a:t>.getWritePointer</a:t>
            </a:r>
            <a:r>
              <a:rPr lang="en-GB" sz="2800" dirty="0">
                <a:solidFill>
                  <a:srgbClr val="000000"/>
                </a:solidFill>
                <a:latin typeface="Cascadia Mono" panose="020B0609020000020004" pitchFamily="49" charset="0"/>
              </a:rPr>
              <a:t>(j)[</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a:t>
            </a:r>
          </a:p>
          <a:p>
            <a:pPr marL="270947" indent="0">
              <a:buNone/>
            </a:pPr>
            <a:r>
              <a:rPr lang="en-GB" sz="2800" dirty="0">
                <a:solidFill>
                  <a:srgbClr val="000000"/>
                </a:solidFill>
                <a:latin typeface="Cascadia Mono" panose="020B0609020000020004" pitchFamily="49" charset="0"/>
              </a:rPr>
              <a:t>     = </a:t>
            </a:r>
            <a:r>
              <a:rPr lang="en-GB" sz="2800" dirty="0" err="1">
                <a:solidFill>
                  <a:srgbClr val="808080"/>
                </a:solidFill>
                <a:latin typeface="Cascadia Mono" panose="020B0609020000020004" pitchFamily="49" charset="0"/>
              </a:rPr>
              <a:t>buffer</a:t>
            </a:r>
            <a:r>
              <a:rPr lang="en-GB" sz="2800" dirty="0" err="1">
                <a:solidFill>
                  <a:srgbClr val="000000"/>
                </a:solidFill>
                <a:latin typeface="Cascadia Mono" panose="020B0609020000020004" pitchFamily="49" charset="0"/>
              </a:rPr>
              <a:t>.getReadPointer</a:t>
            </a:r>
            <a:r>
              <a:rPr lang="en-GB" sz="2800" dirty="0">
                <a:solidFill>
                  <a:srgbClr val="000000"/>
                </a:solidFill>
                <a:latin typeface="Cascadia Mono" panose="020B0609020000020004" pitchFamily="49" charset="0"/>
              </a:rPr>
              <a:t>(j)[</a:t>
            </a:r>
            <a:r>
              <a:rPr lang="en-GB" sz="2800" dirty="0" err="1">
                <a:solidFill>
                  <a:srgbClr val="000000"/>
                </a:solidFill>
                <a:latin typeface="Cascadia Mono" panose="020B0609020000020004" pitchFamily="49" charset="0"/>
              </a:rPr>
              <a:t>i</a:t>
            </a:r>
            <a:r>
              <a:rPr lang="en-GB" sz="2800" dirty="0">
                <a:solidFill>
                  <a:srgbClr val="000000"/>
                </a:solidFill>
                <a:latin typeface="Cascadia Mono" panose="020B0609020000020004" pitchFamily="49" charset="0"/>
              </a:rPr>
              <a:t>] * (1.0f - depth * amount);</a:t>
            </a:r>
          </a:p>
          <a:p>
            <a:pPr marL="270947" indent="0">
              <a:buNone/>
            </a:pPr>
            <a:endParaRPr lang="en-GB" sz="1050" dirty="0">
              <a:solidFill>
                <a:srgbClr val="000000"/>
              </a:solidFill>
              <a:latin typeface="Cascadia Mono" panose="020B0609020000020004" pitchFamily="49" charset="0"/>
            </a:endParaRPr>
          </a:p>
          <a:p>
            <a:pPr marL="270947" indent="0">
              <a:buNone/>
            </a:pP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lfoFrequency</a:t>
            </a:r>
            <a:r>
              <a:rPr lang="en-GB" sz="2800" dirty="0">
                <a:solidFill>
                  <a:srgbClr val="000000"/>
                </a:solidFill>
                <a:latin typeface="Cascadia Mono" panose="020B0609020000020004" pitchFamily="49" charset="0"/>
              </a:rPr>
              <a:t> / </a:t>
            </a:r>
            <a:r>
              <a:rPr lang="en-GB" sz="2800" dirty="0" err="1">
                <a:solidFill>
                  <a:srgbClr val="000000"/>
                </a:solidFill>
                <a:latin typeface="Cascadia Mono" panose="020B0609020000020004" pitchFamily="49" charset="0"/>
              </a:rPr>
              <a:t>sampleRate</a:t>
            </a:r>
            <a:r>
              <a:rPr lang="en-GB" sz="2800" dirty="0">
                <a:solidFill>
                  <a:srgbClr val="000000"/>
                </a:solidFill>
                <a:latin typeface="Cascadia Mono" panose="020B0609020000020004" pitchFamily="49" charset="0"/>
              </a:rPr>
              <a:t>;</a:t>
            </a:r>
          </a:p>
          <a:p>
            <a:pPr marL="270947" indent="0">
              <a:buNone/>
            </a:pPr>
            <a:r>
              <a:rPr lang="en-GB" sz="2800" dirty="0">
                <a:solidFill>
                  <a:srgbClr val="000000"/>
                </a:solidFill>
                <a:latin typeface="Cascadia Mono" panose="020B0609020000020004" pitchFamily="49" charset="0"/>
              </a:rPr>
              <a:t>  </a:t>
            </a:r>
            <a:r>
              <a:rPr lang="en-GB" sz="2800" dirty="0">
                <a:solidFill>
                  <a:srgbClr val="0000FF"/>
                </a:solidFill>
                <a:latin typeface="Cascadia Mono" panose="020B0609020000020004" pitchFamily="49" charset="0"/>
              </a:rPr>
              <a:t>while</a:t>
            </a:r>
            <a:r>
              <a:rPr lang="en-GB" sz="2800" dirty="0">
                <a:solidFill>
                  <a:srgbClr val="000000"/>
                </a:solidFill>
                <a:latin typeface="Cascadia Mono" panose="020B0609020000020004" pitchFamily="49" charset="0"/>
              </a:rPr>
              <a:t> (</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&gt;= 1.0) </a:t>
            </a:r>
            <a:r>
              <a:rPr lang="en-GB" sz="2800" dirty="0" err="1">
                <a:solidFill>
                  <a:srgbClr val="000000"/>
                </a:solidFill>
                <a:latin typeface="Cascadia Mono" panose="020B0609020000020004" pitchFamily="49" charset="0"/>
              </a:rPr>
              <a:t>lfoPhase</a:t>
            </a:r>
            <a:r>
              <a:rPr lang="en-GB" sz="2800" dirty="0">
                <a:solidFill>
                  <a:srgbClr val="000000"/>
                </a:solidFill>
                <a:latin typeface="Cascadia Mono" panose="020B0609020000020004" pitchFamily="49" charset="0"/>
              </a:rPr>
              <a:t> -= 1.0;</a:t>
            </a:r>
          </a:p>
          <a:p>
            <a:pPr marL="270947" indent="0">
              <a:buNone/>
            </a:pPr>
            <a:r>
              <a:rPr lang="en-GB" sz="2800" dirty="0">
                <a:solidFill>
                  <a:srgbClr val="000000"/>
                </a:solidFill>
                <a:latin typeface="Cascadia Mono" panose="020B0609020000020004" pitchFamily="49" charset="0"/>
              </a:rPr>
              <a:t>}</a:t>
            </a:r>
            <a:endParaRPr lang="en-US" sz="3600" dirty="0"/>
          </a:p>
        </p:txBody>
      </p:sp>
    </p:spTree>
    <p:extLst>
      <p:ext uri="{BB962C8B-B14F-4D97-AF65-F5344CB8AC3E}">
        <p14:creationId xmlns:p14="http://schemas.microsoft.com/office/powerpoint/2010/main" val="13980887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p:spPr>
        <p:txBody>
          <a:bodyPr/>
          <a:lstStyle/>
          <a:p>
            <a:r>
              <a:rPr lang="en-US"/>
              <a:t>Amplitude modulation (AM)</a:t>
            </a:r>
          </a:p>
        </p:txBody>
      </p:sp>
      <p:sp>
        <p:nvSpPr>
          <p:cNvPr id="10242" name="Rectangle 2"/>
          <p:cNvSpPr>
            <a:spLocks noGrp="1" noChangeArrowheads="1"/>
          </p:cNvSpPr>
          <p:nvPr>
            <p:ph type="body" idx="1"/>
          </p:nvPr>
        </p:nvSpPr>
        <p:spPr>
          <a:xfrm>
            <a:off x="461219" y="1276400"/>
            <a:ext cx="16879044" cy="8045152"/>
          </a:xfrm>
          <a:ln/>
        </p:spPr>
        <p:txBody>
          <a:bodyPr anchor="t"/>
          <a:lstStyle/>
          <a:p>
            <a:pPr marL="635000">
              <a:spcAft>
                <a:spcPts val="600"/>
              </a:spcAft>
            </a:pPr>
            <a:r>
              <a:rPr lang="en-US" sz="4000" dirty="0"/>
              <a:t>What happens when tremolo frequency </a:t>
            </a:r>
            <a:r>
              <a:rPr lang="en-US" sz="4000" dirty="0" err="1">
                <a:latin typeface="Symbol" pitchFamily="18" charset="2"/>
              </a:rPr>
              <a:t>w</a:t>
            </a:r>
            <a:r>
              <a:rPr lang="en-US" sz="4000" i="1" baseline="-25000" dirty="0" err="1">
                <a:latin typeface="Times New Roman" pitchFamily="18" charset="0"/>
                <a:cs typeface="Times New Roman" pitchFamily="18" charset="0"/>
              </a:rPr>
              <a:t>L</a:t>
            </a:r>
            <a:r>
              <a:rPr lang="en-US" sz="4000" dirty="0"/>
              <a:t> approaches audio range? </a:t>
            </a:r>
          </a:p>
          <a:p>
            <a:pPr marL="635000">
              <a:spcAft>
                <a:spcPts val="600"/>
              </a:spcAft>
            </a:pPr>
            <a:r>
              <a:rPr lang="en-US" sz="4000" dirty="0"/>
              <a:t>Consider sinusoidal input: </a:t>
            </a:r>
            <a:r>
              <a:rPr lang="en-GB" sz="4000" i="1" dirty="0">
                <a:solidFill>
                  <a:srgbClr val="000000"/>
                </a:solidFill>
                <a:latin typeface="Times New Roman" pitchFamily="18" charset="0"/>
                <a:cs typeface="Times New Roman" pitchFamily="18" charset="0"/>
              </a:rPr>
              <a:t>x</a:t>
            </a:r>
            <a:r>
              <a:rPr lang="fr-FR" sz="4000" dirty="0">
                <a:solidFill>
                  <a:srgbClr val="000000"/>
                </a:solidFill>
                <a:latin typeface="Times New Roman" pitchFamily="18" charset="0"/>
                <a:cs typeface="Times New Roman" pitchFamily="18" charset="0"/>
              </a:rPr>
              <a:t>(</a:t>
            </a:r>
            <a:r>
              <a:rPr lang="fr-FR" sz="4000" i="1" dirty="0">
                <a:solidFill>
                  <a:srgbClr val="000000"/>
                </a:solidFill>
                <a:latin typeface="Times New Roman" pitchFamily="18" charset="0"/>
                <a:cs typeface="Times New Roman" pitchFamily="18" charset="0"/>
              </a:rPr>
              <a:t>t</a:t>
            </a:r>
            <a:r>
              <a:rPr lang="fr-FR" sz="4000" dirty="0">
                <a:solidFill>
                  <a:srgbClr val="000000"/>
                </a:solidFill>
                <a:latin typeface="Times New Roman" pitchFamily="18" charset="0"/>
                <a:cs typeface="Times New Roman" pitchFamily="18" charset="0"/>
              </a:rPr>
              <a:t>)=</a:t>
            </a:r>
            <a:r>
              <a:rPr lang="en-GB" sz="4000" i="1" dirty="0">
                <a:solidFill>
                  <a:srgbClr val="000000"/>
                </a:solidFill>
                <a:latin typeface="Times New Roman" pitchFamily="18" charset="0"/>
                <a:cs typeface="Times New Roman" pitchFamily="18" charset="0"/>
              </a:rPr>
              <a:t>A</a:t>
            </a:r>
            <a:r>
              <a:rPr lang="en-GB" sz="4000" i="1" baseline="-25000" dirty="0">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sin</a:t>
            </a:r>
            <a:r>
              <a:rPr lang="en-US" sz="4000" dirty="0">
                <a:solidFill>
                  <a:srgbClr val="000000"/>
                </a:solidFill>
                <a:latin typeface="Symbol" pitchFamily="18" charset="2"/>
                <a:cs typeface="Times New Roman" pitchFamily="18" charset="0"/>
              </a:rPr>
              <a:t>(</a:t>
            </a:r>
            <a:r>
              <a:rPr lang="en-US" sz="4000" i="1" dirty="0">
                <a:solidFill>
                  <a:srgbClr val="000000"/>
                </a:solidFill>
                <a:latin typeface="Symbol" pitchFamily="18" charset="2"/>
                <a:cs typeface="Times New Roman" pitchFamily="18" charset="0"/>
              </a:rPr>
              <a:t>w</a:t>
            </a:r>
            <a:r>
              <a:rPr lang="fr-FR" sz="4000" i="1" baseline="-30000" dirty="0">
                <a:solidFill>
                  <a:srgbClr val="000000"/>
                </a:solidFill>
                <a:latin typeface="Times New Roman" pitchFamily="18" charset="0"/>
                <a:cs typeface="Times New Roman" pitchFamily="18" charset="0"/>
              </a:rPr>
              <a:t>c</a:t>
            </a:r>
            <a:r>
              <a:rPr lang="fr-FR" sz="4000" i="1" dirty="0">
                <a:solidFill>
                  <a:srgbClr val="000000"/>
                </a:solidFill>
                <a:latin typeface="Times New Roman" pitchFamily="18" charset="0"/>
                <a:cs typeface="Times New Roman" pitchFamily="18" charset="0"/>
              </a:rPr>
              <a:t>t+</a:t>
            </a:r>
            <a:r>
              <a:rPr lang="fr-FR" sz="4000" i="1" dirty="0" err="1">
                <a:solidFill>
                  <a:srgbClr val="000000"/>
                </a:solidFill>
                <a:latin typeface="Symbol" pitchFamily="18" charset="2"/>
                <a:cs typeface="Times New Roman" pitchFamily="18" charset="0"/>
              </a:rPr>
              <a:t>f</a:t>
            </a:r>
            <a:r>
              <a:rPr lang="fr-FR" sz="4000" i="1" baseline="-25000" dirty="0" err="1">
                <a:solidFill>
                  <a:srgbClr val="000000"/>
                </a:solidFill>
                <a:latin typeface="Times New Roman" pitchFamily="18" charset="0"/>
                <a:cs typeface="Times New Roman" pitchFamily="18" charset="0"/>
              </a:rPr>
              <a:t>c</a:t>
            </a:r>
            <a:r>
              <a:rPr lang="fr-FR" sz="4000" dirty="0">
                <a:solidFill>
                  <a:srgbClr val="000000"/>
                </a:solidFill>
                <a:latin typeface="Times New Roman" pitchFamily="18" charset="0"/>
                <a:cs typeface="Times New Roman" pitchFamily="18" charset="0"/>
              </a:rPr>
              <a:t>) </a:t>
            </a:r>
            <a:endParaRPr lang="en-US" sz="4000" dirty="0"/>
          </a:p>
          <a:p>
            <a:pPr marL="635000" lvl="1">
              <a:spcAft>
                <a:spcPts val="600"/>
              </a:spcAft>
              <a:buSzPct val="150000"/>
              <a:buNone/>
            </a:pPr>
            <a:r>
              <a:rPr lang="en-GB" sz="3200" i="1" dirty="0">
                <a:solidFill>
                  <a:srgbClr val="000000"/>
                </a:solidFill>
                <a:latin typeface="Times New Roman" pitchFamily="18" charset="0"/>
                <a:cs typeface="Times New Roman" pitchFamily="18" charset="0"/>
              </a:rPr>
              <a:t>			y</a:t>
            </a:r>
            <a:r>
              <a:rPr lang="fr-FR" sz="3200" dirty="0">
                <a:solidFill>
                  <a:srgbClr val="000000"/>
                </a:solidFill>
                <a:latin typeface="Times New Roman" pitchFamily="18" charset="0"/>
                <a:cs typeface="Times New Roman" pitchFamily="18" charset="0"/>
              </a:rPr>
              <a:t>(</a:t>
            </a:r>
            <a:r>
              <a:rPr lang="fr-FR" sz="3200" i="1" dirty="0">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)=[1+</a:t>
            </a:r>
            <a:r>
              <a:rPr lang="en-US" sz="3200" dirty="0">
                <a:latin typeface="Symbol" pitchFamily="18" charset="2"/>
              </a:rPr>
              <a:t> a </a:t>
            </a:r>
            <a:r>
              <a:rPr lang="fr-FR" sz="3200" dirty="0">
                <a:solidFill>
                  <a:srgbClr val="000000"/>
                </a:solidFill>
                <a:latin typeface="Times New Roman" pitchFamily="18" charset="0"/>
                <a:cs typeface="Times New Roman" pitchFamily="18" charset="0"/>
              </a:rPr>
              <a:t>sin</a:t>
            </a:r>
            <a:r>
              <a:rPr lang="en-US" sz="3200" dirty="0">
                <a:solidFill>
                  <a:srgbClr val="000000"/>
                </a:solidFill>
                <a:latin typeface="Symbol" pitchFamily="18" charset="2"/>
                <a:cs typeface="Times New Roman" pitchFamily="18" charset="0"/>
              </a:rPr>
              <a:t>(</a:t>
            </a:r>
            <a:r>
              <a:rPr lang="en-US" sz="3200" i="1" dirty="0">
                <a:solidFill>
                  <a:srgbClr val="000000"/>
                </a:solidFill>
                <a:latin typeface="Symbol" pitchFamily="18" charset="2"/>
                <a:cs typeface="Times New Roman" pitchFamily="18" charset="0"/>
              </a:rPr>
              <a:t>w</a:t>
            </a:r>
            <a:r>
              <a:rPr lang="fr-FR" sz="3200" i="1" baseline="-30000" dirty="0" err="1">
                <a:solidFill>
                  <a:srgbClr val="000000"/>
                </a:solidFill>
                <a:latin typeface="Times New Roman" pitchFamily="18" charset="0"/>
                <a:cs typeface="Times New Roman" pitchFamily="18" charset="0"/>
              </a:rPr>
              <a:t>L</a:t>
            </a:r>
            <a:r>
              <a:rPr lang="fr-FR" sz="3200" i="1" dirty="0" err="1">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 ]</a:t>
            </a:r>
            <a:r>
              <a:rPr lang="en-GB" sz="3200" i="1" dirty="0">
                <a:solidFill>
                  <a:srgbClr val="000000"/>
                </a:solidFill>
                <a:latin typeface="Times New Roman" pitchFamily="18" charset="0"/>
                <a:cs typeface="Times New Roman" pitchFamily="18" charset="0"/>
              </a:rPr>
              <a:t>x</a:t>
            </a:r>
            <a:r>
              <a:rPr lang="fr-FR" sz="3200" dirty="0">
                <a:solidFill>
                  <a:srgbClr val="000000"/>
                </a:solidFill>
                <a:latin typeface="Times New Roman" pitchFamily="18" charset="0"/>
                <a:cs typeface="Times New Roman" pitchFamily="18" charset="0"/>
              </a:rPr>
              <a:t>(</a:t>
            </a:r>
            <a:r>
              <a:rPr lang="fr-FR" sz="3200" i="1" dirty="0">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a:t>
            </a:r>
            <a:endParaRPr lang="en-US" sz="3200" dirty="0"/>
          </a:p>
          <a:p>
            <a:pPr marL="1143000" lvl="1">
              <a:spcAft>
                <a:spcPts val="600"/>
              </a:spcAft>
            </a:pPr>
            <a:r>
              <a:rPr lang="en-US" sz="3200" i="1" dirty="0">
                <a:latin typeface="Times New Roman" pitchFamily="18" charset="0"/>
                <a:cs typeface="Times New Roman" pitchFamily="18" charset="0"/>
              </a:rPr>
              <a:t>x</a:t>
            </a:r>
            <a:r>
              <a:rPr lang="en-US" sz="3200" dirty="0">
                <a:latin typeface="Times New Roman" pitchFamily="18" charset="0"/>
                <a:cs typeface="Times New Roman" pitchFamily="18" charset="0"/>
              </a:rPr>
              <a:t>(</a:t>
            </a:r>
            <a:r>
              <a:rPr lang="en-US" sz="3200" i="1" dirty="0">
                <a:latin typeface="Times New Roman" pitchFamily="18" charset="0"/>
                <a:cs typeface="Times New Roman" pitchFamily="18" charset="0"/>
              </a:rPr>
              <a:t>t</a:t>
            </a:r>
            <a:r>
              <a:rPr lang="en-US" sz="3200" dirty="0">
                <a:latin typeface="Times New Roman" pitchFamily="18" charset="0"/>
                <a:cs typeface="Times New Roman" pitchFamily="18" charset="0"/>
              </a:rPr>
              <a:t>)</a:t>
            </a:r>
            <a:r>
              <a:rPr lang="en-US" sz="3200" dirty="0"/>
              <a:t> is called </a:t>
            </a:r>
            <a:r>
              <a:rPr lang="en-US" sz="3200" dirty="0">
                <a:solidFill>
                  <a:srgbClr val="0000FF"/>
                </a:solidFill>
              </a:rPr>
              <a:t>carrier signal</a:t>
            </a:r>
            <a:endParaRPr lang="en-US" sz="3200" dirty="0"/>
          </a:p>
          <a:p>
            <a:pPr marL="1143000" lvl="1">
              <a:spcAft>
                <a:spcPts val="600"/>
              </a:spcAft>
            </a:pPr>
            <a:r>
              <a:rPr lang="en-US" sz="3200" dirty="0"/>
              <a:t> </a:t>
            </a:r>
            <a:r>
              <a:rPr lang="fr-FR" sz="3200" dirty="0">
                <a:solidFill>
                  <a:srgbClr val="000000"/>
                </a:solidFill>
                <a:latin typeface="Times New Roman" pitchFamily="18" charset="0"/>
                <a:cs typeface="Times New Roman" pitchFamily="18" charset="0"/>
              </a:rPr>
              <a:t>sin</a:t>
            </a:r>
            <a:r>
              <a:rPr lang="en-US" sz="3200" dirty="0">
                <a:solidFill>
                  <a:srgbClr val="000000"/>
                </a:solidFill>
                <a:latin typeface="Symbol" pitchFamily="18" charset="2"/>
                <a:cs typeface="Times New Roman" pitchFamily="18" charset="0"/>
              </a:rPr>
              <a:t>(</a:t>
            </a:r>
            <a:r>
              <a:rPr lang="en-US" sz="3200" i="1" dirty="0">
                <a:solidFill>
                  <a:srgbClr val="000000"/>
                </a:solidFill>
                <a:latin typeface="Symbol" pitchFamily="18" charset="2"/>
                <a:cs typeface="Times New Roman" pitchFamily="18" charset="0"/>
              </a:rPr>
              <a:t>w</a:t>
            </a:r>
            <a:r>
              <a:rPr lang="fr-FR" sz="3200" i="1" baseline="-30000" dirty="0" err="1">
                <a:solidFill>
                  <a:srgbClr val="000000"/>
                </a:solidFill>
                <a:latin typeface="Times New Roman" pitchFamily="18" charset="0"/>
                <a:cs typeface="Times New Roman" pitchFamily="18" charset="0"/>
              </a:rPr>
              <a:t>L</a:t>
            </a:r>
            <a:r>
              <a:rPr lang="fr-FR" sz="3200" i="1" dirty="0" err="1">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a:t>
            </a:r>
            <a:r>
              <a:rPr lang="en-US" sz="3200" dirty="0"/>
              <a:t> is </a:t>
            </a:r>
            <a:r>
              <a:rPr lang="en-US" sz="3200" dirty="0">
                <a:solidFill>
                  <a:srgbClr val="0000FF"/>
                </a:solidFill>
              </a:rPr>
              <a:t>modulating signal</a:t>
            </a:r>
          </a:p>
          <a:p>
            <a:pPr marL="1524000" lvl="2">
              <a:spcAft>
                <a:spcPts val="600"/>
              </a:spcAft>
            </a:pPr>
            <a:r>
              <a:rPr lang="en-US" sz="2400" dirty="0"/>
              <a:t>Could also be more generic function in range [-1, 1]</a:t>
            </a:r>
          </a:p>
          <a:p>
            <a:pPr marL="1143000" lvl="1">
              <a:spcAft>
                <a:spcPts val="600"/>
              </a:spcAft>
            </a:pPr>
            <a:r>
              <a:rPr lang="en-US" sz="3200" dirty="0">
                <a:latin typeface="Symbol" pitchFamily="18" charset="2"/>
              </a:rPr>
              <a:t>a</a:t>
            </a:r>
            <a:r>
              <a:rPr lang="en-US" sz="3200" dirty="0"/>
              <a:t>  is </a:t>
            </a:r>
            <a:r>
              <a:rPr lang="en-US" sz="3200" dirty="0">
                <a:solidFill>
                  <a:srgbClr val="0000FF"/>
                </a:solidFill>
              </a:rPr>
              <a:t>modulation index</a:t>
            </a:r>
            <a:r>
              <a:rPr lang="en-US" sz="3200" dirty="0"/>
              <a:t> (or </a:t>
            </a:r>
            <a:r>
              <a:rPr lang="en-US" sz="3200" dirty="0">
                <a:solidFill>
                  <a:srgbClr val="0000FF"/>
                </a:solidFill>
              </a:rPr>
              <a:t>AM index</a:t>
            </a:r>
            <a:r>
              <a:rPr lang="en-US" sz="3200" dirty="0"/>
              <a:t>)</a:t>
            </a:r>
          </a:p>
          <a:p>
            <a:pPr marL="635000">
              <a:spcAft>
                <a:spcPts val="600"/>
              </a:spcAft>
            </a:pPr>
            <a:r>
              <a:rPr lang="en-US" sz="4000" dirty="0"/>
              <a:t>AM radio</a:t>
            </a:r>
          </a:p>
          <a:p>
            <a:pPr marL="1143000" lvl="1">
              <a:spcAft>
                <a:spcPts val="600"/>
              </a:spcAft>
            </a:pPr>
            <a:r>
              <a:rPr lang="en-US" sz="3200" dirty="0"/>
              <a:t>Replace </a:t>
            </a:r>
            <a:r>
              <a:rPr lang="fr-FR" sz="3200" dirty="0">
                <a:solidFill>
                  <a:srgbClr val="000000"/>
                </a:solidFill>
                <a:latin typeface="Times New Roman" pitchFamily="18" charset="0"/>
                <a:cs typeface="Times New Roman" pitchFamily="18" charset="0"/>
              </a:rPr>
              <a:t>sin</a:t>
            </a:r>
            <a:r>
              <a:rPr lang="en-US" sz="3200" dirty="0">
                <a:solidFill>
                  <a:srgbClr val="000000"/>
                </a:solidFill>
                <a:latin typeface="Symbol" pitchFamily="18" charset="2"/>
                <a:cs typeface="Times New Roman" pitchFamily="18" charset="0"/>
              </a:rPr>
              <a:t>(</a:t>
            </a:r>
            <a:r>
              <a:rPr lang="en-US" sz="3200" i="1" dirty="0">
                <a:solidFill>
                  <a:srgbClr val="000000"/>
                </a:solidFill>
                <a:latin typeface="Symbol" pitchFamily="18" charset="2"/>
                <a:cs typeface="Times New Roman" pitchFamily="18" charset="0"/>
              </a:rPr>
              <a:t>w</a:t>
            </a:r>
            <a:r>
              <a:rPr lang="fr-FR" sz="3200" i="1" baseline="-30000" dirty="0" err="1">
                <a:solidFill>
                  <a:srgbClr val="000000"/>
                </a:solidFill>
                <a:latin typeface="Times New Roman" pitchFamily="18" charset="0"/>
                <a:cs typeface="Times New Roman" pitchFamily="18" charset="0"/>
              </a:rPr>
              <a:t>L</a:t>
            </a:r>
            <a:r>
              <a:rPr lang="fr-FR" sz="3200" i="1" dirty="0" err="1">
                <a:solidFill>
                  <a:srgbClr val="000000"/>
                </a:solidFill>
                <a:latin typeface="Times New Roman" pitchFamily="18" charset="0"/>
                <a:cs typeface="Times New Roman" pitchFamily="18" charset="0"/>
              </a:rPr>
              <a:t>t</a:t>
            </a:r>
            <a:r>
              <a:rPr lang="fr-FR" sz="3200" dirty="0">
                <a:solidFill>
                  <a:srgbClr val="000000"/>
                </a:solidFill>
                <a:latin typeface="Times New Roman" pitchFamily="18" charset="0"/>
                <a:cs typeface="Times New Roman" pitchFamily="18" charset="0"/>
              </a:rPr>
              <a:t>)</a:t>
            </a:r>
            <a:r>
              <a:rPr lang="en-US" sz="3200" dirty="0"/>
              <a:t>  with audio signal to transmit</a:t>
            </a:r>
          </a:p>
          <a:p>
            <a:pPr marL="1524000" lvl="2">
              <a:spcAft>
                <a:spcPts val="600"/>
              </a:spcAft>
            </a:pPr>
            <a:r>
              <a:rPr lang="en-US" sz="2400" dirty="0"/>
              <a:t>Generally band-limited to 10kHz</a:t>
            </a:r>
          </a:p>
          <a:p>
            <a:pPr marL="1143000" lvl="1">
              <a:spcAft>
                <a:spcPts val="600"/>
              </a:spcAft>
            </a:pPr>
            <a:r>
              <a:rPr lang="en-US" sz="3200" dirty="0"/>
              <a:t> </a:t>
            </a:r>
            <a:r>
              <a:rPr lang="en-US" sz="3200" i="1" dirty="0">
                <a:solidFill>
                  <a:srgbClr val="000000"/>
                </a:solidFill>
                <a:latin typeface="Symbol" pitchFamily="18" charset="2"/>
                <a:cs typeface="Times New Roman" pitchFamily="18" charset="0"/>
              </a:rPr>
              <a:t>w</a:t>
            </a:r>
            <a:r>
              <a:rPr lang="fr-FR" sz="3200" i="1" baseline="-30000" dirty="0">
                <a:solidFill>
                  <a:srgbClr val="000000"/>
                </a:solidFill>
                <a:latin typeface="Times New Roman" pitchFamily="18" charset="0"/>
                <a:cs typeface="Times New Roman" pitchFamily="18" charset="0"/>
              </a:rPr>
              <a:t>c</a:t>
            </a:r>
            <a:r>
              <a:rPr lang="en-US" sz="3200" dirty="0"/>
              <a:t> is frequency of radio receiver (520-1710kHz)</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ln/>
        </p:spPr>
        <p:txBody>
          <a:bodyPr/>
          <a:lstStyle/>
          <a:p>
            <a:r>
              <a:rPr lang="en-US" sz="6600" dirty="0"/>
              <a:t>Musical effect of amplitude modulation (AM)</a:t>
            </a:r>
          </a:p>
        </p:txBody>
      </p:sp>
      <p:sp>
        <p:nvSpPr>
          <p:cNvPr id="13314" name="Rectangle 2"/>
          <p:cNvSpPr>
            <a:spLocks noGrp="1" noChangeArrowheads="1"/>
          </p:cNvSpPr>
          <p:nvPr>
            <p:ph type="body" idx="1"/>
          </p:nvPr>
        </p:nvSpPr>
        <p:spPr>
          <a:xfrm>
            <a:off x="461219" y="1204392"/>
            <a:ext cx="16633848" cy="8473008"/>
          </a:xfrm>
          <a:ln/>
        </p:spPr>
        <p:txBody>
          <a:bodyPr anchor="t"/>
          <a:lstStyle/>
          <a:p>
            <a:pPr marL="0" indent="0">
              <a:spcBef>
                <a:spcPts val="500"/>
              </a:spcBef>
              <a:spcAft>
                <a:spcPts val="500"/>
              </a:spcAft>
              <a:buNone/>
            </a:pP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y</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 [1+</a:t>
            </a:r>
            <a:r>
              <a:rPr kumimoji="0" lang="en-US" sz="3600" b="0" i="0" u="none" strike="noStrike" kern="0" cap="none" spc="0" normalizeH="0" baseline="0" noProof="0" dirty="0">
                <a:ln>
                  <a:noFill/>
                </a:ln>
                <a:solidFill>
                  <a:srgbClr val="000000"/>
                </a:solidFill>
                <a:effectLst/>
                <a:uLnTx/>
                <a:uFillTx/>
                <a:latin typeface="Symbol" pitchFamily="18" charset="2"/>
                <a:sym typeface="Arial" charset="0"/>
              </a:rPr>
              <a:t> a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a:ln>
                  <a:noFill/>
                </a:ln>
                <a:solidFill>
                  <a:srgbClr val="000000"/>
                </a:solidFill>
                <a:effectLst/>
                <a:uLnTx/>
                <a:uFillTx/>
                <a:latin typeface="Times New Roman" pitchFamily="18" charset="0"/>
                <a:cs typeface="Times New Roman" pitchFamily="18" charset="0"/>
                <a:sym typeface="Arial" charset="0"/>
              </a:rPr>
              <a:t>m</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x</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[1+</a:t>
            </a:r>
            <a:r>
              <a:rPr kumimoji="0" lang="en-US" sz="3600" b="0" i="0" u="none" strike="noStrike" kern="0" cap="none" spc="0" normalizeH="0" baseline="0" noProof="0" dirty="0">
                <a:ln>
                  <a:noFill/>
                </a:ln>
                <a:solidFill>
                  <a:srgbClr val="000000"/>
                </a:solidFill>
                <a:effectLst/>
                <a:uLnTx/>
                <a:uFillTx/>
                <a:latin typeface="Symbol" pitchFamily="18" charset="2"/>
                <a:sym typeface="Arial" charset="0"/>
              </a:rPr>
              <a:t> a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a:ln>
                  <a:noFill/>
                </a:ln>
                <a:solidFill>
                  <a:srgbClr val="000000"/>
                </a:solidFill>
                <a:effectLst/>
                <a:uLnTx/>
                <a:uFillTx/>
                <a:latin typeface="Times New Roman" pitchFamily="18" charset="0"/>
                <a:cs typeface="Times New Roman" pitchFamily="18" charset="0"/>
                <a:sym typeface="Arial" charset="0"/>
              </a:rPr>
              <a:t>m</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a:t>
            </a:r>
            <a:r>
              <a:rPr kumimoji="0" lang="en-GB" sz="3600" b="0" i="1" u="none" strike="noStrike" kern="0" cap="none" spc="0" normalizeH="0" baseline="-25000" noProof="0" dirty="0">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1"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charset="0"/>
              </a:rPr>
              <a:t>t+</a:t>
            </a:r>
            <a:r>
              <a:rPr kumimoji="0" lang="fr-FR" sz="3600" b="0" i="1" u="none" strike="noStrike" kern="0" cap="none" spc="0" normalizeH="0" baseline="0" noProof="0" dirty="0" err="1">
                <a:ln>
                  <a:noFill/>
                </a:ln>
                <a:solidFill>
                  <a:srgbClr val="000000"/>
                </a:solidFill>
                <a:effectLst/>
                <a:uLnTx/>
                <a:uFillTx/>
                <a:latin typeface="Symbol" pitchFamily="18" charset="2"/>
                <a:cs typeface="Times New Roman" pitchFamily="18" charset="0"/>
                <a:sym typeface="Arial" charset="0"/>
              </a:rPr>
              <a:t>f</a:t>
            </a:r>
            <a:r>
              <a:rPr kumimoji="0" lang="fr-FR" sz="3600" b="0" i="1" u="none" strike="noStrike" kern="0" cap="none" spc="0" normalizeH="0" baseline="-25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p>
          <a:p>
            <a:pPr marL="0" indent="0">
              <a:spcBef>
                <a:spcPts val="500"/>
              </a:spcBef>
              <a:spcAft>
                <a:spcPts val="500"/>
              </a:spcAft>
              <a:buNone/>
            </a:pPr>
            <a:r>
              <a:rPr lang="fr-FR" sz="3600" dirty="0">
                <a:solidFill>
                  <a:srgbClr val="000000"/>
                </a:solidFill>
                <a:latin typeface="Times New Roman" pitchFamily="18" charset="0"/>
                <a:cs typeface="Times New Roman" pitchFamily="18" charset="0"/>
              </a:rPr>
              <a:t>      </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x</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r>
              <a:rPr kumimoji="0" lang="en-US" sz="3600" b="0" i="0" u="none" strike="noStrike" kern="0" cap="none" spc="0" normalizeH="0" baseline="0" noProof="0" dirty="0">
                <a:ln>
                  <a:noFill/>
                </a:ln>
                <a:solidFill>
                  <a:srgbClr val="000000"/>
                </a:solidFill>
                <a:effectLst/>
                <a:uLnTx/>
                <a:uFillTx/>
                <a:latin typeface="Symbol" pitchFamily="18" charset="2"/>
                <a:sym typeface="Arial" charset="0"/>
              </a:rPr>
              <a:t> a </a:t>
            </a:r>
            <a:r>
              <a:rPr kumimoji="0" lang="en-GB"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a:t>
            </a:r>
            <a:r>
              <a:rPr kumimoji="0" lang="en-GB" sz="3600" b="0" i="1" u="none" strike="noStrike" kern="0" cap="none" spc="0" normalizeH="0" baseline="-25000" noProof="0" dirty="0">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a:ln>
                  <a:noFill/>
                </a:ln>
                <a:solidFill>
                  <a:srgbClr val="000000"/>
                </a:solidFill>
                <a:effectLst/>
                <a:uLnTx/>
                <a:uFillTx/>
                <a:latin typeface="Times New Roman" pitchFamily="18" charset="0"/>
                <a:cs typeface="Times New Roman" pitchFamily="18" charset="0"/>
                <a:sym typeface="Arial" charset="0"/>
              </a:rPr>
              <a:t>m</a:t>
            </a:r>
            <a:r>
              <a:rPr kumimoji="0" lang="fr-FR" sz="3600" b="0" i="1"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t</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 sin</a:t>
            </a:r>
            <a:r>
              <a:rPr kumimoji="0" lang="en-US" sz="3600" b="0" i="0"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a:t>
            </a:r>
            <a:r>
              <a:rPr kumimoji="0" lang="en-US" sz="3600" b="0" i="1" u="none" strike="noStrike" kern="0" cap="none" spc="0" normalizeH="0" baseline="0" noProof="0" dirty="0">
                <a:ln>
                  <a:noFill/>
                </a:ln>
                <a:solidFill>
                  <a:srgbClr val="000000"/>
                </a:solidFill>
                <a:effectLst/>
                <a:uLnTx/>
                <a:uFillTx/>
                <a:latin typeface="Symbol" pitchFamily="18" charset="2"/>
                <a:cs typeface="Times New Roman" pitchFamily="18" charset="0"/>
                <a:sym typeface="Arial" charset="0"/>
              </a:rPr>
              <a:t>w</a:t>
            </a:r>
            <a:r>
              <a:rPr kumimoji="0" lang="fr-FR" sz="3600" b="0" i="1" u="none" strike="noStrike" kern="0" cap="none" spc="0" normalizeH="0" baseline="-30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1"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charset="0"/>
              </a:rPr>
              <a:t>t+</a:t>
            </a:r>
            <a:r>
              <a:rPr kumimoji="0" lang="fr-FR" sz="3600" b="0" i="1" u="none" strike="noStrike" kern="0" cap="none" spc="0" normalizeH="0" baseline="0" noProof="0" dirty="0" err="1">
                <a:ln>
                  <a:noFill/>
                </a:ln>
                <a:solidFill>
                  <a:srgbClr val="000000"/>
                </a:solidFill>
                <a:effectLst/>
                <a:uLnTx/>
                <a:uFillTx/>
                <a:latin typeface="Symbol" pitchFamily="18" charset="2"/>
                <a:cs typeface="Times New Roman" pitchFamily="18" charset="0"/>
                <a:sym typeface="Arial" charset="0"/>
              </a:rPr>
              <a:t>f</a:t>
            </a:r>
            <a:r>
              <a:rPr kumimoji="0" lang="fr-FR" sz="3600" b="0" i="1" u="none" strike="noStrike" kern="0" cap="none" spc="0" normalizeH="0" baseline="-25000" noProof="0" dirty="0" err="1">
                <a:ln>
                  <a:noFill/>
                </a:ln>
                <a:solidFill>
                  <a:srgbClr val="000000"/>
                </a:solidFill>
                <a:effectLst/>
                <a:uLnTx/>
                <a:uFillTx/>
                <a:latin typeface="Times New Roman" pitchFamily="18" charset="0"/>
                <a:cs typeface="Times New Roman" pitchFamily="18" charset="0"/>
                <a:sym typeface="Arial" charset="0"/>
              </a:rPr>
              <a:t>c</a:t>
            </a:r>
            <a:r>
              <a:rPr kumimoji="0" lang="fr-FR" sz="3600" b="0"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charset="0"/>
              </a:rPr>
              <a:t>)</a:t>
            </a:r>
            <a:endParaRPr lang="en-US" sz="3600" dirty="0"/>
          </a:p>
          <a:p>
            <a:pPr marL="465633">
              <a:spcBef>
                <a:spcPts val="500"/>
              </a:spcBef>
              <a:spcAft>
                <a:spcPts val="500"/>
              </a:spcAft>
            </a:pPr>
            <a:r>
              <a:rPr lang="en-US" sz="3600" dirty="0"/>
              <a:t>Output is sum of </a:t>
            </a:r>
            <a:r>
              <a:rPr lang="en-US" sz="3600" dirty="0">
                <a:solidFill>
                  <a:srgbClr val="0000FF"/>
                </a:solidFill>
              </a:rPr>
              <a:t>original signal</a:t>
            </a:r>
            <a:r>
              <a:rPr lang="en-US" sz="3600" dirty="0"/>
              <a:t> &amp; </a:t>
            </a:r>
            <a:r>
              <a:rPr lang="en-US" sz="3600" dirty="0">
                <a:solidFill>
                  <a:srgbClr val="0000FF"/>
                </a:solidFill>
              </a:rPr>
              <a:t>product of signal with carrier wave</a:t>
            </a:r>
          </a:p>
          <a:p>
            <a:pPr marL="465633">
              <a:spcBef>
                <a:spcPts val="500"/>
              </a:spcBef>
              <a:spcAft>
                <a:spcPts val="500"/>
              </a:spcAft>
            </a:pPr>
            <a:r>
              <a:rPr lang="en-US" sz="3600" dirty="0"/>
              <a:t>Focus on simplified version of latter part: </a:t>
            </a:r>
            <a:r>
              <a:rPr lang="en-GB" sz="3600" i="1" dirty="0" err="1">
                <a:solidFill>
                  <a:srgbClr val="000000"/>
                </a:solidFill>
                <a:latin typeface="Times New Roman" pitchFamily="18" charset="0"/>
                <a:cs typeface="Times New Roman" pitchFamily="18" charset="0"/>
              </a:rPr>
              <a:t>y</a:t>
            </a:r>
            <a:r>
              <a:rPr lang="en-GB" sz="3600" i="1" baseline="-25000" dirty="0" err="1">
                <a:solidFill>
                  <a:srgbClr val="000000"/>
                </a:solidFill>
                <a:latin typeface="Times New Roman" pitchFamily="18" charset="0"/>
                <a:cs typeface="Times New Roman" pitchFamily="18" charset="0"/>
              </a:rPr>
              <a:t>m</a:t>
            </a:r>
            <a:r>
              <a:rPr lang="fr-FR" sz="3600" dirty="0">
                <a:solidFill>
                  <a:srgbClr val="000000"/>
                </a:solidFill>
                <a:latin typeface="Times New Roman" pitchFamily="18" charset="0"/>
                <a:cs typeface="Times New Roman" pitchFamily="18" charset="0"/>
              </a:rPr>
              <a:t>(</a:t>
            </a:r>
            <a:r>
              <a:rPr lang="fr-FR" sz="3600" i="1" dirty="0">
                <a:solidFill>
                  <a:srgbClr val="000000"/>
                </a:solidFill>
                <a:latin typeface="Times New Roman" pitchFamily="18" charset="0"/>
                <a:cs typeface="Times New Roman" pitchFamily="18" charset="0"/>
              </a:rPr>
              <a:t>t</a:t>
            </a:r>
            <a:r>
              <a:rPr lang="fr-FR" sz="3600" dirty="0">
                <a:solidFill>
                  <a:srgbClr val="000000"/>
                </a:solidFill>
                <a:latin typeface="Times New Roman" pitchFamily="18" charset="0"/>
                <a:cs typeface="Times New Roman" pitchFamily="18" charset="0"/>
              </a:rPr>
              <a:t>)=sin</a:t>
            </a:r>
            <a:r>
              <a:rPr lang="en-US" sz="3600" dirty="0">
                <a:solidFill>
                  <a:srgbClr val="000000"/>
                </a:solidFill>
                <a:latin typeface="Symbol" pitchFamily="18" charset="2"/>
                <a:cs typeface="Times New Roman" pitchFamily="18" charset="0"/>
              </a:rPr>
              <a:t>(</a:t>
            </a:r>
            <a:r>
              <a:rPr lang="en-US" sz="3600" i="1" dirty="0">
                <a:solidFill>
                  <a:srgbClr val="000000"/>
                </a:solidFill>
                <a:latin typeface="Symbol" pitchFamily="18" charset="2"/>
                <a:cs typeface="Times New Roman" pitchFamily="18" charset="0"/>
              </a:rPr>
              <a:t>w</a:t>
            </a:r>
            <a:r>
              <a:rPr lang="fr-FR" sz="3600" i="1" baseline="-30000" dirty="0" err="1">
                <a:solidFill>
                  <a:srgbClr val="000000"/>
                </a:solidFill>
                <a:latin typeface="Times New Roman" pitchFamily="18" charset="0"/>
                <a:cs typeface="Times New Roman" pitchFamily="18" charset="0"/>
              </a:rPr>
              <a:t>L</a:t>
            </a:r>
            <a:r>
              <a:rPr lang="fr-FR" sz="3600" i="1" dirty="0" err="1">
                <a:solidFill>
                  <a:srgbClr val="000000"/>
                </a:solidFill>
                <a:latin typeface="Times New Roman" pitchFamily="18" charset="0"/>
                <a:cs typeface="Times New Roman" pitchFamily="18" charset="0"/>
              </a:rPr>
              <a:t>t</a:t>
            </a:r>
            <a:r>
              <a:rPr lang="fr-FR" sz="3600" dirty="0">
                <a:solidFill>
                  <a:srgbClr val="000000"/>
                </a:solidFill>
                <a:latin typeface="Times New Roman" pitchFamily="18" charset="0"/>
                <a:cs typeface="Times New Roman" pitchFamily="18" charset="0"/>
              </a:rPr>
              <a:t>) sin</a:t>
            </a:r>
            <a:r>
              <a:rPr lang="en-US" sz="3600" dirty="0">
                <a:solidFill>
                  <a:srgbClr val="000000"/>
                </a:solidFill>
                <a:latin typeface="Symbol" pitchFamily="18" charset="2"/>
                <a:cs typeface="Times New Roman" pitchFamily="18" charset="0"/>
              </a:rPr>
              <a:t>(</a:t>
            </a:r>
            <a:r>
              <a:rPr lang="en-US" sz="3600" i="1" dirty="0">
                <a:solidFill>
                  <a:srgbClr val="000000"/>
                </a:solidFill>
                <a:latin typeface="Symbol" pitchFamily="18" charset="2"/>
                <a:cs typeface="Times New Roman" pitchFamily="18" charset="0"/>
              </a:rPr>
              <a:t>w</a:t>
            </a:r>
            <a:r>
              <a:rPr lang="fr-FR" sz="3600" i="1" baseline="-30000" dirty="0">
                <a:solidFill>
                  <a:srgbClr val="000000"/>
                </a:solidFill>
                <a:latin typeface="Times New Roman" pitchFamily="18" charset="0"/>
                <a:cs typeface="Times New Roman" pitchFamily="18" charset="0"/>
              </a:rPr>
              <a:t>c</a:t>
            </a:r>
            <a:r>
              <a:rPr lang="fr-FR" sz="3600" i="1" dirty="0">
                <a:solidFill>
                  <a:srgbClr val="000000"/>
                </a:solidFill>
                <a:latin typeface="Times New Roman" pitchFamily="18" charset="0"/>
                <a:cs typeface="Times New Roman" pitchFamily="18" charset="0"/>
              </a:rPr>
              <a:t>t</a:t>
            </a:r>
            <a:r>
              <a:rPr lang="fr-FR" sz="3600" dirty="0">
                <a:solidFill>
                  <a:srgbClr val="000000"/>
                </a:solidFill>
                <a:latin typeface="Times New Roman" pitchFamily="18" charset="0"/>
                <a:cs typeface="Times New Roman" pitchFamily="18" charset="0"/>
              </a:rPr>
              <a:t>)</a:t>
            </a:r>
          </a:p>
          <a:p>
            <a:pPr marL="465633">
              <a:spcBef>
                <a:spcPts val="500"/>
              </a:spcBef>
              <a:spcAft>
                <a:spcPts val="500"/>
              </a:spcAft>
            </a:pPr>
            <a:r>
              <a:rPr lang="en-US" sz="3600" dirty="0">
                <a:solidFill>
                  <a:srgbClr val="000000"/>
                </a:solidFill>
                <a:cs typeface="Times New Roman" pitchFamily="18" charset="0"/>
              </a:rPr>
              <a:t>Trigonometric identity </a:t>
            </a:r>
            <a:r>
              <a:rPr lang="en-US" sz="3600" dirty="0">
                <a:solidFill>
                  <a:srgbClr val="000000"/>
                </a:solidFill>
                <a:latin typeface="Times New Roman" pitchFamily="18" charset="0"/>
                <a:cs typeface="Times New Roman" pitchFamily="18" charset="0"/>
              </a:rPr>
              <a:t>sin(</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)sin(</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)=[cos(</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 cos(</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)]/2 , </a:t>
            </a:r>
            <a:r>
              <a:rPr lang="en-US" sz="3600" i="1" dirty="0">
                <a:solidFill>
                  <a:srgbClr val="000000"/>
                </a:solidFill>
                <a:latin typeface="Times New Roman" pitchFamily="18" charset="0"/>
                <a:cs typeface="Times New Roman" pitchFamily="18" charset="0"/>
              </a:rPr>
              <a:t>A</a:t>
            </a:r>
            <a:r>
              <a:rPr lang="en-US" sz="3600" dirty="0">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cs typeface="Times New Roman" pitchFamily="18" charset="0"/>
              </a:rPr>
              <a:t>L</a:t>
            </a:r>
            <a:r>
              <a:rPr lang="en-US" sz="3600" i="1" dirty="0" err="1">
                <a:solidFill>
                  <a:srgbClr val="000000"/>
                </a:solidFill>
                <a:latin typeface="Times New Roman" pitchFamily="18" charset="0"/>
                <a:cs typeface="Times New Roman" pitchFamily="18" charset="0"/>
              </a:rPr>
              <a:t>t</a:t>
            </a:r>
            <a:r>
              <a:rPr lang="en-US" sz="3600" dirty="0">
                <a:solidFill>
                  <a:srgbClr val="000000"/>
                </a:solidFill>
                <a:cs typeface="Times New Roman" pitchFamily="18" charset="0"/>
              </a:rPr>
              <a:t> &amp; </a:t>
            </a:r>
            <a:r>
              <a:rPr lang="en-US" sz="3600" i="1" dirty="0">
                <a:solidFill>
                  <a:srgbClr val="000000"/>
                </a:solidFill>
                <a:latin typeface="Times New Roman" pitchFamily="18" charset="0"/>
                <a:cs typeface="Times New Roman" pitchFamily="18" charset="0"/>
              </a:rPr>
              <a:t>B</a:t>
            </a:r>
            <a:r>
              <a:rPr lang="en-US" sz="3600" dirty="0">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c</a:t>
            </a:r>
            <a:r>
              <a:rPr lang="en-US" sz="3600" i="1" dirty="0" err="1">
                <a:solidFill>
                  <a:srgbClr val="000000"/>
                </a:solidFill>
                <a:latin typeface="Times New Roman" pitchFamily="18" charset="0"/>
                <a:cs typeface="Times New Roman" pitchFamily="18" charset="0"/>
              </a:rPr>
              <a:t>t</a:t>
            </a:r>
            <a:r>
              <a:rPr lang="en-US" sz="3600" dirty="0">
                <a:solidFill>
                  <a:srgbClr val="000000"/>
                </a:solidFill>
                <a:cs typeface="Times New Roman" pitchFamily="18" charset="0"/>
              </a:rPr>
              <a:t> </a:t>
            </a:r>
          </a:p>
          <a:p>
            <a:pPr marL="465633">
              <a:spcBef>
                <a:spcPts val="500"/>
              </a:spcBef>
              <a:spcAft>
                <a:spcPts val="500"/>
              </a:spcAft>
            </a:pPr>
            <a:r>
              <a:rPr lang="en-US" sz="3600" dirty="0">
                <a:solidFill>
                  <a:srgbClr val="000000"/>
                </a:solidFill>
                <a:cs typeface="Times New Roman" pitchFamily="18" charset="0"/>
              </a:rPr>
              <a:t>alternate form for modulator output </a:t>
            </a:r>
            <a:r>
              <a:rPr lang="en-US" sz="3600" i="1" dirty="0" err="1">
                <a:solidFill>
                  <a:srgbClr val="000000"/>
                </a:solidFill>
                <a:latin typeface="Times New Roman" pitchFamily="18" charset="0"/>
                <a:cs typeface="Times New Roman" pitchFamily="18" charset="0"/>
              </a:rPr>
              <a:t>y</a:t>
            </a:r>
            <a:r>
              <a:rPr lang="en-US" sz="3600" i="1" baseline="-30000" dirty="0" err="1">
                <a:solidFill>
                  <a:srgbClr val="000000"/>
                </a:solidFill>
                <a:latin typeface="Times New Roman" pitchFamily="18" charset="0"/>
                <a:cs typeface="Times New Roman" pitchFamily="18" charset="0"/>
              </a:rPr>
              <a:t>m</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t</a:t>
            </a:r>
            <a:r>
              <a:rPr lang="en-US" sz="3600" dirty="0">
                <a:solidFill>
                  <a:srgbClr val="000000"/>
                </a:solidFill>
                <a:latin typeface="Times New Roman" pitchFamily="18" charset="0"/>
                <a:cs typeface="Times New Roman" pitchFamily="18" charset="0"/>
              </a:rPr>
              <a:t>)= [cos[(</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L</a:t>
            </a:r>
            <a:r>
              <a:rPr lang="en-US" sz="3600" i="1" dirty="0" err="1">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c</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t</a:t>
            </a:r>
            <a:r>
              <a:rPr lang="en-US" sz="3600" dirty="0">
                <a:solidFill>
                  <a:srgbClr val="000000"/>
                </a:solidFill>
                <a:latin typeface="Times New Roman" pitchFamily="18" charset="0"/>
                <a:cs typeface="Times New Roman" pitchFamily="18" charset="0"/>
              </a:rPr>
              <a:t>]- cos[(</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L</a:t>
            </a:r>
            <a:r>
              <a:rPr lang="en-US" sz="3600" i="1" dirty="0" err="1">
                <a:solidFill>
                  <a:srgbClr val="000000"/>
                </a:solidFill>
                <a:latin typeface="Times New Roman" pitchFamily="18" charset="0"/>
                <a:cs typeface="Times New Roman" pitchFamily="18" charset="0"/>
              </a:rPr>
              <a:t>+</a:t>
            </a:r>
            <a:r>
              <a:rPr lang="en-US" sz="3600" i="1" dirty="0" err="1">
                <a:solidFill>
                  <a:srgbClr val="000000"/>
                </a:solidFill>
                <a:latin typeface="Symbol" pitchFamily="18" charset="2"/>
                <a:cs typeface="Times New Roman" pitchFamily="18" charset="0"/>
              </a:rPr>
              <a:t>w</a:t>
            </a:r>
            <a:r>
              <a:rPr lang="en-US" sz="3600" i="1" baseline="-30000" dirty="0" err="1">
                <a:solidFill>
                  <a:srgbClr val="000000"/>
                </a:solidFill>
                <a:latin typeface="Times New Roman" pitchFamily="18" charset="0"/>
                <a:cs typeface="Times New Roman" pitchFamily="18" charset="0"/>
              </a:rPr>
              <a:t>c</a:t>
            </a:r>
            <a:r>
              <a:rPr lang="en-US" sz="3600" dirty="0">
                <a:solidFill>
                  <a:srgbClr val="000000"/>
                </a:solidFill>
                <a:latin typeface="Times New Roman" pitchFamily="18" charset="0"/>
                <a:cs typeface="Times New Roman" pitchFamily="18" charset="0"/>
              </a:rPr>
              <a:t>)</a:t>
            </a:r>
            <a:r>
              <a:rPr lang="en-US" sz="3600" i="1" dirty="0">
                <a:solidFill>
                  <a:srgbClr val="000000"/>
                </a:solidFill>
                <a:latin typeface="Times New Roman" pitchFamily="18" charset="0"/>
                <a:cs typeface="Times New Roman" pitchFamily="18" charset="0"/>
              </a:rPr>
              <a:t>t</a:t>
            </a:r>
            <a:r>
              <a:rPr lang="en-US" sz="3600" dirty="0">
                <a:solidFill>
                  <a:srgbClr val="000000"/>
                </a:solidFill>
                <a:latin typeface="Times New Roman" pitchFamily="18" charset="0"/>
                <a:cs typeface="Times New Roman" pitchFamily="18" charset="0"/>
              </a:rPr>
              <a:t>]]/2</a:t>
            </a:r>
          </a:p>
          <a:p>
            <a:pPr marL="465633">
              <a:spcBef>
                <a:spcPts val="500"/>
              </a:spcBef>
              <a:spcAft>
                <a:spcPts val="500"/>
              </a:spcAft>
            </a:pPr>
            <a:r>
              <a:rPr lang="en-US" sz="3600" dirty="0"/>
              <a:t>Notice: </a:t>
            </a:r>
            <a:r>
              <a:rPr lang="en-US" sz="3600" dirty="0">
                <a:solidFill>
                  <a:srgbClr val="0000FF"/>
                </a:solidFill>
              </a:rPr>
              <a:t>sum and difference frequencies</a:t>
            </a:r>
            <a:r>
              <a:rPr lang="en-US" sz="3600" dirty="0"/>
              <a:t>!</a:t>
            </a:r>
          </a:p>
          <a:p>
            <a:pPr marL="0" indent="0">
              <a:spcBef>
                <a:spcPts val="500"/>
              </a:spcBef>
              <a:spcAft>
                <a:spcPts val="500"/>
              </a:spcAft>
              <a:buNone/>
            </a:pPr>
            <a:endParaRPr lang="en-US" sz="36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a:t>Ring modulator</a:t>
            </a:r>
          </a:p>
        </p:txBody>
      </p:sp>
      <p:sp>
        <p:nvSpPr>
          <p:cNvPr id="15362" name="Rectangle 2"/>
          <p:cNvSpPr>
            <a:spLocks noGrp="1" noChangeArrowheads="1"/>
          </p:cNvSpPr>
          <p:nvPr>
            <p:ph type="body" idx="1"/>
          </p:nvPr>
        </p:nvSpPr>
        <p:spPr>
          <a:xfrm>
            <a:off x="118537" y="1132384"/>
            <a:ext cx="17086254" cy="8621216"/>
          </a:xfrm>
          <a:ln/>
        </p:spPr>
        <p:txBody>
          <a:bodyPr anchor="t"/>
          <a:lstStyle/>
          <a:p>
            <a:pPr marL="635000"/>
            <a:r>
              <a:rPr lang="en-US" sz="4800" dirty="0"/>
              <a:t>Audio-frequency amplitude modulation</a:t>
            </a:r>
          </a:p>
          <a:p>
            <a:pPr marL="635000"/>
            <a:endParaRPr lang="en-US" sz="4800" dirty="0"/>
          </a:p>
          <a:p>
            <a:pPr marL="126975" indent="0">
              <a:buNone/>
            </a:pPr>
            <a:endParaRPr lang="en-US" sz="4800" dirty="0"/>
          </a:p>
          <a:p>
            <a:pPr marL="1143000" lvl="1">
              <a:spcBef>
                <a:spcPts val="1600"/>
              </a:spcBef>
            </a:pPr>
            <a:r>
              <a:rPr lang="en-US" sz="4000" dirty="0"/>
              <a:t>Multiply signal by a sinusoid</a:t>
            </a:r>
          </a:p>
          <a:p>
            <a:pPr marL="1524000" lvl="2"/>
            <a:r>
              <a:rPr lang="en-US" sz="3200" dirty="0">
                <a:solidFill>
                  <a:srgbClr val="0000FF"/>
                </a:solidFill>
              </a:rPr>
              <a:t>Suppressed-carrier modulation</a:t>
            </a:r>
            <a:r>
              <a:rPr lang="en-US" sz="3200" dirty="0"/>
              <a:t>; drop the (1 + ) term before</a:t>
            </a:r>
          </a:p>
          <a:p>
            <a:pPr marL="635000"/>
            <a:r>
              <a:rPr lang="en-US" sz="4800" dirty="0"/>
              <a:t>Resulting frequencies will differ from input</a:t>
            </a:r>
          </a:p>
          <a:p>
            <a:pPr marL="1143000" lvl="1"/>
            <a:r>
              <a:rPr lang="en-US" sz="4000" dirty="0"/>
              <a:t>Sum and difference frequencies (</a:t>
            </a:r>
            <a:r>
              <a:rPr lang="en-US" sz="4000" dirty="0">
                <a:solidFill>
                  <a:srgbClr val="0000FF"/>
                </a:solidFill>
              </a:rPr>
              <a:t>sidebands)</a:t>
            </a:r>
            <a:endParaRPr lang="en-US" sz="4000" dirty="0"/>
          </a:p>
          <a:p>
            <a:pPr marL="1143000" lvl="1"/>
            <a:r>
              <a:rPr lang="en-US" sz="4000" dirty="0"/>
              <a:t>Output </a:t>
            </a:r>
            <a:r>
              <a:rPr lang="en-US" sz="4000" dirty="0">
                <a:solidFill>
                  <a:srgbClr val="0000FF"/>
                </a:solidFill>
              </a:rPr>
              <a:t>not harmonic</a:t>
            </a:r>
            <a:endParaRPr lang="en-US" sz="4000" dirty="0"/>
          </a:p>
          <a:p>
            <a:pPr marL="1524000" lvl="2"/>
            <a:r>
              <a:rPr lang="en-US" sz="3200" dirty="0"/>
              <a:t>Sounds can be quite dissonant, even for simple inputs</a:t>
            </a:r>
          </a:p>
          <a:p>
            <a:pPr marL="1524000" lvl="2"/>
            <a:r>
              <a:rPr lang="en-US" sz="3200" dirty="0"/>
              <a:t>Not widely used</a:t>
            </a:r>
          </a:p>
          <a:p>
            <a:pPr marL="1143000" lvl="1"/>
            <a:r>
              <a:rPr lang="en-US" sz="4000" dirty="0">
                <a:solidFill>
                  <a:srgbClr val="FF0000"/>
                </a:solidFill>
              </a:rPr>
              <a:t>Example: </a:t>
            </a:r>
          </a:p>
          <a:p>
            <a:pPr marL="1524000" lvl="2"/>
            <a:r>
              <a:rPr lang="en-US" sz="3200" dirty="0">
                <a:solidFill>
                  <a:srgbClr val="FF0000"/>
                </a:solidFill>
              </a:rPr>
              <a:t>guitar, then mixed with ring modulator output</a:t>
            </a:r>
          </a:p>
        </p:txBody>
      </p:sp>
      <p:pic>
        <p:nvPicPr>
          <p:cNvPr id="15363" name="Picture 3"/>
          <p:cNvPicPr>
            <a:picLocks noChangeArrowheads="1"/>
          </p:cNvPicPr>
          <p:nvPr/>
        </p:nvPicPr>
        <p:blipFill>
          <a:blip r:embed="rId5" cstate="print"/>
          <a:srcRect/>
          <a:stretch>
            <a:fillRect/>
          </a:stretch>
        </p:blipFill>
        <p:spPr bwMode="auto">
          <a:xfrm>
            <a:off x="7806035" y="1996480"/>
            <a:ext cx="7681913" cy="2065338"/>
          </a:xfrm>
          <a:prstGeom prst="rect">
            <a:avLst/>
          </a:prstGeom>
          <a:noFill/>
          <a:ln w="9525" cap="flat">
            <a:noFill/>
            <a:miter lim="800000"/>
            <a:headEnd/>
            <a:tailEnd/>
          </a:ln>
        </p:spPr>
      </p:pic>
      <p:pic>
        <p:nvPicPr>
          <p:cNvPr id="15364" name="Picture 4">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6" cstate="print"/>
          <a:srcRect/>
          <a:stretch>
            <a:fillRect/>
          </a:stretch>
        </p:blipFill>
        <p:spPr bwMode="auto">
          <a:xfrm>
            <a:off x="11982499" y="8261176"/>
            <a:ext cx="1132384" cy="11323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364"/>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6441" fill="hold"/>
                                        <p:tgtEl>
                                          <p:spTgt spid="1536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1536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a:lstStyle/>
          <a:p>
            <a:r>
              <a:rPr lang="en-US" dirty="0"/>
              <a:t>Not harmonic</a:t>
            </a:r>
          </a:p>
        </p:txBody>
      </p:sp>
      <p:sp>
        <p:nvSpPr>
          <p:cNvPr id="17410" name="Rectangle 2"/>
          <p:cNvSpPr>
            <a:spLocks noGrp="1" noChangeArrowheads="1"/>
          </p:cNvSpPr>
          <p:nvPr>
            <p:ph type="body" idx="1"/>
          </p:nvPr>
        </p:nvSpPr>
        <p:spPr>
          <a:xfrm>
            <a:off x="2167731" y="1420416"/>
            <a:ext cx="13004800" cy="8333184"/>
          </a:xfrm>
          <a:ln/>
        </p:spPr>
        <p:txBody>
          <a:bodyPr anchor="t"/>
          <a:lstStyle/>
          <a:p>
            <a:pPr marL="635000">
              <a:spcBef>
                <a:spcPts val="2400"/>
              </a:spcBef>
              <a:spcAft>
                <a:spcPts val="2400"/>
              </a:spcAft>
            </a:pPr>
            <a:r>
              <a:rPr lang="en-US" sz="3600" dirty="0"/>
              <a:t>Modulate                                   with carrier frequency </a:t>
            </a:r>
            <a:r>
              <a:rPr lang="en-US" sz="3600" i="1" dirty="0" err="1">
                <a:latin typeface="Symbol" pitchFamily="18" charset="2"/>
                <a:cs typeface="Times New Roman" pitchFamily="18" charset="0"/>
              </a:rPr>
              <a:t>w</a:t>
            </a:r>
            <a:r>
              <a:rPr lang="en-US" sz="3600" i="1" baseline="-25000" dirty="0" err="1">
                <a:latin typeface="Times New Roman" pitchFamily="18" charset="0"/>
                <a:cs typeface="Times New Roman" pitchFamily="18" charset="0"/>
              </a:rPr>
              <a:t>c</a:t>
            </a:r>
            <a:r>
              <a:rPr lang="en-US" sz="3600" dirty="0"/>
              <a:t> </a:t>
            </a:r>
          </a:p>
          <a:p>
            <a:pPr marL="635000">
              <a:spcBef>
                <a:spcPts val="3100"/>
              </a:spcBef>
            </a:pPr>
            <a:endParaRPr lang="en-US" sz="3600" dirty="0"/>
          </a:p>
          <a:p>
            <a:pPr marL="635000">
              <a:spcBef>
                <a:spcPts val="5100"/>
              </a:spcBef>
            </a:pPr>
            <a:r>
              <a:rPr lang="en-US" sz="3600" dirty="0"/>
              <a:t>Constant frequency </a:t>
            </a:r>
            <a:r>
              <a:rPr lang="en-US" sz="3600" dirty="0">
                <a:solidFill>
                  <a:srgbClr val="0000FF"/>
                </a:solidFill>
              </a:rPr>
              <a:t>added</a:t>
            </a:r>
            <a:r>
              <a:rPr lang="en-US" sz="3600" dirty="0"/>
              <a:t> and </a:t>
            </a:r>
            <a:r>
              <a:rPr lang="en-US" sz="3600" dirty="0">
                <a:solidFill>
                  <a:srgbClr val="0000FF"/>
                </a:solidFill>
              </a:rPr>
              <a:t>subtracted</a:t>
            </a:r>
            <a:r>
              <a:rPr lang="en-US" sz="3600" dirty="0"/>
              <a:t> from each partial</a:t>
            </a:r>
          </a:p>
          <a:p>
            <a:pPr marL="635000"/>
            <a:r>
              <a:rPr lang="en-US" sz="3600" dirty="0"/>
              <a:t>Frequencies </a:t>
            </a:r>
            <a:r>
              <a:rPr lang="en-US" sz="3600" dirty="0">
                <a:solidFill>
                  <a:srgbClr val="0000FF"/>
                </a:solidFill>
              </a:rPr>
              <a:t>no longer multiples of fundamental</a:t>
            </a:r>
          </a:p>
          <a:p>
            <a:pPr marL="635000"/>
            <a:r>
              <a:rPr lang="en-GB" sz="3600" dirty="0"/>
              <a:t>Gong-like</a:t>
            </a:r>
          </a:p>
          <a:p>
            <a:pPr marL="1143000" lvl="1"/>
            <a:r>
              <a:rPr lang="en-GB" sz="3200" dirty="0"/>
              <a:t>ringing bells often contain strong non-harmonic components</a:t>
            </a:r>
          </a:p>
          <a:p>
            <a:pPr marL="1524000" lvl="2"/>
            <a:endParaRPr lang="en-US" sz="3200" dirty="0">
              <a:solidFill>
                <a:srgbClr val="0000FF"/>
              </a:solidFill>
            </a:endParaRPr>
          </a:p>
        </p:txBody>
      </p:sp>
      <p:pic>
        <p:nvPicPr>
          <p:cNvPr id="17414" name="Picture 6"/>
          <p:cNvPicPr>
            <a:picLocks noChangeArrowheads="1"/>
          </p:cNvPicPr>
          <p:nvPr/>
        </p:nvPicPr>
        <p:blipFill>
          <a:blip r:embed="rId5" cstate="print"/>
          <a:srcRect t="9544" r="5928" b="4581"/>
          <a:stretch>
            <a:fillRect/>
          </a:stretch>
        </p:blipFill>
        <p:spPr bwMode="auto">
          <a:xfrm>
            <a:off x="2167731" y="6749008"/>
            <a:ext cx="5638800" cy="2305050"/>
          </a:xfrm>
          <a:prstGeom prst="rect">
            <a:avLst/>
          </a:prstGeom>
          <a:noFill/>
          <a:ln w="9525" cap="flat">
            <a:noFill/>
            <a:miter lim="800000"/>
            <a:headEnd/>
            <a:tailEnd/>
          </a:ln>
        </p:spPr>
      </p:pic>
      <p:sp>
        <p:nvSpPr>
          <p:cNvPr id="17415" name="Rectangle 7"/>
          <p:cNvSpPr>
            <a:spLocks/>
          </p:cNvSpPr>
          <p:nvPr/>
        </p:nvSpPr>
        <p:spPr bwMode="auto">
          <a:xfrm>
            <a:off x="8166075" y="6532984"/>
            <a:ext cx="8568952" cy="2808312"/>
          </a:xfrm>
          <a:prstGeom prst="rect">
            <a:avLst/>
          </a:prstGeom>
          <a:noFill/>
          <a:ln w="12700" cap="flat">
            <a:noFill/>
            <a:miter lim="800000"/>
            <a:headEnd type="none" w="med" len="med"/>
            <a:tailEnd type="none" w="med" len="med"/>
          </a:ln>
        </p:spPr>
        <p:txBody>
          <a:bodyPr lIns="0" tIns="0" rIns="0" bIns="0" anchor="ctr"/>
          <a:lstStyle/>
          <a:p>
            <a:pPr algn="l"/>
            <a:r>
              <a:rPr lang="en-US" sz="2400" dirty="0">
                <a:solidFill>
                  <a:srgbClr val="CC0000"/>
                </a:solidFill>
              </a:rPr>
              <a:t>400 Hz, 600 Hz sine wave, and product of the two </a:t>
            </a:r>
          </a:p>
          <a:p>
            <a:pPr algn="l"/>
            <a:endParaRPr lang="en-US" sz="2400" dirty="0"/>
          </a:p>
          <a:p>
            <a:pPr algn="l"/>
            <a:r>
              <a:rPr lang="en-US" sz="2400" dirty="0"/>
              <a:t>1000Hz High frequency added on top of 200Hz low frequency</a:t>
            </a:r>
          </a:p>
          <a:p>
            <a:pPr algn="l"/>
            <a:endParaRPr lang="en-US" sz="2400" dirty="0"/>
          </a:p>
          <a:p>
            <a:pPr algn="l"/>
            <a:r>
              <a:rPr lang="en-US" sz="2400" dirty="0"/>
              <a:t>200Hz component gives the waveform the gentle dip and rise</a:t>
            </a:r>
          </a:p>
          <a:p>
            <a:endParaRPr lang="en-US" sz="2800" dirty="0">
              <a:solidFill>
                <a:srgbClr val="CC0000"/>
              </a:solidFill>
            </a:endParaRPr>
          </a:p>
        </p:txBody>
      </p:sp>
      <p:pic>
        <p:nvPicPr>
          <p:cNvPr id="17416" name="Picture 8">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6" cstate="print"/>
          <a:srcRect/>
          <a:stretch>
            <a:fillRect/>
          </a:stretch>
        </p:blipFill>
        <p:spPr bwMode="auto">
          <a:xfrm>
            <a:off x="15928392" y="8271048"/>
            <a:ext cx="1276400" cy="1276400"/>
          </a:xfrm>
          <a:prstGeom prst="rect">
            <a:avLst/>
          </a:prstGeom>
          <a:noFill/>
        </p:spPr>
      </p:pic>
      <p:graphicFrame>
        <p:nvGraphicFramePr>
          <p:cNvPr id="10" name="Object 9"/>
          <p:cNvGraphicFramePr>
            <a:graphicFrameLocks noChangeAspect="1"/>
          </p:cNvGraphicFramePr>
          <p:nvPr/>
        </p:nvGraphicFramePr>
        <p:xfrm>
          <a:off x="4781699" y="1060376"/>
          <a:ext cx="4087812" cy="1377950"/>
        </p:xfrm>
        <a:graphic>
          <a:graphicData uri="http://schemas.openxmlformats.org/presentationml/2006/ole">
            <mc:AlternateContent xmlns:mc="http://schemas.openxmlformats.org/markup-compatibility/2006">
              <mc:Choice xmlns:v="urn:schemas-microsoft-com:vml" Requires="v">
                <p:oleObj name="Equation" r:id="rId7" imgW="1168200" imgH="393480" progId="Equation.DSMT4">
                  <p:embed/>
                </p:oleObj>
              </mc:Choice>
              <mc:Fallback>
                <p:oleObj name="Equation" r:id="rId7" imgW="1168200" imgH="393480" progId="Equation.DSMT4">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1699" y="1060376"/>
                        <a:ext cx="4087812"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4133627" y="2428528"/>
          <a:ext cx="9601200" cy="1377950"/>
        </p:xfrm>
        <a:graphic>
          <a:graphicData uri="http://schemas.openxmlformats.org/presentationml/2006/ole">
            <mc:AlternateContent xmlns:mc="http://schemas.openxmlformats.org/markup-compatibility/2006">
              <mc:Choice xmlns:v="urn:schemas-microsoft-com:vml" Requires="v">
                <p:oleObj name="Equation" r:id="rId9" imgW="2743200" imgH="393480" progId="Equation.DSMT4">
                  <p:embed/>
                </p:oleObj>
              </mc:Choice>
              <mc:Fallback>
                <p:oleObj name="Equation" r:id="rId9" imgW="2743200" imgH="393480" progId="Equation.DSMT4">
                  <p:embed/>
                  <p:pic>
                    <p:nvPicPr>
                      <p:cNvPr id="102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3627" y="2428528"/>
                        <a:ext cx="9601200"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416"/>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4000" fill="hold"/>
                                        <p:tgtEl>
                                          <p:spTgt spid="174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17416"/>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Pages>0</Pages>
  <Words>2818</Words>
  <Characters>0</Characters>
  <Application>Microsoft Office PowerPoint</Application>
  <PresentationFormat>Custom</PresentationFormat>
  <Lines>0</Lines>
  <Paragraphs>209</Paragraphs>
  <Slides>19</Slides>
  <Notes>9</Notes>
  <HiddenSlides>0</HiddenSlides>
  <MMClips>3</MMClips>
  <ScaleCrop>false</ScaleCrop>
  <HeadingPairs>
    <vt:vector size="8" baseType="variant">
      <vt:variant>
        <vt:lpstr>Fonts Used</vt:lpstr>
      </vt:variant>
      <vt:variant>
        <vt:i4>12</vt:i4>
      </vt:variant>
      <vt:variant>
        <vt:lpstr>Theme</vt:lpstr>
      </vt:variant>
      <vt:variant>
        <vt:i4>6</vt:i4>
      </vt:variant>
      <vt:variant>
        <vt:lpstr>Embedded OLE Servers</vt:lpstr>
      </vt:variant>
      <vt:variant>
        <vt:i4>1</vt:i4>
      </vt:variant>
      <vt:variant>
        <vt:lpstr>Slide Titles</vt:lpstr>
      </vt:variant>
      <vt:variant>
        <vt:i4>19</vt:i4>
      </vt:variant>
    </vt:vector>
  </HeadingPairs>
  <TitlesOfParts>
    <vt:vector size="38" baseType="lpstr">
      <vt:lpstr>Arial</vt:lpstr>
      <vt:lpstr>Arial Bold</vt:lpstr>
      <vt:lpstr>Arial Italic</vt:lpstr>
      <vt:lpstr>Arial Unicode MS</vt:lpstr>
      <vt:lpstr>Calibri</vt:lpstr>
      <vt:lpstr>Cascadia Mono</vt:lpstr>
      <vt:lpstr>Courier New</vt:lpstr>
      <vt:lpstr>Gill Sans</vt:lpstr>
      <vt:lpstr>Lucida Grande</vt:lpstr>
      <vt:lpstr>Symbol</vt:lpstr>
      <vt:lpstr>Times New Roman</vt:lpstr>
      <vt:lpstr>Wingdings</vt:lpstr>
      <vt:lpstr>Title &amp; Bullets</vt:lpstr>
      <vt:lpstr>Title &amp; Bullets 2col</vt:lpstr>
      <vt:lpstr>Title at top</vt:lpstr>
      <vt:lpstr>Title at top no logo</vt:lpstr>
      <vt:lpstr>Title &amp; Bullets no logo</vt:lpstr>
      <vt:lpstr>Blank</vt:lpstr>
      <vt:lpstr>Equation</vt:lpstr>
      <vt:lpstr>PowerPoint Presentation</vt:lpstr>
      <vt:lpstr>Tremolo</vt:lpstr>
      <vt:lpstr>Tremolo applied to audio signal, varying depth</vt:lpstr>
      <vt:lpstr>Tremolo artifacts- changing LFO frequency</vt:lpstr>
      <vt:lpstr>Tremolo code example</vt:lpstr>
      <vt:lpstr>Amplitude modulation (AM)</vt:lpstr>
      <vt:lpstr>Musical effect of amplitude modulation (AM)</vt:lpstr>
      <vt:lpstr>Ring modulator</vt:lpstr>
      <vt:lpstr>Not harmonic</vt:lpstr>
      <vt:lpstr>Multiplying sinusoids at 400Hz and 100Hz results in sum and difference components at 500Hz and 300Hz, respectively.</vt:lpstr>
      <vt:lpstr>Frequency domain</vt:lpstr>
      <vt:lpstr>An example convolution of input and carrier signals.</vt:lpstr>
      <vt:lpstr>Frequency domain</vt:lpstr>
      <vt:lpstr>Implementation</vt:lpstr>
      <vt:lpstr>Digital implementation</vt:lpstr>
      <vt:lpstr>Ring Modulator sound</vt:lpstr>
      <vt:lpstr>Sinusoidal modulation and hearing</vt:lpstr>
      <vt:lpstr>Sinusoidal modulation and hearing</vt:lpstr>
      <vt:lpstr>Ring modulator code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Joshua Reiss</cp:lastModifiedBy>
  <cp:revision>19</cp:revision>
  <dcterms:modified xsi:type="dcterms:W3CDTF">2025-07-03T15:32:26Z</dcterms:modified>
</cp:coreProperties>
</file>