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8" r:id="rId2"/>
    <p:sldId id="259" r:id="rId3"/>
    <p:sldId id="351" r:id="rId4"/>
    <p:sldId id="352" r:id="rId5"/>
    <p:sldId id="353" r:id="rId6"/>
    <p:sldId id="361" r:id="rId7"/>
    <p:sldId id="354" r:id="rId8"/>
    <p:sldId id="355" r:id="rId9"/>
    <p:sldId id="356" r:id="rId10"/>
    <p:sldId id="35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B0D2C36-4565-4653-8878-580956ACA3E0}" v="217" dt="2022-03-17T16:41:51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80" autoAdjust="0"/>
    <p:restoredTop sz="96370" autoAdjust="0"/>
  </p:normalViewPr>
  <p:slideViewPr>
    <p:cSldViewPr snapToGrid="0">
      <p:cViewPr varScale="1">
        <p:scale>
          <a:sx n="81" d="100"/>
          <a:sy n="81" d="100"/>
        </p:scale>
        <p:origin x="96" y="1044"/>
      </p:cViewPr>
      <p:guideLst/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-221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06A3B-885D-47A2-BBBF-3C17C577BFA5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B1D951-C98B-42A2-8282-D55336F714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79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B1D951-C98B-42A2-8282-D55336F714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2556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CC369-C9E4-4520-BC56-88448E62B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852349-6B4C-488D-82E8-795C210AE6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9B1E6-828F-4F3E-AC34-57F72B63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FAB28-6324-4226-A36E-544581309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829CE-6D1F-46B0-929E-FFFC0B562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74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AD960-DAC6-4331-A0FF-B8ADB879C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2CCB03-89EB-4ED3-91D2-61C67491F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910A7-EC15-4493-8B9F-26AC65E65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B288C-76E9-4876-BF75-1F9BABA3C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A89EC-CC4D-4C45-9D50-42DB3704A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177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359830-2398-40DA-B8C1-E466244D89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2CDA4E-A5D9-4BAC-A2ED-5CAFD94B9A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161D00-4B32-4CA8-812E-29589698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94240-6B49-4341-8F2D-BE59D3D02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A4876-50A8-4F44-A3C4-D5A4D171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7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2DFDE-2A02-4852-881F-3B5B41DDE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D4ABC-C437-4947-A5F0-608FCA9F7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213E3-F19B-446E-B43F-AF1BB97EC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41FB5-4915-4BF6-B0E6-73499246B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D1732-BC26-4B72-A252-98BBB34095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997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91FB-B9A3-482F-8FBC-4590E6550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14089B-6073-428E-A790-EF055956BA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82DA15-2BDD-4AF4-BA6D-750DB238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A81FE-EDF7-4154-8325-45C59893E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29DB88-078A-4423-8BA7-AC77FD9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133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536-3BDB-4174-A20F-9A761DB88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21475-88FC-4509-A05F-6A64ACCBD3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FB3A1-4FDC-40E2-8C37-87A43B022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62AA93-86A6-4927-8504-56DDF629D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3E3AB0-E3C1-494C-B1AD-4AA344D28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79DE5-21EF-43F4-B000-17E526EF9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5776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11886-43BB-4413-83B4-7807CFCE0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26F641-550F-4949-86DC-3D02373B3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150EE-DD86-478E-88BA-CF92008AAE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E9D8D8-00E0-4C79-BD54-24BD0C44B5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2DE659-7815-43C6-BCCA-E1346ED898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ADFD5B-CDBC-4952-ACFF-5D6F9882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FA037-5E9F-459A-B177-52BC910AF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49AF8-F012-4163-9FFB-EF0401CE8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10846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6C586-3A69-4708-9A07-B94A72CE3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C69554-0D2D-4D06-967C-E0BEB2ADA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E7B4F-5ED1-47AF-B238-A84B1472F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FFE4FC-8EDE-4F38-8451-7A5849375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004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FFCA45-62D5-4233-B3F3-BD1CE2F60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C714D9-4002-4983-AF37-D4BE3FE0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987E2D-5C67-4F2B-A26C-B394E603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6267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9777F-332D-4B5B-810B-5C63C9509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58529-C27E-4191-97FD-36D59D9B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61BA99-EB73-49F7-995F-E29024704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66F865-E293-4805-A8D2-4E3D72046C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5C81E1-1728-4DBC-972B-4147F320A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701BE-A421-4C41-BBB7-4EC80ADE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7787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15A17-30CD-4A84-B64E-6C24E1048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A52357-D1DE-44CC-8324-9C498B048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705E25-C97D-4CF1-83A7-2876F918A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939255-7446-46FF-9DCD-64CB9914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F5E260-054C-4638-8D97-401FEF531A6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87B610-3579-4CD1-82A3-C561709F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6EEBE-0B97-433E-AACA-6F0900AE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5768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08BE08-92CA-4E8E-AF4E-8DC96C924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B88EA-5F1B-4B32-BE85-E410E04341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3C0FD3-C7BF-4C4E-B3F7-9AE57525F5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F5E260-054C-4638-8D97-401FEF531A6C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8BBEC2-20CA-4DB5-9DB7-066F42C2AC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DEF48-318D-40F6-87E5-5ED3EB0FB5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25D99-84F7-4196-A481-95D96E6D19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88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BBE84-A437-4567-84B4-F3462197F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87" y="82887"/>
            <a:ext cx="5203232" cy="926198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75000"/>
                  </a:schemeClr>
                </a:solidFill>
              </a:rPr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DF3B0-4A6B-428F-8B0C-EBE3C3DDE6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470" y="2898587"/>
            <a:ext cx="11645636" cy="3820777"/>
          </a:xfrm>
        </p:spPr>
        <p:txBody>
          <a:bodyPr>
            <a:normAutofit/>
          </a:bodyPr>
          <a:lstStyle/>
          <a:p>
            <a:pPr marL="514350" lvl="0" indent="-514350">
              <a:buFont typeface="+mj-lt"/>
              <a:buAutoNum type="arabicPeriod"/>
            </a:pPr>
            <a:r>
              <a:rPr lang="en-GB" dirty="0"/>
              <a:t>Generate short excitation waveform (length </a:t>
            </a:r>
            <a:r>
              <a:rPr lang="en-GB" i="1" dirty="0"/>
              <a:t>L</a:t>
            </a:r>
            <a:r>
              <a:rPr lang="en-GB" dirty="0"/>
              <a:t> samples), typically noise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Excitation is output &amp; simultaneously fed back into delay line of </a:t>
            </a:r>
            <a:r>
              <a:rPr lang="en-GB" i="1" dirty="0"/>
              <a:t>L</a:t>
            </a:r>
            <a:r>
              <a:rPr lang="en-GB" dirty="0"/>
              <a:t> samples</a:t>
            </a:r>
          </a:p>
          <a:p>
            <a:pPr lvl="1"/>
            <a:r>
              <a:rPr lang="en-GB" dirty="0"/>
              <a:t>delay line acts to store one period of the signal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Output of delay line fed through filter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Filter gain must be less than 1 at all frequencies, to avoid unstable feedback loop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Filter typically a low order, lowpass filter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GB" dirty="0"/>
              <a:t>Filter characteristics mainly determine harmonic structure of decaying tone.</a:t>
            </a:r>
          </a:p>
          <a:p>
            <a:pPr marL="514350" lvl="0" indent="-514350">
              <a:buFont typeface="+mj-lt"/>
              <a:buAutoNum type="arabicPeriod"/>
            </a:pPr>
            <a:r>
              <a:rPr lang="en-GB" dirty="0"/>
              <a:t>Filtered output simultaneously mixed back into output &amp; into delay line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17CE7B-073B-4B4C-B6CB-1F74FE2A3D52}"/>
              </a:ext>
            </a:extLst>
          </p:cNvPr>
          <p:cNvSpPr/>
          <p:nvPr/>
        </p:nvSpPr>
        <p:spPr>
          <a:xfrm>
            <a:off x="207424" y="1138138"/>
            <a:ext cx="512064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3200" b="1" dirty="0">
                <a:solidFill>
                  <a:schemeClr val="accent1">
                    <a:lumMod val="75000"/>
                  </a:schemeClr>
                </a:solidFill>
              </a:rPr>
              <a:t>loops short waveform through filtered delay line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183C86-065D-4B96-87CE-D649F05232EC}"/>
              </a:ext>
            </a:extLst>
          </p:cNvPr>
          <p:cNvSpPr/>
          <p:nvPr/>
        </p:nvSpPr>
        <p:spPr>
          <a:xfrm>
            <a:off x="5713280" y="1588442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CCA2A-9C0D-440C-8806-B25AB93D76B0}"/>
              </a:ext>
            </a:extLst>
          </p:cNvPr>
          <p:cNvSpPr/>
          <p:nvPr/>
        </p:nvSpPr>
        <p:spPr>
          <a:xfrm>
            <a:off x="8949800" y="359521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6364A4-7F92-4697-A48C-DF85487C1FBF}"/>
              </a:ext>
            </a:extLst>
          </p:cNvPr>
          <p:cNvSpPr/>
          <p:nvPr/>
        </p:nvSpPr>
        <p:spPr>
          <a:xfrm>
            <a:off x="7319028" y="359521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Lowpass filter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639F41A-A26D-47E1-AD06-0AD0B1AF6F0B}"/>
              </a:ext>
            </a:extLst>
          </p:cNvPr>
          <p:cNvSpPr/>
          <p:nvPr/>
        </p:nvSpPr>
        <p:spPr>
          <a:xfrm>
            <a:off x="10246455" y="1588442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BBCEF84-7D97-4A6A-A8EA-3DD761F89243}"/>
              </a:ext>
            </a:extLst>
          </p:cNvPr>
          <p:cNvCxnSpPr>
            <a:cxnSpLocks/>
            <a:stCxn id="8" idx="3"/>
            <a:endCxn id="17" idx="2"/>
          </p:cNvCxnSpPr>
          <p:nvPr/>
        </p:nvCxnSpPr>
        <p:spPr>
          <a:xfrm>
            <a:off x="6836020" y="1912442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DFC9875-8BA7-4B46-BE05-A6E77BCA1A75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8399028" y="683521"/>
            <a:ext cx="5507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0D8BA7-E59B-4F3D-9DCC-BB3E2F361D39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489800" y="1007521"/>
            <a:ext cx="0" cy="90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7280952-DC64-4034-94FC-03CEAB4A057D}"/>
              </a:ext>
            </a:extLst>
          </p:cNvPr>
          <p:cNvCxnSpPr>
            <a:cxnSpLocks/>
            <a:stCxn id="10" idx="2"/>
            <a:endCxn id="17" idx="0"/>
          </p:cNvCxnSpPr>
          <p:nvPr/>
        </p:nvCxnSpPr>
        <p:spPr>
          <a:xfrm flipH="1">
            <a:off x="7850176" y="1007521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FAF31DE-AE6F-4497-99BF-7192C12AD9AB}"/>
              </a:ext>
            </a:extLst>
          </p:cNvPr>
          <p:cNvSpPr/>
          <p:nvPr/>
        </p:nvSpPr>
        <p:spPr>
          <a:xfrm>
            <a:off x="7580176" y="1642442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1C538B4-444B-443A-BB5D-41012DB5D09F}"/>
              </a:ext>
            </a:extLst>
          </p:cNvPr>
          <p:cNvCxnSpPr>
            <a:cxnSpLocks/>
            <a:stCxn id="17" idx="6"/>
            <a:endCxn id="11" idx="1"/>
          </p:cNvCxnSpPr>
          <p:nvPr/>
        </p:nvCxnSpPr>
        <p:spPr>
          <a:xfrm>
            <a:off x="8120176" y="1912442"/>
            <a:ext cx="21262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66830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5F8F3-1B77-F1FA-3256-75DD4DBBE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6B2E2-7B29-81CE-C23D-D07E5EAE4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Common forms</a:t>
            </a:r>
            <a:endParaRPr lang="en-GB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CDED6F-0323-4A4A-6CF0-E4DE52C309A1}"/>
              </a:ext>
            </a:extLst>
          </p:cNvPr>
          <p:cNvSpPr/>
          <p:nvPr/>
        </p:nvSpPr>
        <p:spPr>
          <a:xfrm>
            <a:off x="7113317" y="3473189"/>
            <a:ext cx="91146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Excitation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19F191-FEEF-B822-1623-78077FAE7DA6}"/>
              </a:ext>
            </a:extLst>
          </p:cNvPr>
          <p:cNvSpPr/>
          <p:nvPr/>
        </p:nvSpPr>
        <p:spPr>
          <a:xfrm>
            <a:off x="9662615" y="3473189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E8AA5C8-F381-0E82-CDFC-D0858F532A66}"/>
              </a:ext>
            </a:extLst>
          </p:cNvPr>
          <p:cNvSpPr/>
          <p:nvPr/>
        </p:nvSpPr>
        <p:spPr>
          <a:xfrm>
            <a:off x="8416902" y="2629772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Feedbackgain</a:t>
            </a:r>
            <a:endParaRPr lang="en-GB" sz="14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B16DEC-8A01-D7EC-DB4B-707FA4C98D9D}"/>
              </a:ext>
            </a:extLst>
          </p:cNvPr>
          <p:cNvSpPr/>
          <p:nvPr/>
        </p:nvSpPr>
        <p:spPr>
          <a:xfrm>
            <a:off x="11110694" y="3473189"/>
            <a:ext cx="73488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Output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1D492B1-28C9-2DB5-3AE7-5ADCC7534B2E}"/>
              </a:ext>
            </a:extLst>
          </p:cNvPr>
          <p:cNvCxnSpPr>
            <a:cxnSpLocks/>
            <a:stCxn id="17" idx="3"/>
            <a:endCxn id="25" idx="2"/>
          </p:cNvCxnSpPr>
          <p:nvPr/>
        </p:nvCxnSpPr>
        <p:spPr>
          <a:xfrm>
            <a:off x="8024784" y="3736220"/>
            <a:ext cx="604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DFCA18-AD11-F1ED-08C0-6662680C9F83}"/>
              </a:ext>
            </a:extLst>
          </p:cNvPr>
          <p:cNvCxnSpPr>
            <a:cxnSpLocks/>
            <a:endCxn id="19" idx="3"/>
          </p:cNvCxnSpPr>
          <p:nvPr/>
        </p:nvCxnSpPr>
        <p:spPr>
          <a:xfrm flipH="1">
            <a:off x="9293672" y="2883756"/>
            <a:ext cx="807328" cy="904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3379EE-14DA-AA01-4412-AC00B0E44CC4}"/>
              </a:ext>
            </a:extLst>
          </p:cNvPr>
          <p:cNvCxnSpPr>
            <a:cxnSpLocks/>
          </p:cNvCxnSpPr>
          <p:nvPr/>
        </p:nvCxnSpPr>
        <p:spPr>
          <a:xfrm flipV="1">
            <a:off x="10091359" y="2892803"/>
            <a:ext cx="9640" cy="624224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10BDEF2-E75D-DF60-BCA0-6B7659C67AB6}"/>
              </a:ext>
            </a:extLst>
          </p:cNvPr>
          <p:cNvCxnSpPr>
            <a:cxnSpLocks/>
            <a:stCxn id="19" idx="2"/>
            <a:endCxn id="25" idx="0"/>
          </p:cNvCxnSpPr>
          <p:nvPr/>
        </p:nvCxnSpPr>
        <p:spPr>
          <a:xfrm flipH="1">
            <a:off x="8848100" y="3155834"/>
            <a:ext cx="7186" cy="3611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7EFB3D6B-3125-48FE-B9BD-0408AA546CA6}"/>
              </a:ext>
            </a:extLst>
          </p:cNvPr>
          <p:cNvSpPr/>
          <p:nvPr/>
        </p:nvSpPr>
        <p:spPr>
          <a:xfrm>
            <a:off x="8628908" y="3517027"/>
            <a:ext cx="438385" cy="438385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96CE486-DE5B-C3A3-23BB-5837C827F6E0}"/>
              </a:ext>
            </a:extLst>
          </p:cNvPr>
          <p:cNvCxnSpPr>
            <a:cxnSpLocks/>
            <a:stCxn id="25" idx="6"/>
            <a:endCxn id="18" idx="1"/>
          </p:cNvCxnSpPr>
          <p:nvPr/>
        </p:nvCxnSpPr>
        <p:spPr>
          <a:xfrm>
            <a:off x="9067293" y="3736220"/>
            <a:ext cx="59532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A30886D-95D1-D984-D86D-632077E12FB3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10539385" y="3736220"/>
            <a:ext cx="57130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2AEBD51B-A316-CC5F-B18C-A44A18E4F720}"/>
              </a:ext>
            </a:extLst>
          </p:cNvPr>
          <p:cNvSpPr/>
          <p:nvPr/>
        </p:nvSpPr>
        <p:spPr>
          <a:xfrm>
            <a:off x="7857771" y="5498928"/>
            <a:ext cx="91146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Excitation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D8E21BF-002C-99AA-EE1B-2704CB66915D}"/>
              </a:ext>
            </a:extLst>
          </p:cNvPr>
          <p:cNvSpPr/>
          <p:nvPr/>
        </p:nvSpPr>
        <p:spPr>
          <a:xfrm>
            <a:off x="10407069" y="5498928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6B026B5-C3F2-42FC-C8DF-71427316E04D}"/>
              </a:ext>
            </a:extLst>
          </p:cNvPr>
          <p:cNvSpPr/>
          <p:nvPr/>
        </p:nvSpPr>
        <p:spPr>
          <a:xfrm>
            <a:off x="9161356" y="4655511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Feedbackgain</a:t>
            </a:r>
            <a:endParaRPr lang="en-GB" sz="14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F829B60-0A45-8BC8-27A6-E415A3AF9C3D}"/>
              </a:ext>
            </a:extLst>
          </p:cNvPr>
          <p:cNvSpPr/>
          <p:nvPr/>
        </p:nvSpPr>
        <p:spPr>
          <a:xfrm>
            <a:off x="10524271" y="6183667"/>
            <a:ext cx="73488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Output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1F5712F-D9F9-5585-3729-A655FFC6C9C0}"/>
              </a:ext>
            </a:extLst>
          </p:cNvPr>
          <p:cNvCxnSpPr>
            <a:cxnSpLocks/>
            <a:stCxn id="38" idx="3"/>
            <a:endCxn id="46" idx="2"/>
          </p:cNvCxnSpPr>
          <p:nvPr/>
        </p:nvCxnSpPr>
        <p:spPr>
          <a:xfrm>
            <a:off x="8769238" y="5761959"/>
            <a:ext cx="604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1F4F8EEB-4F73-E9E6-2BBE-B2CC19654D5F}"/>
              </a:ext>
            </a:extLst>
          </p:cNvPr>
          <p:cNvCxnSpPr>
            <a:cxnSpLocks/>
            <a:endCxn id="40" idx="3"/>
          </p:cNvCxnSpPr>
          <p:nvPr/>
        </p:nvCxnSpPr>
        <p:spPr>
          <a:xfrm flipH="1">
            <a:off x="10038126" y="4909495"/>
            <a:ext cx="807328" cy="9047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77C125A-A9E1-8791-CCF2-BEECF4CC1589}"/>
              </a:ext>
            </a:extLst>
          </p:cNvPr>
          <p:cNvCxnSpPr>
            <a:cxnSpLocks/>
          </p:cNvCxnSpPr>
          <p:nvPr/>
        </p:nvCxnSpPr>
        <p:spPr>
          <a:xfrm flipV="1">
            <a:off x="10835814" y="4918542"/>
            <a:ext cx="9640" cy="624224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CD5ED55-E425-0A99-D628-40ADB4386C09}"/>
              </a:ext>
            </a:extLst>
          </p:cNvPr>
          <p:cNvCxnSpPr>
            <a:cxnSpLocks/>
            <a:stCxn id="40" idx="2"/>
            <a:endCxn id="46" idx="0"/>
          </p:cNvCxnSpPr>
          <p:nvPr/>
        </p:nvCxnSpPr>
        <p:spPr>
          <a:xfrm flipH="1">
            <a:off x="9592555" y="5181573"/>
            <a:ext cx="7186" cy="3611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>
            <a:extLst>
              <a:ext uri="{FF2B5EF4-FFF2-40B4-BE49-F238E27FC236}">
                <a16:creationId xmlns:a16="http://schemas.microsoft.com/office/drawing/2014/main" id="{0EC2F93C-764A-F4F9-26C0-493B5909588E}"/>
              </a:ext>
            </a:extLst>
          </p:cNvPr>
          <p:cNvSpPr/>
          <p:nvPr/>
        </p:nvSpPr>
        <p:spPr>
          <a:xfrm>
            <a:off x="9373362" y="5542766"/>
            <a:ext cx="438385" cy="438385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2385593-BA35-670D-AAD1-EF4B6EB95B29}"/>
              </a:ext>
            </a:extLst>
          </p:cNvPr>
          <p:cNvCxnSpPr>
            <a:cxnSpLocks/>
            <a:stCxn id="46" idx="6"/>
            <a:endCxn id="39" idx="1"/>
          </p:cNvCxnSpPr>
          <p:nvPr/>
        </p:nvCxnSpPr>
        <p:spPr>
          <a:xfrm>
            <a:off x="9811747" y="5761959"/>
            <a:ext cx="59532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C923CA7-B20F-81A0-AF48-ABBD189FB962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9623621" y="6446698"/>
            <a:ext cx="90065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02ED99B-AAD2-09BE-0BE5-FE83276E1EF3}"/>
              </a:ext>
            </a:extLst>
          </p:cNvPr>
          <p:cNvCxnSpPr>
            <a:cxnSpLocks/>
            <a:stCxn id="46" idx="4"/>
          </p:cNvCxnSpPr>
          <p:nvPr/>
        </p:nvCxnSpPr>
        <p:spPr>
          <a:xfrm>
            <a:off x="9592555" y="5981151"/>
            <a:ext cx="7186" cy="465547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35520DB-173B-5079-88C5-4334ED1EB0F6}"/>
              </a:ext>
            </a:extLst>
          </p:cNvPr>
          <p:cNvSpPr/>
          <p:nvPr/>
        </p:nvSpPr>
        <p:spPr>
          <a:xfrm>
            <a:off x="7006426" y="1428752"/>
            <a:ext cx="91146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Excitation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43E6970-F7F9-F19D-E90D-6223A4B96F5F}"/>
              </a:ext>
            </a:extLst>
          </p:cNvPr>
          <p:cNvSpPr/>
          <p:nvPr/>
        </p:nvSpPr>
        <p:spPr>
          <a:xfrm>
            <a:off x="9555724" y="1428752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92B10E86-5C4B-74F9-75B6-6D7C271F09D2}"/>
              </a:ext>
            </a:extLst>
          </p:cNvPr>
          <p:cNvSpPr/>
          <p:nvPr/>
        </p:nvSpPr>
        <p:spPr>
          <a:xfrm>
            <a:off x="8310011" y="585335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 err="1"/>
              <a:t>Feedbackgain</a:t>
            </a:r>
            <a:endParaRPr lang="en-GB" sz="1400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4E66FF2-FA32-5988-475B-2C5FE24793C4}"/>
              </a:ext>
            </a:extLst>
          </p:cNvPr>
          <p:cNvSpPr/>
          <p:nvPr/>
        </p:nvSpPr>
        <p:spPr>
          <a:xfrm>
            <a:off x="11003803" y="1428752"/>
            <a:ext cx="734887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Output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63FB155-A571-7D9C-7072-8CA2D8B0ADC7}"/>
              </a:ext>
            </a:extLst>
          </p:cNvPr>
          <p:cNvCxnSpPr>
            <a:cxnSpLocks/>
            <a:stCxn id="66" idx="3"/>
            <a:endCxn id="74" idx="2"/>
          </p:cNvCxnSpPr>
          <p:nvPr/>
        </p:nvCxnSpPr>
        <p:spPr>
          <a:xfrm>
            <a:off x="7917893" y="1691783"/>
            <a:ext cx="604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50044A71-9210-C9DC-82C2-156409E86D87}"/>
              </a:ext>
            </a:extLst>
          </p:cNvPr>
          <p:cNvCxnSpPr>
            <a:cxnSpLocks/>
            <a:stCxn id="88" idx="1"/>
            <a:endCxn id="68" idx="3"/>
          </p:cNvCxnSpPr>
          <p:nvPr/>
        </p:nvCxnSpPr>
        <p:spPr>
          <a:xfrm flipH="1" flipV="1">
            <a:off x="9186781" y="848366"/>
            <a:ext cx="365650" cy="1031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AA4697C2-1C6C-F020-5C89-791331711522}"/>
              </a:ext>
            </a:extLst>
          </p:cNvPr>
          <p:cNvCxnSpPr>
            <a:cxnSpLocks/>
            <a:stCxn id="67" idx="0"/>
            <a:endCxn id="88" idx="2"/>
          </p:cNvCxnSpPr>
          <p:nvPr/>
        </p:nvCxnSpPr>
        <p:spPr>
          <a:xfrm flipH="1" flipV="1">
            <a:off x="9990816" y="1121707"/>
            <a:ext cx="3293" cy="30704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C505343-E446-899D-4444-66C85C9A52D0}"/>
              </a:ext>
            </a:extLst>
          </p:cNvPr>
          <p:cNvCxnSpPr>
            <a:cxnSpLocks/>
            <a:stCxn id="68" idx="2"/>
            <a:endCxn id="74" idx="0"/>
          </p:cNvCxnSpPr>
          <p:nvPr/>
        </p:nvCxnSpPr>
        <p:spPr>
          <a:xfrm flipH="1">
            <a:off x="8741209" y="1111397"/>
            <a:ext cx="7186" cy="3611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Oval 73">
            <a:extLst>
              <a:ext uri="{FF2B5EF4-FFF2-40B4-BE49-F238E27FC236}">
                <a16:creationId xmlns:a16="http://schemas.microsoft.com/office/drawing/2014/main" id="{D42EBCB5-A160-3608-969D-2ACEA8BB228E}"/>
              </a:ext>
            </a:extLst>
          </p:cNvPr>
          <p:cNvSpPr/>
          <p:nvPr/>
        </p:nvSpPr>
        <p:spPr>
          <a:xfrm>
            <a:off x="8522017" y="1472590"/>
            <a:ext cx="438385" cy="438385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019AC3D-8A8A-80A8-7C75-52DEC1170FED}"/>
              </a:ext>
            </a:extLst>
          </p:cNvPr>
          <p:cNvCxnSpPr>
            <a:cxnSpLocks/>
            <a:stCxn id="74" idx="6"/>
            <a:endCxn id="67" idx="1"/>
          </p:cNvCxnSpPr>
          <p:nvPr/>
        </p:nvCxnSpPr>
        <p:spPr>
          <a:xfrm>
            <a:off x="8960402" y="1691783"/>
            <a:ext cx="59532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215A171-C9DB-AC2E-5419-49E104E27B8B}"/>
              </a:ext>
            </a:extLst>
          </p:cNvPr>
          <p:cNvCxnSpPr>
            <a:cxnSpLocks/>
            <a:stCxn id="67" idx="3"/>
            <a:endCxn id="69" idx="1"/>
          </p:cNvCxnSpPr>
          <p:nvPr/>
        </p:nvCxnSpPr>
        <p:spPr>
          <a:xfrm>
            <a:off x="10432494" y="1691783"/>
            <a:ext cx="57130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C96BE08-2EE8-D0EC-21E4-FE84463867C6}"/>
              </a:ext>
            </a:extLst>
          </p:cNvPr>
          <p:cNvSpPr/>
          <p:nvPr/>
        </p:nvSpPr>
        <p:spPr>
          <a:xfrm>
            <a:off x="9552431" y="595645"/>
            <a:ext cx="876770" cy="526062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Delay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AA1D114-1BB1-1A49-1550-77863AFBFB8F}"/>
              </a:ext>
            </a:extLst>
          </p:cNvPr>
          <p:cNvSpPr txBox="1"/>
          <p:nvPr/>
        </p:nvSpPr>
        <p:spPr>
          <a:xfrm>
            <a:off x="6341424" y="712519"/>
            <a:ext cx="4523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A</a:t>
            </a:r>
            <a:endParaRPr lang="en-GB" sz="36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E4E9E85-6BDF-E0E8-77E0-EE25324F784E}"/>
              </a:ext>
            </a:extLst>
          </p:cNvPr>
          <p:cNvSpPr txBox="1"/>
          <p:nvPr/>
        </p:nvSpPr>
        <p:spPr>
          <a:xfrm>
            <a:off x="6303819" y="3269672"/>
            <a:ext cx="4363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</a:t>
            </a:r>
            <a:endParaRPr lang="en-GB" sz="3600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FAD44337-E5EC-CBA3-4E7C-603F7790D885}"/>
              </a:ext>
            </a:extLst>
          </p:cNvPr>
          <p:cNvSpPr txBox="1"/>
          <p:nvPr/>
        </p:nvSpPr>
        <p:spPr>
          <a:xfrm>
            <a:off x="6456219" y="5826824"/>
            <a:ext cx="4315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23358879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21FB-6975-498F-88EE-3B047E430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3" y="185830"/>
            <a:ext cx="10515600" cy="961651"/>
          </a:xfrm>
        </p:spPr>
        <p:txBody>
          <a:bodyPr/>
          <a:lstStyle/>
          <a:p>
            <a:r>
              <a:rPr lang="en-GB" dirty="0"/>
              <a:t>Simple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B39FB-A08A-4FBE-8D9F-4B9DD8571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07" y="1147481"/>
            <a:ext cx="5682222" cy="3569659"/>
          </a:xfrm>
          <a:ln w="15875">
            <a:solidFill>
              <a:srgbClr val="0070C0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Tuning the string</a:t>
            </a:r>
          </a:p>
          <a:p>
            <a:r>
              <a:rPr lang="en-GB" sz="2400" i="1" dirty="0"/>
              <a:t>L</a:t>
            </a:r>
            <a:r>
              <a:rPr lang="en-GB" sz="2400" dirty="0"/>
              <a:t> is the number of samples of delay</a:t>
            </a:r>
          </a:p>
          <a:p>
            <a:r>
              <a:rPr lang="en-GB" sz="2400" dirty="0"/>
              <a:t>So delay time </a:t>
            </a:r>
            <a:r>
              <a:rPr lang="en-GB" sz="2400" i="1" dirty="0"/>
              <a:t>D</a:t>
            </a:r>
            <a:r>
              <a:rPr lang="en-GB" sz="2400" dirty="0"/>
              <a:t>=</a:t>
            </a:r>
            <a:r>
              <a:rPr lang="en-GB" sz="2400" i="1" dirty="0"/>
              <a:t>L</a:t>
            </a:r>
            <a:r>
              <a:rPr lang="en-GB" sz="2400" dirty="0"/>
              <a:t>/</a:t>
            </a:r>
            <a:r>
              <a:rPr lang="en-GB" sz="2400" i="1" dirty="0"/>
              <a:t>f</a:t>
            </a:r>
            <a:r>
              <a:rPr lang="en-GB" sz="2400" i="1" baseline="-25000" dirty="0"/>
              <a:t>s</a:t>
            </a:r>
          </a:p>
          <a:p>
            <a:pPr lvl="1"/>
            <a:r>
              <a:rPr lang="en-GB" sz="2000" i="1" dirty="0"/>
              <a:t>D</a:t>
            </a:r>
            <a:r>
              <a:rPr lang="en-GB" sz="2000" dirty="0"/>
              <a:t> is the period, i.e. time before it repeats</a:t>
            </a:r>
            <a:endParaRPr lang="en-GB" sz="2000" i="1" baseline="-25000" dirty="0"/>
          </a:p>
          <a:p>
            <a:r>
              <a:rPr lang="en-GB" sz="2400" dirty="0"/>
              <a:t>Fundamental frequency should be 1/</a:t>
            </a:r>
            <a:r>
              <a:rPr lang="en-GB" sz="2400" i="1" dirty="0"/>
              <a:t>D</a:t>
            </a:r>
          </a:p>
          <a:p>
            <a:r>
              <a:rPr lang="en-GB" sz="2400" dirty="0"/>
              <a:t>Want </a:t>
            </a:r>
            <a:r>
              <a:rPr lang="en-GB" sz="2400" i="1" dirty="0"/>
              <a:t>D</a:t>
            </a:r>
            <a:r>
              <a:rPr lang="en-GB" sz="2400" dirty="0"/>
              <a:t> very small</a:t>
            </a:r>
          </a:p>
          <a:p>
            <a:pPr lvl="1"/>
            <a:r>
              <a:rPr lang="en-GB" sz="2000" dirty="0"/>
              <a:t>10 </a:t>
            </a:r>
            <a:r>
              <a:rPr lang="en-GB" sz="2000" dirty="0" err="1"/>
              <a:t>ms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 100 Hz</a:t>
            </a:r>
          </a:p>
          <a:p>
            <a:pPr lvl="1"/>
            <a:r>
              <a:rPr lang="en-GB" sz="2000" dirty="0"/>
              <a:t>5 </a:t>
            </a:r>
            <a:r>
              <a:rPr lang="en-GB" sz="2000" dirty="0" err="1"/>
              <a:t>ms</a:t>
            </a:r>
            <a:r>
              <a:rPr lang="en-GB" sz="2000" dirty="0"/>
              <a:t> </a:t>
            </a:r>
            <a:r>
              <a:rPr lang="en-GB" sz="2000" dirty="0">
                <a:sym typeface="Wingdings" panose="05000000000000000000" pitchFamily="2" charset="2"/>
              </a:rPr>
              <a:t> 200 Hz</a:t>
            </a:r>
          </a:p>
          <a:p>
            <a:pPr lvl="1"/>
            <a:r>
              <a:rPr lang="en-GB" sz="2000" dirty="0">
                <a:sym typeface="Wingdings" panose="05000000000000000000" pitchFamily="2" charset="2"/>
              </a:rPr>
              <a:t>2 </a:t>
            </a:r>
            <a:r>
              <a:rPr lang="en-GB" sz="2000" dirty="0" err="1">
                <a:sym typeface="Wingdings" panose="05000000000000000000" pitchFamily="2" charset="2"/>
              </a:rPr>
              <a:t>ms</a:t>
            </a:r>
            <a:r>
              <a:rPr lang="en-GB" sz="2000" dirty="0">
                <a:sym typeface="Wingdings" panose="05000000000000000000" pitchFamily="2" charset="2"/>
              </a:rPr>
              <a:t>  500 Hz</a:t>
            </a:r>
            <a:endParaRPr lang="en-GB" sz="20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8E139A7-C469-4838-AF89-801E4BA5A76F}"/>
              </a:ext>
            </a:extLst>
          </p:cNvPr>
          <p:cNvSpPr/>
          <p:nvPr/>
        </p:nvSpPr>
        <p:spPr>
          <a:xfrm>
            <a:off x="1675812" y="4864454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0F0CAB-AFAF-40A4-9026-905018D5A4EC}"/>
              </a:ext>
            </a:extLst>
          </p:cNvPr>
          <p:cNvSpPr/>
          <p:nvPr/>
        </p:nvSpPr>
        <p:spPr>
          <a:xfrm>
            <a:off x="3476614" y="4864454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579E85-9729-4BCD-982C-FC29AD94388A}"/>
              </a:ext>
            </a:extLst>
          </p:cNvPr>
          <p:cNvSpPr/>
          <p:nvPr/>
        </p:nvSpPr>
        <p:spPr>
          <a:xfrm>
            <a:off x="6940180" y="602417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A6AA07-32AC-4A66-B6A8-1D9BB5F9A244}"/>
              </a:ext>
            </a:extLst>
          </p:cNvPr>
          <p:cNvSpPr/>
          <p:nvPr/>
        </p:nvSpPr>
        <p:spPr>
          <a:xfrm>
            <a:off x="5255622" y="602417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Feedback</a:t>
            </a:r>
          </a:p>
          <a:p>
            <a:pPr algn="ctr"/>
            <a:r>
              <a:rPr lang="en-GB" dirty="0"/>
              <a:t>Gain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381F841-C57F-4CD3-8675-9313A2D8C05B}"/>
              </a:ext>
            </a:extLst>
          </p:cNvPr>
          <p:cNvSpPr/>
          <p:nvPr/>
        </p:nvSpPr>
        <p:spPr>
          <a:xfrm>
            <a:off x="8230859" y="4864454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destination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4BF9F0D-BABE-432C-A432-91D5C9B6DEF0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2971812" y="5188454"/>
            <a:ext cx="50480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9400826-2090-494B-A685-E6E741375322}"/>
              </a:ext>
            </a:extLst>
          </p:cNvPr>
          <p:cNvCxnSpPr>
            <a:cxnSpLocks/>
            <a:stCxn id="13" idx="3"/>
            <a:endCxn id="22" idx="2"/>
          </p:cNvCxnSpPr>
          <p:nvPr/>
        </p:nvCxnSpPr>
        <p:spPr>
          <a:xfrm>
            <a:off x="4772614" y="5188454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2C75BB-5EEF-4B50-AFA9-D59D65037D7A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>
            <a:off x="6335622" y="6348170"/>
            <a:ext cx="60455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E4CFA84-23D6-4C02-B0C3-843A2D1A639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480180" y="5188454"/>
            <a:ext cx="0" cy="83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128EE5-0F38-4CF2-A1F0-4D04D690BF0F}"/>
              </a:ext>
            </a:extLst>
          </p:cNvPr>
          <p:cNvCxnSpPr>
            <a:cxnSpLocks/>
            <a:stCxn id="15" idx="0"/>
            <a:endCxn id="22" idx="4"/>
          </p:cNvCxnSpPr>
          <p:nvPr/>
        </p:nvCxnSpPr>
        <p:spPr>
          <a:xfrm flipH="1" flipV="1">
            <a:off x="5786770" y="5458454"/>
            <a:ext cx="8852" cy="56571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53B126C-0415-450A-881E-31BC2DC18952}"/>
              </a:ext>
            </a:extLst>
          </p:cNvPr>
          <p:cNvSpPr/>
          <p:nvPr/>
        </p:nvSpPr>
        <p:spPr>
          <a:xfrm>
            <a:off x="5516770" y="4918454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46F112-D4FA-4865-8162-E3577F490B74}"/>
              </a:ext>
            </a:extLst>
          </p:cNvPr>
          <p:cNvCxnSpPr>
            <a:cxnSpLocks/>
            <a:stCxn id="22" idx="6"/>
            <a:endCxn id="16" idx="1"/>
          </p:cNvCxnSpPr>
          <p:nvPr/>
        </p:nvCxnSpPr>
        <p:spPr>
          <a:xfrm>
            <a:off x="6056770" y="5188454"/>
            <a:ext cx="217408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D888A75-DDCC-49A7-81DE-0C9B8099AB33}"/>
              </a:ext>
            </a:extLst>
          </p:cNvPr>
          <p:cNvSpPr txBox="1"/>
          <p:nvPr/>
        </p:nvSpPr>
        <p:spPr>
          <a:xfrm>
            <a:off x="6096000" y="1670513"/>
            <a:ext cx="5790636" cy="1401409"/>
          </a:xfrm>
          <a:prstGeom prst="rect">
            <a:avLst/>
          </a:prstGeom>
          <a:noFill/>
          <a:ln w="15875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8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Variations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replace filter with just feedback gain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2400" b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Can have excitation decay over short time</a:t>
            </a:r>
          </a:p>
        </p:txBody>
      </p:sp>
    </p:spTree>
    <p:extLst>
      <p:ext uri="{BB962C8B-B14F-4D97-AF65-F5344CB8AC3E}">
        <p14:creationId xmlns:p14="http://schemas.microsoft.com/office/powerpoint/2010/main" val="722391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6BC96-57FE-3380-CD45-53EEF63BD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Delay line with feedback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E249BF-AFF2-0D4A-65D5-7E7749D9131B}"/>
              </a:ext>
            </a:extLst>
          </p:cNvPr>
          <p:cNvSpPr/>
          <p:nvPr/>
        </p:nvSpPr>
        <p:spPr>
          <a:xfrm>
            <a:off x="2811460" y="2922720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CF4F59-CBB9-A917-8E9C-1FA1FD4BCA78}"/>
              </a:ext>
            </a:extLst>
          </p:cNvPr>
          <p:cNvSpPr/>
          <p:nvPr/>
        </p:nvSpPr>
        <p:spPr>
          <a:xfrm>
            <a:off x="6047980" y="1693799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6065EF3-BEF7-204F-513A-2B1A6279F3BA}"/>
              </a:ext>
            </a:extLst>
          </p:cNvPr>
          <p:cNvSpPr/>
          <p:nvPr/>
        </p:nvSpPr>
        <p:spPr>
          <a:xfrm>
            <a:off x="4417208" y="1693799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Feedbackgain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AAE93F-1C83-2CB5-0C2E-899629992753}"/>
              </a:ext>
            </a:extLst>
          </p:cNvPr>
          <p:cNvSpPr/>
          <p:nvPr/>
        </p:nvSpPr>
        <p:spPr>
          <a:xfrm>
            <a:off x="7344635" y="2922720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3EA0B9F-E0EB-8818-D37F-1D5EC1ABE292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>
            <a:off x="3934200" y="3246720"/>
            <a:ext cx="7441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1087B3-1DFB-F8AA-F6A8-382B27D913C8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497208" y="2017799"/>
            <a:ext cx="55077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31EA1CD-F767-9863-5C36-B72AE30571B2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6587980" y="2341799"/>
            <a:ext cx="0" cy="90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7DDFB27-C24A-D139-68FE-CC4B4360B9AA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48356" y="2341799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9E5054A7-E71D-74FC-A5D7-4CA6C933C5A1}"/>
              </a:ext>
            </a:extLst>
          </p:cNvPr>
          <p:cNvSpPr/>
          <p:nvPr/>
        </p:nvSpPr>
        <p:spPr>
          <a:xfrm>
            <a:off x="4678356" y="2976720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D57AE5B-136B-F08D-491B-E3545A1EF89F}"/>
              </a:ext>
            </a:extLst>
          </p:cNvPr>
          <p:cNvCxnSpPr>
            <a:cxnSpLocks/>
            <a:stCxn id="16" idx="6"/>
            <a:endCxn id="11" idx="1"/>
          </p:cNvCxnSpPr>
          <p:nvPr/>
        </p:nvCxnSpPr>
        <p:spPr>
          <a:xfrm>
            <a:off x="5218356" y="3246720"/>
            <a:ext cx="21262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28EA1A3B-0E43-363B-0997-37AA57F44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7000757"/>
              </p:ext>
            </p:extLst>
          </p:nvPr>
        </p:nvGraphicFramePr>
        <p:xfrm>
          <a:off x="3310294" y="4414589"/>
          <a:ext cx="5852369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Excitation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 length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 gain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68395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9C5FE-F475-F235-334D-00A88A7EFB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6A816-8D40-62A5-8B05-FD3BE02C6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Filters in the waveguide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77C3984-6485-C5E3-C5F9-A1A4F4E4E0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8537744"/>
              </p:ext>
            </p:extLst>
          </p:nvPr>
        </p:nvGraphicFramePr>
        <p:xfrm>
          <a:off x="3310294" y="4414589"/>
          <a:ext cx="5852369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 length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1A76E437-7554-4B56-C4E2-BB3C0E4AEA31}"/>
              </a:ext>
            </a:extLst>
          </p:cNvPr>
          <p:cNvSpPr/>
          <p:nvPr/>
        </p:nvSpPr>
        <p:spPr>
          <a:xfrm>
            <a:off x="2979413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6EC9BA-C03E-26D1-FAD2-EAF6500A119B}"/>
              </a:ext>
            </a:extLst>
          </p:cNvPr>
          <p:cNvSpPr/>
          <p:nvPr/>
        </p:nvSpPr>
        <p:spPr>
          <a:xfrm>
            <a:off x="5973332" y="2393600"/>
            <a:ext cx="100797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5081D72-5F55-AF7E-6F70-312422E679C4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 err="1"/>
              <a:t>Feedbackgain</a:t>
            </a:r>
            <a:endParaRPr lang="en-GB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F4F030-6317-C08E-2981-31F49999B6D7}"/>
              </a:ext>
            </a:extLst>
          </p:cNvPr>
          <p:cNvSpPr/>
          <p:nvPr/>
        </p:nvSpPr>
        <p:spPr>
          <a:xfrm>
            <a:off x="839899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54E2B69-FC3F-1E40-A021-6B54743DBF43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>
            <a:off x="4102153" y="3946521"/>
            <a:ext cx="5762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EB431E2-A2AD-7D85-0ADB-335D39FEC41A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497208" y="2717600"/>
            <a:ext cx="476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CA2D6D4-8101-C31B-E123-3862103EBF6E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789411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3D14D3D-1A10-DEA6-230D-5D42A8C50CD6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EA53039-A3DB-31C0-15B9-B21868D43CCD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376B45-7658-8D09-309B-FEDF0F1BBF33}"/>
              </a:ext>
            </a:extLst>
          </p:cNvPr>
          <p:cNvCxnSpPr>
            <a:cxnSpLocks/>
            <a:stCxn id="16" idx="6"/>
            <a:endCxn id="11" idx="1"/>
          </p:cNvCxnSpPr>
          <p:nvPr/>
        </p:nvCxnSpPr>
        <p:spPr>
          <a:xfrm>
            <a:off x="5218356" y="3946521"/>
            <a:ext cx="318063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75DE4CB-A6E6-1D25-07A1-06577C926098}"/>
              </a:ext>
            </a:extLst>
          </p:cNvPr>
          <p:cNvSpPr/>
          <p:nvPr/>
        </p:nvSpPr>
        <p:spPr>
          <a:xfrm>
            <a:off x="1215350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393166B-F984-CEAD-89AD-7F4C406D5236}"/>
              </a:ext>
            </a:extLst>
          </p:cNvPr>
          <p:cNvCxnSpPr>
            <a:cxnSpLocks/>
            <a:stCxn id="19" idx="3"/>
            <a:endCxn id="8" idx="1"/>
          </p:cNvCxnSpPr>
          <p:nvPr/>
        </p:nvCxnSpPr>
        <p:spPr>
          <a:xfrm>
            <a:off x="2338090" y="3946521"/>
            <a:ext cx="64132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0258842-9D83-3B98-6325-83CFFD82DFFC}"/>
              </a:ext>
            </a:extLst>
          </p:cNvPr>
          <p:cNvSpPr/>
          <p:nvPr/>
        </p:nvSpPr>
        <p:spPr>
          <a:xfrm>
            <a:off x="744666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06AF0D4-0CD4-4EBB-E52E-C99FEA52B677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6978686" y="2717600"/>
            <a:ext cx="46797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7236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15CB2-94BF-8251-B3A2-42D4E41E3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156A6-449D-2194-01B7-032FBB514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Nonlinearities</a:t>
            </a:r>
            <a:endParaRPr lang="en-GB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AD8AFC3-A7B5-4EFD-9F5E-9E939F217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2154912"/>
              </p:ext>
            </p:extLst>
          </p:nvPr>
        </p:nvGraphicFramePr>
        <p:xfrm>
          <a:off x="3310294" y="4414589"/>
          <a:ext cx="5852369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type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Delay length (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0.7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11" name="Rectangle 10">
            <a:extLst>
              <a:ext uri="{FF2B5EF4-FFF2-40B4-BE49-F238E27FC236}">
                <a16:creationId xmlns:a16="http://schemas.microsoft.com/office/drawing/2014/main" id="{867A72F9-C6BA-619F-C2AE-3A550EC6AA26}"/>
              </a:ext>
            </a:extLst>
          </p:cNvPr>
          <p:cNvSpPr/>
          <p:nvPr/>
        </p:nvSpPr>
        <p:spPr>
          <a:xfrm>
            <a:off x="3156696" y="362252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2C4412-1D8B-3500-ABB8-39196B351268}"/>
              </a:ext>
            </a:extLst>
          </p:cNvPr>
          <p:cNvSpPr/>
          <p:nvPr/>
        </p:nvSpPr>
        <p:spPr>
          <a:xfrm>
            <a:off x="5973332" y="2393600"/>
            <a:ext cx="100797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441D9AB-270F-D25F-42D0-93F120167EFA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0BBC9FA-B5D5-9915-0CD0-923AF7A0DEE2}"/>
              </a:ext>
            </a:extLst>
          </p:cNvPr>
          <p:cNvSpPr/>
          <p:nvPr/>
        </p:nvSpPr>
        <p:spPr>
          <a:xfrm>
            <a:off x="839899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84AF71-EB4B-0165-3084-877A4A14F063}"/>
              </a:ext>
            </a:extLst>
          </p:cNvPr>
          <p:cNvCxnSpPr>
            <a:cxnSpLocks/>
            <a:stCxn id="11" idx="3"/>
            <a:endCxn id="19" idx="2"/>
          </p:cNvCxnSpPr>
          <p:nvPr/>
        </p:nvCxnSpPr>
        <p:spPr>
          <a:xfrm>
            <a:off x="4064231" y="3946521"/>
            <a:ext cx="61412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08765F1-ECC3-D03C-8B5F-75AEEC5768CF}"/>
              </a:ext>
            </a:extLst>
          </p:cNvPr>
          <p:cNvCxnSpPr>
            <a:cxnSpLocks/>
            <a:stCxn id="12" idx="1"/>
            <a:endCxn id="13" idx="3"/>
          </p:cNvCxnSpPr>
          <p:nvPr/>
        </p:nvCxnSpPr>
        <p:spPr>
          <a:xfrm flipH="1">
            <a:off x="5497208" y="2717600"/>
            <a:ext cx="476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9A232FB-CCDF-D497-157C-6DAD42745349}"/>
              </a:ext>
            </a:extLst>
          </p:cNvPr>
          <p:cNvCxnSpPr>
            <a:cxnSpLocks/>
            <a:endCxn id="23" idx="2"/>
          </p:cNvCxnSpPr>
          <p:nvPr/>
        </p:nvCxnSpPr>
        <p:spPr>
          <a:xfrm flipV="1">
            <a:off x="789411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7CE2031-44D3-7DFB-E53C-73CF67D3CA6A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09F6FDCA-9BB7-35C9-844C-B7DEBAF3A5D1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C6CB588-F36D-8353-20FE-6DDF276BB275}"/>
              </a:ext>
            </a:extLst>
          </p:cNvPr>
          <p:cNvCxnSpPr>
            <a:cxnSpLocks/>
            <a:stCxn id="19" idx="6"/>
            <a:endCxn id="14" idx="1"/>
          </p:cNvCxnSpPr>
          <p:nvPr/>
        </p:nvCxnSpPr>
        <p:spPr>
          <a:xfrm>
            <a:off x="5218356" y="3946521"/>
            <a:ext cx="318063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D8050670-DADE-5128-19DA-FE05DA7104FF}"/>
              </a:ext>
            </a:extLst>
          </p:cNvPr>
          <p:cNvSpPr/>
          <p:nvPr/>
        </p:nvSpPr>
        <p:spPr>
          <a:xfrm>
            <a:off x="1411295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8768CC1-E9AB-81A5-44C0-A9448B735857}"/>
              </a:ext>
            </a:extLst>
          </p:cNvPr>
          <p:cNvCxnSpPr>
            <a:cxnSpLocks/>
            <a:stCxn id="21" idx="3"/>
            <a:endCxn id="11" idx="1"/>
          </p:cNvCxnSpPr>
          <p:nvPr/>
        </p:nvCxnSpPr>
        <p:spPr>
          <a:xfrm>
            <a:off x="2534035" y="3946521"/>
            <a:ext cx="62266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8FF8A83-AC60-94C0-94E5-E6874E6960FD}"/>
              </a:ext>
            </a:extLst>
          </p:cNvPr>
          <p:cNvSpPr/>
          <p:nvPr/>
        </p:nvSpPr>
        <p:spPr>
          <a:xfrm>
            <a:off x="744666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5A88552-33E6-0E82-1735-CBF36054105D}"/>
              </a:ext>
            </a:extLst>
          </p:cNvPr>
          <p:cNvCxnSpPr>
            <a:cxnSpLocks/>
            <a:stCxn id="23" idx="1"/>
          </p:cNvCxnSpPr>
          <p:nvPr/>
        </p:nvCxnSpPr>
        <p:spPr>
          <a:xfrm flipH="1">
            <a:off x="6978686" y="2717600"/>
            <a:ext cx="46797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71882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AFEE0-BE9A-AB64-934E-6E06C2491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A2AD9-D039-B621-D097-41B845D4E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Controlling pitch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2595A7B-E15F-7220-5923-70AC5D560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433032"/>
              </p:ext>
            </p:extLst>
          </p:nvPr>
        </p:nvGraphicFramePr>
        <p:xfrm>
          <a:off x="3310294" y="4414589"/>
          <a:ext cx="5852369" cy="14833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1CADBFF-43D7-D224-6FE2-634AA073C0FA}"/>
              </a:ext>
            </a:extLst>
          </p:cNvPr>
          <p:cNvSpPr/>
          <p:nvPr/>
        </p:nvSpPr>
        <p:spPr>
          <a:xfrm>
            <a:off x="3156696" y="362252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4D14A9-F179-45DF-CDF9-865356B9F39B}"/>
              </a:ext>
            </a:extLst>
          </p:cNvPr>
          <p:cNvSpPr/>
          <p:nvPr/>
        </p:nvSpPr>
        <p:spPr>
          <a:xfrm>
            <a:off x="5973332" y="2393600"/>
            <a:ext cx="100797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5970CC8-76E1-EF86-484B-F34841EE345A}"/>
              </a:ext>
            </a:extLst>
          </p:cNvPr>
          <p:cNvSpPr/>
          <p:nvPr/>
        </p:nvSpPr>
        <p:spPr>
          <a:xfrm>
            <a:off x="4417208" y="2393600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00A4077-3ECD-CC30-B04E-6B69D68F33B6}"/>
              </a:ext>
            </a:extLst>
          </p:cNvPr>
          <p:cNvSpPr/>
          <p:nvPr/>
        </p:nvSpPr>
        <p:spPr>
          <a:xfrm>
            <a:off x="8398995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07C149-A499-E475-4796-DE7842636B95}"/>
              </a:ext>
            </a:extLst>
          </p:cNvPr>
          <p:cNvCxnSpPr>
            <a:cxnSpLocks/>
            <a:stCxn id="4" idx="3"/>
            <a:endCxn id="14" idx="2"/>
          </p:cNvCxnSpPr>
          <p:nvPr/>
        </p:nvCxnSpPr>
        <p:spPr>
          <a:xfrm>
            <a:off x="4064231" y="3946521"/>
            <a:ext cx="61412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5D8C432-9B3F-E00C-72F5-2B327F5462D9}"/>
              </a:ext>
            </a:extLst>
          </p:cNvPr>
          <p:cNvCxnSpPr>
            <a:cxnSpLocks/>
            <a:stCxn id="6" idx="1"/>
            <a:endCxn id="7" idx="3"/>
          </p:cNvCxnSpPr>
          <p:nvPr/>
        </p:nvCxnSpPr>
        <p:spPr>
          <a:xfrm flipH="1">
            <a:off x="5497208" y="2717600"/>
            <a:ext cx="47612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213AF5-C65A-98E9-90C5-CBAA656F1B03}"/>
              </a:ext>
            </a:extLst>
          </p:cNvPr>
          <p:cNvCxnSpPr>
            <a:cxnSpLocks/>
            <a:endCxn id="18" idx="2"/>
          </p:cNvCxnSpPr>
          <p:nvPr/>
        </p:nvCxnSpPr>
        <p:spPr>
          <a:xfrm flipV="1">
            <a:off x="7894113" y="3041600"/>
            <a:ext cx="0" cy="904919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D3916D-F671-96FD-41D6-3D3DEFB45B4C}"/>
              </a:ext>
            </a:extLst>
          </p:cNvPr>
          <p:cNvCxnSpPr>
            <a:cxnSpLocks/>
            <a:stCxn id="7" idx="2"/>
            <a:endCxn id="14" idx="0"/>
          </p:cNvCxnSpPr>
          <p:nvPr/>
        </p:nvCxnSpPr>
        <p:spPr>
          <a:xfrm flipH="1">
            <a:off x="4948356" y="3041600"/>
            <a:ext cx="8852" cy="63492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C50F6E1A-4CAE-F83F-295B-024424562D3A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2BF52B7-8C4E-4509-DA91-F94715837B8C}"/>
              </a:ext>
            </a:extLst>
          </p:cNvPr>
          <p:cNvCxnSpPr>
            <a:cxnSpLocks/>
            <a:stCxn id="14" idx="6"/>
            <a:endCxn id="9" idx="1"/>
          </p:cNvCxnSpPr>
          <p:nvPr/>
        </p:nvCxnSpPr>
        <p:spPr>
          <a:xfrm>
            <a:off x="5218356" y="3946521"/>
            <a:ext cx="318063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E625AEE-B08B-238C-DEF0-EB608A7A330A}"/>
              </a:ext>
            </a:extLst>
          </p:cNvPr>
          <p:cNvSpPr/>
          <p:nvPr/>
        </p:nvSpPr>
        <p:spPr>
          <a:xfrm>
            <a:off x="1411295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E7CD98-5C06-C51D-42E7-2930795D4865}"/>
              </a:ext>
            </a:extLst>
          </p:cNvPr>
          <p:cNvCxnSpPr>
            <a:cxnSpLocks/>
            <a:stCxn id="16" idx="3"/>
            <a:endCxn id="4" idx="1"/>
          </p:cNvCxnSpPr>
          <p:nvPr/>
        </p:nvCxnSpPr>
        <p:spPr>
          <a:xfrm>
            <a:off x="2534035" y="3946521"/>
            <a:ext cx="62266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8D6BBD98-5000-D1BB-B7C0-D6AA0332E542}"/>
              </a:ext>
            </a:extLst>
          </p:cNvPr>
          <p:cNvSpPr/>
          <p:nvPr/>
        </p:nvSpPr>
        <p:spPr>
          <a:xfrm>
            <a:off x="7446661" y="2393600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BA8CB1-9BA0-BC15-EEE5-8827EB64760A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978686" y="2717600"/>
            <a:ext cx="46797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7435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17A27-A014-A497-4C9E-D72A1EFA1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55BC-A6A5-ADAC-9647-3BABF2828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Note transitions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47F10BB-60D9-5A45-5330-9262EED85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270736"/>
              </p:ext>
            </p:extLst>
          </p:nvPr>
        </p:nvGraphicFramePr>
        <p:xfrm>
          <a:off x="3310294" y="4414589"/>
          <a:ext cx="5852369" cy="185420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144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-1.1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Loop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0382F8F-058B-3D33-3CA4-19D5180F842C}"/>
              </a:ext>
            </a:extLst>
          </p:cNvPr>
          <p:cNvSpPr/>
          <p:nvPr/>
        </p:nvSpPr>
        <p:spPr>
          <a:xfrm>
            <a:off x="3156696" y="362252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Filter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F9FF975-DAD1-38E6-F56E-A3930FE342F1}"/>
              </a:ext>
            </a:extLst>
          </p:cNvPr>
          <p:cNvSpPr/>
          <p:nvPr/>
        </p:nvSpPr>
        <p:spPr>
          <a:xfrm>
            <a:off x="5880016" y="1908416"/>
            <a:ext cx="868473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r>
              <a:rPr lang="en-GB" dirty="0" err="1"/>
              <a:t>ilter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A8198E-F87F-E738-A90E-1D3D63C14D2F}"/>
              </a:ext>
            </a:extLst>
          </p:cNvPr>
          <p:cNvSpPr/>
          <p:nvPr/>
        </p:nvSpPr>
        <p:spPr>
          <a:xfrm>
            <a:off x="4417208" y="1908416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ECC409-E869-50A6-7F4F-FB7F0F4C1575}"/>
              </a:ext>
            </a:extLst>
          </p:cNvPr>
          <p:cNvSpPr/>
          <p:nvPr/>
        </p:nvSpPr>
        <p:spPr>
          <a:xfrm>
            <a:off x="10321102" y="362252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D672DA-4FE3-A746-3260-2EE4E80AE6D3}"/>
              </a:ext>
            </a:extLst>
          </p:cNvPr>
          <p:cNvCxnSpPr>
            <a:cxnSpLocks/>
            <a:stCxn id="8" idx="3"/>
            <a:endCxn id="16" idx="2"/>
          </p:cNvCxnSpPr>
          <p:nvPr/>
        </p:nvCxnSpPr>
        <p:spPr>
          <a:xfrm>
            <a:off x="4064231" y="3946521"/>
            <a:ext cx="61412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92BAD64-92CA-6DB5-59E2-6DAD024B51BF}"/>
              </a:ext>
            </a:extLst>
          </p:cNvPr>
          <p:cNvCxnSpPr>
            <a:cxnSpLocks/>
            <a:stCxn id="9" idx="1"/>
            <a:endCxn id="10" idx="3"/>
          </p:cNvCxnSpPr>
          <p:nvPr/>
        </p:nvCxnSpPr>
        <p:spPr>
          <a:xfrm flipH="1">
            <a:off x="5497208" y="2232416"/>
            <a:ext cx="38280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7C3C35-E7BD-9B0A-A8CF-14BFB86AD35C}"/>
              </a:ext>
            </a:extLst>
          </p:cNvPr>
          <p:cNvCxnSpPr>
            <a:cxnSpLocks/>
            <a:endCxn id="20" idx="2"/>
          </p:cNvCxnSpPr>
          <p:nvPr/>
        </p:nvCxnSpPr>
        <p:spPr>
          <a:xfrm flipV="1">
            <a:off x="9247055" y="2556416"/>
            <a:ext cx="0" cy="139010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D1BC3C-4B3D-34B7-9DD3-D17049249F1B}"/>
              </a:ext>
            </a:extLst>
          </p:cNvPr>
          <p:cNvCxnSpPr>
            <a:cxnSpLocks/>
            <a:stCxn id="10" idx="2"/>
            <a:endCxn id="16" idx="0"/>
          </p:cNvCxnSpPr>
          <p:nvPr/>
        </p:nvCxnSpPr>
        <p:spPr>
          <a:xfrm flipH="1">
            <a:off x="4948356" y="2556416"/>
            <a:ext cx="8852" cy="112010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54D3DBF1-E49A-DB7B-9388-41A379B80E24}"/>
              </a:ext>
            </a:extLst>
          </p:cNvPr>
          <p:cNvSpPr/>
          <p:nvPr/>
        </p:nvSpPr>
        <p:spPr>
          <a:xfrm>
            <a:off x="4678356" y="367652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F2163E6-FB03-B2AE-E18A-779D86009E82}"/>
              </a:ext>
            </a:extLst>
          </p:cNvPr>
          <p:cNvCxnSpPr>
            <a:cxnSpLocks/>
            <a:stCxn id="16" idx="6"/>
            <a:endCxn id="11" idx="1"/>
          </p:cNvCxnSpPr>
          <p:nvPr/>
        </p:nvCxnSpPr>
        <p:spPr>
          <a:xfrm>
            <a:off x="5218356" y="3946521"/>
            <a:ext cx="510274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04FB3E3-8183-F7BD-EDF2-F4F5C69F3D2D}"/>
              </a:ext>
            </a:extLst>
          </p:cNvPr>
          <p:cNvSpPr/>
          <p:nvPr/>
        </p:nvSpPr>
        <p:spPr>
          <a:xfrm>
            <a:off x="1411295" y="362252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Noise</a:t>
            </a:r>
          </a:p>
          <a:p>
            <a:pPr algn="ctr"/>
            <a:r>
              <a:rPr lang="en-GB" dirty="0"/>
              <a:t>burst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C3F3BE0-04FF-34C1-07AE-FE3F7FA7044C}"/>
              </a:ext>
            </a:extLst>
          </p:cNvPr>
          <p:cNvCxnSpPr>
            <a:cxnSpLocks/>
            <a:stCxn id="18" idx="3"/>
            <a:endCxn id="8" idx="1"/>
          </p:cNvCxnSpPr>
          <p:nvPr/>
        </p:nvCxnSpPr>
        <p:spPr>
          <a:xfrm>
            <a:off x="2534035" y="3946521"/>
            <a:ext cx="62266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07CD568-5CEC-D2BC-D6D5-05457ADE2F30}"/>
              </a:ext>
            </a:extLst>
          </p:cNvPr>
          <p:cNvSpPr/>
          <p:nvPr/>
        </p:nvSpPr>
        <p:spPr>
          <a:xfrm>
            <a:off x="8799603" y="1908416"/>
            <a:ext cx="894904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Delay2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12C27E-145B-BF62-83E0-B250001E3B78}"/>
              </a:ext>
            </a:extLst>
          </p:cNvPr>
          <p:cNvCxnSpPr>
            <a:cxnSpLocks/>
            <a:stCxn id="20" idx="1"/>
            <a:endCxn id="22" idx="3"/>
          </p:cNvCxnSpPr>
          <p:nvPr/>
        </p:nvCxnSpPr>
        <p:spPr>
          <a:xfrm flipH="1">
            <a:off x="8352152" y="2232416"/>
            <a:ext cx="44745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43FE6-A721-65EF-102F-52328FAED400}"/>
              </a:ext>
            </a:extLst>
          </p:cNvPr>
          <p:cNvSpPr/>
          <p:nvPr/>
        </p:nvSpPr>
        <p:spPr>
          <a:xfrm>
            <a:off x="7195941" y="1908416"/>
            <a:ext cx="1156211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Crossfade</a:t>
            </a:r>
            <a:endParaRPr lang="en-GB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79486B-DF09-3FCB-6AB5-EB0A86C13241}"/>
              </a:ext>
            </a:extLst>
          </p:cNvPr>
          <p:cNvCxnSpPr>
            <a:cxnSpLocks/>
            <a:stCxn id="22" idx="1"/>
            <a:endCxn id="9" idx="3"/>
          </p:cNvCxnSpPr>
          <p:nvPr/>
        </p:nvCxnSpPr>
        <p:spPr>
          <a:xfrm flipH="1">
            <a:off x="6748489" y="2232416"/>
            <a:ext cx="44745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044C65E-687E-E07F-2508-4B01A52702D3}"/>
              </a:ext>
            </a:extLst>
          </p:cNvPr>
          <p:cNvCxnSpPr>
            <a:cxnSpLocks/>
            <a:endCxn id="34" idx="2"/>
          </p:cNvCxnSpPr>
          <p:nvPr/>
        </p:nvCxnSpPr>
        <p:spPr>
          <a:xfrm flipV="1">
            <a:off x="7776164" y="3438377"/>
            <a:ext cx="0" cy="51222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266E8B0A-BC38-F601-5B3A-0876656407D3}"/>
              </a:ext>
            </a:extLst>
          </p:cNvPr>
          <p:cNvSpPr/>
          <p:nvPr/>
        </p:nvSpPr>
        <p:spPr>
          <a:xfrm>
            <a:off x="7328712" y="3037762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AA1D0DA-61EE-CA89-BBCB-DCF24E354B3C}"/>
              </a:ext>
            </a:extLst>
          </p:cNvPr>
          <p:cNvCxnSpPr>
            <a:cxnSpLocks/>
            <a:stCxn id="34" idx="0"/>
            <a:endCxn id="22" idx="2"/>
          </p:cNvCxnSpPr>
          <p:nvPr/>
        </p:nvCxnSpPr>
        <p:spPr>
          <a:xfrm flipH="1" flipV="1">
            <a:off x="7774047" y="2556416"/>
            <a:ext cx="2117" cy="481346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620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A63E3-2790-89D2-A79E-E36D9BEC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29B76-F0E5-7E81-E402-CC213D76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Animal vocalization example</a:t>
            </a:r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53EAFAC-2462-49AF-D4F0-71C0DC0395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7760745"/>
              </p:ext>
            </p:extLst>
          </p:nvPr>
        </p:nvGraphicFramePr>
        <p:xfrm>
          <a:off x="3310294" y="5580919"/>
          <a:ext cx="5852369" cy="7416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05518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315617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Control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2614437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87CB7520-6D16-39C3-0F84-3E8E0DA72A56}"/>
              </a:ext>
            </a:extLst>
          </p:cNvPr>
          <p:cNvSpPr/>
          <p:nvPr/>
        </p:nvSpPr>
        <p:spPr>
          <a:xfrm>
            <a:off x="1804854" y="327050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Excitation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A8B69D-D156-8392-5B4D-C513F0DEB8FA}"/>
              </a:ext>
            </a:extLst>
          </p:cNvPr>
          <p:cNvSpPr/>
          <p:nvPr/>
        </p:nvSpPr>
        <p:spPr>
          <a:xfrm>
            <a:off x="3103287" y="1854976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BE88E9-4D9F-8543-34C9-070B3D62A8EA}"/>
              </a:ext>
            </a:extLst>
          </p:cNvPr>
          <p:cNvSpPr/>
          <p:nvPr/>
        </p:nvSpPr>
        <p:spPr>
          <a:xfrm>
            <a:off x="8120768" y="327050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Tremolo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714C5C-8801-ACAD-5680-5EF88841FF3D}"/>
              </a:ext>
            </a:extLst>
          </p:cNvPr>
          <p:cNvCxnSpPr>
            <a:cxnSpLocks/>
          </p:cNvCxnSpPr>
          <p:nvPr/>
        </p:nvCxnSpPr>
        <p:spPr>
          <a:xfrm>
            <a:off x="2927594" y="3594501"/>
            <a:ext cx="43684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8BE99AA-03C4-DD4A-55C0-5656E6329A7A}"/>
              </a:ext>
            </a:extLst>
          </p:cNvPr>
          <p:cNvCxnSpPr>
            <a:cxnSpLocks/>
            <a:endCxn id="11" idx="3"/>
          </p:cNvCxnSpPr>
          <p:nvPr/>
        </p:nvCxnSpPr>
        <p:spPr>
          <a:xfrm flipH="1">
            <a:off x="4183287" y="2178976"/>
            <a:ext cx="330250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78B5B1-4009-F09E-125D-F35C324B4639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7485792" y="2134589"/>
            <a:ext cx="0" cy="1189912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FD882A4-C812-0D16-CC25-FC0C82E7561B}"/>
              </a:ext>
            </a:extLst>
          </p:cNvPr>
          <p:cNvCxnSpPr>
            <a:cxnSpLocks/>
            <a:stCxn id="11" idx="2"/>
            <a:endCxn id="17" idx="0"/>
          </p:cNvCxnSpPr>
          <p:nvPr/>
        </p:nvCxnSpPr>
        <p:spPr>
          <a:xfrm flipH="1">
            <a:off x="3634435" y="2502976"/>
            <a:ext cx="8852" cy="82152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F34C9516-FB1E-9F05-9B56-4F2423163549}"/>
              </a:ext>
            </a:extLst>
          </p:cNvPr>
          <p:cNvSpPr/>
          <p:nvPr/>
        </p:nvSpPr>
        <p:spPr>
          <a:xfrm>
            <a:off x="3364435" y="332450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C845A48-28EE-875B-E10A-3E9BC2E86B8C}"/>
              </a:ext>
            </a:extLst>
          </p:cNvPr>
          <p:cNvCxnSpPr>
            <a:cxnSpLocks/>
          </p:cNvCxnSpPr>
          <p:nvPr/>
        </p:nvCxnSpPr>
        <p:spPr>
          <a:xfrm>
            <a:off x="3904435" y="3591901"/>
            <a:ext cx="5977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1675E58-254B-A15C-48FD-60D2CF426C6C}"/>
              </a:ext>
            </a:extLst>
          </p:cNvPr>
          <p:cNvCxnSpPr>
            <a:cxnSpLocks/>
            <a:stCxn id="37" idx="3"/>
            <a:endCxn id="45" idx="1"/>
          </p:cNvCxnSpPr>
          <p:nvPr/>
        </p:nvCxnSpPr>
        <p:spPr>
          <a:xfrm>
            <a:off x="6774562" y="3320101"/>
            <a:ext cx="520311" cy="8348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CDE19B-FF1F-07FC-52FA-A60EE3CC4F0C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 flipV="1">
            <a:off x="5257089" y="3320101"/>
            <a:ext cx="622569" cy="27440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0FE2581-616A-308C-9786-9E862E612976}"/>
              </a:ext>
            </a:extLst>
          </p:cNvPr>
          <p:cNvSpPr/>
          <p:nvPr/>
        </p:nvSpPr>
        <p:spPr>
          <a:xfrm>
            <a:off x="10012559" y="327050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3EE9422-9774-A220-55BF-664803B37054}"/>
              </a:ext>
            </a:extLst>
          </p:cNvPr>
          <p:cNvCxnSpPr>
            <a:cxnSpLocks/>
          </p:cNvCxnSpPr>
          <p:nvPr/>
        </p:nvCxnSpPr>
        <p:spPr>
          <a:xfrm>
            <a:off x="9416768" y="3594501"/>
            <a:ext cx="5957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F4F2E1C-B943-38C4-C5F7-5A544FE66766}"/>
              </a:ext>
            </a:extLst>
          </p:cNvPr>
          <p:cNvSpPr/>
          <p:nvPr/>
        </p:nvSpPr>
        <p:spPr>
          <a:xfrm>
            <a:off x="4362185" y="3394194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00B889-819A-9AAA-2501-DA1F7476857F}"/>
              </a:ext>
            </a:extLst>
          </p:cNvPr>
          <p:cNvSpPr/>
          <p:nvPr/>
        </p:nvSpPr>
        <p:spPr>
          <a:xfrm>
            <a:off x="5879658" y="3119793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BP1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80756E5-C0B8-97BC-1BFA-C7A7A55F003C}"/>
              </a:ext>
            </a:extLst>
          </p:cNvPr>
          <p:cNvSpPr/>
          <p:nvPr/>
        </p:nvSpPr>
        <p:spPr>
          <a:xfrm>
            <a:off x="5882067" y="3681087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BP2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132D8F6-A4DD-1115-1C49-13D625083D82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5257089" y="3594502"/>
            <a:ext cx="624978" cy="2868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05F8E1A1-425D-3D06-C5C5-DD8928C42BB6}"/>
              </a:ext>
            </a:extLst>
          </p:cNvPr>
          <p:cNvSpPr/>
          <p:nvPr/>
        </p:nvSpPr>
        <p:spPr>
          <a:xfrm>
            <a:off x="7215792" y="332450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FE85F48-A628-FF48-4FA9-515C28CADC8A}"/>
              </a:ext>
            </a:extLst>
          </p:cNvPr>
          <p:cNvCxnSpPr>
            <a:cxnSpLocks/>
            <a:stCxn id="38" idx="3"/>
            <a:endCxn id="45" idx="3"/>
          </p:cNvCxnSpPr>
          <p:nvPr/>
        </p:nvCxnSpPr>
        <p:spPr>
          <a:xfrm flipV="1">
            <a:off x="6776971" y="3785420"/>
            <a:ext cx="517902" cy="9597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0360D7A-BAA9-6544-12F3-9C9D298C72E1}"/>
              </a:ext>
            </a:extLst>
          </p:cNvPr>
          <p:cNvCxnSpPr>
            <a:cxnSpLocks/>
          </p:cNvCxnSpPr>
          <p:nvPr/>
        </p:nvCxnSpPr>
        <p:spPr>
          <a:xfrm>
            <a:off x="7755792" y="3585517"/>
            <a:ext cx="36497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062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3B9F21-9062-7418-2625-6FCA8C5BA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DC71-4D61-F953-7925-BB2244595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9638"/>
          </a:xfrm>
        </p:spPr>
        <p:txBody>
          <a:bodyPr/>
          <a:lstStyle/>
          <a:p>
            <a:r>
              <a:rPr lang="en-US" dirty="0"/>
              <a:t>Flute example</a:t>
            </a:r>
            <a:endParaRPr lang="en-GB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55A3BCE-03BD-E9C3-A608-B6729A0AB1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045263"/>
              </p:ext>
            </p:extLst>
          </p:nvPr>
        </p:nvGraphicFramePr>
        <p:xfrm>
          <a:off x="2248678" y="4414589"/>
          <a:ext cx="6913983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59224">
                  <a:extLst>
                    <a:ext uri="{9D8B030D-6E8A-4147-A177-3AD203B41FA5}">
                      <a16:colId xmlns:a16="http://schemas.microsoft.com/office/drawing/2014/main" val="4050174211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804342274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810714715"/>
                    </a:ext>
                  </a:extLst>
                </a:gridCol>
                <a:gridCol w="1418253">
                  <a:extLst>
                    <a:ext uri="{9D8B030D-6E8A-4147-A177-3AD203B41FA5}">
                      <a16:colId xmlns:a16="http://schemas.microsoft.com/office/drawing/2014/main" val="4823789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Minimum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 value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Maximum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14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Bandpass frequency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1100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4711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Lowpass frequency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328090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Crossfade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0.6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0.95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20818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Feedback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1.4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0529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Exciter cutoff (Hz)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5758170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D687D345-9BA3-5787-FBDA-4E26BD192E9F}"/>
              </a:ext>
            </a:extLst>
          </p:cNvPr>
          <p:cNvSpPr/>
          <p:nvPr/>
        </p:nvSpPr>
        <p:spPr>
          <a:xfrm>
            <a:off x="1804854" y="3270501"/>
            <a:ext cx="112274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Excitation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3AB04F-C2CD-9063-D820-66A93FD05E58}"/>
              </a:ext>
            </a:extLst>
          </p:cNvPr>
          <p:cNvSpPr/>
          <p:nvPr/>
        </p:nvSpPr>
        <p:spPr>
          <a:xfrm>
            <a:off x="3103287" y="1854976"/>
            <a:ext cx="1080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Sigmoid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B746D3-4225-3F91-8E4F-E90781ED0162}"/>
              </a:ext>
            </a:extLst>
          </p:cNvPr>
          <p:cNvSpPr/>
          <p:nvPr/>
        </p:nvSpPr>
        <p:spPr>
          <a:xfrm>
            <a:off x="7491376" y="3270501"/>
            <a:ext cx="1296000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Crossfade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D015CE4-78D5-7FB0-DD35-79D2CE3F1478}"/>
              </a:ext>
            </a:extLst>
          </p:cNvPr>
          <p:cNvCxnSpPr>
            <a:cxnSpLocks/>
          </p:cNvCxnSpPr>
          <p:nvPr/>
        </p:nvCxnSpPr>
        <p:spPr>
          <a:xfrm>
            <a:off x="2927594" y="3594501"/>
            <a:ext cx="43684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30E5AA8-7BF7-D49D-139C-610FCBD50705}"/>
              </a:ext>
            </a:extLst>
          </p:cNvPr>
          <p:cNvCxnSpPr>
            <a:cxnSpLocks/>
            <a:endCxn id="9" idx="3"/>
          </p:cNvCxnSpPr>
          <p:nvPr/>
        </p:nvCxnSpPr>
        <p:spPr>
          <a:xfrm flipH="1">
            <a:off x="4183287" y="2178976"/>
            <a:ext cx="395608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7E7FA54-C360-394D-0D40-12C13FB4323B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8139376" y="2130188"/>
            <a:ext cx="4337" cy="1140313"/>
          </a:xfrm>
          <a:prstGeom prst="straightConnector1">
            <a:avLst/>
          </a:prstGeom>
          <a:ln w="31750">
            <a:solidFill>
              <a:schemeClr val="tx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509DA6E-3ADC-5BBD-DBAD-FB3AA50DDF9A}"/>
              </a:ext>
            </a:extLst>
          </p:cNvPr>
          <p:cNvCxnSpPr>
            <a:cxnSpLocks/>
            <a:stCxn id="9" idx="2"/>
            <a:endCxn id="15" idx="0"/>
          </p:cNvCxnSpPr>
          <p:nvPr/>
        </p:nvCxnSpPr>
        <p:spPr>
          <a:xfrm flipH="1">
            <a:off x="3634435" y="2502976"/>
            <a:ext cx="8852" cy="821525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0150F7FA-1FA9-926C-3FEA-2BA97BA0E0D7}"/>
              </a:ext>
            </a:extLst>
          </p:cNvPr>
          <p:cNvSpPr/>
          <p:nvPr/>
        </p:nvSpPr>
        <p:spPr>
          <a:xfrm>
            <a:off x="3364435" y="3324501"/>
            <a:ext cx="540000" cy="540000"/>
          </a:xfrm>
          <a:prstGeom prst="ellipse">
            <a:avLst/>
          </a:prstGeom>
          <a:solidFill>
            <a:srgbClr val="7030A0"/>
          </a:solidFill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600" dirty="0">
                <a:solidFill>
                  <a:schemeClr val="bg1"/>
                </a:solidFill>
              </a:rPr>
              <a:t>+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4BA2B7A-132B-1A40-6A37-CC9C9EDA4D64}"/>
              </a:ext>
            </a:extLst>
          </p:cNvPr>
          <p:cNvCxnSpPr>
            <a:cxnSpLocks/>
          </p:cNvCxnSpPr>
          <p:nvPr/>
        </p:nvCxnSpPr>
        <p:spPr>
          <a:xfrm>
            <a:off x="3904435" y="3591901"/>
            <a:ext cx="5977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9FBC64-626C-AC1B-ED95-FD90C6C70227}"/>
              </a:ext>
            </a:extLst>
          </p:cNvPr>
          <p:cNvCxnSpPr>
            <a:cxnSpLocks/>
            <a:stCxn id="22" idx="3"/>
            <a:endCxn id="10" idx="1"/>
          </p:cNvCxnSpPr>
          <p:nvPr/>
        </p:nvCxnSpPr>
        <p:spPr>
          <a:xfrm>
            <a:off x="6810187" y="3320101"/>
            <a:ext cx="681189" cy="27440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32A4E1-6B8C-125C-1045-9AD7E8B53DE2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5257089" y="3320101"/>
            <a:ext cx="658194" cy="274401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A7EF1D8C-766D-4987-7919-46E701509059}"/>
              </a:ext>
            </a:extLst>
          </p:cNvPr>
          <p:cNvSpPr/>
          <p:nvPr/>
        </p:nvSpPr>
        <p:spPr>
          <a:xfrm>
            <a:off x="9383167" y="3270501"/>
            <a:ext cx="907535" cy="648000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Output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CC6891-FC55-E9E2-2DE3-DA0CDB0A5686}"/>
              </a:ext>
            </a:extLst>
          </p:cNvPr>
          <p:cNvCxnSpPr>
            <a:cxnSpLocks/>
          </p:cNvCxnSpPr>
          <p:nvPr/>
        </p:nvCxnSpPr>
        <p:spPr>
          <a:xfrm>
            <a:off x="8787376" y="3594501"/>
            <a:ext cx="5957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66D9AA5-5626-806F-7E51-BA8454A34AF0}"/>
              </a:ext>
            </a:extLst>
          </p:cNvPr>
          <p:cNvSpPr/>
          <p:nvPr/>
        </p:nvSpPr>
        <p:spPr>
          <a:xfrm>
            <a:off x="4362185" y="3394194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Delay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3214572-F1FB-57C6-EEC7-D016130F3ABD}"/>
              </a:ext>
            </a:extLst>
          </p:cNvPr>
          <p:cNvSpPr/>
          <p:nvPr/>
        </p:nvSpPr>
        <p:spPr>
          <a:xfrm>
            <a:off x="5915283" y="3119793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BP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80588AD-8860-84C1-DCB2-22F0AB9A00CC}"/>
              </a:ext>
            </a:extLst>
          </p:cNvPr>
          <p:cNvSpPr/>
          <p:nvPr/>
        </p:nvSpPr>
        <p:spPr>
          <a:xfrm>
            <a:off x="5917692" y="3681087"/>
            <a:ext cx="894904" cy="400615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LP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718287-B0A3-AF62-6AF6-40005B9B8629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5257089" y="3594502"/>
            <a:ext cx="660603" cy="286893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FE88E37-B478-53B5-F3F0-4DD7DC050481}"/>
              </a:ext>
            </a:extLst>
          </p:cNvPr>
          <p:cNvCxnSpPr>
            <a:cxnSpLocks/>
            <a:stCxn id="23" idx="3"/>
            <a:endCxn id="10" idx="1"/>
          </p:cNvCxnSpPr>
          <p:nvPr/>
        </p:nvCxnSpPr>
        <p:spPr>
          <a:xfrm flipV="1">
            <a:off x="6812596" y="3594501"/>
            <a:ext cx="678780" cy="286894"/>
          </a:xfrm>
          <a:prstGeom prst="straightConnector1">
            <a:avLst/>
          </a:prstGeom>
          <a:ln w="31750">
            <a:solidFill>
              <a:schemeClr val="tx1"/>
            </a:solidFill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6592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256</TotalTime>
  <Words>487</Words>
  <Application>Microsoft Office PowerPoint</Application>
  <PresentationFormat>Widescreen</PresentationFormat>
  <Paragraphs>247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Wingdings</vt:lpstr>
      <vt:lpstr>Office Theme</vt:lpstr>
      <vt:lpstr>How it works</vt:lpstr>
      <vt:lpstr>Simple implementation</vt:lpstr>
      <vt:lpstr>Delay line with feedback</vt:lpstr>
      <vt:lpstr>Filters in the waveguide</vt:lpstr>
      <vt:lpstr>Nonlinearities</vt:lpstr>
      <vt:lpstr>Controlling pitch</vt:lpstr>
      <vt:lpstr>Note transitions</vt:lpstr>
      <vt:lpstr>Animal vocalization example</vt:lpstr>
      <vt:lpstr>Flute example</vt:lpstr>
      <vt:lpstr>Common forms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Joshua Reiss</dc:creator>
  <cp:lastModifiedBy>Joshua Reiss</cp:lastModifiedBy>
  <cp:revision>3</cp:revision>
  <dcterms:created xsi:type="dcterms:W3CDTF">2020-11-21T07:03:12Z</dcterms:created>
  <dcterms:modified xsi:type="dcterms:W3CDTF">2025-03-07T12:42:36Z</dcterms:modified>
</cp:coreProperties>
</file>