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6"/>
    <p:restoredTop sz="94606"/>
  </p:normalViewPr>
  <p:slideViewPr>
    <p:cSldViewPr snapToGrid="0" snapToObjects="1">
      <p:cViewPr varScale="1">
        <p:scale>
          <a:sx n="159" d="100"/>
          <a:sy n="159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8FDE-342D-E04A-9E2D-F1F8F851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7B18B-5FB7-5742-86EB-655F77DB3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A29BD-D3E9-9342-90E5-1C99FDBE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5336-4CF3-AF4E-8B31-A217400EB37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C9F06-EA4A-844F-95EE-3DF44128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104AD-C998-7342-834D-2E7095C6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789-ABC6-C746-A881-B432D46E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D806-5596-6F46-ADA1-ADC2BFA2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08781-2FED-D74B-B305-0A3AC6C0E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1482-F2EC-5641-B9F1-84511316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5336-4CF3-AF4E-8B31-A217400EB37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86A9-4043-BE45-BE27-20A03F57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280C8-BA7E-3643-A466-C6831F93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789-ABC6-C746-A881-B432D46E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9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B9520-6A5F-774A-AE6C-4C8474D7F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78994-0AB6-5243-BB91-7D8948118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07910-6AA3-BF44-B95C-2EB90BD9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5336-4CF3-AF4E-8B31-A217400EB37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331C-14E5-9A40-AA08-366FE243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BA185-30AF-2942-A91D-F56DBD47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789-ABC6-C746-A881-B432D46E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4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FA39-5738-C94F-8B3F-EE27E296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CE86-D59D-C54A-BA73-95C02ADE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9D32-0E2C-BA48-814E-A61C6E47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5336-4CF3-AF4E-8B31-A217400EB37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4EE94-2088-614D-A856-BD0A40DC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101A-1C5D-D140-8AA7-2EE47D77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789-ABC6-C746-A881-B432D46E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7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04A1-1916-404F-8463-35497E30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2CA05-1AE6-7747-8710-CAF14432D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97C7-538F-B14E-A33A-0F04305A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5336-4CF3-AF4E-8B31-A217400EB37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E42B-4A19-8444-A054-A31ECB95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8984D-05B1-264A-A8FA-CBBC878C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789-ABC6-C746-A881-B432D46E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5E73-7F57-1C4A-AA08-8E2B231D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295F-53F0-1449-A0CC-F31E8DFF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29504-57A8-BF46-B40E-8B5A62F7B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CC0DA-0BFD-8D44-BF4F-B3E709F3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5336-4CF3-AF4E-8B31-A217400EB37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DC0DF-6FA2-1E40-A3FE-7DC86E81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7DD97-8AE0-0E4D-8EB4-212881F1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789-ABC6-C746-A881-B432D46E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9FD9-63AA-0A48-9BB9-6951EBAC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57439-9965-AE45-ABA1-6782A77D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09150-154C-E04D-B121-123E19B96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BEC75-7E4B-FB4C-82CE-AB0C60441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1F63B-7412-0946-AB3E-6B1A10C42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AC26D-E5BA-2644-949C-0A99463D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5336-4CF3-AF4E-8B31-A217400EB37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A67EA-EC37-0C41-9EE0-22C6EBD4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3DA6B-F5D1-0849-88C3-2EA7AECE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789-ABC6-C746-A881-B432D46E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968-3412-E44F-9449-2998A4E7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0BE4A-C7FF-7C40-809F-609D89CC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5336-4CF3-AF4E-8B31-A217400EB37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59243-102C-354F-ADEA-D2E8369A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AD815-7DA3-5E40-A079-38CF44FC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789-ABC6-C746-A881-B432D46E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A13E4-5B75-9E48-8A35-21C0A80F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5336-4CF3-AF4E-8B31-A217400EB37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EC0B1-66B4-9546-AF56-B186E7FE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E5AEB-6056-DC41-8210-90A4BD58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789-ABC6-C746-A881-B432D46E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7A3F-BCB5-CA4E-BA0D-C876D52C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F2CA-A22A-4F41-9114-BF02223CD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C9C91-825D-5346-9653-51F3B1D5D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61FFB-7FD4-E04A-B3DD-83ACFC8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5336-4CF3-AF4E-8B31-A217400EB37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51073-EE21-6A4E-8569-D7FB31C1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76EBC-7C5E-294A-80EA-EC508116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789-ABC6-C746-A881-B432D46E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7C19-B4F7-1647-AE0C-971E6A5D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8C4D0-08E5-B144-BCF2-1B00A8E10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95732-9187-3944-9273-D84A14D11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B59DB-D191-CE4B-88DD-B3334358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5336-4CF3-AF4E-8B31-A217400EB37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09F6D-EF23-9B4B-A31F-E84E82F9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A667F-F505-294C-91A6-6556F451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789-ABC6-C746-A881-B432D46E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8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CB9C1-7C7E-BF48-BF88-39E4A40A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833AC-51F0-F943-BF0D-2739937DC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DDBB6-78E5-394F-BD2F-0C091A72C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5336-4CF3-AF4E-8B31-A217400EB37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C844-D8D3-EE48-B7B1-1B4768573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A896-C867-C149-A3E3-B2625C695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8789-ABC6-C746-A881-B432D46E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301985-1AD0-FE46-B5EA-7C3AC76917CE}"/>
              </a:ext>
            </a:extLst>
          </p:cNvPr>
          <p:cNvSpPr txBox="1"/>
          <p:nvPr/>
        </p:nvSpPr>
        <p:spPr>
          <a:xfrm>
            <a:off x="232474" y="635429"/>
            <a:ext cx="11623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DROP PROCEDURE IF EXISTS 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user_register</a:t>
            </a:r>
            <a:r>
              <a:rPr lang="en-US" sz="1400" b="1" dirty="0">
                <a:latin typeface="Courier" pitchFamily="2" charset="0"/>
              </a:rPr>
              <a:t>;</a:t>
            </a:r>
          </a:p>
          <a:p>
            <a:r>
              <a:rPr lang="en-US" sz="1400" b="1" dirty="0">
                <a:latin typeface="Courier" pitchFamily="2" charset="0"/>
              </a:rPr>
              <a:t>DELIMITER $$</a:t>
            </a:r>
          </a:p>
          <a:p>
            <a:r>
              <a:rPr lang="en-US" sz="1400" b="1" dirty="0">
                <a:latin typeface="Courier" pitchFamily="2" charset="0"/>
              </a:rPr>
              <a:t>CREATE PROCEDURE </a:t>
            </a:r>
            <a:r>
              <a:rPr lang="en-US" sz="1400" b="1" dirty="0">
                <a:solidFill>
                  <a:srgbClr val="00B050"/>
                </a:solidFill>
                <a:latin typeface="Courier" pitchFamily="2" charset="0"/>
              </a:rPr>
              <a:t>`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user_register</a:t>
            </a:r>
            <a:r>
              <a:rPr lang="en-US" sz="1400" b="1" dirty="0">
                <a:solidFill>
                  <a:srgbClr val="00B050"/>
                </a:solidFill>
                <a:latin typeface="Courier" pitchFamily="2" charset="0"/>
              </a:rPr>
              <a:t>`(IN 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i_username</a:t>
            </a:r>
            <a:r>
              <a:rPr lang="en-US" sz="1400" b="1" dirty="0">
                <a:solidFill>
                  <a:srgbClr val="00B050"/>
                </a:solidFill>
                <a:latin typeface="Courier" pitchFamily="2" charset="0"/>
              </a:rPr>
              <a:t> VARCHAR(50), IN 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i_password</a:t>
            </a:r>
            <a:r>
              <a:rPr lang="en-US" sz="1400" b="1" dirty="0">
                <a:solidFill>
                  <a:srgbClr val="00B050"/>
                </a:solidFill>
                <a:latin typeface="Courier" pitchFamily="2" charset="0"/>
              </a:rPr>
              <a:t> VARCHAR(50), IN 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i_firstname</a:t>
            </a:r>
            <a:r>
              <a:rPr lang="en-US" sz="1400" b="1" dirty="0">
                <a:solidFill>
                  <a:srgbClr val="00B050"/>
                </a:solidFill>
                <a:latin typeface="Courier" pitchFamily="2" charset="0"/>
              </a:rPr>
              <a:t> VARCHAR(50), IN 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i_lastname</a:t>
            </a:r>
            <a:r>
              <a:rPr lang="en-US" sz="1400" b="1" dirty="0">
                <a:solidFill>
                  <a:srgbClr val="00B050"/>
                </a:solidFill>
                <a:latin typeface="Courier" pitchFamily="2" charset="0"/>
              </a:rPr>
              <a:t> VARCHAR(50))</a:t>
            </a:r>
          </a:p>
          <a:p>
            <a:r>
              <a:rPr lang="en-US" sz="1400" b="1" dirty="0">
                <a:latin typeface="Courier" pitchFamily="2" charset="0"/>
              </a:rPr>
              <a:t>BEGIN</a:t>
            </a:r>
          </a:p>
          <a:p>
            <a:r>
              <a:rPr lang="en-US" sz="1400" b="1" dirty="0">
                <a:latin typeface="Courier" pitchFamily="2" charset="0"/>
              </a:rPr>
              <a:t>	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INSERT INTO user (username, password,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firstname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lastname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) VALUES (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i_username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, MD5(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i_password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),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i_firstname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i_lastname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);</a:t>
            </a:r>
          </a:p>
          <a:p>
            <a:r>
              <a:rPr lang="en-US" sz="1400" b="1" dirty="0">
                <a:latin typeface="Courier" pitchFamily="2" charset="0"/>
              </a:rPr>
              <a:t>END$$</a:t>
            </a:r>
          </a:p>
          <a:p>
            <a:r>
              <a:rPr lang="en-US" sz="1400" b="1" dirty="0">
                <a:latin typeface="Courier" pitchFamily="2" charset="0"/>
              </a:rPr>
              <a:t>DELIMITER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B6F50-810C-0440-B477-844162993B15}"/>
              </a:ext>
            </a:extLst>
          </p:cNvPr>
          <p:cNvSpPr txBox="1"/>
          <p:nvPr/>
        </p:nvSpPr>
        <p:spPr>
          <a:xfrm>
            <a:off x="232475" y="3365572"/>
            <a:ext cx="116237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DROP PROCEDURE IF EXISTS 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user_filter_th</a:t>
            </a:r>
            <a:r>
              <a:rPr lang="en-US" sz="1400" b="1" dirty="0">
                <a:latin typeface="Courier" pitchFamily="2" charset="0"/>
              </a:rPr>
              <a:t>;</a:t>
            </a:r>
          </a:p>
          <a:p>
            <a:r>
              <a:rPr lang="en-US" sz="1400" b="1" dirty="0">
                <a:latin typeface="Courier" pitchFamily="2" charset="0"/>
              </a:rPr>
              <a:t>DELIMITER $$</a:t>
            </a:r>
          </a:p>
          <a:p>
            <a:r>
              <a:rPr lang="en-US" sz="1400" b="1" dirty="0">
                <a:latin typeface="Courier" pitchFamily="2" charset="0"/>
              </a:rPr>
              <a:t>CREATE PROCEDURE </a:t>
            </a:r>
            <a:r>
              <a:rPr lang="en-US" sz="1400" b="1" dirty="0">
                <a:solidFill>
                  <a:srgbClr val="00B050"/>
                </a:solidFill>
                <a:latin typeface="Courier" pitchFamily="2" charset="0"/>
              </a:rPr>
              <a:t>`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user_filter_th</a:t>
            </a:r>
            <a:r>
              <a:rPr lang="en-US" sz="1400" b="1" dirty="0">
                <a:solidFill>
                  <a:srgbClr val="00B050"/>
                </a:solidFill>
                <a:latin typeface="Courier" pitchFamily="2" charset="0"/>
              </a:rPr>
              <a:t>`(IN 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i_thName</a:t>
            </a:r>
            <a:r>
              <a:rPr lang="en-US" sz="1400" b="1" dirty="0">
                <a:solidFill>
                  <a:srgbClr val="00B050"/>
                </a:solidFill>
                <a:latin typeface="Courier" pitchFamily="2" charset="0"/>
              </a:rPr>
              <a:t> VARCHAR(50), IN 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i_comName</a:t>
            </a:r>
            <a:r>
              <a:rPr lang="en-US" sz="1400" b="1" dirty="0">
                <a:solidFill>
                  <a:srgbClr val="00B050"/>
                </a:solidFill>
                <a:latin typeface="Courier" pitchFamily="2" charset="0"/>
              </a:rPr>
              <a:t> VARCHAR(50), IN 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i_city</a:t>
            </a:r>
            <a:r>
              <a:rPr lang="en-US" sz="1400" b="1" dirty="0">
                <a:solidFill>
                  <a:srgbClr val="00B050"/>
                </a:solidFill>
                <a:latin typeface="Courier" pitchFamily="2" charset="0"/>
              </a:rPr>
              <a:t> VARCHAR(50), IN 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i_state</a:t>
            </a:r>
            <a:r>
              <a:rPr lang="en-US" sz="1400" b="1" dirty="0">
                <a:solidFill>
                  <a:srgbClr val="00B050"/>
                </a:solidFill>
                <a:latin typeface="Courier" pitchFamily="2" charset="0"/>
              </a:rPr>
              <a:t> VARCHAR(3))</a:t>
            </a:r>
          </a:p>
          <a:p>
            <a:r>
              <a:rPr lang="en-US" sz="1400" b="1" dirty="0">
                <a:latin typeface="Courier" pitchFamily="2" charset="0"/>
              </a:rPr>
              <a:t>BEGIN</a:t>
            </a:r>
          </a:p>
          <a:p>
            <a:r>
              <a:rPr lang="en-US" sz="1400" b="1" dirty="0">
                <a:latin typeface="Courier" pitchFamily="2" charset="0"/>
              </a:rPr>
              <a:t>    DROP TABLE IF EXISTS 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UserFilterTh</a:t>
            </a:r>
            <a:r>
              <a:rPr lang="en-US" sz="1400" b="1" dirty="0">
                <a:latin typeface="Courier" pitchFamily="2" charset="0"/>
              </a:rPr>
              <a:t>;</a:t>
            </a:r>
          </a:p>
          <a:p>
            <a:r>
              <a:rPr lang="en-US" sz="1400" b="1" dirty="0">
                <a:latin typeface="Courier" pitchFamily="2" charset="0"/>
              </a:rPr>
              <a:t>    CREATE TABLE </a:t>
            </a:r>
            <a:r>
              <a:rPr lang="en-US" sz="1400" b="1" dirty="0" err="1">
                <a:solidFill>
                  <a:srgbClr val="00B050"/>
                </a:solidFill>
                <a:latin typeface="Courier" pitchFamily="2" charset="0"/>
              </a:rPr>
              <a:t>UserFilterTh</a:t>
            </a:r>
            <a:endParaRPr lang="en-US" sz="1400" b="1" dirty="0">
              <a:solidFill>
                <a:srgbClr val="00B050"/>
              </a:solidFill>
              <a:latin typeface="Courier" pitchFamily="2" charset="0"/>
            </a:endParaRPr>
          </a:p>
          <a:p>
            <a:r>
              <a:rPr lang="en-US" sz="1400" b="1" dirty="0">
                <a:latin typeface="Courier" pitchFamily="2" charset="0"/>
              </a:rPr>
              <a:t>	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SELECT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thName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thStreet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thCity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thState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thZipcode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comName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   	FROM Theater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   	WHERE (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thName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=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i_thName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OR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i_thName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= "ALL") AND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       (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comName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=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i_comName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OR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i_comName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= "ALL") AND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       (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thCity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=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i_city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OR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i_city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= "") AND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       (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thState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=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i_state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OR </a:t>
            </a:r>
            <a:r>
              <a:rPr lang="en-US" sz="1400" b="1" dirty="0" err="1">
                <a:solidFill>
                  <a:srgbClr val="0070C0"/>
                </a:solidFill>
                <a:latin typeface="Courier" pitchFamily="2" charset="0"/>
              </a:rPr>
              <a:t>i_state</a:t>
            </a:r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 = "ALL");</a:t>
            </a:r>
          </a:p>
          <a:p>
            <a:r>
              <a:rPr lang="en-US" sz="1400" b="1" dirty="0">
                <a:latin typeface="Courier" pitchFamily="2" charset="0"/>
              </a:rPr>
              <a:t>END$$</a:t>
            </a:r>
          </a:p>
          <a:p>
            <a:r>
              <a:rPr lang="en-US" sz="1400" b="1" dirty="0">
                <a:latin typeface="Courier" pitchFamily="2" charset="0"/>
              </a:rPr>
              <a:t>DELIMITER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C4F05-8167-A145-801D-90687F59C1D9}"/>
              </a:ext>
            </a:extLst>
          </p:cNvPr>
          <p:cNvSpPr txBox="1"/>
          <p:nvPr/>
        </p:nvSpPr>
        <p:spPr>
          <a:xfrm>
            <a:off x="6044337" y="2170159"/>
            <a:ext cx="484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your query solution </a:t>
            </a:r>
            <a:r>
              <a:rPr lang="en-US" sz="1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goes here</a:t>
            </a:r>
            <a:r>
              <a:rPr lang="en-US" sz="1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: based on the design of your underlying database (conceptual schema)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F0ADE-CD5B-9440-B5C3-F047F6C24BE7}"/>
              </a:ext>
            </a:extLst>
          </p:cNvPr>
          <p:cNvSpPr txBox="1"/>
          <p:nvPr/>
        </p:nvSpPr>
        <p:spPr>
          <a:xfrm>
            <a:off x="232474" y="194365"/>
            <a:ext cx="3683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For </a:t>
            </a:r>
            <a:r>
              <a:rPr lang="en-US" sz="2000" b="1" dirty="0">
                <a:solidFill>
                  <a:srgbClr val="C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insert</a:t>
            </a:r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update</a:t>
            </a:r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and </a:t>
            </a:r>
            <a:r>
              <a:rPr lang="en-US" sz="2000" b="1" dirty="0">
                <a:solidFill>
                  <a:srgbClr val="C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delete</a:t>
            </a:r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queries:</a:t>
            </a:r>
            <a:endParaRPr lang="en-US" sz="20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18985-18DF-774D-BD5D-4BEAE39B2DEB}"/>
              </a:ext>
            </a:extLst>
          </p:cNvPr>
          <p:cNvSpPr txBox="1"/>
          <p:nvPr/>
        </p:nvSpPr>
        <p:spPr>
          <a:xfrm>
            <a:off x="232474" y="3000054"/>
            <a:ext cx="595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For </a:t>
            </a:r>
            <a:r>
              <a:rPr lang="en-US" sz="2000" b="1" dirty="0">
                <a:solidFill>
                  <a:srgbClr val="C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select </a:t>
            </a:r>
            <a:r>
              <a:rPr lang="en-US" sz="20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queries with and without search/filter parameters:</a:t>
            </a:r>
            <a:endParaRPr lang="en-US" sz="20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55316-F2AF-8649-96A4-A58DBA7F17B5}"/>
              </a:ext>
            </a:extLst>
          </p:cNvPr>
          <p:cNvSpPr txBox="1"/>
          <p:nvPr/>
        </p:nvSpPr>
        <p:spPr>
          <a:xfrm>
            <a:off x="6285947" y="5844055"/>
            <a:ext cx="487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your query solution </a:t>
            </a:r>
            <a:r>
              <a:rPr lang="en-US" sz="1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goes here</a:t>
            </a:r>
            <a:r>
              <a:rPr lang="en-US" sz="1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: based on the design of your underlying database (conceptual schema)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EC520-7A5C-5F4E-8881-58CE02D3D59F}"/>
              </a:ext>
            </a:extLst>
          </p:cNvPr>
          <p:cNvSpPr txBox="1"/>
          <p:nvPr/>
        </p:nvSpPr>
        <p:spPr>
          <a:xfrm>
            <a:off x="5668914" y="325591"/>
            <a:ext cx="618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the </a:t>
            </a:r>
            <a:r>
              <a:rPr lang="en-US" sz="1400" b="1" dirty="0">
                <a:solidFill>
                  <a:srgbClr val="00B05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stored procedure name and parameter names and datatypes </a:t>
            </a:r>
            <a:r>
              <a:rPr lang="en-US" sz="1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go here</a:t>
            </a:r>
            <a:r>
              <a:rPr lang="en-US" sz="1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: based on the project requirements/specifications – don’t change them!! (external schema)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A0485-F4A6-BC41-AC3F-12E84E876C9B}"/>
              </a:ext>
            </a:extLst>
          </p:cNvPr>
          <p:cNvSpPr txBox="1"/>
          <p:nvPr/>
        </p:nvSpPr>
        <p:spPr>
          <a:xfrm>
            <a:off x="5668914" y="4239844"/>
            <a:ext cx="618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the </a:t>
            </a:r>
            <a:r>
              <a:rPr lang="en-US" sz="1400" b="1" dirty="0">
                <a:solidFill>
                  <a:srgbClr val="00B05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stored procedure name and parameter names and datatypes </a:t>
            </a:r>
            <a:r>
              <a:rPr lang="en-US" sz="1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go here</a:t>
            </a:r>
            <a:r>
              <a:rPr lang="en-US" sz="1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: based on the project requirements/specifications – don’t change them!! (external schema)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2CB82-A3DE-1040-9E73-2A44081FB1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68514" y="4101054"/>
            <a:ext cx="432432" cy="36836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F8613A5A-4EAF-E44A-A53B-C0E24348AED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4443668" y="4501454"/>
            <a:ext cx="1225247" cy="1524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2">
            <a:extLst>
              <a:ext uri="{FF2B5EF4-FFF2-40B4-BE49-F238E27FC236}">
                <a16:creationId xmlns:a16="http://schemas.microsoft.com/office/drawing/2014/main" id="{17C3F7B2-B505-AB47-8834-08D291DC5589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7450562" y="4573001"/>
            <a:ext cx="437864" cy="210424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2">
            <a:extLst>
              <a:ext uri="{FF2B5EF4-FFF2-40B4-BE49-F238E27FC236}">
                <a16:creationId xmlns:a16="http://schemas.microsoft.com/office/drawing/2014/main" id="{51B95A2A-A3D1-E14C-BBA6-D8AED9193911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5783189" y="2073691"/>
            <a:ext cx="261148" cy="35807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9BCC43EC-32D2-214A-B146-CCFBF3D46933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5300546" y="587200"/>
            <a:ext cx="368368" cy="43243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08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226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Noteworthy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2019-11-12T17:40:15Z</dcterms:created>
  <dcterms:modified xsi:type="dcterms:W3CDTF">2019-11-12T18:05:30Z</dcterms:modified>
</cp:coreProperties>
</file>