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B0604020202020204" charset="0"/>
      <p:regular r:id="rId13"/>
      <p:bold r:id="rId14"/>
      <p:italic r:id="rId15"/>
      <p:boldItalic r:id="rId16"/>
    </p:embeddedFont>
    <p:embeddedFont>
      <p:font typeface="Raleway"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888" y="3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546428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47028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75511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45521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85350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11903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11724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76535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72608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03670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13343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Shape 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Shape 1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Shape 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7" name="Shape 77"/>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Shape 7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Shape 8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 name="Shape 2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Shape 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8" name="Shape 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Shape 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Shape 3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Shape 3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Shape 38"/>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Shape 3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Shape 4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Shape 53"/>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9" name="Shape 59"/>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Shape 6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Shape 67"/>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Shape 68"/>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Shape 6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Shape 7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Shape 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Watchdog</a:t>
            </a:r>
            <a:endParaRPr/>
          </a:p>
        </p:txBody>
      </p:sp>
      <p:sp>
        <p:nvSpPr>
          <p:cNvPr id="87" name="Shape 87"/>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Aarti Thapar</a:t>
            </a:r>
            <a:endParaRPr/>
          </a:p>
          <a:p>
            <a:pPr marL="0" lvl="0" indent="0">
              <a:spcBef>
                <a:spcPts val="0"/>
              </a:spcBef>
              <a:spcAft>
                <a:spcPts val="0"/>
              </a:spcAft>
              <a:buNone/>
            </a:pPr>
            <a:r>
              <a:rPr lang="en"/>
              <a:t>Josh Terry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//TODO:</a:t>
            </a:r>
            <a:endParaRPr/>
          </a:p>
        </p:txBody>
      </p:sp>
      <p:sp>
        <p:nvSpPr>
          <p:cNvPr id="146" name="Shape 14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Perform more user studies with more refined iterations of system sounds</a:t>
            </a:r>
            <a:endParaRPr/>
          </a:p>
          <a:p>
            <a:pPr marL="0" lvl="0" indent="0" rtl="0">
              <a:spcBef>
                <a:spcPts val="1600"/>
              </a:spcBef>
              <a:spcAft>
                <a:spcPts val="0"/>
              </a:spcAft>
              <a:buNone/>
            </a:pPr>
            <a:r>
              <a:rPr lang="en"/>
              <a:t>Do further research on ways to better take advantage of auditory input and interactions</a:t>
            </a:r>
            <a:endParaRPr/>
          </a:p>
          <a:p>
            <a:pPr marL="0" lvl="0" indent="0" rtl="0">
              <a:spcBef>
                <a:spcPts val="1600"/>
              </a:spcBef>
              <a:spcAft>
                <a:spcPts val="0"/>
              </a:spcAft>
              <a:buNone/>
            </a:pPr>
            <a:r>
              <a:rPr lang="en"/>
              <a:t>Do further research on means of immediately sonifying data in a more streamlined manner</a:t>
            </a:r>
            <a:endParaRPr/>
          </a:p>
          <a:p>
            <a:pPr marL="0" lvl="0" indent="0">
              <a:spcBef>
                <a:spcPts val="1600"/>
              </a:spcBef>
              <a:spcAft>
                <a:spcPts val="1600"/>
              </a:spcAft>
              <a:buNone/>
            </a:pPr>
            <a:r>
              <a:rPr lang="en"/>
              <a:t>Finalize hardware, software, and experience designs of product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Persona 1: Emily the Accountant</a:t>
            </a:r>
            <a:endParaRPr/>
          </a:p>
        </p:txBody>
      </p:sp>
      <p:sp>
        <p:nvSpPr>
          <p:cNvPr id="93" name="Shape 9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100" b="1">
                <a:solidFill>
                  <a:srgbClr val="000000"/>
                </a:solidFill>
                <a:latin typeface="Arial"/>
                <a:ea typeface="Arial"/>
                <a:cs typeface="Arial"/>
                <a:sym typeface="Arial"/>
              </a:rPr>
              <a:t>Age:</a:t>
            </a:r>
            <a:r>
              <a:rPr lang="en" sz="1100">
                <a:solidFill>
                  <a:srgbClr val="000000"/>
                </a:solidFill>
                <a:latin typeface="Arial"/>
                <a:ea typeface="Arial"/>
                <a:cs typeface="Arial"/>
                <a:sym typeface="Arial"/>
              </a:rPr>
              <a:t> 28</a:t>
            </a:r>
            <a:endParaRPr sz="1100">
              <a:solidFill>
                <a:srgbClr val="000000"/>
              </a:solidFill>
              <a:latin typeface="Arial"/>
              <a:ea typeface="Arial"/>
              <a:cs typeface="Arial"/>
              <a:sym typeface="Arial"/>
            </a:endParaRPr>
          </a:p>
          <a:p>
            <a:pPr marL="0" lvl="0" indent="0" rtl="0">
              <a:spcBef>
                <a:spcPts val="0"/>
              </a:spcBef>
              <a:spcAft>
                <a:spcPts val="0"/>
              </a:spcAft>
              <a:buNone/>
            </a:pPr>
            <a:r>
              <a:rPr lang="en" sz="1100" b="1">
                <a:solidFill>
                  <a:srgbClr val="000000"/>
                </a:solidFill>
                <a:latin typeface="Arial"/>
                <a:ea typeface="Arial"/>
                <a:cs typeface="Arial"/>
                <a:sym typeface="Arial"/>
              </a:rPr>
              <a:t>Location:</a:t>
            </a:r>
            <a:r>
              <a:rPr lang="en" sz="1100">
                <a:solidFill>
                  <a:srgbClr val="000000"/>
                </a:solidFill>
                <a:latin typeface="Arial"/>
                <a:ea typeface="Arial"/>
                <a:cs typeface="Arial"/>
                <a:sym typeface="Arial"/>
              </a:rPr>
              <a:t> Atlanta, Georgia</a:t>
            </a:r>
            <a:endParaRPr sz="1100">
              <a:solidFill>
                <a:srgbClr val="000000"/>
              </a:solidFill>
              <a:latin typeface="Arial"/>
              <a:ea typeface="Arial"/>
              <a:cs typeface="Arial"/>
              <a:sym typeface="Arial"/>
            </a:endParaRPr>
          </a:p>
          <a:p>
            <a:pPr marL="0" lvl="0" indent="0" rtl="0">
              <a:spcBef>
                <a:spcPts val="0"/>
              </a:spcBef>
              <a:spcAft>
                <a:spcPts val="0"/>
              </a:spcAft>
              <a:buNone/>
            </a:pPr>
            <a:r>
              <a:rPr lang="en" sz="1100" b="1">
                <a:solidFill>
                  <a:srgbClr val="000000"/>
                </a:solidFill>
                <a:latin typeface="Arial"/>
                <a:ea typeface="Arial"/>
                <a:cs typeface="Arial"/>
                <a:sym typeface="Arial"/>
              </a:rPr>
              <a:t>Status:</a:t>
            </a:r>
            <a:r>
              <a:rPr lang="en" sz="1100">
                <a:solidFill>
                  <a:srgbClr val="000000"/>
                </a:solidFill>
                <a:latin typeface="Arial"/>
                <a:ea typeface="Arial"/>
                <a:cs typeface="Arial"/>
                <a:sym typeface="Arial"/>
              </a:rPr>
              <a:t> Single</a:t>
            </a:r>
            <a:endParaRPr sz="1100">
              <a:solidFill>
                <a:srgbClr val="000000"/>
              </a:solidFill>
              <a:latin typeface="Arial"/>
              <a:ea typeface="Arial"/>
              <a:cs typeface="Arial"/>
              <a:sym typeface="Arial"/>
            </a:endParaRPr>
          </a:p>
          <a:p>
            <a:pPr marL="0" lvl="0" indent="0"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rtl="0">
              <a:spcBef>
                <a:spcPts val="0"/>
              </a:spcBef>
              <a:spcAft>
                <a:spcPts val="0"/>
              </a:spcAft>
              <a:buNone/>
            </a:pPr>
            <a:r>
              <a:rPr lang="en" sz="1100" b="1">
                <a:solidFill>
                  <a:srgbClr val="000000"/>
                </a:solidFill>
                <a:latin typeface="Arial"/>
                <a:ea typeface="Arial"/>
                <a:cs typeface="Arial"/>
                <a:sym typeface="Arial"/>
              </a:rPr>
              <a:t>Quote:</a:t>
            </a:r>
            <a:endParaRPr sz="1100" b="1">
              <a:solidFill>
                <a:srgbClr val="000000"/>
              </a:solidFill>
              <a:latin typeface="Arial"/>
              <a:ea typeface="Arial"/>
              <a:cs typeface="Arial"/>
              <a:sym typeface="Arial"/>
            </a:endParaRPr>
          </a:p>
          <a:p>
            <a:pPr marL="0" lvl="0" indent="0" rtl="0">
              <a:spcBef>
                <a:spcPts val="0"/>
              </a:spcBef>
              <a:spcAft>
                <a:spcPts val="0"/>
              </a:spcAft>
              <a:buNone/>
            </a:pPr>
            <a:r>
              <a:rPr lang="en" sz="1100">
                <a:solidFill>
                  <a:srgbClr val="000000"/>
                </a:solidFill>
                <a:latin typeface="Arial"/>
                <a:ea typeface="Arial"/>
                <a:cs typeface="Arial"/>
                <a:sym typeface="Arial"/>
              </a:rPr>
              <a:t>“I want to be able to know the well-being of my 6 month old Labrador puppy Bruno at home, without having to make several calls to my dog-sitter at home, in between my meetings. Often, I don’t have time to make these calls and it seems very unprofessional if I have to make calls during my meetings.”</a:t>
            </a:r>
            <a:endParaRPr sz="1100">
              <a:solidFill>
                <a:srgbClr val="000000"/>
              </a:solidFill>
              <a:latin typeface="Arial"/>
              <a:ea typeface="Arial"/>
              <a:cs typeface="Arial"/>
              <a:sym typeface="Arial"/>
            </a:endParaRPr>
          </a:p>
          <a:p>
            <a:pPr marL="0" lvl="0" indent="0"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rtl="0">
              <a:spcBef>
                <a:spcPts val="0"/>
              </a:spcBef>
              <a:spcAft>
                <a:spcPts val="0"/>
              </a:spcAft>
              <a:buNone/>
            </a:pPr>
            <a:endParaRPr/>
          </a:p>
          <a:p>
            <a:pPr marL="0" lvl="0" indent="0" rtl="0">
              <a:spcBef>
                <a:spcPts val="1600"/>
              </a:spcBef>
              <a:spcAft>
                <a:spcPts val="0"/>
              </a:spcAft>
              <a:buNone/>
            </a:pPr>
            <a:endParaRPr sz="1100">
              <a:solidFill>
                <a:srgbClr val="000000"/>
              </a:solidFill>
              <a:latin typeface="Arial"/>
              <a:ea typeface="Arial"/>
              <a:cs typeface="Arial"/>
              <a:sym typeface="Arial"/>
            </a:endParaRPr>
          </a:p>
          <a:p>
            <a:pPr marL="0" lvl="0" indent="0" rtl="0">
              <a:spcBef>
                <a:spcPts val="0"/>
              </a:spcBef>
              <a:spcAft>
                <a:spcPts val="0"/>
              </a:spcAft>
              <a:buNone/>
            </a:pPr>
            <a:endParaRPr/>
          </a:p>
          <a:p>
            <a:pPr marL="0" lvl="0" indent="0" rtl="0">
              <a:spcBef>
                <a:spcPts val="1600"/>
              </a:spcBef>
              <a:spcAft>
                <a:spcPts val="0"/>
              </a:spcAft>
              <a:buNone/>
            </a:pPr>
            <a:endParaRPr/>
          </a:p>
          <a:p>
            <a:pPr marL="0" lvl="0" indent="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Persona 2: James the Undergraduate</a:t>
            </a:r>
            <a:endParaRPr/>
          </a:p>
        </p:txBody>
      </p:sp>
      <p:sp>
        <p:nvSpPr>
          <p:cNvPr id="99" name="Shape 99"/>
          <p:cNvSpPr txBox="1">
            <a:spLocks noGrp="1"/>
          </p:cNvSpPr>
          <p:nvPr>
            <p:ph type="body" idx="1"/>
          </p:nvPr>
        </p:nvSpPr>
        <p:spPr>
          <a:xfrm>
            <a:off x="729450" y="2078875"/>
            <a:ext cx="7852800" cy="2668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100" b="1">
                <a:solidFill>
                  <a:srgbClr val="000000"/>
                </a:solidFill>
                <a:latin typeface="Arial"/>
                <a:ea typeface="Arial"/>
                <a:cs typeface="Arial"/>
                <a:sym typeface="Arial"/>
              </a:rPr>
              <a:t>Age: </a:t>
            </a:r>
            <a:r>
              <a:rPr lang="en" sz="1100">
                <a:solidFill>
                  <a:srgbClr val="000000"/>
                </a:solidFill>
                <a:latin typeface="Arial"/>
                <a:ea typeface="Arial"/>
                <a:cs typeface="Arial"/>
                <a:sym typeface="Arial"/>
              </a:rPr>
              <a:t>19 </a:t>
            </a:r>
            <a:endParaRPr sz="1100">
              <a:solidFill>
                <a:srgbClr val="000000"/>
              </a:solidFill>
              <a:latin typeface="Arial"/>
              <a:ea typeface="Arial"/>
              <a:cs typeface="Arial"/>
              <a:sym typeface="Arial"/>
            </a:endParaRPr>
          </a:p>
          <a:p>
            <a:pPr marL="0" lvl="0" indent="0" rtl="0">
              <a:spcBef>
                <a:spcPts val="0"/>
              </a:spcBef>
              <a:spcAft>
                <a:spcPts val="0"/>
              </a:spcAft>
              <a:buNone/>
            </a:pPr>
            <a:r>
              <a:rPr lang="en" sz="1100" b="1">
                <a:solidFill>
                  <a:srgbClr val="000000"/>
                </a:solidFill>
                <a:latin typeface="Arial"/>
                <a:ea typeface="Arial"/>
                <a:cs typeface="Arial"/>
                <a:sym typeface="Arial"/>
              </a:rPr>
              <a:t>Location:</a:t>
            </a:r>
            <a:r>
              <a:rPr lang="en" sz="1100">
                <a:solidFill>
                  <a:srgbClr val="000000"/>
                </a:solidFill>
                <a:latin typeface="Arial"/>
                <a:ea typeface="Arial"/>
                <a:cs typeface="Arial"/>
                <a:sym typeface="Arial"/>
              </a:rPr>
              <a:t> Atlanta, Georgia </a:t>
            </a:r>
            <a:endParaRPr sz="1100">
              <a:solidFill>
                <a:srgbClr val="000000"/>
              </a:solidFill>
              <a:latin typeface="Arial"/>
              <a:ea typeface="Arial"/>
              <a:cs typeface="Arial"/>
              <a:sym typeface="Arial"/>
            </a:endParaRPr>
          </a:p>
          <a:p>
            <a:pPr marL="0" lvl="0" indent="0" rtl="0">
              <a:spcBef>
                <a:spcPts val="0"/>
              </a:spcBef>
              <a:spcAft>
                <a:spcPts val="0"/>
              </a:spcAft>
              <a:buNone/>
            </a:pPr>
            <a:r>
              <a:rPr lang="en" sz="1100" b="1">
                <a:solidFill>
                  <a:srgbClr val="000000"/>
                </a:solidFill>
                <a:latin typeface="Arial"/>
                <a:ea typeface="Arial"/>
                <a:cs typeface="Arial"/>
                <a:sym typeface="Arial"/>
              </a:rPr>
              <a:t>Status:</a:t>
            </a:r>
            <a:r>
              <a:rPr lang="en" sz="1100">
                <a:solidFill>
                  <a:srgbClr val="000000"/>
                </a:solidFill>
                <a:latin typeface="Arial"/>
                <a:ea typeface="Arial"/>
                <a:cs typeface="Arial"/>
                <a:sym typeface="Arial"/>
              </a:rPr>
              <a:t> Single </a:t>
            </a:r>
            <a:endParaRPr sz="1100">
              <a:solidFill>
                <a:srgbClr val="000000"/>
              </a:solidFill>
              <a:latin typeface="Arial"/>
              <a:ea typeface="Arial"/>
              <a:cs typeface="Arial"/>
              <a:sym typeface="Arial"/>
            </a:endParaRPr>
          </a:p>
          <a:p>
            <a:pPr marL="0" lvl="0" indent="0" rtl="0">
              <a:spcBef>
                <a:spcPts val="0"/>
              </a:spcBef>
              <a:spcAft>
                <a:spcPts val="0"/>
              </a:spcAft>
              <a:buNone/>
            </a:pPr>
            <a:endParaRPr sz="1100">
              <a:solidFill>
                <a:srgbClr val="000000"/>
              </a:solidFill>
              <a:latin typeface="Arial"/>
              <a:ea typeface="Arial"/>
              <a:cs typeface="Arial"/>
              <a:sym typeface="Arial"/>
            </a:endParaRPr>
          </a:p>
          <a:p>
            <a:pPr marL="0" lvl="0" indent="0" rtl="0">
              <a:spcBef>
                <a:spcPts val="0"/>
              </a:spcBef>
              <a:spcAft>
                <a:spcPts val="0"/>
              </a:spcAft>
              <a:buNone/>
            </a:pPr>
            <a:r>
              <a:rPr lang="en" sz="1100" b="1">
                <a:solidFill>
                  <a:srgbClr val="000000"/>
                </a:solidFill>
                <a:latin typeface="Arial"/>
                <a:ea typeface="Arial"/>
                <a:cs typeface="Arial"/>
                <a:sym typeface="Arial"/>
              </a:rPr>
              <a:t>Quote: </a:t>
            </a:r>
            <a:endParaRPr sz="1100" b="1">
              <a:solidFill>
                <a:srgbClr val="000000"/>
              </a:solidFill>
              <a:latin typeface="Arial"/>
              <a:ea typeface="Arial"/>
              <a:cs typeface="Arial"/>
              <a:sym typeface="Arial"/>
            </a:endParaRPr>
          </a:p>
          <a:p>
            <a:pPr marL="0" lvl="0" indent="0" rtl="0">
              <a:spcBef>
                <a:spcPts val="0"/>
              </a:spcBef>
              <a:spcAft>
                <a:spcPts val="0"/>
              </a:spcAft>
              <a:buNone/>
            </a:pPr>
            <a:r>
              <a:rPr lang="en" sz="1100">
                <a:solidFill>
                  <a:srgbClr val="000000"/>
                </a:solidFill>
                <a:latin typeface="Arial"/>
                <a:ea typeface="Arial"/>
                <a:cs typeface="Arial"/>
                <a:sym typeface="Arial"/>
              </a:rPr>
              <a:t>“I am taking 19 credit hours this semester at Georgia Tech along with research, which requires me to spend several hours in the lab and also in classes. I have a twelve year old husky named Romeo who lives with me at my apartment on campus. Romeo is of age now and often suffers through certain breathing problems due to age. There is no one else to take care of Romeo as my parents live far away in Texas. I would like to be there to take care of Romeo all the time but my schedule does not allow me to be back to my apartment before 9 pm on weekdays. Fortunately, I live on-campus so it does not take me a long time to go back to my apartment from my classes and research lab. I would like to have a way that would specifically let me know if Romeo is going through any breathing problems whilst I am in class or in research.”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User Stories - Some Examples </a:t>
            </a:r>
            <a:endParaRPr/>
          </a:p>
        </p:txBody>
      </p:sp>
      <p:sp>
        <p:nvSpPr>
          <p:cNvPr id="105" name="Shape 10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As a dog owner, I want to be notified when my dog falls asleep and wakes up so that I can be better aware of its behavior when I am away.</a:t>
            </a:r>
            <a:endParaRPr sz="1100">
              <a:solidFill>
                <a:srgbClr val="000000"/>
              </a:solidFill>
              <a:latin typeface="Arial"/>
              <a:ea typeface="Arial"/>
              <a:cs typeface="Arial"/>
              <a:sym typeface="Arial"/>
            </a:endParaRPr>
          </a:p>
          <a:p>
            <a:pPr marL="457200" lvl="0" indent="-298450" rtl="0">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As a dog owner , I want to be notified when my dog is stressed so that I am aware that my dog is stressed and can do something about it. </a:t>
            </a:r>
            <a:endParaRPr sz="1100">
              <a:solidFill>
                <a:srgbClr val="000000"/>
              </a:solidFill>
              <a:latin typeface="Arial"/>
              <a:ea typeface="Arial"/>
              <a:cs typeface="Arial"/>
              <a:sym typeface="Arial"/>
            </a:endParaRPr>
          </a:p>
          <a:p>
            <a:pPr marL="457200" lvl="0" indent="-298450" rtl="0">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As a dog owner, I want to be notified when my dog has eaten food so that I can keep a count of the number of meals my dog has eaten during the day.</a:t>
            </a:r>
            <a:endParaRPr sz="1100">
              <a:solidFill>
                <a:srgbClr val="000000"/>
              </a:solidFill>
              <a:latin typeface="Arial"/>
              <a:ea typeface="Arial"/>
              <a:cs typeface="Arial"/>
              <a:sym typeface="Arial"/>
            </a:endParaRPr>
          </a:p>
          <a:p>
            <a:pPr marL="457200" lvl="0" indent="-298450" rtl="0">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As a dog owner, I want the wearable device for myself to be lightweight or wireless so that it is comfortable for me to use/ wear.</a:t>
            </a:r>
            <a:endParaRPr sz="1100">
              <a:solidFill>
                <a:srgbClr val="000000"/>
              </a:solidFill>
              <a:latin typeface="Arial"/>
              <a:ea typeface="Arial"/>
              <a:cs typeface="Arial"/>
              <a:sym typeface="Arial"/>
            </a:endParaRPr>
          </a:p>
          <a:p>
            <a:pPr marL="457200" lvl="0" indent="-298450" rtl="0">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As a dog owner, i want certain notifications to hold more priority over others so that I make sure that I am aware of these notifications.</a:t>
            </a:r>
            <a:endParaRPr sz="11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Use scenarios</a:t>
            </a:r>
            <a:endParaRPr/>
          </a:p>
        </p:txBody>
      </p:sp>
      <p:sp>
        <p:nvSpPr>
          <p:cNvPr id="111" name="Shape 111"/>
          <p:cNvSpPr txBox="1">
            <a:spLocks noGrp="1"/>
          </p:cNvSpPr>
          <p:nvPr>
            <p:ph type="body" idx="1"/>
          </p:nvPr>
        </p:nvSpPr>
        <p:spPr>
          <a:xfrm>
            <a:off x="727650" y="1766425"/>
            <a:ext cx="7688700" cy="2261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100">
              <a:solidFill>
                <a:srgbClr val="000000"/>
              </a:solidFill>
              <a:latin typeface="Arial"/>
              <a:ea typeface="Arial"/>
              <a:cs typeface="Arial"/>
              <a:sym typeface="Arial"/>
            </a:endParaRPr>
          </a:p>
          <a:p>
            <a:pPr marL="0" lvl="0" indent="0" rtl="0">
              <a:spcBef>
                <a:spcPts val="0"/>
              </a:spcBef>
              <a:spcAft>
                <a:spcPts val="0"/>
              </a:spcAft>
              <a:buNone/>
            </a:pPr>
            <a:r>
              <a:rPr lang="en" sz="1100" b="1">
                <a:solidFill>
                  <a:srgbClr val="000000"/>
                </a:solidFill>
                <a:latin typeface="Arial"/>
                <a:ea typeface="Arial"/>
                <a:cs typeface="Arial"/>
                <a:sym typeface="Arial"/>
              </a:rPr>
              <a:t>Scenario 1: Stella’s Dog is stressed </a:t>
            </a:r>
            <a:endParaRPr sz="1100" b="1">
              <a:solidFill>
                <a:srgbClr val="000000"/>
              </a:solidFill>
              <a:latin typeface="Arial"/>
              <a:ea typeface="Arial"/>
              <a:cs typeface="Arial"/>
              <a:sym typeface="Arial"/>
            </a:endParaRPr>
          </a:p>
          <a:p>
            <a:pPr marL="457200" lvl="0" indent="-298450" rtl="0">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Stella’s dog is stressed out because of thunder outside. </a:t>
            </a:r>
            <a:endParaRPr sz="1100">
              <a:solidFill>
                <a:srgbClr val="000000"/>
              </a:solidFill>
              <a:latin typeface="Arial"/>
              <a:ea typeface="Arial"/>
              <a:cs typeface="Arial"/>
              <a:sym typeface="Arial"/>
            </a:endParaRPr>
          </a:p>
          <a:p>
            <a:pPr marL="457200" lvl="0" indent="-298450" rtl="0">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Stella’s dog collar detects that the dog is stressed out.</a:t>
            </a:r>
            <a:endParaRPr sz="1100">
              <a:solidFill>
                <a:srgbClr val="000000"/>
              </a:solidFill>
              <a:latin typeface="Arial"/>
              <a:ea typeface="Arial"/>
              <a:cs typeface="Arial"/>
              <a:sym typeface="Arial"/>
            </a:endParaRPr>
          </a:p>
          <a:p>
            <a:pPr marL="457200" lvl="0" indent="-298450" rtl="0">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The collar sends a notification to Stella’s wearable device that the dog is stressed out.</a:t>
            </a:r>
            <a:endParaRPr sz="1100">
              <a:solidFill>
                <a:srgbClr val="000000"/>
              </a:solidFill>
              <a:latin typeface="Arial"/>
              <a:ea typeface="Arial"/>
              <a:cs typeface="Arial"/>
              <a:sym typeface="Arial"/>
            </a:endParaRPr>
          </a:p>
          <a:p>
            <a:pPr marL="457200" lvl="0" indent="-298450" rtl="0">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Audio (in the form of a notification) is played on Stella’s wearable device that alerts her that her dog is stressed.</a:t>
            </a:r>
            <a:endParaRPr sz="1100">
              <a:solidFill>
                <a:srgbClr val="000000"/>
              </a:solidFill>
              <a:latin typeface="Arial"/>
              <a:ea typeface="Arial"/>
              <a:cs typeface="Arial"/>
              <a:sym typeface="Arial"/>
            </a:endParaRPr>
          </a:p>
          <a:p>
            <a:pPr marL="457200" lvl="0" indent="-298450" rtl="0">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 Audio is played via the dog’s wearable collar that is supposed to calm the dog. </a:t>
            </a:r>
            <a:endParaRPr sz="1100">
              <a:solidFill>
                <a:srgbClr val="000000"/>
              </a:solidFill>
              <a:latin typeface="Arial"/>
              <a:ea typeface="Arial"/>
              <a:cs typeface="Arial"/>
              <a:sym typeface="Arial"/>
            </a:endParaRPr>
          </a:p>
          <a:p>
            <a:pPr marL="457200" lvl="0" indent="0" rtl="0">
              <a:spcBef>
                <a:spcPts val="0"/>
              </a:spcBef>
              <a:spcAft>
                <a:spcPts val="0"/>
              </a:spcAft>
              <a:buNone/>
            </a:pPr>
            <a:endParaRPr sz="1100">
              <a:solidFill>
                <a:srgbClr val="000000"/>
              </a:solidFill>
              <a:latin typeface="Arial"/>
              <a:ea typeface="Arial"/>
              <a:cs typeface="Arial"/>
              <a:sym typeface="Arial"/>
            </a:endParaRPr>
          </a:p>
          <a:p>
            <a:pPr marL="0" lvl="0" indent="0" rtl="0">
              <a:spcBef>
                <a:spcPts val="0"/>
              </a:spcBef>
              <a:spcAft>
                <a:spcPts val="0"/>
              </a:spcAft>
              <a:buNone/>
            </a:pPr>
            <a:r>
              <a:rPr lang="en" sz="1100" b="1">
                <a:solidFill>
                  <a:srgbClr val="000000"/>
                </a:solidFill>
                <a:latin typeface="Arial"/>
                <a:ea typeface="Arial"/>
                <a:cs typeface="Arial"/>
                <a:sym typeface="Arial"/>
              </a:rPr>
              <a:t>Scenario 2: Stella wants to hear about the surroundings of her dog.</a:t>
            </a:r>
            <a:endParaRPr sz="1100" b="1">
              <a:solidFill>
                <a:srgbClr val="000000"/>
              </a:solidFill>
              <a:latin typeface="Arial"/>
              <a:ea typeface="Arial"/>
              <a:cs typeface="Arial"/>
              <a:sym typeface="Arial"/>
            </a:endParaRPr>
          </a:p>
          <a:p>
            <a:pPr marL="457200" lvl="0" indent="-298450" rtl="0">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Stella is at lunch break during work. </a:t>
            </a:r>
            <a:endParaRPr sz="1100">
              <a:solidFill>
                <a:srgbClr val="000000"/>
              </a:solidFill>
              <a:latin typeface="Arial"/>
              <a:ea typeface="Arial"/>
              <a:cs typeface="Arial"/>
              <a:sym typeface="Arial"/>
            </a:endParaRPr>
          </a:p>
          <a:p>
            <a:pPr marL="457200" lvl="0" indent="-298450" rtl="0">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Stella wants to hear about the surroundings of her dog.</a:t>
            </a:r>
            <a:endParaRPr sz="1100">
              <a:solidFill>
                <a:srgbClr val="000000"/>
              </a:solidFill>
              <a:latin typeface="Arial"/>
              <a:ea typeface="Arial"/>
              <a:cs typeface="Arial"/>
              <a:sym typeface="Arial"/>
            </a:endParaRPr>
          </a:p>
          <a:p>
            <a:pPr marL="457200" lvl="0" indent="-298450" rtl="0">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She selects the “Hear surroundings” option on her wearable device.</a:t>
            </a:r>
            <a:endParaRPr sz="1100">
              <a:solidFill>
                <a:srgbClr val="000000"/>
              </a:solidFill>
              <a:latin typeface="Arial"/>
              <a:ea typeface="Arial"/>
              <a:cs typeface="Arial"/>
              <a:sym typeface="Arial"/>
            </a:endParaRPr>
          </a:p>
          <a:p>
            <a:pPr marL="457200" lvl="0" indent="-298450" rtl="0">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Live recorded audio from the wearable collar is played via the wearable device to Stella. </a:t>
            </a:r>
            <a:endParaRPr sz="1100">
              <a:solidFill>
                <a:srgbClr val="000000"/>
              </a:solidFill>
              <a:latin typeface="Arial"/>
              <a:ea typeface="Arial"/>
              <a:cs typeface="Arial"/>
              <a:sym typeface="Arial"/>
            </a:endParaRPr>
          </a:p>
          <a:p>
            <a:pPr marL="457200" lvl="0" indent="-298450" rtl="0">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Stella can now hear surroundings and choose to stop hearing the surroundings by selecting the “Stop” option on her wearable device.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Sound Effects</a:t>
            </a:r>
            <a:endParaRPr/>
          </a:p>
        </p:txBody>
      </p:sp>
      <p:sp>
        <p:nvSpPr>
          <p:cNvPr id="117" name="Shape 1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100" dirty="0"/>
              <a:t>Event			</a:t>
            </a:r>
            <a:r>
              <a:rPr lang="en" sz="1100" dirty="0" smtClean="0"/>
              <a:t>Sound </a:t>
            </a:r>
            <a:r>
              <a:rPr lang="en" sz="1100" dirty="0"/>
              <a:t>Effect		</a:t>
            </a:r>
            <a:r>
              <a:rPr lang="en" sz="1100" dirty="0" smtClean="0"/>
              <a:t>Index</a:t>
            </a:r>
            <a:endParaRPr sz="1100" dirty="0"/>
          </a:p>
          <a:p>
            <a:pPr marL="0" lvl="0" indent="0" rtl="0">
              <a:lnSpc>
                <a:spcPct val="100000"/>
              </a:lnSpc>
              <a:spcBef>
                <a:spcPts val="0"/>
              </a:spcBef>
              <a:spcAft>
                <a:spcPts val="0"/>
              </a:spcAft>
              <a:buNone/>
            </a:pPr>
            <a:endParaRPr sz="1100" dirty="0"/>
          </a:p>
          <a:p>
            <a:pPr marL="0" lvl="0" indent="0" rtl="0">
              <a:lnSpc>
                <a:spcPct val="100000"/>
              </a:lnSpc>
              <a:spcBef>
                <a:spcPts val="0"/>
              </a:spcBef>
              <a:spcAft>
                <a:spcPts val="0"/>
              </a:spcAft>
              <a:buNone/>
            </a:pPr>
            <a:r>
              <a:rPr lang="en" sz="1100" dirty="0"/>
              <a:t>Too hot			Sizzling/popping	</a:t>
            </a:r>
            <a:r>
              <a:rPr lang="en" sz="1100" dirty="0" smtClean="0"/>
              <a:t>hotter </a:t>
            </a:r>
            <a:r>
              <a:rPr lang="en" sz="1100" dirty="0"/>
              <a:t>= intensity, pitch increase</a:t>
            </a:r>
            <a:endParaRPr sz="1100" dirty="0"/>
          </a:p>
          <a:p>
            <a:pPr marL="0" lvl="0" indent="0" rtl="0">
              <a:lnSpc>
                <a:spcPct val="100000"/>
              </a:lnSpc>
              <a:spcBef>
                <a:spcPts val="0"/>
              </a:spcBef>
              <a:spcAft>
                <a:spcPts val="0"/>
              </a:spcAft>
              <a:buNone/>
            </a:pPr>
            <a:r>
              <a:rPr lang="en" sz="1100" dirty="0"/>
              <a:t>Too cold			Ice crunching		</a:t>
            </a:r>
            <a:r>
              <a:rPr lang="en" sz="1100" dirty="0" smtClean="0"/>
              <a:t>colder </a:t>
            </a:r>
            <a:r>
              <a:rPr lang="en" sz="1100" dirty="0"/>
              <a:t>= intensity, pitch decrease</a:t>
            </a:r>
            <a:endParaRPr sz="1100" dirty="0"/>
          </a:p>
          <a:p>
            <a:pPr marL="0" lvl="0" indent="0" rtl="0">
              <a:lnSpc>
                <a:spcPct val="100000"/>
              </a:lnSpc>
              <a:spcBef>
                <a:spcPts val="0"/>
              </a:spcBef>
              <a:spcAft>
                <a:spcPts val="0"/>
              </a:spcAft>
              <a:buNone/>
            </a:pPr>
            <a:r>
              <a:rPr lang="en" sz="1100" dirty="0"/>
              <a:t>Falls asleep			Dog snoring		</a:t>
            </a:r>
            <a:r>
              <a:rPr lang="en" sz="1100" dirty="0" smtClean="0"/>
              <a:t>Fades </a:t>
            </a:r>
            <a:r>
              <a:rPr lang="en" sz="1100" dirty="0"/>
              <a:t>in and out slowly</a:t>
            </a:r>
            <a:endParaRPr sz="1100" dirty="0"/>
          </a:p>
          <a:p>
            <a:pPr marL="0" lvl="0" indent="0" rtl="0">
              <a:lnSpc>
                <a:spcPct val="100000"/>
              </a:lnSpc>
              <a:spcBef>
                <a:spcPts val="0"/>
              </a:spcBef>
              <a:spcAft>
                <a:spcPts val="0"/>
              </a:spcAft>
              <a:buNone/>
            </a:pPr>
            <a:r>
              <a:rPr lang="en" sz="1100" dirty="0"/>
              <a:t>Wakes up			Rooster crowing	</a:t>
            </a:r>
            <a:r>
              <a:rPr lang="en" sz="1100" dirty="0" smtClean="0"/>
              <a:t>Fades </a:t>
            </a:r>
            <a:r>
              <a:rPr lang="en" sz="1100" dirty="0"/>
              <a:t>in quickly and out slowly</a:t>
            </a:r>
            <a:endParaRPr sz="1100" dirty="0"/>
          </a:p>
          <a:p>
            <a:pPr marL="0" lvl="0" indent="0" rtl="0">
              <a:lnSpc>
                <a:spcPct val="100000"/>
              </a:lnSpc>
              <a:spcBef>
                <a:spcPts val="0"/>
              </a:spcBef>
              <a:spcAft>
                <a:spcPts val="0"/>
              </a:spcAft>
              <a:buNone/>
            </a:pPr>
            <a:r>
              <a:rPr lang="en" sz="1100" dirty="0"/>
              <a:t>Dog barking			Microphone feedback	</a:t>
            </a:r>
            <a:r>
              <a:rPr lang="en" sz="1100" dirty="0" smtClean="0"/>
              <a:t>Normalize </a:t>
            </a:r>
            <a:r>
              <a:rPr lang="en" sz="1100" dirty="0"/>
              <a:t>volume to not alarm user</a:t>
            </a:r>
            <a:endParaRPr sz="1100" dirty="0"/>
          </a:p>
          <a:p>
            <a:pPr marL="0" lvl="0" indent="0">
              <a:lnSpc>
                <a:spcPct val="100000"/>
              </a:lnSpc>
              <a:spcBef>
                <a:spcPts val="0"/>
              </a:spcBef>
              <a:spcAft>
                <a:spcPts val="0"/>
              </a:spcAft>
              <a:buNone/>
            </a:pPr>
            <a:r>
              <a:rPr lang="en" sz="1100" dirty="0"/>
              <a:t>Any notification		Ping sound effect	</a:t>
            </a:r>
            <a:r>
              <a:rPr lang="en" sz="1100" dirty="0" smtClean="0"/>
              <a:t>Intensity </a:t>
            </a:r>
            <a:r>
              <a:rPr lang="en" sz="1100" dirty="0"/>
              <a:t>scales with importance</a:t>
            </a:r>
            <a:endParaRPr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User Study on Sound Effects</a:t>
            </a:r>
            <a:endParaRPr/>
          </a:p>
        </p:txBody>
      </p:sp>
      <p:sp>
        <p:nvSpPr>
          <p:cNvPr id="123" name="Shape 1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100" dirty="0"/>
              <a:t>Event			</a:t>
            </a:r>
            <a:r>
              <a:rPr lang="en" sz="1100" dirty="0" smtClean="0"/>
              <a:t>Sound </a:t>
            </a:r>
            <a:r>
              <a:rPr lang="en" sz="1100" dirty="0"/>
              <a:t>Effect		</a:t>
            </a:r>
            <a:r>
              <a:rPr lang="en" sz="1100" dirty="0" smtClean="0"/>
              <a:t>User </a:t>
            </a:r>
            <a:r>
              <a:rPr lang="en" sz="1100" dirty="0"/>
              <a:t>Impressions</a:t>
            </a:r>
            <a:endParaRPr sz="1100" dirty="0"/>
          </a:p>
          <a:p>
            <a:pPr marL="0" lvl="0" indent="0" rtl="0">
              <a:lnSpc>
                <a:spcPct val="100000"/>
              </a:lnSpc>
              <a:spcBef>
                <a:spcPts val="0"/>
              </a:spcBef>
              <a:spcAft>
                <a:spcPts val="0"/>
              </a:spcAft>
              <a:buNone/>
            </a:pPr>
            <a:endParaRPr sz="1100" dirty="0"/>
          </a:p>
          <a:p>
            <a:pPr marL="0" lvl="0" indent="0" rtl="0">
              <a:lnSpc>
                <a:spcPct val="100000"/>
              </a:lnSpc>
              <a:spcBef>
                <a:spcPts val="0"/>
              </a:spcBef>
              <a:spcAft>
                <a:spcPts val="0"/>
              </a:spcAft>
              <a:buNone/>
            </a:pPr>
            <a:r>
              <a:rPr lang="en" sz="1100" dirty="0"/>
              <a:t>Too hot			Sizzling/popping	</a:t>
            </a:r>
            <a:r>
              <a:rPr lang="en" sz="1100" dirty="0" smtClean="0"/>
              <a:t>“</a:t>
            </a:r>
            <a:r>
              <a:rPr lang="en" sz="1100" dirty="0"/>
              <a:t>It sounds like something cooking”</a:t>
            </a:r>
            <a:endParaRPr sz="1100" dirty="0"/>
          </a:p>
          <a:p>
            <a:pPr marL="0" lvl="0" indent="0" rtl="0">
              <a:lnSpc>
                <a:spcPct val="100000"/>
              </a:lnSpc>
              <a:spcBef>
                <a:spcPts val="0"/>
              </a:spcBef>
              <a:spcAft>
                <a:spcPts val="0"/>
              </a:spcAft>
              <a:buNone/>
            </a:pPr>
            <a:r>
              <a:rPr lang="en" sz="1100" dirty="0"/>
              <a:t>Too cold			Ice crunching		</a:t>
            </a:r>
            <a:r>
              <a:rPr lang="en" sz="1100" dirty="0" smtClean="0"/>
              <a:t>Winced</a:t>
            </a:r>
            <a:r>
              <a:rPr lang="en" sz="1100" dirty="0"/>
              <a:t>, but could tell it was ice crunching.</a:t>
            </a:r>
            <a:endParaRPr sz="1100" dirty="0"/>
          </a:p>
          <a:p>
            <a:pPr marL="0" lvl="0" indent="0" rtl="0">
              <a:lnSpc>
                <a:spcPct val="100000"/>
              </a:lnSpc>
              <a:spcBef>
                <a:spcPts val="0"/>
              </a:spcBef>
              <a:spcAft>
                <a:spcPts val="0"/>
              </a:spcAft>
              <a:buNone/>
            </a:pPr>
            <a:r>
              <a:rPr lang="en" sz="1100" dirty="0"/>
              <a:t>Falls asleep			Dog snoring		</a:t>
            </a:r>
            <a:r>
              <a:rPr lang="en" sz="1100" dirty="0" smtClean="0"/>
              <a:t>“</a:t>
            </a:r>
            <a:r>
              <a:rPr lang="en" sz="1100" dirty="0"/>
              <a:t>The dog fell asleep?”</a:t>
            </a:r>
            <a:endParaRPr sz="1100" dirty="0"/>
          </a:p>
          <a:p>
            <a:pPr marL="0" lvl="0" indent="0" rtl="0">
              <a:lnSpc>
                <a:spcPct val="100000"/>
              </a:lnSpc>
              <a:spcBef>
                <a:spcPts val="0"/>
              </a:spcBef>
              <a:spcAft>
                <a:spcPts val="0"/>
              </a:spcAft>
              <a:buNone/>
            </a:pPr>
            <a:r>
              <a:rPr lang="en" sz="1100" dirty="0"/>
              <a:t>Wakes up			Rooster crowing	</a:t>
            </a:r>
            <a:r>
              <a:rPr lang="en" sz="1100" dirty="0" smtClean="0"/>
              <a:t>“</a:t>
            </a:r>
            <a:r>
              <a:rPr lang="en" sz="1100" dirty="0"/>
              <a:t>The dog woke up?”</a:t>
            </a:r>
            <a:endParaRPr sz="1100" dirty="0"/>
          </a:p>
          <a:p>
            <a:pPr marL="0" lvl="0" indent="0" rtl="0">
              <a:lnSpc>
                <a:spcPct val="100000"/>
              </a:lnSpc>
              <a:spcBef>
                <a:spcPts val="0"/>
              </a:spcBef>
              <a:spcAft>
                <a:spcPts val="0"/>
              </a:spcAft>
              <a:buNone/>
            </a:pPr>
            <a:r>
              <a:rPr lang="en" sz="1100" dirty="0"/>
              <a:t>Dog barking			Microphone feedback	</a:t>
            </a:r>
            <a:r>
              <a:rPr lang="en" sz="1100" dirty="0" smtClean="0"/>
              <a:t>“</a:t>
            </a:r>
            <a:r>
              <a:rPr lang="en" sz="1100" dirty="0"/>
              <a:t>Why is the dog yelling at me”</a:t>
            </a:r>
            <a:endParaRPr sz="1100" dirty="0"/>
          </a:p>
          <a:p>
            <a:pPr marL="0" lvl="0" indent="0" rtl="0">
              <a:lnSpc>
                <a:spcPct val="100000"/>
              </a:lnSpc>
              <a:spcBef>
                <a:spcPts val="0"/>
              </a:spcBef>
              <a:spcAft>
                <a:spcPts val="0"/>
              </a:spcAft>
              <a:buNone/>
            </a:pPr>
            <a:r>
              <a:rPr lang="en" sz="1100" dirty="0"/>
              <a:t>Any notification		Ping sound effect	</a:t>
            </a:r>
            <a:r>
              <a:rPr lang="en" sz="1100" dirty="0" smtClean="0"/>
              <a:t>Louder </a:t>
            </a:r>
            <a:r>
              <a:rPr lang="en" sz="1100" dirty="0"/>
              <a:t>+ more beeps = more important.</a:t>
            </a:r>
            <a:endParaRPr sz="1100" dirty="0"/>
          </a:p>
          <a:p>
            <a:pPr marL="0" lvl="0" indent="0">
              <a:spcBef>
                <a:spcPts val="0"/>
              </a:spcBef>
              <a:spcAft>
                <a:spcPts val="1600"/>
              </a:spcAft>
              <a:buNone/>
            </a:pPr>
            <a:endParaRPr sz="1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Hardware: Collar</a:t>
            </a:r>
            <a:endParaRPr/>
          </a:p>
        </p:txBody>
      </p:sp>
      <p:pic>
        <p:nvPicPr>
          <p:cNvPr id="129" name="Shape 129"/>
          <p:cNvPicPr preferRelativeResize="0"/>
          <p:nvPr/>
        </p:nvPicPr>
        <p:blipFill>
          <a:blip r:embed="rId3">
            <a:alphaModFix/>
          </a:blip>
          <a:stretch>
            <a:fillRect/>
          </a:stretch>
        </p:blipFill>
        <p:spPr>
          <a:xfrm>
            <a:off x="5901178" y="2842100"/>
            <a:ext cx="2403874" cy="2024325"/>
          </a:xfrm>
          <a:prstGeom prst="rect">
            <a:avLst/>
          </a:prstGeom>
          <a:noFill/>
          <a:ln>
            <a:noFill/>
          </a:ln>
        </p:spPr>
      </p:pic>
      <p:pic>
        <p:nvPicPr>
          <p:cNvPr id="130" name="Shape 130"/>
          <p:cNvPicPr preferRelativeResize="0"/>
          <p:nvPr/>
        </p:nvPicPr>
        <p:blipFill>
          <a:blip r:embed="rId4">
            <a:alphaModFix/>
          </a:blip>
          <a:stretch>
            <a:fillRect/>
          </a:stretch>
        </p:blipFill>
        <p:spPr>
          <a:xfrm>
            <a:off x="5901174" y="647600"/>
            <a:ext cx="2084425" cy="2084425"/>
          </a:xfrm>
          <a:prstGeom prst="rect">
            <a:avLst/>
          </a:prstGeom>
          <a:noFill/>
          <a:ln>
            <a:noFill/>
          </a:ln>
        </p:spPr>
      </p:pic>
      <p:sp>
        <p:nvSpPr>
          <p:cNvPr id="131" name="Shape 131"/>
          <p:cNvSpPr txBox="1"/>
          <p:nvPr/>
        </p:nvSpPr>
        <p:spPr>
          <a:xfrm>
            <a:off x="887300" y="2287550"/>
            <a:ext cx="4797000" cy="2578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300">
                <a:solidFill>
                  <a:schemeClr val="accent1"/>
                </a:solidFill>
                <a:latin typeface="Lato"/>
                <a:ea typeface="Lato"/>
                <a:cs typeface="Lato"/>
                <a:sym typeface="Lato"/>
              </a:rPr>
              <a:t>Pull from existing shock/calming collar designs</a:t>
            </a:r>
            <a:endParaRPr sz="1300">
              <a:solidFill>
                <a:schemeClr val="accent1"/>
              </a:solidFill>
              <a:latin typeface="Lato"/>
              <a:ea typeface="Lato"/>
              <a:cs typeface="Lato"/>
              <a:sym typeface="Lato"/>
            </a:endParaRPr>
          </a:p>
          <a:p>
            <a:pPr marL="0" lvl="0" indent="0">
              <a:spcBef>
                <a:spcPts val="0"/>
              </a:spcBef>
              <a:spcAft>
                <a:spcPts val="0"/>
              </a:spcAft>
              <a:buNone/>
            </a:pPr>
            <a:r>
              <a:rPr lang="en" sz="1300">
                <a:solidFill>
                  <a:schemeClr val="accent1"/>
                </a:solidFill>
                <a:latin typeface="Lato"/>
                <a:ea typeface="Lato"/>
                <a:cs typeface="Lato"/>
                <a:sym typeface="Lato"/>
              </a:rPr>
              <a:t>	Lovatic anti-bark collar</a:t>
            </a:r>
            <a:endParaRPr sz="1300">
              <a:solidFill>
                <a:schemeClr val="accent1"/>
              </a:solidFill>
              <a:latin typeface="Lato"/>
              <a:ea typeface="Lato"/>
              <a:cs typeface="Lato"/>
              <a:sym typeface="Lato"/>
            </a:endParaRPr>
          </a:p>
          <a:p>
            <a:pPr marL="0" lvl="0" indent="0">
              <a:spcBef>
                <a:spcPts val="0"/>
              </a:spcBef>
              <a:spcAft>
                <a:spcPts val="0"/>
              </a:spcAft>
              <a:buNone/>
            </a:pPr>
            <a:r>
              <a:rPr lang="en" sz="1300">
                <a:solidFill>
                  <a:schemeClr val="accent1"/>
                </a:solidFill>
                <a:latin typeface="Lato"/>
                <a:ea typeface="Lato"/>
                <a:cs typeface="Lato"/>
                <a:sym typeface="Lato"/>
              </a:rPr>
              <a:t>	Pet Acoustics UltraCalmer</a:t>
            </a:r>
            <a:endParaRPr sz="1300">
              <a:solidFill>
                <a:schemeClr val="accent1"/>
              </a:solidFill>
              <a:latin typeface="Lato"/>
              <a:ea typeface="Lato"/>
              <a:cs typeface="Lato"/>
              <a:sym typeface="Lato"/>
            </a:endParaRPr>
          </a:p>
          <a:p>
            <a:pPr marL="0" lvl="0" indent="0">
              <a:spcBef>
                <a:spcPts val="0"/>
              </a:spcBef>
              <a:spcAft>
                <a:spcPts val="0"/>
              </a:spcAft>
              <a:buNone/>
            </a:pPr>
            <a:endParaRPr sz="1300">
              <a:solidFill>
                <a:schemeClr val="accent1"/>
              </a:solidFill>
              <a:latin typeface="Lato"/>
              <a:ea typeface="Lato"/>
              <a:cs typeface="Lato"/>
              <a:sym typeface="Lato"/>
            </a:endParaRPr>
          </a:p>
          <a:p>
            <a:pPr marL="0" lvl="0" indent="0">
              <a:spcBef>
                <a:spcPts val="0"/>
              </a:spcBef>
              <a:spcAft>
                <a:spcPts val="0"/>
              </a:spcAft>
              <a:buNone/>
            </a:pPr>
            <a:r>
              <a:rPr lang="en" sz="1300">
                <a:solidFill>
                  <a:schemeClr val="accent1"/>
                </a:solidFill>
                <a:latin typeface="Lato"/>
                <a:ea typeface="Lato"/>
                <a:cs typeface="Lato"/>
                <a:sym typeface="Lato"/>
              </a:rPr>
              <a:t>Implement clear affordances</a:t>
            </a:r>
            <a:endParaRPr sz="1300">
              <a:solidFill>
                <a:schemeClr val="accent1"/>
              </a:solidFill>
              <a:latin typeface="Lato"/>
              <a:ea typeface="Lato"/>
              <a:cs typeface="Lato"/>
              <a:sym typeface="Lato"/>
            </a:endParaRPr>
          </a:p>
          <a:p>
            <a:pPr marL="0" lvl="0" indent="0">
              <a:spcBef>
                <a:spcPts val="0"/>
              </a:spcBef>
              <a:spcAft>
                <a:spcPts val="0"/>
              </a:spcAft>
              <a:buNone/>
            </a:pPr>
            <a:endParaRPr sz="1300">
              <a:solidFill>
                <a:schemeClr val="accent1"/>
              </a:solidFill>
              <a:latin typeface="Lato"/>
              <a:ea typeface="Lato"/>
              <a:cs typeface="Lato"/>
              <a:sym typeface="Lato"/>
            </a:endParaRPr>
          </a:p>
          <a:p>
            <a:pPr marL="0" lvl="0" indent="0">
              <a:spcBef>
                <a:spcPts val="0"/>
              </a:spcBef>
              <a:spcAft>
                <a:spcPts val="0"/>
              </a:spcAft>
              <a:buNone/>
            </a:pPr>
            <a:r>
              <a:rPr lang="en" sz="1300">
                <a:solidFill>
                  <a:schemeClr val="accent1"/>
                </a:solidFill>
                <a:latin typeface="Lato"/>
                <a:ea typeface="Lato"/>
                <a:cs typeface="Lato"/>
                <a:sym typeface="Lato"/>
              </a:rPr>
              <a:t>Non-threatening, comfortable design</a:t>
            </a:r>
            <a:endParaRPr sz="1300">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Hardware: User Wearables</a:t>
            </a:r>
            <a:endParaRPr/>
          </a:p>
        </p:txBody>
      </p:sp>
      <p:sp>
        <p:nvSpPr>
          <p:cNvPr id="137" name="Shape 137"/>
          <p:cNvSpPr txBox="1"/>
          <p:nvPr/>
        </p:nvSpPr>
        <p:spPr>
          <a:xfrm>
            <a:off x="887300" y="2287550"/>
            <a:ext cx="5393100" cy="2578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300">
                <a:solidFill>
                  <a:schemeClr val="accent1"/>
                </a:solidFill>
                <a:latin typeface="Lato"/>
                <a:ea typeface="Lato"/>
                <a:cs typeface="Lato"/>
                <a:sym typeface="Lato"/>
              </a:rPr>
              <a:t>Pull from existing smart watch/in-ear monitor designs</a:t>
            </a:r>
            <a:endParaRPr sz="1300">
              <a:solidFill>
                <a:schemeClr val="accent1"/>
              </a:solidFill>
              <a:latin typeface="Lato"/>
              <a:ea typeface="Lato"/>
              <a:cs typeface="Lato"/>
              <a:sym typeface="Lato"/>
            </a:endParaRPr>
          </a:p>
          <a:p>
            <a:pPr marL="0" lvl="0" indent="0">
              <a:spcBef>
                <a:spcPts val="0"/>
              </a:spcBef>
              <a:spcAft>
                <a:spcPts val="0"/>
              </a:spcAft>
              <a:buNone/>
            </a:pPr>
            <a:r>
              <a:rPr lang="en" sz="1300">
                <a:solidFill>
                  <a:schemeClr val="accent1"/>
                </a:solidFill>
                <a:latin typeface="Lato"/>
                <a:ea typeface="Lato"/>
                <a:cs typeface="Lato"/>
                <a:sym typeface="Lato"/>
              </a:rPr>
              <a:t>	Misfit Shine</a:t>
            </a:r>
            <a:endParaRPr sz="1300">
              <a:solidFill>
                <a:schemeClr val="accent1"/>
              </a:solidFill>
              <a:latin typeface="Lato"/>
              <a:ea typeface="Lato"/>
              <a:cs typeface="Lato"/>
              <a:sym typeface="Lato"/>
            </a:endParaRPr>
          </a:p>
          <a:p>
            <a:pPr marL="0" lvl="0" indent="0">
              <a:spcBef>
                <a:spcPts val="0"/>
              </a:spcBef>
              <a:spcAft>
                <a:spcPts val="0"/>
              </a:spcAft>
              <a:buNone/>
            </a:pPr>
            <a:r>
              <a:rPr lang="en" sz="1300">
                <a:solidFill>
                  <a:schemeClr val="accent1"/>
                </a:solidFill>
                <a:latin typeface="Lato"/>
                <a:ea typeface="Lato"/>
                <a:cs typeface="Lato"/>
                <a:sym typeface="Lato"/>
              </a:rPr>
              <a:t>	Pebble Time</a:t>
            </a:r>
            <a:endParaRPr sz="1300">
              <a:solidFill>
                <a:schemeClr val="accent1"/>
              </a:solidFill>
              <a:latin typeface="Lato"/>
              <a:ea typeface="Lato"/>
              <a:cs typeface="Lato"/>
              <a:sym typeface="Lato"/>
            </a:endParaRPr>
          </a:p>
          <a:p>
            <a:pPr marL="0" lvl="0" indent="0" rtl="0">
              <a:spcBef>
                <a:spcPts val="0"/>
              </a:spcBef>
              <a:spcAft>
                <a:spcPts val="0"/>
              </a:spcAft>
              <a:buNone/>
            </a:pPr>
            <a:r>
              <a:rPr lang="en" sz="1300">
                <a:solidFill>
                  <a:schemeClr val="accent1"/>
                </a:solidFill>
                <a:latin typeface="Lato"/>
                <a:ea typeface="Lato"/>
                <a:cs typeface="Lato"/>
                <a:sym typeface="Lato"/>
              </a:rPr>
              <a:t>	Apple Airpod</a:t>
            </a:r>
            <a:endParaRPr sz="1300">
              <a:solidFill>
                <a:schemeClr val="accent1"/>
              </a:solidFill>
              <a:latin typeface="Lato"/>
              <a:ea typeface="Lato"/>
              <a:cs typeface="Lato"/>
              <a:sym typeface="Lato"/>
            </a:endParaRPr>
          </a:p>
          <a:p>
            <a:pPr marL="0" lvl="0" indent="0" rtl="0">
              <a:spcBef>
                <a:spcPts val="0"/>
              </a:spcBef>
              <a:spcAft>
                <a:spcPts val="0"/>
              </a:spcAft>
              <a:buNone/>
            </a:pPr>
            <a:endParaRPr sz="1300">
              <a:solidFill>
                <a:schemeClr val="accent1"/>
              </a:solidFill>
              <a:latin typeface="Lato"/>
              <a:ea typeface="Lato"/>
              <a:cs typeface="Lato"/>
              <a:sym typeface="Lato"/>
            </a:endParaRPr>
          </a:p>
          <a:p>
            <a:pPr marL="0" lvl="0" indent="0">
              <a:spcBef>
                <a:spcPts val="0"/>
              </a:spcBef>
              <a:spcAft>
                <a:spcPts val="0"/>
              </a:spcAft>
              <a:buNone/>
            </a:pPr>
            <a:r>
              <a:rPr lang="en" sz="1300">
                <a:solidFill>
                  <a:schemeClr val="accent1"/>
                </a:solidFill>
                <a:latin typeface="Lato"/>
                <a:ea typeface="Lato"/>
                <a:cs typeface="Lato"/>
                <a:sym typeface="Lato"/>
              </a:rPr>
              <a:t>Familiar, comfortable hardware that is easy to understand and use</a:t>
            </a:r>
            <a:endParaRPr sz="1300">
              <a:solidFill>
                <a:schemeClr val="accent1"/>
              </a:solidFill>
              <a:latin typeface="Lato"/>
              <a:ea typeface="Lato"/>
              <a:cs typeface="Lato"/>
              <a:sym typeface="Lato"/>
            </a:endParaRPr>
          </a:p>
          <a:p>
            <a:pPr marL="0" lvl="0" indent="0">
              <a:spcBef>
                <a:spcPts val="0"/>
              </a:spcBef>
              <a:spcAft>
                <a:spcPts val="0"/>
              </a:spcAft>
              <a:buNone/>
            </a:pPr>
            <a:endParaRPr sz="1300">
              <a:solidFill>
                <a:schemeClr val="accent1"/>
              </a:solidFill>
              <a:latin typeface="Lato"/>
              <a:ea typeface="Lato"/>
              <a:cs typeface="Lato"/>
              <a:sym typeface="Lato"/>
            </a:endParaRPr>
          </a:p>
          <a:p>
            <a:pPr marL="0" lvl="0" indent="0" rtl="0">
              <a:spcBef>
                <a:spcPts val="0"/>
              </a:spcBef>
              <a:spcAft>
                <a:spcPts val="0"/>
              </a:spcAft>
              <a:buNone/>
            </a:pPr>
            <a:r>
              <a:rPr lang="en" sz="1300">
                <a:solidFill>
                  <a:schemeClr val="accent1"/>
                </a:solidFill>
                <a:latin typeface="Lato"/>
                <a:ea typeface="Lato"/>
                <a:cs typeface="Lato"/>
                <a:sym typeface="Lato"/>
              </a:rPr>
              <a:t>Non-invasive, non-threatening design</a:t>
            </a:r>
            <a:endParaRPr sz="1300">
              <a:solidFill>
                <a:schemeClr val="accent1"/>
              </a:solidFill>
              <a:latin typeface="Lato"/>
              <a:ea typeface="Lato"/>
              <a:cs typeface="Lato"/>
              <a:sym typeface="Lato"/>
            </a:endParaRPr>
          </a:p>
        </p:txBody>
      </p:sp>
      <p:pic>
        <p:nvPicPr>
          <p:cNvPr id="138" name="Shape 138"/>
          <p:cNvPicPr preferRelativeResize="0"/>
          <p:nvPr/>
        </p:nvPicPr>
        <p:blipFill>
          <a:blip r:embed="rId3">
            <a:alphaModFix/>
          </a:blip>
          <a:stretch>
            <a:fillRect/>
          </a:stretch>
        </p:blipFill>
        <p:spPr>
          <a:xfrm>
            <a:off x="5225425" y="508950"/>
            <a:ext cx="1778600" cy="1778600"/>
          </a:xfrm>
          <a:prstGeom prst="rect">
            <a:avLst/>
          </a:prstGeom>
          <a:noFill/>
          <a:ln>
            <a:noFill/>
          </a:ln>
        </p:spPr>
      </p:pic>
      <p:pic>
        <p:nvPicPr>
          <p:cNvPr id="139" name="Shape 139"/>
          <p:cNvPicPr preferRelativeResize="0"/>
          <p:nvPr/>
        </p:nvPicPr>
        <p:blipFill>
          <a:blip r:embed="rId4">
            <a:alphaModFix/>
          </a:blip>
          <a:stretch>
            <a:fillRect/>
          </a:stretch>
        </p:blipFill>
        <p:spPr>
          <a:xfrm>
            <a:off x="6500900" y="3396642"/>
            <a:ext cx="2515026" cy="1599575"/>
          </a:xfrm>
          <a:prstGeom prst="rect">
            <a:avLst/>
          </a:prstGeom>
          <a:noFill/>
          <a:ln>
            <a:noFill/>
          </a:ln>
        </p:spPr>
      </p:pic>
      <p:pic>
        <p:nvPicPr>
          <p:cNvPr id="140" name="Shape 140"/>
          <p:cNvPicPr preferRelativeResize="0"/>
          <p:nvPr/>
        </p:nvPicPr>
        <p:blipFill>
          <a:blip r:embed="rId5">
            <a:alphaModFix/>
          </a:blip>
          <a:stretch>
            <a:fillRect/>
          </a:stretch>
        </p:blipFill>
        <p:spPr>
          <a:xfrm>
            <a:off x="6947799" y="508950"/>
            <a:ext cx="2068124" cy="2360876"/>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700</Words>
  <Application>Microsoft Office PowerPoint</Application>
  <PresentationFormat>On-screen Show (16:9)</PresentationFormat>
  <Paragraphs>82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Lato</vt:lpstr>
      <vt:lpstr>Arial</vt:lpstr>
      <vt:lpstr>Raleway</vt:lpstr>
      <vt:lpstr>Streamline</vt:lpstr>
      <vt:lpstr>Watchdog</vt:lpstr>
      <vt:lpstr>Persona 1: Emily the Accountant</vt:lpstr>
      <vt:lpstr>Persona 2: James the Undergraduate</vt:lpstr>
      <vt:lpstr>User Stories - Some Examples </vt:lpstr>
      <vt:lpstr>Use scenarios</vt:lpstr>
      <vt:lpstr>Sound Effects</vt:lpstr>
      <vt:lpstr>User Study on Sound Effects</vt:lpstr>
      <vt:lpstr>Hardware: Collar</vt:lpstr>
      <vt:lpstr>Hardware: User Wearables</vt:lpstr>
      <vt:lpstr>//TODO: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Watchdog</dc:title>
  <dc:creator>Josh Terry</dc:creator>
  <cp:lastModifiedBy>Josh Terry</cp:lastModifiedBy>
  <cp:revision>1</cp:revision>
  <dcterms:modified xsi:type="dcterms:W3CDTF">2018-07-12T17:39:37Z</dcterms:modified>
</cp:coreProperties>
</file>