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334" r:id="rId3"/>
    <p:sldId id="257" r:id="rId4"/>
    <p:sldId id="259" r:id="rId5"/>
    <p:sldId id="336" r:id="rId6"/>
    <p:sldId id="264" r:id="rId7"/>
    <p:sldId id="335" r:id="rId8"/>
    <p:sldId id="265" r:id="rId9"/>
    <p:sldId id="338" r:id="rId10"/>
    <p:sldId id="304" r:id="rId11"/>
    <p:sldId id="306" r:id="rId12"/>
    <p:sldId id="266" r:id="rId13"/>
    <p:sldId id="271" r:id="rId14"/>
    <p:sldId id="267" r:id="rId15"/>
    <p:sldId id="268" r:id="rId16"/>
    <p:sldId id="270" r:id="rId17"/>
    <p:sldId id="280" r:id="rId18"/>
    <p:sldId id="274" r:id="rId19"/>
    <p:sldId id="307" r:id="rId20"/>
    <p:sldId id="310" r:id="rId21"/>
    <p:sldId id="312" r:id="rId22"/>
    <p:sldId id="279" r:id="rId23"/>
    <p:sldId id="313" r:id="rId24"/>
    <p:sldId id="275" r:id="rId25"/>
    <p:sldId id="278" r:id="rId26"/>
    <p:sldId id="314" r:id="rId27"/>
    <p:sldId id="315" r:id="rId28"/>
    <p:sldId id="339" r:id="rId29"/>
    <p:sldId id="272" r:id="rId30"/>
    <p:sldId id="324" r:id="rId31"/>
    <p:sldId id="282" r:id="rId32"/>
    <p:sldId id="318" r:id="rId33"/>
    <p:sldId id="323" r:id="rId34"/>
    <p:sldId id="317" r:id="rId35"/>
    <p:sldId id="284" r:id="rId36"/>
    <p:sldId id="283" r:id="rId37"/>
    <p:sldId id="287" r:id="rId38"/>
    <p:sldId id="290" r:id="rId39"/>
    <p:sldId id="293" r:id="rId40"/>
    <p:sldId id="320" r:id="rId41"/>
    <p:sldId id="321" r:id="rId42"/>
    <p:sldId id="289" r:id="rId43"/>
    <p:sldId id="291" r:id="rId44"/>
    <p:sldId id="288" r:id="rId45"/>
    <p:sldId id="294" r:id="rId46"/>
    <p:sldId id="308" r:id="rId47"/>
    <p:sldId id="286" r:id="rId48"/>
    <p:sldId id="325" r:id="rId49"/>
    <p:sldId id="301" r:id="rId50"/>
    <p:sldId id="331" r:id="rId51"/>
    <p:sldId id="326" r:id="rId52"/>
    <p:sldId id="327" r:id="rId53"/>
    <p:sldId id="328" r:id="rId54"/>
    <p:sldId id="329" r:id="rId55"/>
    <p:sldId id="302" r:id="rId56"/>
    <p:sldId id="333" r:id="rId57"/>
    <p:sldId id="340" r:id="rId58"/>
    <p:sldId id="341" r:id="rId59"/>
    <p:sldId id="29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12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Ruff" userId="e19a6e02c34e67b4" providerId="LiveId" clId="{857B87E5-8DE9-4E24-854E-070C00D36702}"/>
    <pc:docChg chg="custSel modSld">
      <pc:chgData name="Josh Ruff" userId="e19a6e02c34e67b4" providerId="LiveId" clId="{857B87E5-8DE9-4E24-854E-070C00D36702}" dt="2019-03-02T01:59:38.861" v="459" actId="1076"/>
      <pc:docMkLst>
        <pc:docMk/>
      </pc:docMkLst>
      <pc:sldChg chg="modSp">
        <pc:chgData name="Josh Ruff" userId="e19a6e02c34e67b4" providerId="LiveId" clId="{857B87E5-8DE9-4E24-854E-070C00D36702}" dt="2019-03-01T22:07:50.914" v="386" actId="20577"/>
        <pc:sldMkLst>
          <pc:docMk/>
          <pc:sldMk cId="2314175290" sldId="259"/>
        </pc:sldMkLst>
        <pc:spChg chg="mod">
          <ac:chgData name="Josh Ruff" userId="e19a6e02c34e67b4" providerId="LiveId" clId="{857B87E5-8DE9-4E24-854E-070C00D36702}" dt="2019-03-01T22:07:50.914" v="386" actId="20577"/>
          <ac:spMkLst>
            <pc:docMk/>
            <pc:sldMk cId="2314175290" sldId="259"/>
            <ac:spMk id="6" creationId="{00000000-0000-0000-0000-000000000000}"/>
          </ac:spMkLst>
        </pc:spChg>
      </pc:sldChg>
      <pc:sldChg chg="delSp modSp">
        <pc:chgData name="Josh Ruff" userId="e19a6e02c34e67b4" providerId="LiveId" clId="{857B87E5-8DE9-4E24-854E-070C00D36702}" dt="2019-03-01T21:59:38.453" v="84" actId="478"/>
        <pc:sldMkLst>
          <pc:docMk/>
          <pc:sldMk cId="2797347569" sldId="265"/>
        </pc:sldMkLst>
        <pc:spChg chg="del">
          <ac:chgData name="Josh Ruff" userId="e19a6e02c34e67b4" providerId="LiveId" clId="{857B87E5-8DE9-4E24-854E-070C00D36702}" dt="2019-03-01T21:59:38.453" v="84" actId="478"/>
          <ac:spMkLst>
            <pc:docMk/>
            <pc:sldMk cId="2797347569" sldId="265"/>
            <ac:spMk id="12" creationId="{B21C2D30-C787-4F3F-A47F-B2FB6E672440}"/>
          </ac:spMkLst>
        </pc:spChg>
        <pc:spChg chg="mod">
          <ac:chgData name="Josh Ruff" userId="e19a6e02c34e67b4" providerId="LiveId" clId="{857B87E5-8DE9-4E24-854E-070C00D36702}" dt="2019-03-01T21:59:34.364" v="83" actId="20577"/>
          <ac:spMkLst>
            <pc:docMk/>
            <pc:sldMk cId="2797347569" sldId="265"/>
            <ac:spMk id="14" creationId="{E3A56BEB-53B6-4350-9AD1-35B7DF3169B5}"/>
          </ac:spMkLst>
        </pc:spChg>
      </pc:sldChg>
      <pc:sldChg chg="addSp delSp modSp">
        <pc:chgData name="Josh Ruff" userId="e19a6e02c34e67b4" providerId="LiveId" clId="{857B87E5-8DE9-4E24-854E-070C00D36702}" dt="2019-03-02T01:59:38.861" v="459" actId="1076"/>
        <pc:sldMkLst>
          <pc:docMk/>
          <pc:sldMk cId="139733511" sldId="282"/>
        </pc:sldMkLst>
        <pc:spChg chg="add del mod">
          <ac:chgData name="Josh Ruff" userId="e19a6e02c34e67b4" providerId="LiveId" clId="{857B87E5-8DE9-4E24-854E-070C00D36702}" dt="2019-03-02T01:59:26.125" v="455"/>
          <ac:spMkLst>
            <pc:docMk/>
            <pc:sldMk cId="139733511" sldId="282"/>
            <ac:spMk id="6" creationId="{52382FCC-0DC1-4DB1-BFAF-9B5759F54F3A}"/>
          </ac:spMkLst>
        </pc:spChg>
        <pc:picChg chg="add mod">
          <ac:chgData name="Josh Ruff" userId="e19a6e02c34e67b4" providerId="LiveId" clId="{857B87E5-8DE9-4E24-854E-070C00D36702}" dt="2019-03-02T01:59:38.861" v="459" actId="1076"/>
          <ac:picMkLst>
            <pc:docMk/>
            <pc:sldMk cId="139733511" sldId="282"/>
            <ac:picMk id="8" creationId="{46EAF23E-E5B2-4CBA-8BE9-1AD645F9C29B}"/>
          </ac:picMkLst>
        </pc:picChg>
        <pc:picChg chg="del">
          <ac:chgData name="Josh Ruff" userId="e19a6e02c34e67b4" providerId="LiveId" clId="{857B87E5-8DE9-4E24-854E-070C00D36702}" dt="2019-03-02T01:59:16.248" v="454" actId="478"/>
          <ac:picMkLst>
            <pc:docMk/>
            <pc:sldMk cId="139733511" sldId="282"/>
            <ac:picMk id="24" creationId="{4F248258-D8AC-413D-985F-D2C875AED605}"/>
          </ac:picMkLst>
        </pc:picChg>
      </pc:sldChg>
      <pc:sldChg chg="addSp delSp modSp">
        <pc:chgData name="Josh Ruff" userId="e19a6e02c34e67b4" providerId="LiveId" clId="{857B87E5-8DE9-4E24-854E-070C00D36702}" dt="2019-03-02T01:54:15.167" v="437" actId="14100"/>
        <pc:sldMkLst>
          <pc:docMk/>
          <pc:sldMk cId="2622884629" sldId="313"/>
        </pc:sldMkLst>
        <pc:spChg chg="add del mod">
          <ac:chgData name="Josh Ruff" userId="e19a6e02c34e67b4" providerId="LiveId" clId="{857B87E5-8DE9-4E24-854E-070C00D36702}" dt="2019-03-02T01:53:57.948" v="432"/>
          <ac:spMkLst>
            <pc:docMk/>
            <pc:sldMk cId="2622884629" sldId="313"/>
            <ac:spMk id="6" creationId="{99C478D0-2BE9-4553-8C44-804C03A80786}"/>
          </ac:spMkLst>
        </pc:spChg>
        <pc:picChg chg="add mod">
          <ac:chgData name="Josh Ruff" userId="e19a6e02c34e67b4" providerId="LiveId" clId="{857B87E5-8DE9-4E24-854E-070C00D36702}" dt="2019-03-02T01:54:15.167" v="437" actId="14100"/>
          <ac:picMkLst>
            <pc:docMk/>
            <pc:sldMk cId="2622884629" sldId="313"/>
            <ac:picMk id="8" creationId="{8A6240F2-A4A1-4BED-B4C6-64279EA3C384}"/>
          </ac:picMkLst>
        </pc:picChg>
        <pc:picChg chg="del">
          <ac:chgData name="Josh Ruff" userId="e19a6e02c34e67b4" providerId="LiveId" clId="{857B87E5-8DE9-4E24-854E-070C00D36702}" dt="2019-03-02T01:53:52.053" v="431" actId="478"/>
          <ac:picMkLst>
            <pc:docMk/>
            <pc:sldMk cId="2622884629" sldId="313"/>
            <ac:picMk id="11" creationId="{42BC7E0C-B83C-4425-8E06-96710257C36A}"/>
          </ac:picMkLst>
        </pc:picChg>
      </pc:sldChg>
      <pc:sldChg chg="addSp delSp modSp">
        <pc:chgData name="Josh Ruff" userId="e19a6e02c34e67b4" providerId="LiveId" clId="{857B87E5-8DE9-4E24-854E-070C00D36702}" dt="2019-03-02T01:55:19.704" v="448" actId="14100"/>
        <pc:sldMkLst>
          <pc:docMk/>
          <pc:sldMk cId="1295436104" sldId="314"/>
        </pc:sldMkLst>
        <pc:spChg chg="del">
          <ac:chgData name="Josh Ruff" userId="e19a6e02c34e67b4" providerId="LiveId" clId="{857B87E5-8DE9-4E24-854E-070C00D36702}" dt="2019-03-02T01:54:36.668" v="439"/>
          <ac:spMkLst>
            <pc:docMk/>
            <pc:sldMk cId="1295436104" sldId="314"/>
            <ac:spMk id="13" creationId="{195506C2-6D39-439F-92EA-53119C5BCC97}"/>
          </ac:spMkLst>
        </pc:spChg>
        <pc:picChg chg="add mod">
          <ac:chgData name="Josh Ruff" userId="e19a6e02c34e67b4" providerId="LiveId" clId="{857B87E5-8DE9-4E24-854E-070C00D36702}" dt="2019-03-02T01:55:19.704" v="448" actId="14100"/>
          <ac:picMkLst>
            <pc:docMk/>
            <pc:sldMk cId="1295436104" sldId="314"/>
            <ac:picMk id="6" creationId="{0BA7FB01-F86E-4478-83B1-101133377E50}"/>
          </ac:picMkLst>
        </pc:picChg>
        <pc:picChg chg="del">
          <ac:chgData name="Josh Ruff" userId="e19a6e02c34e67b4" providerId="LiveId" clId="{857B87E5-8DE9-4E24-854E-070C00D36702}" dt="2019-03-02T01:54:28.561" v="438" actId="478"/>
          <ac:picMkLst>
            <pc:docMk/>
            <pc:sldMk cId="1295436104" sldId="314"/>
            <ac:picMk id="15" creationId="{0BC1C9CD-50F0-406D-8AED-7B6A019DAF05}"/>
          </ac:picMkLst>
        </pc:picChg>
      </pc:sldChg>
      <pc:sldChg chg="addSp delSp modSp">
        <pc:chgData name="Josh Ruff" userId="e19a6e02c34e67b4" providerId="LiveId" clId="{857B87E5-8DE9-4E24-854E-070C00D36702}" dt="2019-03-02T01:55:40.336" v="453" actId="14100"/>
        <pc:sldMkLst>
          <pc:docMk/>
          <pc:sldMk cId="3210819585" sldId="315"/>
        </pc:sldMkLst>
        <pc:spChg chg="add del mod">
          <ac:chgData name="Josh Ruff" userId="e19a6e02c34e67b4" providerId="LiveId" clId="{857B87E5-8DE9-4E24-854E-070C00D36702}" dt="2019-03-02T01:55:28.312" v="450"/>
          <ac:spMkLst>
            <pc:docMk/>
            <pc:sldMk cId="3210819585" sldId="315"/>
            <ac:spMk id="6" creationId="{8B50071E-61B3-417B-87CD-F604ABFB08D5}"/>
          </ac:spMkLst>
        </pc:spChg>
        <pc:picChg chg="del">
          <ac:chgData name="Josh Ruff" userId="e19a6e02c34e67b4" providerId="LiveId" clId="{857B87E5-8DE9-4E24-854E-070C00D36702}" dt="2019-03-02T01:55:24.285" v="449" actId="478"/>
          <ac:picMkLst>
            <pc:docMk/>
            <pc:sldMk cId="3210819585" sldId="315"/>
            <ac:picMk id="8" creationId="{DC56674C-258C-47EC-9E34-28E518366275}"/>
          </ac:picMkLst>
        </pc:picChg>
        <pc:picChg chg="add mod">
          <ac:chgData name="Josh Ruff" userId="e19a6e02c34e67b4" providerId="LiveId" clId="{857B87E5-8DE9-4E24-854E-070C00D36702}" dt="2019-03-02T01:55:40.336" v="453" actId="14100"/>
          <ac:picMkLst>
            <pc:docMk/>
            <pc:sldMk cId="3210819585" sldId="315"/>
            <ac:picMk id="10" creationId="{CC220B5B-15EB-4836-9A38-67B05048448B}"/>
          </ac:picMkLst>
        </pc:picChg>
      </pc:sldChg>
      <pc:sldChg chg="modSp">
        <pc:chgData name="Josh Ruff" userId="e19a6e02c34e67b4" providerId="LiveId" clId="{857B87E5-8DE9-4E24-854E-070C00D36702}" dt="2019-03-01T22:03:13.106" v="201" actId="20577"/>
        <pc:sldMkLst>
          <pc:docMk/>
          <pc:sldMk cId="2524256916" sldId="334"/>
        </pc:sldMkLst>
        <pc:spChg chg="mod">
          <ac:chgData name="Josh Ruff" userId="e19a6e02c34e67b4" providerId="LiveId" clId="{857B87E5-8DE9-4E24-854E-070C00D36702}" dt="2019-03-01T22:03:13.106" v="201" actId="20577"/>
          <ac:spMkLst>
            <pc:docMk/>
            <pc:sldMk cId="2524256916" sldId="334"/>
            <ac:spMk id="3" creationId="{E96348BF-E20C-4FC1-B45B-DFA1A3BE5481}"/>
          </ac:spMkLst>
        </pc:spChg>
      </pc:sldChg>
      <pc:sldChg chg="modSp">
        <pc:chgData name="Josh Ruff" userId="e19a6e02c34e67b4" providerId="LiveId" clId="{857B87E5-8DE9-4E24-854E-070C00D36702}" dt="2019-03-01T22:19:27.058" v="430" actId="20577"/>
        <pc:sldMkLst>
          <pc:docMk/>
          <pc:sldMk cId="2246278622" sldId="336"/>
        </pc:sldMkLst>
        <pc:spChg chg="mod">
          <ac:chgData name="Josh Ruff" userId="e19a6e02c34e67b4" providerId="LiveId" clId="{857B87E5-8DE9-4E24-854E-070C00D36702}" dt="2019-03-01T22:19:27.058" v="430" actId="20577"/>
          <ac:spMkLst>
            <pc:docMk/>
            <pc:sldMk cId="2246278622" sldId="336"/>
            <ac:spMk id="6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3.0009999999999999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6.0010000000000003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9.0009999999999994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12.000999999999999</c:v>
                </c:pt>
                <c:pt idx="17">
                  <c:v>13</c:v>
                </c:pt>
                <c:pt idx="18">
                  <c:v>14</c:v>
                </c:pt>
                <c:pt idx="19">
                  <c:v>15</c:v>
                </c:pt>
                <c:pt idx="20">
                  <c:v>15.000999999999999</c:v>
                </c:pt>
                <c:pt idx="21">
                  <c:v>16</c:v>
                </c:pt>
                <c:pt idx="22">
                  <c:v>17</c:v>
                </c:pt>
                <c:pt idx="23">
                  <c:v>18</c:v>
                </c:pt>
                <c:pt idx="24">
                  <c:v>18.001000000000001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A0-4AA9-BE32-B5C4921ED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542904"/>
        <c:axId val="548551432"/>
      </c:scatterChart>
      <c:valAx>
        <c:axId val="5485429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48551432"/>
        <c:crosses val="autoZero"/>
        <c:crossBetween val="midCat"/>
      </c:valAx>
      <c:valAx>
        <c:axId val="5485514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Interference Power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48542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0"/>
            <a:ext cx="9144000" cy="2328863"/>
          </a:xfrm>
        </p:spPr>
        <p:txBody>
          <a:bodyPr/>
          <a:lstStyle>
            <a:lvl1pPr>
              <a:defRPr sz="36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3276600"/>
            <a:ext cx="9144000" cy="1752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Font typeface="Wingdings" pitchFamily="2" charset="2"/>
              <a:buNone/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author information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23648" y="5806440"/>
            <a:ext cx="9167648" cy="36576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sz="1400" b="1" i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slide description</a:t>
            </a:r>
          </a:p>
        </p:txBody>
      </p:sp>
      <p:pic>
        <p:nvPicPr>
          <p:cNvPr id="13" name="Picture 5" descr="primaryWhiteBlack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6400800"/>
            <a:ext cx="1752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emlz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6200" y="6330964"/>
            <a:ext cx="5334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4905"/>
            <a:ext cx="6758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0A1649-E66A-4E83-9071-B7D196FA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6396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Chapter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23648" y="762000"/>
            <a:ext cx="9167648" cy="45720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i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23648" y="1310640"/>
            <a:ext cx="9167648" cy="36576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sz="1800" i="1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slide description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6F98F5-B36F-4F0A-BA97-9419504D9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3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35052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23648" y="762000"/>
            <a:ext cx="9167648" cy="45720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i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23648" y="1310640"/>
            <a:ext cx="9167648" cy="36576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sz="1800" i="1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slide description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953000" y="2133600"/>
            <a:ext cx="3505200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14D44FF-8C52-438F-9093-2167B45F0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4107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6EF5E43-C28F-4CCC-AFF0-C8B88B0D1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4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Chapter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23648" y="762000"/>
            <a:ext cx="9167648" cy="45720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i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23648" y="1310640"/>
            <a:ext cx="9167648" cy="365760"/>
          </a:xfrm>
          <a:prstGeom prst="rect">
            <a:avLst/>
          </a:prstGeom>
        </p:spPr>
        <p:txBody>
          <a:bodyPr lIns="45720" rIns="45720" anchor="ctr" anchorCtr="0"/>
          <a:lstStyle>
            <a:lvl1pPr marL="0" indent="0" algn="ctr">
              <a:buNone/>
              <a:defRPr sz="1800" i="1">
                <a:solidFill>
                  <a:schemeClr val="bg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/>
              <a:t>Click to edit slide description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963E68B-BD72-4D6A-8651-536FF240F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6948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9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r="4018"/>
          <a:stretch/>
        </p:blipFill>
        <p:spPr bwMode="auto">
          <a:xfrm>
            <a:off x="3208282" y="2647950"/>
            <a:ext cx="272743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434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7839AE-C1B5-4240-BE46-F9D67336AD52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2BAB4D-F3E7-4FBF-88AA-20EC3C6A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slide/chapter tile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5" descr="primaryWhiteBlack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6400800"/>
            <a:ext cx="1752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emlz"/>
          <p:cNvPicPr>
            <a:picLocks noChangeAspect="1" noChangeArrowheads="1"/>
          </p:cNvPicPr>
          <p:nvPr/>
        </p:nvPicPr>
        <p:blipFill>
          <a:blip r:embed="rId10" cstate="print">
            <a:grayscl/>
          </a:blip>
          <a:srcRect/>
          <a:stretch>
            <a:fillRect/>
          </a:stretch>
        </p:blipFill>
        <p:spPr bwMode="auto">
          <a:xfrm>
            <a:off x="76200" y="6330964"/>
            <a:ext cx="5334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4905"/>
            <a:ext cx="6758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25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aseline="0">
          <a:solidFill>
            <a:schemeClr val="bg1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­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Radio Altimeter Tolerance of Wireless Avionics Intra-Communication (WAIC) Systems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5EA9FFE-17D0-403A-A952-94ECA6251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Joshua Ruff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Advisor: Dr. Gregory H. Huff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Electromagnetics and Microwave Laboratory</a:t>
            </a:r>
          </a:p>
          <a:p>
            <a:pPr lv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Electrical and Computer Engineering, TAMU</a:t>
            </a:r>
          </a:p>
          <a:p>
            <a:pPr lv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Station, Texas, 77843-3128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C473-4217-4883-A47A-7CC3F72968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8350" y="5448371"/>
            <a:ext cx="5067300" cy="533400"/>
          </a:xfrm>
        </p:spPr>
        <p:txBody>
          <a:bodyPr/>
          <a:lstStyle/>
          <a:p>
            <a:r>
              <a:rPr lang="en-US" dirty="0"/>
              <a:t>3-8-2019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42D1E2-D157-4C14-B7FA-B8022B9B3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7361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Altimeter Signal Processing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386613-520D-4B85-8972-50454F5EF33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85800" y="4452814"/>
            <a:ext cx="7010400" cy="1643186"/>
          </a:xfrm>
        </p:spPr>
        <p:txBody>
          <a:bodyPr/>
          <a:lstStyle/>
          <a:p>
            <a:r>
              <a:rPr lang="en-US" dirty="0"/>
              <a:t>Block diagram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0390C-DABD-49C2-8612-23A99144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3020"/>
            <a:ext cx="7543800" cy="2175251"/>
          </a:xfrm>
        </p:spPr>
        <p:txBody>
          <a:bodyPr/>
          <a:lstStyle/>
          <a:p>
            <a:r>
              <a:rPr lang="en-US" dirty="0"/>
              <a:t>Homodyne detection extracts altitude data </a:t>
            </a:r>
          </a:p>
          <a:p>
            <a:r>
              <a:rPr lang="en-US" dirty="0"/>
              <a:t>Actively transmitted waveform fed into receiver mixer</a:t>
            </a:r>
          </a:p>
          <a:p>
            <a:r>
              <a:rPr lang="en-US" dirty="0"/>
              <a:t>Down converted to baseband </a:t>
            </a:r>
          </a:p>
          <a:p>
            <a:r>
              <a:rPr lang="en-US" dirty="0"/>
              <a:t>FFT allows post processing in frequency domain</a:t>
            </a:r>
          </a:p>
          <a:p>
            <a:r>
              <a:rPr lang="en-US" dirty="0"/>
              <a:t>Proprietary algorithms then estimate altitude</a:t>
            </a:r>
          </a:p>
        </p:txBody>
      </p:sp>
    </p:spTree>
    <p:extLst>
      <p:ext uri="{BB962C8B-B14F-4D97-AF65-F5344CB8AC3E}">
        <p14:creationId xmlns:p14="http://schemas.microsoft.com/office/powerpoint/2010/main" val="30032752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Backgound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Loop Loss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80DC172-3B2B-42C6-8296-095EF5EADE96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855924856"/>
              </p:ext>
            </p:extLst>
          </p:nvPr>
        </p:nvGraphicFramePr>
        <p:xfrm>
          <a:off x="4800600" y="2133600"/>
          <a:ext cx="38100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42571691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579564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[ft]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Loop Loss [dB]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3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7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1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3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27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55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408876"/>
                  </a:ext>
                </a:extLst>
              </a:tr>
            </a:tbl>
          </a:graphicData>
        </a:graphic>
      </p:graphicFrame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680503-1040-4B75-8DBF-1E2AECF1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3657601" cy="3886200"/>
          </a:xfrm>
        </p:spPr>
        <p:txBody>
          <a:bodyPr/>
          <a:lstStyle/>
          <a:p>
            <a:r>
              <a:rPr lang="en-US" dirty="0"/>
              <a:t>RA signal affected by: </a:t>
            </a:r>
          </a:p>
          <a:p>
            <a:pPr lvl="1"/>
            <a:r>
              <a:rPr lang="en-US" dirty="0"/>
              <a:t>TX/RX Cable losses</a:t>
            </a:r>
          </a:p>
          <a:p>
            <a:pPr lvl="1"/>
            <a:r>
              <a:rPr lang="en-US" dirty="0"/>
              <a:t>Free Space Path Loss</a:t>
            </a:r>
          </a:p>
          <a:p>
            <a:pPr lvl="1"/>
            <a:r>
              <a:rPr lang="en-US" dirty="0"/>
              <a:t>Scattering by Ground</a:t>
            </a:r>
          </a:p>
          <a:p>
            <a:pPr lvl="1"/>
            <a:r>
              <a:rPr lang="en-US" dirty="0"/>
              <a:t>Antenna gains</a:t>
            </a:r>
          </a:p>
          <a:p>
            <a:r>
              <a:rPr lang="en-US" dirty="0"/>
              <a:t>Standard loop losses defined in RTCA DO-155</a:t>
            </a:r>
          </a:p>
          <a:p>
            <a:pPr lvl="1"/>
            <a:r>
              <a:rPr lang="en-US" dirty="0"/>
              <a:t>encapsulates these effects for standard configurations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ED9B86B-15E0-46CA-A196-9E4EC4C15E08}"/>
              </a:ext>
            </a:extLst>
          </p:cNvPr>
          <p:cNvSpPr txBox="1">
            <a:spLocks/>
          </p:cNvSpPr>
          <p:nvPr/>
        </p:nvSpPr>
        <p:spPr>
          <a:xfrm>
            <a:off x="4959353" y="5100320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Loop loss for 60</a:t>
            </a:r>
            <a:r>
              <a:rPr lang="en-US" sz="1800" i="1" kern="0" baseline="30000" dirty="0"/>
              <a:t>°</a:t>
            </a:r>
            <a:r>
              <a:rPr lang="en-US" sz="1800" i="1" kern="0" dirty="0"/>
              <a:t> antennas and worse case scattering</a:t>
            </a:r>
          </a:p>
        </p:txBody>
      </p:sp>
    </p:spTree>
    <p:extLst>
      <p:ext uri="{BB962C8B-B14F-4D97-AF65-F5344CB8AC3E}">
        <p14:creationId xmlns:p14="http://schemas.microsoft.com/office/powerpoint/2010/main" val="8613000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12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1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test regimens</a:t>
            </a:r>
          </a:p>
          <a:p>
            <a:pPr lvl="1"/>
            <a:r>
              <a:rPr lang="en-US" dirty="0"/>
              <a:t>First developed testbed and investigated basic altimeter response</a:t>
            </a:r>
          </a:p>
          <a:p>
            <a:pPr lvl="1"/>
            <a:r>
              <a:rPr lang="en-US" dirty="0"/>
              <a:t>Second tested filled entire band with representative interference</a:t>
            </a:r>
          </a:p>
          <a:p>
            <a:pPr lvl="1"/>
            <a:r>
              <a:rPr lang="en-US" dirty="0"/>
              <a:t>Third tested out of band signals </a:t>
            </a:r>
          </a:p>
          <a:p>
            <a:r>
              <a:rPr lang="en-US" dirty="0"/>
              <a:t>Results from the first test informed both the second and third studies</a:t>
            </a:r>
          </a:p>
          <a:p>
            <a:r>
              <a:rPr lang="en-US" dirty="0"/>
              <a:t>Results from next two studies inform regulatory action</a:t>
            </a:r>
          </a:p>
          <a:p>
            <a:r>
              <a:rPr lang="en-US" dirty="0"/>
              <a:t>Out of band testing still active</a:t>
            </a:r>
          </a:p>
          <a:p>
            <a:pPr lvl="1"/>
            <a:r>
              <a:rPr lang="en-US" dirty="0"/>
              <a:t>Preliminary results shown here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Bed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064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bed developed from DO-155 specs</a:t>
            </a:r>
          </a:p>
          <a:p>
            <a:r>
              <a:rPr lang="en-US" dirty="0"/>
              <a:t>Basic test bed required</a:t>
            </a:r>
          </a:p>
          <a:p>
            <a:pPr lvl="1"/>
            <a:r>
              <a:rPr lang="en-US" dirty="0"/>
              <a:t>Altitude Simulator</a:t>
            </a:r>
          </a:p>
          <a:p>
            <a:pPr lvl="1"/>
            <a:r>
              <a:rPr lang="en-US" dirty="0"/>
              <a:t>Data Acquisition</a:t>
            </a:r>
          </a:p>
          <a:p>
            <a:r>
              <a:rPr lang="en-US" dirty="0"/>
              <a:t>Altitude simulator most critical</a:t>
            </a:r>
          </a:p>
          <a:p>
            <a:r>
              <a:rPr lang="en-US" dirty="0"/>
              <a:t>Device which delays and attenuates RF energy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Altimeter Test Bed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FD35FD-E46F-486A-AF38-0F2FBC794E1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8"/>
          <a:stretch/>
        </p:blipFill>
        <p:spPr>
          <a:xfrm>
            <a:off x="4953000" y="2133601"/>
            <a:ext cx="3505200" cy="3211429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14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EC2FB003-F9DF-45EA-9BE9-B6678F548BE2}"/>
              </a:ext>
            </a:extLst>
          </p:cNvPr>
          <p:cNvSpPr txBox="1">
            <a:spLocks/>
          </p:cNvSpPr>
          <p:nvPr/>
        </p:nvSpPr>
        <p:spPr>
          <a:xfrm>
            <a:off x="4953000" y="5345030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Basic altimeter test bed from DO-155</a:t>
            </a:r>
          </a:p>
        </p:txBody>
      </p:sp>
    </p:spTree>
    <p:extLst>
      <p:ext uri="{BB962C8B-B14F-4D97-AF65-F5344CB8AC3E}">
        <p14:creationId xmlns:p14="http://schemas.microsoft.com/office/powerpoint/2010/main" val="16363151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2133600"/>
            <a:ext cx="4267202" cy="3886200"/>
          </a:xfrm>
        </p:spPr>
        <p:txBody>
          <a:bodyPr/>
          <a:lstStyle/>
          <a:p>
            <a:r>
              <a:rPr lang="en-US" dirty="0"/>
              <a:t>AVSI developed testbed based on DO-155</a:t>
            </a:r>
          </a:p>
          <a:p>
            <a:r>
              <a:rPr lang="en-US" dirty="0"/>
              <a:t>VSG coupled to altitude simulator output</a:t>
            </a:r>
            <a:endParaRPr lang="en-US" i="1" dirty="0"/>
          </a:p>
          <a:p>
            <a:r>
              <a:rPr lang="en-US" dirty="0"/>
              <a:t>Altimeter operates normally</a:t>
            </a:r>
          </a:p>
          <a:p>
            <a:pPr lvl="1"/>
            <a:r>
              <a:rPr lang="en-US" dirty="0"/>
              <a:t>computed altitude output on </a:t>
            </a:r>
            <a:r>
              <a:rPr lang="en-US" dirty="0" err="1"/>
              <a:t>digitial</a:t>
            </a:r>
            <a:r>
              <a:rPr lang="en-US" dirty="0"/>
              <a:t> avionics bus (ARINC-429)</a:t>
            </a:r>
          </a:p>
          <a:p>
            <a:r>
              <a:rPr lang="en-US" i="1" dirty="0"/>
              <a:t>Copilot</a:t>
            </a:r>
            <a:r>
              <a:rPr lang="en-US" dirty="0"/>
              <a:t> software reads data from ARINC bus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Modified Altimeter Test Bed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10E8CC-8335-4FE8-B258-3EB1B2BD7A5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t="3187" r="21739" b="2692"/>
          <a:stretch/>
        </p:blipFill>
        <p:spPr>
          <a:xfrm>
            <a:off x="4953002" y="1981200"/>
            <a:ext cx="3351013" cy="3886200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15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8672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73783B-2187-4497-A97E-EB13BA688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3"/>
          <a:stretch/>
        </p:blipFill>
        <p:spPr>
          <a:xfrm>
            <a:off x="982" y="2209800"/>
            <a:ext cx="4875818" cy="32004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Altitude Simulator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655432-DFE5-4C42-88AC-C9CD98A6734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ODL implements altitude simulator </a:t>
            </a:r>
          </a:p>
          <a:p>
            <a:r>
              <a:rPr lang="en-US" dirty="0"/>
              <a:t>Switchable “Fixed” and “Step attenuator” achieve desired loop loss</a:t>
            </a:r>
          </a:p>
          <a:p>
            <a:r>
              <a:rPr lang="en-US" dirty="0"/>
              <a:t>Cascade different spools of fiber optic line for different altitude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99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2EA1B23-74D4-4DEA-87B3-53E114E94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67839"/>
            <a:ext cx="7914640" cy="445198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Full Setup Diagram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12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Waveform Generation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649FF44-15E8-4C58-A27B-CD719A34D46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40" y="2133600"/>
            <a:ext cx="3505200" cy="3401916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18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7E63208-260C-4CCC-840B-1D3800F7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MSK and OFDM used for interference</a:t>
            </a:r>
          </a:p>
          <a:p>
            <a:pPr lvl="1"/>
            <a:r>
              <a:rPr lang="en-US" dirty="0"/>
              <a:t>OFDM used for LTE</a:t>
            </a:r>
          </a:p>
          <a:p>
            <a:pPr lvl="1"/>
            <a:r>
              <a:rPr lang="en-US" dirty="0"/>
              <a:t>MSK variant used for GSM networks</a:t>
            </a:r>
          </a:p>
          <a:p>
            <a:pPr lvl="1"/>
            <a:r>
              <a:rPr lang="en-US" dirty="0"/>
              <a:t>Chipset widely available for other bands</a:t>
            </a:r>
          </a:p>
          <a:p>
            <a:r>
              <a:rPr lang="en-US" dirty="0"/>
              <a:t>OFDM bandwidths varying from 5 to 80 MHz used for testing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FDBD3E03-E796-4ED7-BB14-5D27ADC9F2E0}"/>
              </a:ext>
            </a:extLst>
          </p:cNvPr>
          <p:cNvSpPr txBox="1">
            <a:spLocks/>
          </p:cNvSpPr>
          <p:nvPr/>
        </p:nvSpPr>
        <p:spPr>
          <a:xfrm>
            <a:off x="4892040" y="5425440"/>
            <a:ext cx="36576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40 MHz OFDM on Spectrum Analyzer</a:t>
            </a:r>
          </a:p>
        </p:txBody>
      </p:sp>
    </p:spTree>
    <p:extLst>
      <p:ext uri="{BB962C8B-B14F-4D97-AF65-F5344CB8AC3E}">
        <p14:creationId xmlns:p14="http://schemas.microsoft.com/office/powerpoint/2010/main" val="138842905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Waveform Generation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19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7EDD4D-D181-4F75-B917-64BE22D1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3733800" cy="3886200"/>
          </a:xfrm>
        </p:spPr>
        <p:txBody>
          <a:bodyPr/>
          <a:lstStyle/>
          <a:p>
            <a:r>
              <a:rPr lang="en-US" dirty="0"/>
              <a:t>Dual and single versions of both waveforms used</a:t>
            </a:r>
          </a:p>
          <a:p>
            <a:r>
              <a:rPr lang="en-US" dirty="0"/>
              <a:t>Dual waveforms had 20 MHz offset</a:t>
            </a:r>
          </a:p>
          <a:p>
            <a:r>
              <a:rPr lang="en-US" dirty="0"/>
              <a:t>MSK can be interpreted as minimum bandwidth version of OFDM</a:t>
            </a:r>
          </a:p>
          <a:p>
            <a:r>
              <a:rPr lang="en-US" dirty="0"/>
              <a:t>Wide bandwidth simulates multiple radios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C03413AF-C046-4B1C-B62A-704F5BE15049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73553"/>
            <a:ext cx="3505200" cy="3401916"/>
          </a:xfr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6A62706-CCE9-4BBD-9896-80A8D658DB49}"/>
              </a:ext>
            </a:extLst>
          </p:cNvPr>
          <p:cNvSpPr txBox="1">
            <a:spLocks/>
          </p:cNvSpPr>
          <p:nvPr/>
        </p:nvSpPr>
        <p:spPr>
          <a:xfrm>
            <a:off x="4953002" y="5353549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Dual MSK on Spectrum Analyzer</a:t>
            </a:r>
          </a:p>
        </p:txBody>
      </p:sp>
    </p:spTree>
    <p:extLst>
      <p:ext uri="{BB962C8B-B14F-4D97-AF65-F5344CB8AC3E}">
        <p14:creationId xmlns:p14="http://schemas.microsoft.com/office/powerpoint/2010/main" val="8095493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7922-1B1C-4D27-8596-3FDDB2CC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48BF-E20C-4FC1-B45B-DFA1A3BE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was sponsored by the Aerospace Vehicles Systems Institute (AVSI) through Authorization for Expenditure 76s1 (AFE 76s1) </a:t>
            </a:r>
          </a:p>
          <a:p>
            <a:r>
              <a:rPr lang="en-US" dirty="0"/>
              <a:t>Project members include Honeywell, Rockwell Collins, Thales, Airbus, Boeing, Garmin</a:t>
            </a:r>
          </a:p>
          <a:p>
            <a:r>
              <a:rPr lang="en-US" dirty="0"/>
              <a:t>Members contributed funding, equipment, and expertise without which the project would not have been completed</a:t>
            </a:r>
          </a:p>
          <a:p>
            <a:r>
              <a:rPr lang="en-US" dirty="0"/>
              <a:t>Members contributed widely used commercial radio altimeter models for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2A160-F2EA-41C2-9298-B109EC63F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38D91-5644-4B45-A8AB-10970B2FF4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Funding</a:t>
            </a:r>
          </a:p>
        </p:txBody>
      </p:sp>
    </p:spTree>
    <p:extLst>
      <p:ext uri="{BB962C8B-B14F-4D97-AF65-F5344CB8AC3E}">
        <p14:creationId xmlns:p14="http://schemas.microsoft.com/office/powerpoint/2010/main" val="252425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Interference Generation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7EDD4D-D181-4F75-B917-64BE22D1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3505200" cy="4114800"/>
          </a:xfrm>
        </p:spPr>
        <p:txBody>
          <a:bodyPr/>
          <a:lstStyle/>
          <a:p>
            <a:r>
              <a:rPr lang="en-US" dirty="0"/>
              <a:t>VSG baseband generator set modulation</a:t>
            </a:r>
          </a:p>
          <a:p>
            <a:r>
              <a:rPr lang="en-US" dirty="0"/>
              <a:t>RF Generator set carrier frequency and power</a:t>
            </a:r>
          </a:p>
          <a:p>
            <a:r>
              <a:rPr lang="en-US" dirty="0"/>
              <a:t>RF toggled ON and OFF</a:t>
            </a:r>
          </a:p>
          <a:p>
            <a:pPr lvl="1"/>
            <a:r>
              <a:rPr lang="en-US" dirty="0"/>
              <a:t>Increasing power over time</a:t>
            </a:r>
          </a:p>
          <a:p>
            <a:r>
              <a:rPr lang="en-US" dirty="0"/>
              <a:t>RF OFF allows altimeter to recover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6A62706-CCE9-4BBD-9896-80A8D658DB49}"/>
              </a:ext>
            </a:extLst>
          </p:cNvPr>
          <p:cNvSpPr txBox="1">
            <a:spLocks/>
          </p:cNvSpPr>
          <p:nvPr/>
        </p:nvSpPr>
        <p:spPr>
          <a:xfrm>
            <a:off x="4953002" y="5353549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Dual MSK on Spectrum Analyzer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A2BBDF8E-5D0B-42A8-B80E-A50A93F691B9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442988466"/>
              </p:ext>
            </p:extLst>
          </p:nvPr>
        </p:nvGraphicFramePr>
        <p:xfrm>
          <a:off x="4936156" y="2137989"/>
          <a:ext cx="3505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251780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21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7EDD4D-D181-4F75-B917-64BE22D1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3505200" cy="4114800"/>
          </a:xfrm>
        </p:spPr>
        <p:txBody>
          <a:bodyPr/>
          <a:lstStyle/>
          <a:p>
            <a:r>
              <a:rPr lang="en-US" dirty="0"/>
              <a:t>Main loop controls power/modulation stepping </a:t>
            </a:r>
          </a:p>
          <a:p>
            <a:r>
              <a:rPr lang="en-US" dirty="0"/>
              <a:t>Functions in VSG class construct strings for each command</a:t>
            </a:r>
          </a:p>
          <a:p>
            <a:r>
              <a:rPr lang="en-US" dirty="0"/>
              <a:t>SCPI.py handles TCP connection</a:t>
            </a:r>
          </a:p>
          <a:p>
            <a:r>
              <a:rPr lang="en-US" dirty="0"/>
              <a:t>Main loop never touches strings or TCP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B6A62706-CCE9-4BBD-9896-80A8D658DB49}"/>
              </a:ext>
            </a:extLst>
          </p:cNvPr>
          <p:cNvSpPr txBox="1">
            <a:spLocks/>
          </p:cNvSpPr>
          <p:nvPr/>
        </p:nvSpPr>
        <p:spPr>
          <a:xfrm>
            <a:off x="4953002" y="5105400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SCPI Class Hierarchy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3F89C9-09D3-47E8-9EBE-3B19633DB29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2165393"/>
            <a:ext cx="3962400" cy="2971800"/>
          </a:xfrm>
        </p:spPr>
      </p:pic>
    </p:spTree>
    <p:extLst>
      <p:ext uri="{BB962C8B-B14F-4D97-AF65-F5344CB8AC3E}">
        <p14:creationId xmlns:p14="http://schemas.microsoft.com/office/powerpoint/2010/main" val="5657645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database for data storage</a:t>
            </a:r>
          </a:p>
          <a:p>
            <a:r>
              <a:rPr lang="en-US" dirty="0"/>
              <a:t>Table of measured heights and interference signals</a:t>
            </a:r>
          </a:p>
          <a:p>
            <a:pPr lvl="1"/>
            <a:r>
              <a:rPr lang="en-US" dirty="0"/>
              <a:t>Both time stamped</a:t>
            </a:r>
          </a:p>
          <a:p>
            <a:r>
              <a:rPr lang="en-US" dirty="0"/>
              <a:t>Measurements mapped to VSG state</a:t>
            </a:r>
          </a:p>
          <a:p>
            <a:r>
              <a:rPr lang="en-US" dirty="0"/>
              <a:t>Full Dataset table allows easy plotting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Storage and Post Processing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6C1E2C-FBB3-42B4-9EF1-733432D20101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/>
          <a:stretch/>
        </p:blipFill>
        <p:spPr>
          <a:xfrm>
            <a:off x="3733800" y="2277042"/>
            <a:ext cx="5309930" cy="2758997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22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5456F15-A92E-4CF8-AF8A-B03CF39B4EE8}"/>
              </a:ext>
            </a:extLst>
          </p:cNvPr>
          <p:cNvSpPr txBox="1">
            <a:spLocks/>
          </p:cNvSpPr>
          <p:nvPr/>
        </p:nvSpPr>
        <p:spPr>
          <a:xfrm>
            <a:off x="4636165" y="4728699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Functionality of each Python script as it interacts with SQLite database</a:t>
            </a:r>
          </a:p>
        </p:txBody>
      </p:sp>
    </p:spTree>
    <p:extLst>
      <p:ext uri="{BB962C8B-B14F-4D97-AF65-F5344CB8AC3E}">
        <p14:creationId xmlns:p14="http://schemas.microsoft.com/office/powerpoint/2010/main" val="24486131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Display – Height Plots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55A9A8-BFA6-4D7A-851D-8C55819A93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24600" y="1848063"/>
            <a:ext cx="2667000" cy="4076629"/>
          </a:xfrm>
        </p:spPr>
        <p:txBody>
          <a:bodyPr/>
          <a:lstStyle/>
          <a:p>
            <a:r>
              <a:rPr lang="en-US" dirty="0"/>
              <a:t>Example ‘Height Plot’ shown</a:t>
            </a:r>
          </a:p>
          <a:p>
            <a:r>
              <a:rPr lang="en-US" dirty="0"/>
              <a:t>Altitude signal distorted with increasing power</a:t>
            </a:r>
          </a:p>
          <a:p>
            <a:r>
              <a:rPr lang="en-US" dirty="0"/>
              <a:t>Eventually altimeter throws NCD</a:t>
            </a:r>
          </a:p>
          <a:p>
            <a:r>
              <a:rPr lang="en-US" dirty="0"/>
              <a:t>Breaking point defined as 2% error or any NCD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23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6240F2-A4A1-4BED-B4C6-64279EA3C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48063"/>
            <a:ext cx="6018373" cy="4476537"/>
          </a:xfrm>
        </p:spPr>
      </p:pic>
    </p:spTree>
    <p:extLst>
      <p:ext uri="{BB962C8B-B14F-4D97-AF65-F5344CB8AC3E}">
        <p14:creationId xmlns:p14="http://schemas.microsoft.com/office/powerpoint/2010/main" val="262288462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run at a ‘nominal height’ based on delay device</a:t>
            </a:r>
          </a:p>
          <a:p>
            <a:pPr lvl="1"/>
            <a:r>
              <a:rPr lang="en-US" dirty="0"/>
              <a:t>500ft, 1500ft, 40ft,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r>
              <a:rPr lang="en-US" dirty="0"/>
              <a:t>Altimeter may output from ~490 to ~510 for 500ft test</a:t>
            </a:r>
          </a:p>
          <a:p>
            <a:r>
              <a:rPr lang="en-US" dirty="0"/>
              <a:t>Real installations calibrate out AID and </a:t>
            </a:r>
            <a:r>
              <a:rPr lang="en-US" dirty="0" err="1"/>
              <a:t>airfame</a:t>
            </a:r>
            <a:r>
              <a:rPr lang="en-US" dirty="0"/>
              <a:t> height</a:t>
            </a:r>
          </a:p>
          <a:p>
            <a:r>
              <a:rPr lang="en-US" dirty="0"/>
              <a:t>We’re only interested in the error</a:t>
            </a:r>
          </a:p>
          <a:p>
            <a:pPr lvl="1"/>
            <a:r>
              <a:rPr lang="en-US" dirty="0"/>
              <a:t>absolute height not important, so we don’t calibrate </a:t>
            </a:r>
          </a:p>
          <a:p>
            <a:r>
              <a:rPr lang="en-US" i="1" dirty="0"/>
              <a:t>Correct Height </a:t>
            </a:r>
            <a:r>
              <a:rPr lang="en-US" dirty="0"/>
              <a:t>defined as median with no interference</a:t>
            </a:r>
          </a:p>
          <a:p>
            <a:r>
              <a:rPr lang="en-US" dirty="0"/>
              <a:t>All errors measured from this value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Nominal Height vs Correct Height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780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AB01B8-2B76-41D1-BE9E-E6F2D63C7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2514600"/>
            <a:ext cx="4856346" cy="25908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Timing and Synchronization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D40E90-FB5E-47B3-991A-8A3389BE8AF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Several Synchronization issues appeared</a:t>
            </a:r>
          </a:p>
          <a:p>
            <a:r>
              <a:rPr lang="en-US" dirty="0"/>
              <a:t>Significant improvement from leaving TAMU network</a:t>
            </a:r>
          </a:p>
          <a:p>
            <a:r>
              <a:rPr lang="en-US" dirty="0"/>
              <a:t>‘wait until’ delay function yielded precise interference durations</a:t>
            </a:r>
          </a:p>
          <a:p>
            <a:r>
              <a:rPr lang="en-US" dirty="0"/>
              <a:t>Ballard internal clock lagged behind slightly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25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5B579F9-8722-43F7-9183-F611A4666D9E}"/>
              </a:ext>
            </a:extLst>
          </p:cNvPr>
          <p:cNvSpPr txBox="1">
            <a:spLocks/>
          </p:cNvSpPr>
          <p:nvPr/>
        </p:nvSpPr>
        <p:spPr>
          <a:xfrm>
            <a:off x="751772" y="5029200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Height Plot zoomed in on one power level</a:t>
            </a:r>
          </a:p>
        </p:txBody>
      </p:sp>
    </p:spTree>
    <p:extLst>
      <p:ext uri="{BB962C8B-B14F-4D97-AF65-F5344CB8AC3E}">
        <p14:creationId xmlns:p14="http://schemas.microsoft.com/office/powerpoint/2010/main" val="146826021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Display – Height Plot Again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55A9A8-BFA6-4D7A-851D-8C55819A93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24600" y="2095571"/>
            <a:ext cx="2667000" cy="3886200"/>
          </a:xfrm>
        </p:spPr>
        <p:txBody>
          <a:bodyPr/>
          <a:lstStyle/>
          <a:p>
            <a:r>
              <a:rPr lang="en-US" dirty="0"/>
              <a:t>Height plots were effective but cluttered</a:t>
            </a:r>
          </a:p>
          <a:p>
            <a:r>
              <a:rPr lang="en-US" dirty="0"/>
              <a:t>Needed more compact way to display same information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26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A7FB01-F86E-4478-83B1-101133377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05000"/>
            <a:ext cx="5941825" cy="4419600"/>
          </a:xfrm>
        </p:spPr>
      </p:pic>
    </p:spTree>
    <p:extLst>
      <p:ext uri="{BB962C8B-B14F-4D97-AF65-F5344CB8AC3E}">
        <p14:creationId xmlns:p14="http://schemas.microsoft.com/office/powerpoint/2010/main" val="129543610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Display – Stat Plots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55A9A8-BFA6-4D7A-851D-8C55819A93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24600" y="2095571"/>
            <a:ext cx="2667000" cy="3886200"/>
          </a:xfrm>
        </p:spPr>
        <p:txBody>
          <a:bodyPr/>
          <a:lstStyle/>
          <a:p>
            <a:r>
              <a:rPr lang="en-US" dirty="0"/>
              <a:t>Example ‘Stat Plot’ shown</a:t>
            </a:r>
          </a:p>
          <a:p>
            <a:r>
              <a:rPr lang="en-US" dirty="0"/>
              <a:t>Easier to read than height plot</a:t>
            </a:r>
          </a:p>
          <a:p>
            <a:r>
              <a:rPr lang="en-US" dirty="0"/>
              <a:t>Shows all the same information except time</a:t>
            </a:r>
          </a:p>
          <a:p>
            <a:r>
              <a:rPr lang="en-US" dirty="0"/>
              <a:t>Less useful for debugging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27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C220B5B-15EB-4836-9A38-67B050484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81200"/>
            <a:ext cx="5988796" cy="4267200"/>
          </a:xfrm>
        </p:spPr>
      </p:pic>
    </p:spTree>
    <p:extLst>
      <p:ext uri="{BB962C8B-B14F-4D97-AF65-F5344CB8AC3E}">
        <p14:creationId xmlns:p14="http://schemas.microsoft.com/office/powerpoint/2010/main" val="321081958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Test Regimen – WAIC Only Interference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28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72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breaking point for different waveforms</a:t>
            </a:r>
          </a:p>
          <a:p>
            <a:r>
              <a:rPr lang="en-US" dirty="0"/>
              <a:t>Find sensitivity to</a:t>
            </a:r>
          </a:p>
          <a:p>
            <a:pPr lvl="1"/>
            <a:r>
              <a:rPr lang="en-US" dirty="0"/>
              <a:t>interference bandwidth</a:t>
            </a:r>
          </a:p>
          <a:p>
            <a:pPr lvl="1"/>
            <a:r>
              <a:rPr lang="en-US" dirty="0"/>
              <a:t>position in spectrum </a:t>
            </a:r>
          </a:p>
          <a:p>
            <a:pPr lvl="1"/>
            <a:r>
              <a:rPr lang="en-US" dirty="0"/>
              <a:t>Separation of signal into dual waveforms</a:t>
            </a:r>
          </a:p>
          <a:p>
            <a:r>
              <a:rPr lang="en-US" dirty="0"/>
              <a:t>Bring results to regulators or develop further tests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Goals and Test Definition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E5E0415-D079-46A6-9574-6E88D6703EF6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114800" y="2124635"/>
            <a:ext cx="4924243" cy="195206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29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C5EDC15E-8347-4592-BB2E-BB87A3A006F5}"/>
              </a:ext>
            </a:extLst>
          </p:cNvPr>
          <p:cNvSpPr txBox="1">
            <a:spLocks/>
          </p:cNvSpPr>
          <p:nvPr/>
        </p:nvSpPr>
        <p:spPr>
          <a:xfrm>
            <a:off x="4927602" y="4019692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Test definition for last round of initial tests</a:t>
            </a:r>
          </a:p>
        </p:txBody>
      </p:sp>
    </p:spTree>
    <p:extLst>
      <p:ext uri="{BB962C8B-B14F-4D97-AF65-F5344CB8AC3E}">
        <p14:creationId xmlns:p14="http://schemas.microsoft.com/office/powerpoint/2010/main" val="21226039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7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971040"/>
            <a:ext cx="7772400" cy="4048760"/>
          </a:xfrm>
        </p:spPr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F4A14B-AF9B-47CB-8344-7D0BBE1C7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Breaking Point Definitions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A6A6A5-17B8-4903-97A3-2377F96DB5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971040"/>
            <a:ext cx="7772400" cy="3886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ARINC 707 standards specify minimum accuracy of +/-2%</a:t>
            </a:r>
          </a:p>
          <a:p>
            <a:r>
              <a:rPr lang="en-US" dirty="0"/>
              <a:t>AVSI determined early on that WAIC would need to cause an error significantly below this margin</a:t>
            </a:r>
          </a:p>
          <a:p>
            <a:pPr lvl="1"/>
            <a:r>
              <a:rPr lang="en-US" dirty="0"/>
              <a:t>0.5% settled on as a quarter of the allowable error </a:t>
            </a:r>
          </a:p>
          <a:p>
            <a:pPr lvl="1"/>
            <a:r>
              <a:rPr lang="en-US" dirty="0"/>
              <a:t>Tolerance from all WAIC radios combined on an aircraft </a:t>
            </a:r>
          </a:p>
        </p:txBody>
      </p:sp>
    </p:spTree>
    <p:extLst>
      <p:ext uri="{BB962C8B-B14F-4D97-AF65-F5344CB8AC3E}">
        <p14:creationId xmlns:p14="http://schemas.microsoft.com/office/powerpoint/2010/main" val="231200182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EAF23E-E5B2-4CBA-8BE9-1AD645F9C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11" y="1676401"/>
            <a:ext cx="7476777" cy="4607128"/>
          </a:xfrm>
        </p:spPr>
      </p:pic>
    </p:spTree>
    <p:extLst>
      <p:ext uri="{BB962C8B-B14F-4D97-AF65-F5344CB8AC3E}">
        <p14:creationId xmlns:p14="http://schemas.microsoft.com/office/powerpoint/2010/main" val="13973351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23648" y="762000"/>
            <a:ext cx="9167648" cy="457200"/>
          </a:xfrm>
        </p:spPr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32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379551-1972-43D9-A244-5754F4F92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7776" r="2983"/>
          <a:stretch/>
        </p:blipFill>
        <p:spPr>
          <a:xfrm>
            <a:off x="746593" y="1600200"/>
            <a:ext cx="7559207" cy="4678751"/>
          </a:xfrm>
        </p:spPr>
      </p:pic>
    </p:spTree>
    <p:extLst>
      <p:ext uri="{BB962C8B-B14F-4D97-AF65-F5344CB8AC3E}">
        <p14:creationId xmlns:p14="http://schemas.microsoft.com/office/powerpoint/2010/main" val="110083521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33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Grafik 28">
            <a:extLst>
              <a:ext uri="{FF2B5EF4-FFF2-40B4-BE49-F238E27FC236}">
                <a16:creationId xmlns:a16="http://schemas.microsoft.com/office/drawing/2014/main" id="{5A53F178-C517-4F32-B213-41D521CB27A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3" y="1699260"/>
            <a:ext cx="7677614" cy="3886200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DB0B3E2-8977-4AD0-AD11-E7C5CE75BF0C}"/>
              </a:ext>
            </a:extLst>
          </p:cNvPr>
          <p:cNvSpPr txBox="1">
            <a:spLocks/>
          </p:cNvSpPr>
          <p:nvPr/>
        </p:nvSpPr>
        <p:spPr>
          <a:xfrm>
            <a:off x="1219200" y="5547360"/>
            <a:ext cx="6934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Summary of results submitted to FSMP. Each data point represents the power level at which an altimeter exceeded 0.5% error </a:t>
            </a:r>
          </a:p>
        </p:txBody>
      </p:sp>
    </p:spTree>
    <p:extLst>
      <p:ext uri="{BB962C8B-B14F-4D97-AF65-F5344CB8AC3E}">
        <p14:creationId xmlns:p14="http://schemas.microsoft.com/office/powerpoint/2010/main" val="272076126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57E46A-B66B-4D0A-BD99-333D5133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Altimeters were most sensitive to wider bandwidth signals</a:t>
            </a:r>
          </a:p>
          <a:p>
            <a:r>
              <a:rPr lang="en-US" dirty="0"/>
              <a:t>Signals at the band edges had fewer effects</a:t>
            </a:r>
          </a:p>
          <a:p>
            <a:pPr lvl="1"/>
            <a:r>
              <a:rPr lang="en-US" dirty="0"/>
              <a:t>Band center was the most sensitive to interference</a:t>
            </a:r>
          </a:p>
          <a:p>
            <a:r>
              <a:rPr lang="en-US" dirty="0"/>
              <a:t>Separation of dual waveforms helped but not consistently</a:t>
            </a:r>
          </a:p>
          <a:p>
            <a:r>
              <a:rPr lang="en-US" dirty="0"/>
              <a:t>Needed to test altimeters under worst case scenario</a:t>
            </a:r>
          </a:p>
          <a:p>
            <a:pPr lvl="1"/>
            <a:r>
              <a:rPr lang="en-US" dirty="0"/>
              <a:t>Interference from other altimeters during approach</a:t>
            </a:r>
          </a:p>
          <a:p>
            <a:pPr lvl="1"/>
            <a:r>
              <a:rPr lang="en-US" dirty="0"/>
              <a:t>Full 200MHz band filled WAIC Interferers</a:t>
            </a:r>
          </a:p>
          <a:p>
            <a:r>
              <a:rPr lang="en-US" dirty="0"/>
              <a:t>Breaking point under these conditions could be brought to regulators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WAIC Only Interference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7064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35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14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D02A3EC-0021-4129-87C7-7372EC42F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9" r="21739"/>
          <a:stretch/>
        </p:blipFill>
        <p:spPr>
          <a:xfrm>
            <a:off x="381000" y="2133601"/>
            <a:ext cx="3937987" cy="3124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48C2AB8-61B1-41DB-AC4A-77D26BD266C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Second VSG enables wider band signals</a:t>
            </a:r>
          </a:p>
          <a:p>
            <a:r>
              <a:rPr lang="en-US" dirty="0"/>
              <a:t>Simulated altimeter signals also injected</a:t>
            </a:r>
          </a:p>
          <a:p>
            <a:r>
              <a:rPr lang="en-US" dirty="0"/>
              <a:t>VSG controlled over ethernet</a:t>
            </a:r>
          </a:p>
          <a:p>
            <a:r>
              <a:rPr lang="en-US" dirty="0"/>
              <a:t>Altitude Simulator modified for lower altitudes and higher interference power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F88C8A6-EC97-4AC8-A9E7-0FDFD5812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7679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Adding the Second VSG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F8396-7B2B-4B50-AFB2-F5FC158F140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Resistive 6dB coupler did not provide enough isolation</a:t>
            </a:r>
          </a:p>
          <a:p>
            <a:r>
              <a:rPr lang="en-US" dirty="0"/>
              <a:t>Looked into new couplers</a:t>
            </a:r>
          </a:p>
          <a:p>
            <a:r>
              <a:rPr lang="en-US" dirty="0"/>
              <a:t>Garmin provided circulators for free</a:t>
            </a:r>
          </a:p>
          <a:p>
            <a:r>
              <a:rPr lang="en-US" dirty="0"/>
              <a:t>Function as isolators when one port has a matched load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CD2EB13-2A60-478C-AD26-AA8A35E16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/>
          <a:stretch/>
        </p:blipFill>
        <p:spPr>
          <a:xfrm>
            <a:off x="502254" y="2133600"/>
            <a:ext cx="3688746" cy="3495631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FEC32E2-9F7B-4EE1-8589-703F7522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1873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33BA-7AF4-4504-B3D9-FA21C904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other altimeter signals using VCOs</a:t>
            </a:r>
          </a:p>
          <a:p>
            <a:r>
              <a:rPr lang="en-US" dirty="0"/>
              <a:t>Control voltage changes oscillation frequency</a:t>
            </a:r>
          </a:p>
          <a:p>
            <a:r>
              <a:rPr lang="en-US" dirty="0"/>
              <a:t>Function generators output triangle voltage waveform</a:t>
            </a:r>
          </a:p>
          <a:p>
            <a:r>
              <a:rPr lang="en-US" dirty="0"/>
              <a:t>Triangle waveform simulates FMCW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Simulating Altimeter Interference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0D161D-051D-4267-A979-A57BA3B7E651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2"/>
          <a:srcRect l="2305"/>
          <a:stretch/>
        </p:blipFill>
        <p:spPr>
          <a:xfrm>
            <a:off x="4114800" y="2133600"/>
            <a:ext cx="4873075" cy="3215781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83358-ACA9-45A6-BFF8-6E1616990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38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CEFEFCDB-98D1-43CD-A106-873A7E83DFC4}"/>
              </a:ext>
            </a:extLst>
          </p:cNvPr>
          <p:cNvSpPr txBox="1">
            <a:spLocks/>
          </p:cNvSpPr>
          <p:nvPr/>
        </p:nvSpPr>
        <p:spPr>
          <a:xfrm>
            <a:off x="4953000" y="5514481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Table of control voltages for all 16 VCOs</a:t>
            </a:r>
          </a:p>
        </p:txBody>
      </p:sp>
    </p:spTree>
    <p:extLst>
      <p:ext uri="{BB962C8B-B14F-4D97-AF65-F5344CB8AC3E}">
        <p14:creationId xmlns:p14="http://schemas.microsoft.com/office/powerpoint/2010/main" val="327157386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7C1B7D-7193-4EAE-B85E-F1A20B74C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1640"/>
            <a:ext cx="3505200" cy="18647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VCO Protection Circuit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B1587A-D90E-435F-9653-DDD77A004AF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6" y="3752987"/>
            <a:ext cx="3460928" cy="2070206"/>
          </a:xfr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2BE97E6-8D96-4431-A600-F040C13C8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39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8DD5E1-9753-49B2-A303-29D543261155}"/>
              </a:ext>
            </a:extLst>
          </p:cNvPr>
          <p:cNvSpPr txBox="1">
            <a:spLocks/>
          </p:cNvSpPr>
          <p:nvPr/>
        </p:nvSpPr>
        <p:spPr>
          <a:xfrm>
            <a:off x="685800" y="2133600"/>
            <a:ext cx="35052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Function generators capable of destroying the VCO with wrong setting</a:t>
            </a:r>
          </a:p>
          <a:p>
            <a:r>
              <a:rPr lang="en-US" kern="0" dirty="0"/>
              <a:t>Designed and simulated a double ‘clipper’ circuit to protect VCOs</a:t>
            </a:r>
          </a:p>
          <a:p>
            <a:r>
              <a:rPr lang="en-US" kern="0" dirty="0"/>
              <a:t>Soldered diodes and resistor into function generator leads </a:t>
            </a:r>
          </a:p>
        </p:txBody>
      </p:sp>
    </p:spTree>
    <p:extLst>
      <p:ext uri="{BB962C8B-B14F-4D97-AF65-F5344CB8AC3E}">
        <p14:creationId xmlns:p14="http://schemas.microsoft.com/office/powerpoint/2010/main" val="23589856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799" y="2133600"/>
            <a:ext cx="4038601" cy="3962400"/>
          </a:xfrm>
        </p:spPr>
        <p:txBody>
          <a:bodyPr/>
          <a:lstStyle/>
          <a:p>
            <a:r>
              <a:rPr lang="en-US" dirty="0"/>
              <a:t>Critical instruments have redundant wiring</a:t>
            </a:r>
          </a:p>
          <a:p>
            <a:r>
              <a:rPr lang="en-US" dirty="0"/>
              <a:t>Moving to wireless reduces need for redundant paths</a:t>
            </a:r>
          </a:p>
          <a:p>
            <a:r>
              <a:rPr lang="en-US" dirty="0"/>
              <a:t>Interest in wireless spans the aerospace industry:</a:t>
            </a:r>
          </a:p>
          <a:p>
            <a:pPr lvl="1"/>
            <a:r>
              <a:rPr lang="en-US" dirty="0"/>
              <a:t>Regulators: dissimilar redundancy</a:t>
            </a:r>
          </a:p>
          <a:p>
            <a:pPr lvl="1"/>
            <a:r>
              <a:rPr lang="en-US" dirty="0"/>
              <a:t>Airframers: fuel efficiency</a:t>
            </a:r>
          </a:p>
          <a:p>
            <a:pPr lvl="1"/>
            <a:r>
              <a:rPr lang="en-US" dirty="0"/>
              <a:t>Manufacturers: new  products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Motivation – Wireless Avionics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4" name="Content Placeholder 11" descr="C:\Users\vk394c\Documents\Issues\AVSI Issues\Engine picture.jpg">
            <a:extLst>
              <a:ext uri="{FF2B5EF4-FFF2-40B4-BE49-F238E27FC236}">
                <a16:creationId xmlns:a16="http://schemas.microsoft.com/office/drawing/2014/main" id="{C7D7D6C3-E4E1-4052-84AB-887FD604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1" y="2134689"/>
            <a:ext cx="3682999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26716D-A2C4-4AA8-900C-BB809E80110E}"/>
              </a:ext>
            </a:extLst>
          </p:cNvPr>
          <p:cNvSpPr/>
          <p:nvPr/>
        </p:nvSpPr>
        <p:spPr>
          <a:xfrm>
            <a:off x="4368798" y="427016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/>
              <a:t>Source: https://www.bbc.com/news/business-23076586</a:t>
            </a:r>
          </a:p>
        </p:txBody>
      </p:sp>
    </p:spTree>
    <p:extLst>
      <p:ext uri="{BB962C8B-B14F-4D97-AF65-F5344CB8AC3E}">
        <p14:creationId xmlns:p14="http://schemas.microsoft.com/office/powerpoint/2010/main" val="231417529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33BA-7AF4-4504-B3D9-FA21C904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98" y="2133600"/>
            <a:ext cx="3505200" cy="3886200"/>
          </a:xfrm>
        </p:spPr>
        <p:txBody>
          <a:bodyPr/>
          <a:lstStyle/>
          <a:p>
            <a:r>
              <a:rPr lang="en-US" dirty="0"/>
              <a:t>Airbus provided landing scenario analysis</a:t>
            </a:r>
          </a:p>
          <a:p>
            <a:r>
              <a:rPr lang="en-US" dirty="0"/>
              <a:t>Approach at a 3° slope</a:t>
            </a:r>
          </a:p>
          <a:p>
            <a:r>
              <a:rPr lang="en-US" dirty="0"/>
              <a:t>16 nearest interferers on aircraft modeled</a:t>
            </a:r>
          </a:p>
          <a:p>
            <a:r>
              <a:rPr lang="en-US" dirty="0"/>
              <a:t>Capable of WAIC and RA emissions</a:t>
            </a:r>
          </a:p>
          <a:p>
            <a:r>
              <a:rPr lang="en-US" dirty="0"/>
              <a:t>External devices placed at wing tip</a:t>
            </a:r>
          </a:p>
          <a:p>
            <a:r>
              <a:rPr lang="en-US" dirty="0"/>
              <a:t>Minimize slant range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Landing Scenario Geometry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E11D62-000A-4D96-BE15-04F6040D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99671F-5CDE-46C5-9CFA-D0C6A7DDCCDE}"/>
              </a:ext>
            </a:extLst>
          </p:cNvPr>
          <p:cNvSpPr txBox="1">
            <a:spLocks/>
          </p:cNvSpPr>
          <p:nvPr/>
        </p:nvSpPr>
        <p:spPr>
          <a:xfrm>
            <a:off x="4559473" y="5656682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Landing scenario geometry for 16 Nearest Interferers</a:t>
            </a:r>
          </a:p>
        </p:txBody>
      </p:sp>
      <p:pic>
        <p:nvPicPr>
          <p:cNvPr id="13" name="Grafik 34">
            <a:extLst>
              <a:ext uri="{FF2B5EF4-FFF2-40B4-BE49-F238E27FC236}">
                <a16:creationId xmlns:a16="http://schemas.microsoft.com/office/drawing/2014/main" id="{F6B2985E-3319-4B01-B8AB-7A71F3FD81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904" y="1981200"/>
            <a:ext cx="4015769" cy="3545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63990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33BA-7AF4-4504-B3D9-FA21C904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98" y="2133600"/>
            <a:ext cx="3505200" cy="3886200"/>
          </a:xfrm>
        </p:spPr>
        <p:txBody>
          <a:bodyPr/>
          <a:lstStyle/>
          <a:p>
            <a:r>
              <a:rPr lang="en-US" dirty="0"/>
              <a:t>Airbus provided a landing scenario analysis</a:t>
            </a:r>
          </a:p>
          <a:p>
            <a:r>
              <a:rPr lang="en-US" dirty="0"/>
              <a:t>Internal WAIC devices placed at center of airframe</a:t>
            </a:r>
          </a:p>
          <a:p>
            <a:r>
              <a:rPr lang="en-US" dirty="0"/>
              <a:t>External devices placed at wing tip</a:t>
            </a:r>
          </a:p>
          <a:p>
            <a:r>
              <a:rPr lang="en-US" dirty="0"/>
              <a:t>Minimize slant range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Landing Scenario Geometry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E11D62-000A-4D96-BE15-04F6040D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41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99671F-5CDE-46C5-9CFA-D0C6A7DDCCDE}"/>
              </a:ext>
            </a:extLst>
          </p:cNvPr>
          <p:cNvSpPr txBox="1">
            <a:spLocks/>
          </p:cNvSpPr>
          <p:nvPr/>
        </p:nvSpPr>
        <p:spPr>
          <a:xfrm>
            <a:off x="4592320" y="3981852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Landing scenario geometry</a:t>
            </a:r>
          </a:p>
        </p:txBody>
      </p:sp>
      <p:pic>
        <p:nvPicPr>
          <p:cNvPr id="14" name="Grafik 1">
            <a:extLst>
              <a:ext uri="{FF2B5EF4-FFF2-40B4-BE49-F238E27FC236}">
                <a16:creationId xmlns:a16="http://schemas.microsoft.com/office/drawing/2014/main" id="{2A953D6C-A2A9-469F-A412-B421878E5E7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24" y="1962438"/>
            <a:ext cx="4337075" cy="20041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93218F-108E-4492-B824-1C974B92760D}"/>
              </a:ext>
            </a:extLst>
          </p:cNvPr>
          <p:cNvSpPr/>
          <p:nvPr/>
        </p:nvSpPr>
        <p:spPr>
          <a:xfrm>
            <a:off x="4092073" y="577102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i="1" kern="0" dirty="0"/>
              <a:t>Both Images of landing scenario used in ICAO Frequency Spectrum Management Panel Information Paper FSMP-WG08-IP04_WAIC_r1</a:t>
            </a:r>
          </a:p>
        </p:txBody>
      </p:sp>
    </p:spTree>
    <p:extLst>
      <p:ext uri="{BB962C8B-B14F-4D97-AF65-F5344CB8AC3E}">
        <p14:creationId xmlns:p14="http://schemas.microsoft.com/office/powerpoint/2010/main" val="299145276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Worst Case Landing Scenario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E11D62-000A-4D96-BE15-04F6040D0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42</a:t>
            </a:fld>
            <a:endParaRPr lang="en-US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8FE0319F-A0F3-4D49-A98B-9F82A31A7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960" y="1981200"/>
                <a:ext cx="3505200" cy="3886200"/>
              </a:xfrm>
            </p:spPr>
            <p:txBody>
              <a:bodyPr/>
              <a:lstStyle/>
              <a:p>
                <a:r>
                  <a:rPr lang="en-US" dirty="0"/>
                  <a:t>Based on geometry, simulated interference path losses (IPL’s) </a:t>
                </a:r>
              </a:p>
              <a:p>
                <a:pPr lvl="1"/>
                <a:r>
                  <a:rPr lang="en-US" dirty="0"/>
                  <a:t>16 nearest aircraft</a:t>
                </a:r>
              </a:p>
              <a:p>
                <a:r>
                  <a:rPr lang="en-US" dirty="0"/>
                  <a:t>Worst case interference occurred at 200ft</a:t>
                </a:r>
              </a:p>
              <a:p>
                <a:r>
                  <a:rPr lang="en-US" dirty="0"/>
                  <a:t>Setup could only achieve 500 or 100ft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500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(200)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8FE0319F-A0F3-4D49-A98B-9F82A31A7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960" y="1981200"/>
                <a:ext cx="3505200" cy="3886200"/>
              </a:xfrm>
              <a:blipFill>
                <a:blip r:embed="rId2"/>
                <a:stretch>
                  <a:fillRect l="-2435" t="-1254" r="-4522" b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67803EF9-AD25-4D9A-B204-CA7A39E3370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"/>
          <a:stretch/>
        </p:blipFill>
        <p:spPr>
          <a:xfrm>
            <a:off x="4205160" y="1828800"/>
            <a:ext cx="4834320" cy="3886200"/>
          </a:xfrm>
        </p:spPr>
      </p:pic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DA1284AC-47EF-40ED-8F12-5732FEBB1A53}"/>
              </a:ext>
            </a:extLst>
          </p:cNvPr>
          <p:cNvSpPr txBox="1">
            <a:spLocks/>
          </p:cNvSpPr>
          <p:nvPr/>
        </p:nvSpPr>
        <p:spPr>
          <a:xfrm>
            <a:off x="4869720" y="5712460"/>
            <a:ext cx="35052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Plot of IPL vs altitude in landing scenario</a:t>
            </a:r>
          </a:p>
        </p:txBody>
      </p:sp>
    </p:spTree>
    <p:extLst>
      <p:ext uri="{BB962C8B-B14F-4D97-AF65-F5344CB8AC3E}">
        <p14:creationId xmlns:p14="http://schemas.microsoft.com/office/powerpoint/2010/main" val="244992215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Connecting VCO Signals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B164DE1-4733-4266-BE8B-EA8CD0DA7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" y="1661160"/>
            <a:ext cx="5052726" cy="230124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78B528-5752-49E9-B2E6-0A4C20028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94"/>
          <a:stretch/>
        </p:blipFill>
        <p:spPr>
          <a:xfrm>
            <a:off x="645247" y="4085699"/>
            <a:ext cx="4067943" cy="2085022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3AFF84B-B2C0-4970-BA3E-D0C6E932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43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F7FD03-4A9A-422B-8A10-653B9E66BE83}"/>
              </a:ext>
            </a:extLst>
          </p:cNvPr>
          <p:cNvSpPr txBox="1">
            <a:spLocks/>
          </p:cNvSpPr>
          <p:nvPr/>
        </p:nvSpPr>
        <p:spPr>
          <a:xfrm>
            <a:off x="5181600" y="2133600"/>
            <a:ext cx="3733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VCOs connected using splitters, programmable attenuator</a:t>
            </a:r>
          </a:p>
          <a:p>
            <a:r>
              <a:rPr lang="en-US" kern="0" dirty="0"/>
              <a:t>First two VCOs simulate “Own Ship” altimeters</a:t>
            </a:r>
          </a:p>
          <a:p>
            <a:r>
              <a:rPr lang="en-US" kern="0" dirty="0"/>
              <a:t>Combination of fixed and programmable attenuators achieve IPL’s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5086470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A1EE36-195F-4F5C-802C-9A79B70E0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61159"/>
            <a:ext cx="5943600" cy="28464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Achieving Higher Power Interference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2EC0A1D-5BC1-4C80-B9A4-8CAC55E8E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44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45C6D73-4AC3-4732-AF08-949582DCC793}"/>
              </a:ext>
            </a:extLst>
          </p:cNvPr>
          <p:cNvSpPr txBox="1">
            <a:spLocks/>
          </p:cNvSpPr>
          <p:nvPr/>
        </p:nvSpPr>
        <p:spPr>
          <a:xfrm>
            <a:off x="1524000" y="4582161"/>
            <a:ext cx="54864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Simple modification to altitude simulator enabled higher power interference without changing fixed/step attenuators</a:t>
            </a:r>
          </a:p>
        </p:txBody>
      </p:sp>
    </p:spTree>
    <p:extLst>
      <p:ext uri="{BB962C8B-B14F-4D97-AF65-F5344CB8AC3E}">
        <p14:creationId xmlns:p14="http://schemas.microsoft.com/office/powerpoint/2010/main" val="178605593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24943E-CC9D-44B6-B0B9-E185F86B6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828800"/>
            <a:ext cx="6096001" cy="23547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3648" y="1295400"/>
            <a:ext cx="9167648" cy="365760"/>
          </a:xfrm>
        </p:spPr>
        <p:txBody>
          <a:bodyPr/>
          <a:lstStyle/>
          <a:p>
            <a:r>
              <a:rPr lang="en-US" dirty="0"/>
              <a:t>Adding Lower Altitude Capability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F8396-7B2B-4B50-AFB2-F5FC158F140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85800" y="4351212"/>
            <a:ext cx="7772400" cy="1668587"/>
          </a:xfrm>
        </p:spPr>
        <p:txBody>
          <a:bodyPr/>
          <a:lstStyle/>
          <a:p>
            <a:r>
              <a:rPr lang="en-US" dirty="0"/>
              <a:t>40ft coax altitude simulator used some during initial testing regimen. </a:t>
            </a:r>
          </a:p>
          <a:p>
            <a:r>
              <a:rPr lang="en-US" dirty="0"/>
              <a:t>95ft coax added later 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27D0DC7-7243-4CF1-9B34-5535E810B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45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3776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1C2ECE-15EB-4F5F-84C5-BF29BC7AB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2" b="3367"/>
          <a:stretch/>
        </p:blipFill>
        <p:spPr>
          <a:xfrm>
            <a:off x="1219200" y="1548533"/>
            <a:ext cx="6553200" cy="47151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Expanding the Test Bed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Full Test Diagram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531EFB3-E56E-448E-8284-1572004E2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5565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‘In Band’ WAIC Test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45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48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224883-521C-4A0A-8F20-C4D40458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test setup described above used to simulate 200 MHz OFDM signals for all five altimeters</a:t>
            </a:r>
          </a:p>
          <a:p>
            <a:r>
              <a:rPr lang="en-US" dirty="0"/>
              <a:t>Breaking point defined as:</a:t>
            </a:r>
          </a:p>
          <a:p>
            <a:pPr lvl="1"/>
            <a:r>
              <a:rPr lang="en-US" dirty="0"/>
              <a:t>Any altitude labeled NCD</a:t>
            </a:r>
          </a:p>
          <a:p>
            <a:pPr lvl="1"/>
            <a:r>
              <a:rPr lang="en-US" dirty="0"/>
              <a:t>Any altitude with an absolute error greater than 2%</a:t>
            </a:r>
          </a:p>
          <a:p>
            <a:pPr lvl="1"/>
            <a:r>
              <a:rPr lang="en-US" i="1" dirty="0"/>
              <a:t>Any power causing a mean altitude error greater than 0.5%</a:t>
            </a:r>
          </a:p>
          <a:p>
            <a:r>
              <a:rPr lang="en-US" dirty="0"/>
              <a:t>Results brought to FSMP to propose Aggregate WAIC Interference thresholds</a:t>
            </a:r>
          </a:p>
        </p:txBody>
      </p:sp>
    </p:spTree>
    <p:extLst>
      <p:ext uri="{BB962C8B-B14F-4D97-AF65-F5344CB8AC3E}">
        <p14:creationId xmlns:p14="http://schemas.microsoft.com/office/powerpoint/2010/main" val="283008140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49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https://members.avsi.aero/projects/AFE76s1/labtest/ERT%20530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C1CB8BDD-9374-4A96-8463-1668F721416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" t="10441" r="7986" b="4783"/>
          <a:stretch/>
        </p:blipFill>
        <p:spPr bwMode="auto">
          <a:xfrm>
            <a:off x="1066800" y="1642055"/>
            <a:ext cx="6705601" cy="4627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5720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Feasibility study found no insurmountable barriers </a:t>
            </a:r>
          </a:p>
          <a:p>
            <a:r>
              <a:rPr lang="en-US" dirty="0"/>
              <a:t>AVSI began effort to acquire spectrum in 2008</a:t>
            </a:r>
          </a:p>
          <a:p>
            <a:r>
              <a:rPr lang="en-US" dirty="0"/>
              <a:t>Effort to find suitable band spanned World Radio Conferences in 2012 and 2015 (WRC-12 and WRC-15)</a:t>
            </a:r>
          </a:p>
          <a:p>
            <a:pPr lvl="1"/>
            <a:r>
              <a:rPr lang="en-US" dirty="0"/>
              <a:t>WAIC placed on agenda at WRC-12, studied candidate bands</a:t>
            </a:r>
          </a:p>
          <a:p>
            <a:pPr lvl="1"/>
            <a:r>
              <a:rPr lang="en-US" dirty="0"/>
              <a:t>An allocation in the Radio Altimeter (4.2-4.4GHz) band was secured at WRC-15 </a:t>
            </a:r>
          </a:p>
          <a:p>
            <a:r>
              <a:rPr lang="en-US" dirty="0"/>
              <a:t>As a condition of allocation, WAIC had to develop international standards which ensured compatibility with radio altimeters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History – Acquiring Spectrum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7862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50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9" name="Content Placeholder 8" descr="https://members.avsi.aero/projects/AFE76s1/labtest/ERT%20550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C91BDB8A-9ABC-4AB2-BD17-3ADB646EB2D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8091" r="6952" b="3793"/>
          <a:stretch/>
        </p:blipFill>
        <p:spPr bwMode="auto">
          <a:xfrm>
            <a:off x="1257300" y="1621221"/>
            <a:ext cx="6629400" cy="468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468134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0" name="Content Placeholder 9" descr="https://members.avsi.aero/projects/AFE76s1/labtest/LRA%20900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CCC76699-6EEF-414A-8CBC-38C3570468A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10240" r="8437" b="3792"/>
          <a:stretch/>
        </p:blipFill>
        <p:spPr bwMode="auto">
          <a:xfrm>
            <a:off x="1219200" y="1597525"/>
            <a:ext cx="6705600" cy="4705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663454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52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9" name="Content Placeholder 8" descr="https://members.avsi.aero/projects/AFE76s1/labtest/LRA%202100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9C2E87CA-A162-4516-BBF2-FA609C909A8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10240" r="8437" b="5942"/>
          <a:stretch/>
        </p:blipFill>
        <p:spPr bwMode="auto">
          <a:xfrm>
            <a:off x="1216269" y="1676400"/>
            <a:ext cx="6711462" cy="4592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609702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RA Type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53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https://members.avsi.aero/projects/AFE76s1/labtest/ALA%2052B%20500%20ft/100dB%20VCO%20200MHz%20Long%20Power%202nd%20waveform/Stat%20Plot%20200%20MHz%20OFDM%20paper.png">
            <a:extLst>
              <a:ext uri="{FF2B5EF4-FFF2-40B4-BE49-F238E27FC236}">
                <a16:creationId xmlns:a16="http://schemas.microsoft.com/office/drawing/2014/main" id="{210D798C-3637-455B-8E10-9F58DB54C30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" t="10240" r="6953" b="3792"/>
          <a:stretch/>
        </p:blipFill>
        <p:spPr bwMode="auto">
          <a:xfrm>
            <a:off x="1181100" y="1668517"/>
            <a:ext cx="6781800" cy="4677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62809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B188AA7-BC10-4267-82A4-A9CA1F5BD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31363"/>
              </p:ext>
            </p:extLst>
          </p:nvPr>
        </p:nvGraphicFramePr>
        <p:xfrm>
          <a:off x="990601" y="1784773"/>
          <a:ext cx="7162798" cy="85724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8446">
                  <a:extLst>
                    <a:ext uri="{9D8B030D-6E8A-4147-A177-3AD203B41FA5}">
                      <a16:colId xmlns:a16="http://schemas.microsoft.com/office/drawing/2014/main" val="2095642893"/>
                    </a:ext>
                  </a:extLst>
                </a:gridCol>
                <a:gridCol w="1149211">
                  <a:extLst>
                    <a:ext uri="{9D8B030D-6E8A-4147-A177-3AD203B41FA5}">
                      <a16:colId xmlns:a16="http://schemas.microsoft.com/office/drawing/2014/main" val="748548077"/>
                    </a:ext>
                  </a:extLst>
                </a:gridCol>
                <a:gridCol w="1149211">
                  <a:extLst>
                    <a:ext uri="{9D8B030D-6E8A-4147-A177-3AD203B41FA5}">
                      <a16:colId xmlns:a16="http://schemas.microsoft.com/office/drawing/2014/main" val="222164409"/>
                    </a:ext>
                  </a:extLst>
                </a:gridCol>
                <a:gridCol w="1149211">
                  <a:extLst>
                    <a:ext uri="{9D8B030D-6E8A-4147-A177-3AD203B41FA5}">
                      <a16:colId xmlns:a16="http://schemas.microsoft.com/office/drawing/2014/main" val="1602067787"/>
                    </a:ext>
                  </a:extLst>
                </a:gridCol>
                <a:gridCol w="955564">
                  <a:extLst>
                    <a:ext uri="{9D8B030D-6E8A-4147-A177-3AD203B41FA5}">
                      <a16:colId xmlns:a16="http://schemas.microsoft.com/office/drawing/2014/main" val="2721593575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210042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RA Type 1</a:t>
                      </a:r>
                      <a:endParaRPr lang="en-US" sz="1200" dirty="0">
                        <a:effectLst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RA Type 2</a:t>
                      </a:r>
                      <a:endParaRPr lang="en-US" sz="1200" dirty="0">
                        <a:effectLst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RA Type 3</a:t>
                      </a:r>
                      <a:endParaRPr lang="en-US" sz="1200" dirty="0">
                        <a:effectLst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RA Type 4</a:t>
                      </a:r>
                      <a:endParaRPr lang="en-US" sz="1200" dirty="0">
                        <a:effectLst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RA Type 5</a:t>
                      </a:r>
                      <a:endParaRPr lang="en-US" sz="1200" dirty="0">
                        <a:effectLst/>
                      </a:endParaRPr>
                    </a:p>
                  </a:txBody>
                  <a:tcPr marL="74448" marR="74448" marT="0" marB="0"/>
                </a:tc>
                <a:extLst>
                  <a:ext uri="{0D108BD9-81ED-4DB2-BD59-A6C34878D82A}">
                    <a16:rowId xmlns:a16="http://schemas.microsoft.com/office/drawing/2014/main" val="1832380096"/>
                  </a:ext>
                </a:extLst>
              </a:tr>
              <a:tr h="400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WAIC Interference Threshold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-54 dBm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-56 dBm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-44 dBm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-56 dBm*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-44 dBm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448" marR="74448" marT="0" marB="0" anchor="ctr"/>
                </a:tc>
                <a:extLst>
                  <a:ext uri="{0D108BD9-81ED-4DB2-BD59-A6C34878D82A}">
                    <a16:rowId xmlns:a16="http://schemas.microsoft.com/office/drawing/2014/main" val="207081776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‘In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– 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54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427AF26-0199-4C36-BEBD-98D0CF43449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90601" y="3429000"/>
            <a:ext cx="7467599" cy="2590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63781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‘Out of Band’ WAIC Test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55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410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‘Out of Band’ WAIC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Preliminary results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56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965016-AA02-409D-A5F0-F2748B3C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19883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698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B3B-FCA3-462A-A303-8BDB171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2931B-701D-488B-B6AE-5BEDE8A83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DAB52-3E86-4605-8E4F-22B6F84F8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Results of Test Bed Automation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0062-377E-4031-ACE9-CE66F7BE7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58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965016-AA02-409D-A5F0-F2748B3CB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800"/>
            <a:ext cx="7772400" cy="3886200"/>
          </a:xfrm>
        </p:spPr>
        <p:txBody>
          <a:bodyPr/>
          <a:lstStyle/>
          <a:p>
            <a:r>
              <a:rPr lang="en-US" dirty="0"/>
              <a:t>Successfully developed a reference test bed validated by RA manufacturers and aircraft manufacturers. </a:t>
            </a:r>
          </a:p>
          <a:p>
            <a:r>
              <a:rPr lang="en-US" dirty="0"/>
              <a:t>Developed automation which enabled testing under a wide range of test conditions</a:t>
            </a:r>
          </a:p>
          <a:p>
            <a:r>
              <a:rPr lang="en-US" dirty="0"/>
              <a:t>Developed reporting formats which supported the development of international standards</a:t>
            </a:r>
          </a:p>
          <a:p>
            <a:pPr lvl="1"/>
            <a:r>
              <a:rPr lang="en-US" dirty="0"/>
              <a:t>International Civil Aviation Organization Standard and Recommended Practices </a:t>
            </a:r>
          </a:p>
          <a:p>
            <a:pPr lvl="1"/>
            <a:r>
              <a:rPr lang="en-US" dirty="0"/>
              <a:t>RTCA Inc. Minimum Aviation System Performance Standards </a:t>
            </a:r>
          </a:p>
          <a:p>
            <a:pPr lvl="1"/>
            <a:r>
              <a:rPr lang="en-US" dirty="0"/>
              <a:t>RTCA Inc. Minimum Operational Performance Standards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79856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EE1A-49DA-48B2-A1BA-E8A2B25B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97F6-EDE3-4101-85EA-6F63328E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“Minimum Performance Standards Airborne Low-Range Radar Altimeters,” Industry Standard DO-155, Radio Technical Commission for Aeronautics, Washington, D.C., Nov. 1974.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“Compatibility Analysis Between Wireless Avionics Intra-Communication Systems and Systems in the Existing Services in the Frequency Band 4 200-4 400 MHz,” ITU </a:t>
            </a:r>
            <a:r>
              <a:rPr lang="en-US" dirty="0" err="1"/>
              <a:t>Reccomendation</a:t>
            </a:r>
            <a:r>
              <a:rPr lang="en-US" dirty="0"/>
              <a:t> ITU-R M.2319-0, International Telecommunication Union, Geneva, Switzerland, Nov. 2014.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8214-C84C-4755-BBE6-2B064ABE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59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2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AVSI wanted to determine WAIC operating characteristics which ensured compatibility with radio altimeters</a:t>
            </a:r>
          </a:p>
          <a:p>
            <a:r>
              <a:rPr lang="en-US" dirty="0"/>
              <a:t>Altimeter manufacturers could have done this themselves, but a neutral party provided objectivity</a:t>
            </a:r>
          </a:p>
          <a:p>
            <a:r>
              <a:rPr lang="en-US" dirty="0"/>
              <a:t>Approached Huff Research Group at Texas A&amp;M to develop an automated test bench for radio altimeters</a:t>
            </a:r>
          </a:p>
          <a:p>
            <a:r>
              <a:rPr lang="en-US" dirty="0"/>
              <a:t>My contribution was the development of this test bench throughout the project, the execution of these compatibility tests, and support the analysis of the data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973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E136A7-23FE-4AEA-AB8B-D10D98BC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72514" y="6400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0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3A56BEB-53B6-4350-9AD1-35B7DF31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Radio altimeters (RAs) measure height with radar signal</a:t>
            </a:r>
          </a:p>
          <a:p>
            <a:r>
              <a:rPr lang="en-US" dirty="0"/>
              <a:t>Function on the 4200 – 4400 MHz band</a:t>
            </a:r>
          </a:p>
          <a:p>
            <a:r>
              <a:rPr lang="en-US" dirty="0"/>
              <a:t>Used in autopilot, navigation systems</a:t>
            </a:r>
          </a:p>
          <a:p>
            <a:r>
              <a:rPr lang="en-US" dirty="0"/>
              <a:t>Safety critical function</a:t>
            </a:r>
          </a:p>
          <a:p>
            <a:pPr lvl="1"/>
            <a:r>
              <a:rPr lang="en-US" dirty="0"/>
              <a:t>Heavily regulated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Radar Altimeter Applications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D6E0CA-8EAD-4381-AA9F-E8F5C3A675B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Image showing altimeter on plane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8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475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Altimeter Tolerance of WAIC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28CCB6-8412-49D5-953C-C2AB061A8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26" y="3429000"/>
            <a:ext cx="6520314" cy="239131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Radar Altimeter Functionality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386613-520D-4B85-8972-50454F5EF33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43000" y="1828800"/>
            <a:ext cx="6858000" cy="990600"/>
          </a:xfrm>
        </p:spPr>
        <p:txBody>
          <a:bodyPr/>
          <a:lstStyle/>
          <a:p>
            <a:r>
              <a:rPr lang="en-US" dirty="0"/>
              <a:t>Frequency Modulated Carrier (FMCW) waveform </a:t>
            </a:r>
          </a:p>
          <a:p>
            <a:r>
              <a:rPr lang="en-US" dirty="0"/>
              <a:t>Return time of signal proportional to frequency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68AB61-0DF3-4CE2-9D6B-47A5B3FF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23448E3-F972-4314-BEF2-440ABE63D998}" type="slidenum">
              <a:rPr lang="en-US" b="1" smtClean="0">
                <a:solidFill>
                  <a:srgbClr val="FFFFFF"/>
                </a:solidFill>
              </a:rPr>
              <a:pPr/>
              <a:t>9</a:t>
            </a:fld>
            <a:endParaRPr lang="en-US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D7E59F-FFC3-4946-846C-EB80C20684AB}"/>
                  </a:ext>
                </a:extLst>
              </p:cNvPr>
              <p:cNvSpPr txBox="1"/>
              <p:nvPr/>
            </p:nvSpPr>
            <p:spPr>
              <a:xfrm>
                <a:off x="2923591" y="2750031"/>
                <a:ext cx="894669" cy="761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D7E59F-FFC3-4946-846C-EB80C2068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91" y="2750031"/>
                <a:ext cx="894669" cy="761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EB0B23-072F-4175-AF2B-82295BD89B2D}"/>
                  </a:ext>
                </a:extLst>
              </p:cNvPr>
              <p:cNvSpPr txBox="1"/>
              <p:nvPr/>
            </p:nvSpPr>
            <p:spPr>
              <a:xfrm>
                <a:off x="4764128" y="2750031"/>
                <a:ext cx="1600310" cy="761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EB0B23-072F-4175-AF2B-82295BD89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28" y="2750031"/>
                <a:ext cx="1600310" cy="7614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21C2D30-C787-4F3F-A47F-B2FB6E672440}"/>
              </a:ext>
            </a:extLst>
          </p:cNvPr>
          <p:cNvSpPr txBox="1">
            <a:spLocks/>
          </p:cNvSpPr>
          <p:nvPr/>
        </p:nvSpPr>
        <p:spPr>
          <a:xfrm>
            <a:off x="1716183" y="5638800"/>
            <a:ext cx="5562600" cy="6146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­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i="1" kern="0" dirty="0"/>
              <a:t>FMCW diagram from DO-155</a:t>
            </a:r>
          </a:p>
        </p:txBody>
      </p:sp>
    </p:spTree>
    <p:extLst>
      <p:ext uri="{BB962C8B-B14F-4D97-AF65-F5344CB8AC3E}">
        <p14:creationId xmlns:p14="http://schemas.microsoft.com/office/powerpoint/2010/main" val="22653885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RG_Template">
  <a:themeElements>
    <a:clrScheme name="ghuff TAMU EM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huff TAMU EM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huff TAMU EM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huff TAMU EM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huff TAMU EM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huff TAMU EM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huff TAMU E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huff TAMU E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huff TAMU E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8828</TotalTime>
  <Words>2319</Words>
  <Application>Microsoft Office PowerPoint</Application>
  <PresentationFormat>On-screen Show (4:3)</PresentationFormat>
  <Paragraphs>451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Cambria Math</vt:lpstr>
      <vt:lpstr>Times New Roman</vt:lpstr>
      <vt:lpstr>Wingdings</vt:lpstr>
      <vt:lpstr>HRG_Template</vt:lpstr>
      <vt:lpstr> Radio Altimeter Tolerance of Wireless Avionics Intra-Communication (WAIC) Systems</vt:lpstr>
      <vt:lpstr>Radio Altimeter Tolerance of WAIC Systems</vt:lpstr>
      <vt:lpstr>Introduction</vt:lpstr>
      <vt:lpstr>Radio Altimeter Tolerance of WAIC Systems</vt:lpstr>
      <vt:lpstr>Radio Altimeter Tolerance of WAIC Systems</vt:lpstr>
      <vt:lpstr>Radio Altimeter Tolerance of WAIC Systems</vt:lpstr>
      <vt:lpstr>Background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Test Bed Development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Initial Test Regimen – WAIC Only Interference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Expanding the Test bed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‘In Band’ WAIC Test Results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Radio Altimeter Tolerance of WAIC Systems</vt:lpstr>
      <vt:lpstr>‘Out of Band’ WAIC Test Results</vt:lpstr>
      <vt:lpstr>Radio Altimeter Tolerance of WAIC Systems</vt:lpstr>
      <vt:lpstr>Conclusions</vt:lpstr>
      <vt:lpstr>Radio Altimeter Tolerance of WAIC Systems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Assisted Beamforming, Localization and Synchronized Transmission (BLaST)</dc:title>
  <dc:creator>Joshua Ruff</dc:creator>
  <cp:lastModifiedBy>Josh Ruff</cp:lastModifiedBy>
  <cp:revision>125</cp:revision>
  <dcterms:created xsi:type="dcterms:W3CDTF">2018-07-02T00:58:47Z</dcterms:created>
  <dcterms:modified xsi:type="dcterms:W3CDTF">2019-03-03T03:54:46Z</dcterms:modified>
</cp:coreProperties>
</file>