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91" r:id="rId3"/>
    <p:sldId id="300" r:id="rId4"/>
    <p:sldId id="298" r:id="rId5"/>
    <p:sldId id="285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230E-9B73-4F2B-976A-4E8D7B1832F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06EB-A6D4-46AC-83B2-19C554F7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44A2-356F-4586-9B93-50B6F9365EEA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09D3-4170-44DE-9927-8FB7C8D105C0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B17-514F-4911-814A-56DA8E5CCEE7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6805-879A-4BF4-8864-1D1FE5EA400F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E2D5-5FD9-4C5A-B2BF-251BA351CDA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EF35-C2CB-4AB1-8F87-0A8F88E53DF7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B51A-1BD1-4855-8CAE-B066F870894A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F328-CBD0-48D4-8B82-D39832794138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5C35-AB6C-4BD9-A772-1446071AB03B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122E-9B2C-4429-8971-73A4066EE8D8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AD15-14B5-4098-9163-799D1FEA6A02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6F66-B649-475E-982B-6397957FCD97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0.png"/><Relationship Id="rId7" Type="http://schemas.openxmlformats.org/officeDocument/2006/relationships/image" Target="../media/image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8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/>
              </a:rPr>
              <a:t>Wired Control Car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Components</a:t>
            </a:r>
          </a:p>
          <a:p>
            <a:r>
              <a:rPr lang="en-US" dirty="0">
                <a:latin typeface="Gill Sans MT"/>
              </a:rPr>
              <a:t>Electrical Circuit</a:t>
            </a:r>
          </a:p>
          <a:p>
            <a:r>
              <a:rPr lang="en-US" dirty="0">
                <a:latin typeface="Gill Sans MT"/>
              </a:rPr>
              <a:t>Circuit Analysis</a:t>
            </a:r>
          </a:p>
          <a:p>
            <a:r>
              <a:rPr lang="en-US" dirty="0">
                <a:latin typeface="Gill Sans MT"/>
              </a:rPr>
              <a:t>Example Build Procedure</a:t>
            </a:r>
          </a:p>
          <a:p>
            <a:endParaRPr lang="en-US" dirty="0">
              <a:latin typeface="Gill Sans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1335F-5A93-4882-A2FB-9A3FBB43415B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029CD-38A7-4D29-8511-900C5ACD190F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22E24-5800-4C3A-BE20-83624BFA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24" y="1775463"/>
            <a:ext cx="5865896" cy="38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Switches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Pushbutton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Opens/Closes Circuit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0 or Infinite (</a:t>
            </a:r>
            <a:r>
              <a:rPr lang="en-US" dirty="0">
                <a:latin typeface="Trebuchet MS" panose="020B0603020202020204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</a:rPr>
              <a:t>.) Resistance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Image result for pushbutton">
            <a:extLst>
              <a:ext uri="{FF2B5EF4-FFF2-40B4-BE49-F238E27FC236}">
                <a16:creationId xmlns:a16="http://schemas.microsoft.com/office/drawing/2014/main" id="{527A4758-8BBA-4746-9CFF-37644DED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14" y="2360186"/>
            <a:ext cx="3282215" cy="32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Motors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3V DC Motor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11,000 rpm @ 3V</a:t>
            </a: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200mA Draw @ 3V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050" name="Picture 2" descr="Image result for 6v dc motor">
            <a:extLst>
              <a:ext uri="{FF2B5EF4-FFF2-40B4-BE49-F238E27FC236}">
                <a16:creationId xmlns:a16="http://schemas.microsoft.com/office/drawing/2014/main" id="{4F0FE637-1F43-45CA-AD59-C10E0F99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42" y="2033328"/>
            <a:ext cx="3935931" cy="39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V DC Motor 11000 RPM 1&quot; x 0.8&quot; x 0.6&quot; with Wire Leads">
            <a:extLst>
              <a:ext uri="{FF2B5EF4-FFF2-40B4-BE49-F238E27FC236}">
                <a16:creationId xmlns:a16="http://schemas.microsoft.com/office/drawing/2014/main" id="{36A62CC5-8673-4118-BB22-4581191C0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7" b="26290"/>
          <a:stretch/>
        </p:blipFill>
        <p:spPr bwMode="auto">
          <a:xfrm>
            <a:off x="838200" y="3733639"/>
            <a:ext cx="5719445" cy="27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7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Components - Resistors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5B98-CDEB-48A6-B3E9-37AEE0490262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Fixed Resistors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Potentiometers</a:t>
            </a:r>
          </a:p>
          <a:p>
            <a:pPr>
              <a:lnSpc>
                <a:spcPct val="150000"/>
              </a:lnSpc>
              <a:tabLst>
                <a:tab pos="1828800" algn="l"/>
                <a:tab pos="3887788" algn="l"/>
              </a:tabLst>
            </a:pP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tabLst>
                <a:tab pos="1828800" algn="l"/>
                <a:tab pos="3887788" algn="l"/>
              </a:tabLst>
            </a:pPr>
            <a:r>
              <a:rPr lang="en-US" dirty="0">
                <a:latin typeface="Gill Sans MT" panose="020B0502020104020203" pitchFamily="34" charset="0"/>
              </a:rPr>
              <a:t>To set speed of vehicle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Image result for resistors potentiometers">
            <a:extLst>
              <a:ext uri="{FF2B5EF4-FFF2-40B4-BE49-F238E27FC236}">
                <a16:creationId xmlns:a16="http://schemas.microsoft.com/office/drawing/2014/main" id="{865C8DF0-902A-474C-B82C-D26F1996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20" y="4025480"/>
            <a:ext cx="2151753" cy="19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sistors">
            <a:extLst>
              <a:ext uri="{FF2B5EF4-FFF2-40B4-BE49-F238E27FC236}">
                <a16:creationId xmlns:a16="http://schemas.microsoft.com/office/drawing/2014/main" id="{71C5AB8E-9654-4896-8463-D21ECC95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42" y="1690688"/>
            <a:ext cx="3047766" cy="21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Electrical Schematic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FF81F89-175A-48F5-A267-04D84BDA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1146" y="1690688"/>
            <a:ext cx="6670867" cy="4415543"/>
          </a:xfrm>
          <a:prstGeom prst="rect">
            <a:avLst/>
          </a:prstGeom>
        </p:spPr>
      </p:pic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4274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In-Class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r>
              <a:rPr lang="en-US" dirty="0">
                <a:latin typeface="Gill Sans MT" panose="020B0502020104020203" pitchFamily="34" charset="0"/>
              </a:rPr>
              <a:t>Determine the following using the power rule: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AD318-C1B6-4359-AAB9-BE668D57109E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3F0D3-A68D-4377-BF68-3769DF3565C6}"/>
              </a:ext>
            </a:extLst>
          </p:cNvPr>
          <p:cNvSpPr txBox="1"/>
          <p:nvPr/>
        </p:nvSpPr>
        <p:spPr>
          <a:xfrm>
            <a:off x="0" y="6507480"/>
            <a:ext cx="556229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Digital Electronics – Mr.  White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2985255"/>
                <a:ext cx="2123783" cy="461665"/>
              </a:xfrm>
              <a:prstGeom prst="rect">
                <a:avLst/>
              </a:prstGeom>
              <a:blipFill>
                <a:blip r:embed="rId3"/>
                <a:stretch>
                  <a:fillRect t="-6173" b="-246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3702536"/>
                <a:ext cx="2141464" cy="490199"/>
              </a:xfrm>
              <a:prstGeom prst="rect">
                <a:avLst/>
              </a:prstGeom>
              <a:blipFill>
                <a:blip r:embed="rId4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35621" y="2985254"/>
            <a:ext cx="6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4786" y="3702536"/>
            <a:ext cx="71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12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𝐿𝑎𝑚𝑝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22" y="4403166"/>
                <a:ext cx="2141464" cy="490199"/>
              </a:xfrm>
              <a:prstGeom prst="rect">
                <a:avLst/>
              </a:prstGeom>
              <a:blipFill>
                <a:blip r:embed="rId6"/>
                <a:stretch>
                  <a:fillRect t="-4598" b="-172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9227793" y="4403166"/>
            <a:ext cx="56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8 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D8341-D446-4AF8-B5E1-4903CB634C3E}"/>
              </a:ext>
            </a:extLst>
          </p:cNvPr>
          <p:cNvGrpSpPr/>
          <p:nvPr/>
        </p:nvGrpSpPr>
        <p:grpSpPr>
          <a:xfrm>
            <a:off x="1024891" y="3070956"/>
            <a:ext cx="5189383" cy="2592261"/>
            <a:chOff x="1024891" y="3070956"/>
            <a:chExt cx="5189383" cy="259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9489F5-5EB5-4D86-A5CF-3ED54744A14C}"/>
                </a:ext>
              </a:extLst>
            </p:cNvPr>
            <p:cNvGrpSpPr/>
            <p:nvPr/>
          </p:nvGrpSpPr>
          <p:grpSpPr>
            <a:xfrm>
              <a:off x="1024891" y="3070956"/>
              <a:ext cx="4103341" cy="2592261"/>
              <a:chOff x="1024891" y="3070956"/>
              <a:chExt cx="4103341" cy="25922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24891" y="3070956"/>
                <a:ext cx="1501695" cy="1982759"/>
                <a:chOff x="1135627" y="3690163"/>
                <a:chExt cx="1501695" cy="198275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01" r="87818" b="27369"/>
                <a:stretch/>
              </p:blipFill>
              <p:spPr>
                <a:xfrm flipH="1">
                  <a:off x="1869312" y="3972007"/>
                  <a:ext cx="768010" cy="170091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135627" y="4292710"/>
                  <a:ext cx="73321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E</a:t>
                  </a:r>
                </a:p>
                <a:p>
                  <a:pPr algn="ctr"/>
                  <a:r>
                    <a:rPr lang="en-US" sz="2400" dirty="0">
                      <a:latin typeface="Trebuchet MS" panose="020B0603020202020204" pitchFamily="34" charset="0"/>
                    </a:rPr>
                    <a:t>20</a:t>
                  </a:r>
                  <a:r>
                    <a:rPr lang="en-US" sz="2400" dirty="0">
                      <a:latin typeface="Gill Sans MT" panose="020B0502020104020203" pitchFamily="34" charset="0"/>
                    </a:rPr>
                    <a:t> V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182791" y="378516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879659" y="3690163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rebuchet MS" panose="020B0603020202020204" pitchFamily="34" charset="0"/>
                    </a:rPr>
                    <a:t>a</a:t>
                  </a:r>
                  <a:endParaRPr lang="en-US" sz="1600" dirty="0">
                    <a:latin typeface="Gill Sans MT" panose="020B0502020104020203" pitchFamily="34" charset="0"/>
                  </a:endParaRPr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2079483" y="504011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65062" y="4950751"/>
                <a:ext cx="2856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c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546" y="5164220"/>
                <a:ext cx="394125" cy="498997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355862" y="406461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rebuchet MS" panose="020B0603020202020204" pitchFamily="34" charset="0"/>
                  </a:rPr>
                  <a:t>b</a:t>
                </a: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8142" y="3379920"/>
                <a:ext cx="840105" cy="600075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4670283" y="409729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4404321" y="4411461"/>
                <a:ext cx="840105" cy="600075"/>
              </a:xfrm>
              <a:prstGeom prst="rect">
                <a:avLst/>
              </a:prstGeom>
            </p:spPr>
          </p:pic>
          <p:cxnSp>
            <p:nvCxnSpPr>
              <p:cNvPr id="51" name="Straight Connector 50"/>
              <p:cNvCxnSpPr>
                <a:stCxn id="10" idx="6"/>
              </p:cNvCxnSpPr>
              <p:nvPr/>
            </p:nvCxnSpPr>
            <p:spPr>
              <a:xfrm>
                <a:off x="2254935" y="325740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62363" y="5131551"/>
                <a:ext cx="25067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197650" y="338111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1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60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7650" y="4357555"/>
              <a:ext cx="1016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Lamp 2</a:t>
              </a:r>
            </a:p>
            <a:p>
              <a:pPr algn="ctr"/>
              <a:r>
                <a:rPr lang="en-US" sz="2000" dirty="0">
                  <a:latin typeface="Trebuchet MS" panose="020B0603020202020204" pitchFamily="34" charset="0"/>
                </a:rPr>
                <a:t>40 W</a:t>
              </a:r>
              <a:endParaRPr lang="en-US" sz="20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1" name="Isosceles Triangle 30"/>
          <p:cNvSpPr/>
          <p:nvPr/>
        </p:nvSpPr>
        <p:spPr>
          <a:xfrm rot="18894068">
            <a:off x="-340060" y="-73784"/>
            <a:ext cx="1038347" cy="519764"/>
          </a:xfrm>
          <a:prstGeom prst="triangl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167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Gill Sans MT</vt:lpstr>
      <vt:lpstr>Trebuchet MS</vt:lpstr>
      <vt:lpstr>office theme</vt:lpstr>
      <vt:lpstr>Wired Control Car</vt:lpstr>
      <vt:lpstr>Components - Switches</vt:lpstr>
      <vt:lpstr>Components - Motors</vt:lpstr>
      <vt:lpstr>Components - Resistors</vt:lpstr>
      <vt:lpstr>Electrical Schematic</vt:lpstr>
      <vt:lpstr>In-Class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R. White</dc:creator>
  <cp:lastModifiedBy>Josh R. White</cp:lastModifiedBy>
  <cp:revision>77</cp:revision>
  <dcterms:created xsi:type="dcterms:W3CDTF">2013-07-15T20:26:40Z</dcterms:created>
  <dcterms:modified xsi:type="dcterms:W3CDTF">2020-03-04T15:46:01Z</dcterms:modified>
</cp:coreProperties>
</file>