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91" r:id="rId3"/>
    <p:sldId id="300" r:id="rId4"/>
    <p:sldId id="298" r:id="rId5"/>
    <p:sldId id="285" r:id="rId6"/>
    <p:sldId id="303" r:id="rId7"/>
    <p:sldId id="304" r:id="rId8"/>
    <p:sldId id="30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5230E-9B73-4F2B-976A-4E8D7B1832FE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A06EB-A6D4-46AC-83B2-19C554F7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0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44A2-356F-4586-9B93-50B6F9365EEA}" type="datetime1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09D3-4170-44DE-9927-8FB7C8D105C0}" type="datetime1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9B17-514F-4911-814A-56DA8E5CCEE7}" type="datetime1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6805-879A-4BF4-8864-1D1FE5EA400F}" type="datetime1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E2D5-5FD9-4C5A-B2BF-251BA351CDAE}" type="datetime1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EF35-C2CB-4AB1-8F87-0A8F88E53DF7}" type="datetime1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B51A-1BD1-4855-8CAE-B066F870894A}" type="datetime1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F328-CBD0-48D4-8B82-D39832794138}" type="datetime1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5C35-AB6C-4BD9-A772-1446071AB03B}" type="datetime1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122E-9B2C-4429-8971-73A4066EE8D8}" type="datetime1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AD15-14B5-4098-9163-799D1FEA6A02}" type="datetime1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F6F66-B649-475E-982B-6397957FCD97}" type="datetime1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jpe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70.png"/><Relationship Id="rId7" Type="http://schemas.openxmlformats.org/officeDocument/2006/relationships/image" Target="../media/image15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4" Type="http://schemas.openxmlformats.org/officeDocument/2006/relationships/image" Target="../media/image180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FA0B-C199-444E-8940-6B60D25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/>
              </a:rPr>
              <a:t>Wired Control Car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5C55-91EA-4E45-B895-6BBDE2CA9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Gill Sans MT"/>
              </a:rPr>
              <a:t>Components</a:t>
            </a:r>
          </a:p>
          <a:p>
            <a:r>
              <a:rPr lang="en-US" dirty="0">
                <a:latin typeface="Gill Sans MT"/>
              </a:rPr>
              <a:t>Electrical Circuit</a:t>
            </a:r>
          </a:p>
          <a:p>
            <a:r>
              <a:rPr lang="en-US" dirty="0">
                <a:latin typeface="Gill Sans MT"/>
              </a:rPr>
              <a:t>Circuit Analysis</a:t>
            </a:r>
          </a:p>
          <a:p>
            <a:r>
              <a:rPr lang="en-US" dirty="0">
                <a:latin typeface="Gill Sans MT"/>
              </a:rPr>
              <a:t>Example Build Procedure</a:t>
            </a:r>
          </a:p>
          <a:p>
            <a:endParaRPr lang="en-US" dirty="0">
              <a:latin typeface="Gill Sans M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41335F-5A93-4882-A2FB-9A3FBB43415B}"/>
              </a:ext>
            </a:extLst>
          </p:cNvPr>
          <p:cNvSpPr txBox="1"/>
          <p:nvPr/>
        </p:nvSpPr>
        <p:spPr>
          <a:xfrm>
            <a:off x="0" y="6507480"/>
            <a:ext cx="556229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Gill Sans MT"/>
              </a:rPr>
              <a:t>Lafayette Jefferson High School – Digital Electronics – Mr.  White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1029CD-38A7-4D29-8511-900C5ACD190F}"/>
              </a:ext>
            </a:extLst>
          </p:cNvPr>
          <p:cNvCxnSpPr/>
          <p:nvPr/>
        </p:nvCxnSpPr>
        <p:spPr>
          <a:xfrm>
            <a:off x="68580" y="6507480"/>
            <a:ext cx="6080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BF22E24-5800-4C3A-BE20-83624BFA4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524" y="1775463"/>
            <a:ext cx="5865896" cy="380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6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FA0B-C199-444E-8940-6B60D25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/>
              </a:rPr>
              <a:t>Components - Switches</a:t>
            </a:r>
            <a:endParaRPr lang="en-US" dirty="0"/>
          </a:p>
        </p:txBody>
      </p: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9E8C4C4-8D26-437B-BE14-F297FF84D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286" y="140092"/>
            <a:ext cx="1933575" cy="15525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26314C-1DDC-4964-B707-B3E95A941B55}"/>
              </a:ext>
            </a:extLst>
          </p:cNvPr>
          <p:cNvCxnSpPr/>
          <p:nvPr/>
        </p:nvCxnSpPr>
        <p:spPr>
          <a:xfrm>
            <a:off x="68580" y="6507480"/>
            <a:ext cx="6080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685B98-CDEB-48A6-B3E9-37AEE0490262}"/>
              </a:ext>
            </a:extLst>
          </p:cNvPr>
          <p:cNvSpPr txBox="1"/>
          <p:nvPr/>
        </p:nvSpPr>
        <p:spPr>
          <a:xfrm>
            <a:off x="0" y="6507480"/>
            <a:ext cx="556229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Gill Sans MT"/>
              </a:rPr>
              <a:t>Lafayette Jefferson High School – Digital Electronics – Mr.  White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945C55-91EA-4E45-B895-6BBDE2CA9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45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tabLst>
                <a:tab pos="1828800" algn="l"/>
                <a:tab pos="3887788" algn="l"/>
              </a:tabLst>
            </a:pPr>
            <a:r>
              <a:rPr lang="en-US" dirty="0">
                <a:latin typeface="Gill Sans MT" panose="020B0502020104020203" pitchFamily="34" charset="0"/>
              </a:rPr>
              <a:t>Pushbutton</a:t>
            </a:r>
          </a:p>
          <a:p>
            <a:pPr lvl="1">
              <a:lnSpc>
                <a:spcPct val="150000"/>
              </a:lnSpc>
              <a:tabLst>
                <a:tab pos="1828800" algn="l"/>
                <a:tab pos="3887788" algn="l"/>
              </a:tabLst>
            </a:pPr>
            <a:r>
              <a:rPr lang="en-US" dirty="0">
                <a:latin typeface="Gill Sans MT" panose="020B0502020104020203" pitchFamily="34" charset="0"/>
              </a:rPr>
              <a:t>Opens/Closes Circuit</a:t>
            </a:r>
          </a:p>
          <a:p>
            <a:pPr lvl="1">
              <a:lnSpc>
                <a:spcPct val="150000"/>
              </a:lnSpc>
              <a:tabLst>
                <a:tab pos="1828800" algn="l"/>
                <a:tab pos="3887788" algn="l"/>
              </a:tabLst>
            </a:pPr>
            <a:r>
              <a:rPr lang="en-US" dirty="0">
                <a:latin typeface="Gill Sans MT" panose="020B0502020104020203" pitchFamily="34" charset="0"/>
              </a:rPr>
              <a:t>0 or Infinite (</a:t>
            </a:r>
            <a:r>
              <a:rPr lang="en-US" dirty="0">
                <a:latin typeface="Trebuchet MS" panose="020B0603020202020204" pitchFamily="34" charset="0"/>
              </a:rPr>
              <a:t>1</a:t>
            </a:r>
            <a:r>
              <a:rPr lang="en-US" dirty="0">
                <a:latin typeface="Gill Sans MT" panose="020B0502020104020203" pitchFamily="34" charset="0"/>
              </a:rPr>
              <a:t>.) Resistance</a:t>
            </a:r>
          </a:p>
          <a:p>
            <a:pPr>
              <a:lnSpc>
                <a:spcPct val="150000"/>
              </a:lnSpc>
              <a:tabLst>
                <a:tab pos="1828800" algn="l"/>
                <a:tab pos="4341813" algn="r"/>
                <a:tab pos="4802188" algn="l"/>
              </a:tabLst>
            </a:pP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1026" name="Picture 2" descr="Image result for pushbutton">
            <a:extLst>
              <a:ext uri="{FF2B5EF4-FFF2-40B4-BE49-F238E27FC236}">
                <a16:creationId xmlns:a16="http://schemas.microsoft.com/office/drawing/2014/main" id="{527A4758-8BBA-4746-9CFF-37644DEDA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714" y="2360186"/>
            <a:ext cx="3282215" cy="328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12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FA0B-C199-444E-8940-6B60D25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/>
              </a:rPr>
              <a:t>Components - Motors</a:t>
            </a:r>
            <a:endParaRPr lang="en-US" dirty="0"/>
          </a:p>
        </p:txBody>
      </p: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9E8C4C4-8D26-437B-BE14-F297FF84D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286" y="140092"/>
            <a:ext cx="1933575" cy="15525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26314C-1DDC-4964-B707-B3E95A941B55}"/>
              </a:ext>
            </a:extLst>
          </p:cNvPr>
          <p:cNvCxnSpPr/>
          <p:nvPr/>
        </p:nvCxnSpPr>
        <p:spPr>
          <a:xfrm>
            <a:off x="68580" y="6507480"/>
            <a:ext cx="6080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685B98-CDEB-48A6-B3E9-37AEE0490262}"/>
              </a:ext>
            </a:extLst>
          </p:cNvPr>
          <p:cNvSpPr txBox="1"/>
          <p:nvPr/>
        </p:nvSpPr>
        <p:spPr>
          <a:xfrm>
            <a:off x="0" y="6507480"/>
            <a:ext cx="556229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Gill Sans MT"/>
              </a:rPr>
              <a:t>Lafayette Jefferson High School – Digital Electronics – Mr.  White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945C55-91EA-4E45-B895-6BBDE2CA9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45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tabLst>
                <a:tab pos="1828800" algn="l"/>
                <a:tab pos="3887788" algn="l"/>
              </a:tabLst>
            </a:pPr>
            <a:r>
              <a:rPr lang="en-US" dirty="0">
                <a:latin typeface="Gill Sans MT" panose="020B0502020104020203" pitchFamily="34" charset="0"/>
              </a:rPr>
              <a:t>3V DC Motor</a:t>
            </a:r>
          </a:p>
          <a:p>
            <a:pPr lvl="1">
              <a:lnSpc>
                <a:spcPct val="150000"/>
              </a:lnSpc>
              <a:tabLst>
                <a:tab pos="1828800" algn="l"/>
                <a:tab pos="3887788" algn="l"/>
              </a:tabLst>
            </a:pPr>
            <a:r>
              <a:rPr lang="en-US" dirty="0">
                <a:latin typeface="Gill Sans MT" panose="020B0502020104020203" pitchFamily="34" charset="0"/>
              </a:rPr>
              <a:t>11,000 rpm @ 3V</a:t>
            </a:r>
          </a:p>
          <a:p>
            <a:pPr lvl="1">
              <a:lnSpc>
                <a:spcPct val="150000"/>
              </a:lnSpc>
              <a:tabLst>
                <a:tab pos="1828800" algn="l"/>
                <a:tab pos="3887788" algn="l"/>
              </a:tabLst>
            </a:pPr>
            <a:r>
              <a:rPr lang="en-US" dirty="0">
                <a:latin typeface="Gill Sans MT" panose="020B0502020104020203" pitchFamily="34" charset="0"/>
              </a:rPr>
              <a:t>200mA Draw @ 3V</a:t>
            </a:r>
          </a:p>
          <a:p>
            <a:pPr>
              <a:lnSpc>
                <a:spcPct val="150000"/>
              </a:lnSpc>
              <a:tabLst>
                <a:tab pos="1828800" algn="l"/>
                <a:tab pos="4341813" algn="r"/>
                <a:tab pos="4802188" algn="l"/>
              </a:tabLst>
            </a:pP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2050" name="Picture 2" descr="Image result for 6v dc motor">
            <a:extLst>
              <a:ext uri="{FF2B5EF4-FFF2-40B4-BE49-F238E27FC236}">
                <a16:creationId xmlns:a16="http://schemas.microsoft.com/office/drawing/2014/main" id="{4F0FE637-1F43-45CA-AD59-C10E0F993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142" y="2033328"/>
            <a:ext cx="3935931" cy="393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3V DC Motor 11000 RPM 1&quot; x 0.8&quot; x 0.6&quot; with Wire Leads">
            <a:extLst>
              <a:ext uri="{FF2B5EF4-FFF2-40B4-BE49-F238E27FC236}">
                <a16:creationId xmlns:a16="http://schemas.microsoft.com/office/drawing/2014/main" id="{36A62CC5-8673-4118-BB22-4581191C00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67" b="26290"/>
          <a:stretch/>
        </p:blipFill>
        <p:spPr bwMode="auto">
          <a:xfrm>
            <a:off x="838200" y="3733639"/>
            <a:ext cx="5719445" cy="275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37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FA0B-C199-444E-8940-6B60D25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/>
              </a:rPr>
              <a:t>Components - Resistors</a:t>
            </a:r>
            <a:endParaRPr lang="en-US" dirty="0"/>
          </a:p>
        </p:txBody>
      </p: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9E8C4C4-8D26-437B-BE14-F297FF84D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286" y="140092"/>
            <a:ext cx="1933575" cy="15525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26314C-1DDC-4964-B707-B3E95A941B55}"/>
              </a:ext>
            </a:extLst>
          </p:cNvPr>
          <p:cNvCxnSpPr/>
          <p:nvPr/>
        </p:nvCxnSpPr>
        <p:spPr>
          <a:xfrm>
            <a:off x="68580" y="6507480"/>
            <a:ext cx="6080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685B98-CDEB-48A6-B3E9-37AEE0490262}"/>
              </a:ext>
            </a:extLst>
          </p:cNvPr>
          <p:cNvSpPr txBox="1"/>
          <p:nvPr/>
        </p:nvSpPr>
        <p:spPr>
          <a:xfrm>
            <a:off x="0" y="6507480"/>
            <a:ext cx="556229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Gill Sans MT"/>
              </a:rPr>
              <a:t>Lafayette Jefferson High School – Digital Electronics – Mr.  White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945C55-91EA-4E45-B895-6BBDE2CA9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45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tabLst>
                <a:tab pos="1828800" algn="l"/>
                <a:tab pos="3887788" algn="l"/>
              </a:tabLst>
            </a:pPr>
            <a:r>
              <a:rPr lang="en-US" dirty="0">
                <a:latin typeface="Gill Sans MT" panose="020B0502020104020203" pitchFamily="34" charset="0"/>
              </a:rPr>
              <a:t>Fixed Resistors</a:t>
            </a:r>
          </a:p>
          <a:p>
            <a:pPr>
              <a:lnSpc>
                <a:spcPct val="150000"/>
              </a:lnSpc>
              <a:tabLst>
                <a:tab pos="1828800" algn="l"/>
                <a:tab pos="3887788" algn="l"/>
              </a:tabLst>
            </a:pPr>
            <a:r>
              <a:rPr lang="en-US" dirty="0">
                <a:latin typeface="Gill Sans MT" panose="020B0502020104020203" pitchFamily="34" charset="0"/>
              </a:rPr>
              <a:t>Potentiometers</a:t>
            </a:r>
          </a:p>
          <a:p>
            <a:pPr>
              <a:lnSpc>
                <a:spcPct val="150000"/>
              </a:lnSpc>
              <a:tabLst>
                <a:tab pos="1828800" algn="l"/>
                <a:tab pos="3887788" algn="l"/>
              </a:tabLst>
            </a:pPr>
            <a:endParaRPr lang="en-US" dirty="0">
              <a:latin typeface="Gill Sans MT" panose="020B0502020104020203" pitchFamily="34" charset="0"/>
            </a:endParaRPr>
          </a:p>
          <a:p>
            <a:pPr lvl="1">
              <a:lnSpc>
                <a:spcPct val="150000"/>
              </a:lnSpc>
              <a:tabLst>
                <a:tab pos="1828800" algn="l"/>
                <a:tab pos="3887788" algn="l"/>
              </a:tabLst>
            </a:pPr>
            <a:r>
              <a:rPr lang="en-US" dirty="0">
                <a:latin typeface="Gill Sans MT" panose="020B0502020104020203" pitchFamily="34" charset="0"/>
              </a:rPr>
              <a:t>To set speed of vehicle</a:t>
            </a:r>
          </a:p>
          <a:p>
            <a:pPr>
              <a:lnSpc>
                <a:spcPct val="150000"/>
              </a:lnSpc>
              <a:tabLst>
                <a:tab pos="1828800" algn="l"/>
                <a:tab pos="4341813" algn="r"/>
                <a:tab pos="4802188" algn="l"/>
              </a:tabLst>
            </a:pP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3074" name="Picture 2" descr="Image result for resistors potentiometers">
            <a:extLst>
              <a:ext uri="{FF2B5EF4-FFF2-40B4-BE49-F238E27FC236}">
                <a16:creationId xmlns:a16="http://schemas.microsoft.com/office/drawing/2014/main" id="{865C8DF0-902A-474C-B82C-D26F19962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920" y="4025480"/>
            <a:ext cx="2151753" cy="198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resistors">
            <a:extLst>
              <a:ext uri="{FF2B5EF4-FFF2-40B4-BE49-F238E27FC236}">
                <a16:creationId xmlns:a16="http://schemas.microsoft.com/office/drawing/2014/main" id="{71C5AB8E-9654-4896-8463-D21ECC957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842" y="1690688"/>
            <a:ext cx="3047766" cy="213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23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FA0B-C199-444E-8940-6B60D25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/>
              </a:rPr>
              <a:t>Electrical Schematic</a:t>
            </a:r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BFF81F89-175A-48F5-A267-04D84BDAB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1146" y="1690688"/>
            <a:ext cx="6670867" cy="4415543"/>
          </a:xfrm>
          <a:prstGeom prst="rect">
            <a:avLst/>
          </a:prstGeom>
        </p:spPr>
      </p:pic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9E8C4C4-8D26-437B-BE14-F297FF84D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286" y="140092"/>
            <a:ext cx="1933575" cy="155257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EAD318-C1B6-4359-AAB9-BE668D57109E}"/>
              </a:ext>
            </a:extLst>
          </p:cNvPr>
          <p:cNvCxnSpPr/>
          <p:nvPr/>
        </p:nvCxnSpPr>
        <p:spPr>
          <a:xfrm>
            <a:off x="68580" y="6507480"/>
            <a:ext cx="6080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23F0D3-A68D-4377-BF68-3769DF3565C6}"/>
              </a:ext>
            </a:extLst>
          </p:cNvPr>
          <p:cNvSpPr txBox="1"/>
          <p:nvPr/>
        </p:nvSpPr>
        <p:spPr>
          <a:xfrm>
            <a:off x="0" y="6507480"/>
            <a:ext cx="556229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Gill Sans MT"/>
              </a:rPr>
              <a:t>Lafayette Jefferson High School – Digital Electronics – Mr.  White</a:t>
            </a:r>
          </a:p>
        </p:txBody>
      </p:sp>
    </p:spTree>
    <p:extLst>
      <p:ext uri="{BB962C8B-B14F-4D97-AF65-F5344CB8AC3E}">
        <p14:creationId xmlns:p14="http://schemas.microsoft.com/office/powerpoint/2010/main" val="242747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FA0B-C199-444E-8940-6B60D25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/>
              </a:rPr>
              <a:t>Circuit Analysis</a:t>
            </a:r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BFF81F89-175A-48F5-A267-04D84BDAB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5087" y="1690688"/>
            <a:ext cx="6670867" cy="4415543"/>
          </a:xfrm>
          <a:prstGeom prst="rect">
            <a:avLst/>
          </a:prstGeom>
        </p:spPr>
      </p:pic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9E8C4C4-8D26-437B-BE14-F297FF84D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286" y="140092"/>
            <a:ext cx="1933575" cy="155257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EAD318-C1B6-4359-AAB9-BE668D57109E}"/>
              </a:ext>
            </a:extLst>
          </p:cNvPr>
          <p:cNvCxnSpPr/>
          <p:nvPr/>
        </p:nvCxnSpPr>
        <p:spPr>
          <a:xfrm>
            <a:off x="68580" y="6507480"/>
            <a:ext cx="6080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23F0D3-A68D-4377-BF68-3769DF3565C6}"/>
              </a:ext>
            </a:extLst>
          </p:cNvPr>
          <p:cNvSpPr txBox="1"/>
          <p:nvPr/>
        </p:nvSpPr>
        <p:spPr>
          <a:xfrm>
            <a:off x="0" y="6507480"/>
            <a:ext cx="556229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Gill Sans MT"/>
              </a:rPr>
              <a:t>Lafayette Jefferson High School – Digital Electronics – Mr.  White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D1C800-8476-4F24-8F67-FBBEEBF724F6}"/>
                  </a:ext>
                </a:extLst>
              </p:cNvPr>
              <p:cNvSpPr txBox="1"/>
              <p:nvPr/>
            </p:nvSpPr>
            <p:spPr>
              <a:xfrm>
                <a:off x="7460433" y="1850939"/>
                <a:ext cx="2141464" cy="461665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𝑀𝑜𝑡𝑜𝑟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i="0" dirty="0">
                    <a:solidFill>
                      <a:prstClr val="white"/>
                    </a:solidFill>
                    <a:latin typeface="Calibri" panose="020F0502020204030204"/>
                  </a:rPr>
                  <a:t>=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D1C800-8476-4F24-8F67-FBBEEBF72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3" y="1850939"/>
                <a:ext cx="2141464" cy="461665"/>
              </a:xfrm>
              <a:prstGeom prst="rect">
                <a:avLst/>
              </a:prstGeom>
              <a:blipFill>
                <a:blip r:embed="rId5"/>
                <a:stretch>
                  <a:fillRect t="-6173" b="-2469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909E2C-5244-45C9-9919-CFA5103FC17E}"/>
                  </a:ext>
                </a:extLst>
              </p:cNvPr>
              <p:cNvSpPr txBox="1"/>
              <p:nvPr/>
            </p:nvSpPr>
            <p:spPr>
              <a:xfrm>
                <a:off x="7460432" y="2841770"/>
                <a:ext cx="2141464" cy="461665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𝑀𝑜𝑡𝑜𝑟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=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909E2C-5244-45C9-9919-CFA5103FC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2" y="2841770"/>
                <a:ext cx="2141464" cy="461665"/>
              </a:xfrm>
              <a:prstGeom prst="rect">
                <a:avLst/>
              </a:prstGeom>
              <a:blipFill>
                <a:blip r:embed="rId6"/>
                <a:stretch>
                  <a:fillRect t="-6098" b="-2317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0408E9-9042-435A-91C7-A700754C12EA}"/>
                  </a:ext>
                </a:extLst>
              </p:cNvPr>
              <p:cNvSpPr txBox="1"/>
              <p:nvPr/>
            </p:nvSpPr>
            <p:spPr>
              <a:xfrm>
                <a:off x="7460432" y="4532856"/>
                <a:ext cx="2141464" cy="461665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𝑀𝑜𝑡𝑜𝑟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=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0408E9-9042-435A-91C7-A700754C1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2" y="4532856"/>
                <a:ext cx="2141464" cy="461665"/>
              </a:xfrm>
              <a:prstGeom prst="rect">
                <a:avLst/>
              </a:prstGeom>
              <a:blipFill>
                <a:blip r:embed="rId7"/>
                <a:stretch>
                  <a:fillRect t="-6173" b="-2469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AAEFBC4-0964-4445-A41D-1DF783ED210B}"/>
              </a:ext>
            </a:extLst>
          </p:cNvPr>
          <p:cNvSpPr txBox="1"/>
          <p:nvPr/>
        </p:nvSpPr>
        <p:spPr>
          <a:xfrm>
            <a:off x="6987945" y="2373746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one side is closed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C764B3-E9A6-4A15-8CB9-6343FEC04892}"/>
              </a:ext>
            </a:extLst>
          </p:cNvPr>
          <p:cNvSpPr txBox="1"/>
          <p:nvPr/>
        </p:nvSpPr>
        <p:spPr>
          <a:xfrm>
            <a:off x="6987945" y="4059350"/>
            <a:ext cx="277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both sides are closed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2D995F-4D57-4695-B3DD-69420170929C}"/>
                  </a:ext>
                </a:extLst>
              </p:cNvPr>
              <p:cNvSpPr txBox="1"/>
              <p:nvPr/>
            </p:nvSpPr>
            <p:spPr>
              <a:xfrm>
                <a:off x="7458873" y="3473410"/>
                <a:ext cx="2141464" cy="491738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𝑅𝑖𝑔h𝑡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=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2D995F-4D57-4695-B3DD-694201709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873" y="3473410"/>
                <a:ext cx="2141464" cy="491738"/>
              </a:xfrm>
              <a:prstGeom prst="rect">
                <a:avLst/>
              </a:prstGeom>
              <a:blipFill>
                <a:blip r:embed="rId8"/>
                <a:stretch>
                  <a:fillRect t="-4651" b="-1860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1C990E-B0FD-4490-B1A6-A473CB77F34B}"/>
                  </a:ext>
                </a:extLst>
              </p:cNvPr>
              <p:cNvSpPr txBox="1"/>
              <p:nvPr/>
            </p:nvSpPr>
            <p:spPr>
              <a:xfrm>
                <a:off x="7458873" y="5146820"/>
                <a:ext cx="2141464" cy="491738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𝑅𝑖𝑔h𝑡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=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1C990E-B0FD-4490-B1A6-A473CB77F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873" y="5146820"/>
                <a:ext cx="2141464" cy="491738"/>
              </a:xfrm>
              <a:prstGeom prst="rect">
                <a:avLst/>
              </a:prstGeom>
              <a:blipFill>
                <a:blip r:embed="rId9"/>
                <a:stretch>
                  <a:fillRect t="-4598" b="-1724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20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CD98749E-86B5-41C8-BA7A-DCC3E0C4D72D}"/>
              </a:ext>
            </a:extLst>
          </p:cNvPr>
          <p:cNvGrpSpPr/>
          <p:nvPr/>
        </p:nvGrpSpPr>
        <p:grpSpPr>
          <a:xfrm>
            <a:off x="7806088" y="1915427"/>
            <a:ext cx="2425567" cy="4190804"/>
            <a:chOff x="7806088" y="1915427"/>
            <a:chExt cx="2425567" cy="41908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E739FE-BC1E-4BF6-B9A1-A156CB122CB2}"/>
                </a:ext>
              </a:extLst>
            </p:cNvPr>
            <p:cNvSpPr/>
            <p:nvPr/>
          </p:nvSpPr>
          <p:spPr>
            <a:xfrm>
              <a:off x="7806088" y="1915427"/>
              <a:ext cx="2425567" cy="419080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D58B6D-41A3-4A5F-8ED4-BD940256AB1E}"/>
                </a:ext>
              </a:extLst>
            </p:cNvPr>
            <p:cNvSpPr/>
            <p:nvPr/>
          </p:nvSpPr>
          <p:spPr>
            <a:xfrm>
              <a:off x="8094846" y="2242686"/>
              <a:ext cx="1838426" cy="9047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90CCC4F-5893-4FC9-9AA4-A73BE6A3EF97}"/>
                </a:ext>
              </a:extLst>
            </p:cNvPr>
            <p:cNvSpPr/>
            <p:nvPr/>
          </p:nvSpPr>
          <p:spPr>
            <a:xfrm>
              <a:off x="9249878" y="5505651"/>
              <a:ext cx="320040" cy="3200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B210D08-8FA4-4B49-AB8D-269DECD685E7}"/>
                </a:ext>
              </a:extLst>
            </p:cNvPr>
            <p:cNvSpPr/>
            <p:nvPr/>
          </p:nvSpPr>
          <p:spPr>
            <a:xfrm>
              <a:off x="9699859" y="5505651"/>
              <a:ext cx="320040" cy="3200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5880A0-7CB2-4FDA-B996-E0B45C22B4B6}"/>
                </a:ext>
              </a:extLst>
            </p:cNvPr>
            <p:cNvSpPr/>
            <p:nvPr/>
          </p:nvSpPr>
          <p:spPr>
            <a:xfrm>
              <a:off x="8793881" y="5505651"/>
              <a:ext cx="320040" cy="3200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6CFA0B-C199-444E-8940-6B60D25AFDD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Gill Sans MT"/>
                  </a:rPr>
                  <a:t>Circuit Analysis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𝑀𝑜𝑡𝑜𝑟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6CFA0B-C199-444E-8940-6B60D25AFD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BFF81F89-175A-48F5-A267-04D84BDAB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5087" y="1690688"/>
            <a:ext cx="6670867" cy="4415543"/>
          </a:xfrm>
          <a:prstGeom prst="rect">
            <a:avLst/>
          </a:prstGeom>
        </p:spPr>
      </p:pic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9E8C4C4-8D26-437B-BE14-F297FF84D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1286" y="140092"/>
            <a:ext cx="1933575" cy="155257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EAD318-C1B6-4359-AAB9-BE668D57109E}"/>
              </a:ext>
            </a:extLst>
          </p:cNvPr>
          <p:cNvCxnSpPr/>
          <p:nvPr/>
        </p:nvCxnSpPr>
        <p:spPr>
          <a:xfrm>
            <a:off x="68580" y="6507480"/>
            <a:ext cx="6080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23F0D3-A68D-4377-BF68-3769DF3565C6}"/>
              </a:ext>
            </a:extLst>
          </p:cNvPr>
          <p:cNvSpPr txBox="1"/>
          <p:nvPr/>
        </p:nvSpPr>
        <p:spPr>
          <a:xfrm>
            <a:off x="0" y="6507480"/>
            <a:ext cx="556229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Gill Sans MT"/>
              </a:rPr>
              <a:t>Lafayette Jefferson High School – Digital Electronics – Mr.  White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CDAF7E-2631-44CE-9E9C-4E4AA6C2246A}"/>
              </a:ext>
            </a:extLst>
          </p:cNvPr>
          <p:cNvGrpSpPr/>
          <p:nvPr/>
        </p:nvGrpSpPr>
        <p:grpSpPr>
          <a:xfrm>
            <a:off x="8328259" y="3779823"/>
            <a:ext cx="1371600" cy="1371600"/>
            <a:chOff x="8328259" y="3779823"/>
            <a:chExt cx="1371600" cy="13716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522E19-09A4-444C-8D51-998371AF60D4}"/>
                </a:ext>
              </a:extLst>
            </p:cNvPr>
            <p:cNvSpPr/>
            <p:nvPr/>
          </p:nvSpPr>
          <p:spPr>
            <a:xfrm>
              <a:off x="8328259" y="3779823"/>
              <a:ext cx="1371600" cy="1371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091E7B-DDCB-408D-89DD-C7E8664C87C3}"/>
                </a:ext>
              </a:extLst>
            </p:cNvPr>
            <p:cNvCxnSpPr>
              <a:stCxn id="15" idx="0"/>
            </p:cNvCxnSpPr>
            <p:nvPr/>
          </p:nvCxnSpPr>
          <p:spPr>
            <a:xfrm>
              <a:off x="9014059" y="3779823"/>
              <a:ext cx="0" cy="75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AAC09D4C-2770-449E-A75B-18AEB28CD9F8}"/>
              </a:ext>
            </a:extLst>
          </p:cNvPr>
          <p:cNvCxnSpPr>
            <a:cxnSpLocks/>
            <a:endCxn id="20" idx="4"/>
          </p:cNvCxnSpPr>
          <p:nvPr/>
        </p:nvCxnSpPr>
        <p:spPr>
          <a:xfrm>
            <a:off x="5813659" y="2560320"/>
            <a:ext cx="3596239" cy="3265371"/>
          </a:xfrm>
          <a:prstGeom prst="curvedConnector4">
            <a:avLst>
              <a:gd name="adj1" fmla="val 37604"/>
              <a:gd name="adj2" fmla="val 11466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577A1A50-5279-4189-BFA6-930BDB872D77}"/>
              </a:ext>
            </a:extLst>
          </p:cNvPr>
          <p:cNvCxnSpPr>
            <a:cxnSpLocks/>
            <a:endCxn id="21" idx="4"/>
          </p:cNvCxnSpPr>
          <p:nvPr/>
        </p:nvCxnSpPr>
        <p:spPr>
          <a:xfrm>
            <a:off x="5813659" y="3792354"/>
            <a:ext cx="4046220" cy="2033337"/>
          </a:xfrm>
          <a:prstGeom prst="curvedConnector4">
            <a:avLst>
              <a:gd name="adj1" fmla="val 29944"/>
              <a:gd name="adj2" fmla="val 13585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EC59843-6C9C-4996-8559-BE9953A4CBCC}"/>
              </a:ext>
            </a:extLst>
          </p:cNvPr>
          <p:cNvSpPr/>
          <p:nvPr/>
        </p:nvSpPr>
        <p:spPr>
          <a:xfrm>
            <a:off x="5746282" y="3723774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2BB2B46-CABB-4162-B0BB-38246172DC66}"/>
              </a:ext>
            </a:extLst>
          </p:cNvPr>
          <p:cNvSpPr/>
          <p:nvPr/>
        </p:nvSpPr>
        <p:spPr>
          <a:xfrm>
            <a:off x="5745079" y="2507507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80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FA0B-C199-444E-8940-6B60D25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/>
              </a:rPr>
              <a:t>In-Class 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5C55-91EA-4E45-B895-6BBDE2CA9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tabLst>
                <a:tab pos="1828800" algn="l"/>
                <a:tab pos="4341813" algn="r"/>
                <a:tab pos="4802188" algn="l"/>
              </a:tabLst>
            </a:pPr>
            <a:r>
              <a:rPr lang="en-US" dirty="0">
                <a:latin typeface="Gill Sans MT" panose="020B0502020104020203" pitchFamily="34" charset="0"/>
              </a:rPr>
              <a:t>Determine the following using the power rule:</a:t>
            </a:r>
          </a:p>
          <a:p>
            <a:pPr>
              <a:lnSpc>
                <a:spcPct val="150000"/>
              </a:lnSpc>
              <a:tabLst>
                <a:tab pos="1828800" algn="l"/>
                <a:tab pos="4341813" algn="r"/>
                <a:tab pos="4802188" algn="l"/>
              </a:tabLst>
            </a:pP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9E8C4C4-8D26-437B-BE14-F297FF84D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286" y="140092"/>
            <a:ext cx="1933575" cy="155257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EAD318-C1B6-4359-AAB9-BE668D57109E}"/>
              </a:ext>
            </a:extLst>
          </p:cNvPr>
          <p:cNvCxnSpPr/>
          <p:nvPr/>
        </p:nvCxnSpPr>
        <p:spPr>
          <a:xfrm>
            <a:off x="68580" y="6507480"/>
            <a:ext cx="6080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23F0D3-A68D-4377-BF68-3769DF3565C6}"/>
              </a:ext>
            </a:extLst>
          </p:cNvPr>
          <p:cNvSpPr txBox="1"/>
          <p:nvPr/>
        </p:nvSpPr>
        <p:spPr>
          <a:xfrm>
            <a:off x="0" y="6507480"/>
            <a:ext cx="556229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Gill Sans MT"/>
              </a:rPr>
              <a:t>Lafayette Jefferson High School – Digital Electronics – Mr.  White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89822" y="2985255"/>
                <a:ext cx="2123783" cy="461665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=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822" y="2985255"/>
                <a:ext cx="2123783" cy="461665"/>
              </a:xfrm>
              <a:prstGeom prst="rect">
                <a:avLst/>
              </a:prstGeom>
              <a:blipFill>
                <a:blip r:embed="rId3"/>
                <a:stretch>
                  <a:fillRect t="-6173" b="-2469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989822" y="3702536"/>
                <a:ext cx="2141464" cy="490199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𝐿𝑎𝑚𝑝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=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822" y="3702536"/>
                <a:ext cx="2141464" cy="490199"/>
              </a:xfrm>
              <a:prstGeom prst="rect">
                <a:avLst/>
              </a:prstGeom>
              <a:blipFill>
                <a:blip r:embed="rId4"/>
                <a:stretch>
                  <a:fillRect t="-4598" b="-1724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735621" y="2985254"/>
            <a:ext cx="605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rebuchet MS" panose="020B0603020202020204" pitchFamily="34" charset="0"/>
              </a:rPr>
              <a:t>5</a:t>
            </a:r>
            <a:r>
              <a:rPr lang="en-US" sz="2400" dirty="0">
                <a:solidFill>
                  <a:schemeClr val="bg1"/>
                </a:solidFill>
                <a:latin typeface="Gill Sans MT" panose="020B0502020104020203" pitchFamily="34" charset="0"/>
              </a:rPr>
              <a:t> 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74786" y="3702536"/>
            <a:ext cx="717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ill Sans MT" panose="020B0502020104020203" pitchFamily="34" charset="0"/>
              </a:rPr>
              <a:t>12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989822" y="4403166"/>
                <a:ext cx="2141464" cy="490199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𝐿𝑎𝑚𝑝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= 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822" y="4403166"/>
                <a:ext cx="2141464" cy="490199"/>
              </a:xfrm>
              <a:prstGeom prst="rect">
                <a:avLst/>
              </a:prstGeom>
              <a:blipFill>
                <a:blip r:embed="rId6"/>
                <a:stretch>
                  <a:fillRect t="-4598" b="-1724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9227793" y="4403166"/>
            <a:ext cx="563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ill Sans MT" panose="020B0502020104020203" pitchFamily="34" charset="0"/>
              </a:rPr>
              <a:t>8 V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6D8341-D446-4AF8-B5E1-4903CB634C3E}"/>
              </a:ext>
            </a:extLst>
          </p:cNvPr>
          <p:cNvGrpSpPr/>
          <p:nvPr/>
        </p:nvGrpSpPr>
        <p:grpSpPr>
          <a:xfrm>
            <a:off x="1024891" y="3070956"/>
            <a:ext cx="5189383" cy="2592261"/>
            <a:chOff x="1024891" y="3070956"/>
            <a:chExt cx="5189383" cy="25922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99489F5-5EB5-4D86-A5CF-3ED54744A14C}"/>
                </a:ext>
              </a:extLst>
            </p:cNvPr>
            <p:cNvGrpSpPr/>
            <p:nvPr/>
          </p:nvGrpSpPr>
          <p:grpSpPr>
            <a:xfrm>
              <a:off x="1024891" y="3070956"/>
              <a:ext cx="4103341" cy="2592261"/>
              <a:chOff x="1024891" y="3070956"/>
              <a:chExt cx="4103341" cy="259226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024891" y="3070956"/>
                <a:ext cx="1501695" cy="1982759"/>
                <a:chOff x="1135627" y="3690163"/>
                <a:chExt cx="1501695" cy="1982759"/>
              </a:xfrm>
            </p:grpSpPr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701" r="87818" b="27369"/>
                <a:stretch/>
              </p:blipFill>
              <p:spPr>
                <a:xfrm flipH="1">
                  <a:off x="1869312" y="3972007"/>
                  <a:ext cx="768010" cy="1700915"/>
                </a:xfrm>
                <a:prstGeom prst="rect">
                  <a:avLst/>
                </a:prstGeom>
              </p:spPr>
            </p:pic>
            <p:sp>
              <p:nvSpPr>
                <p:cNvPr id="9" name="TextBox 8"/>
                <p:cNvSpPr txBox="1"/>
                <p:nvPr/>
              </p:nvSpPr>
              <p:spPr>
                <a:xfrm>
                  <a:off x="1135627" y="4292710"/>
                  <a:ext cx="733214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>
                      <a:latin typeface="Trebuchet MS" panose="020B0603020202020204" pitchFamily="34" charset="0"/>
                    </a:rPr>
                    <a:t>E</a:t>
                  </a:r>
                </a:p>
                <a:p>
                  <a:pPr algn="ctr"/>
                  <a:r>
                    <a:rPr lang="en-US" sz="2400" dirty="0">
                      <a:latin typeface="Trebuchet MS" panose="020B0603020202020204" pitchFamily="34" charset="0"/>
                    </a:rPr>
                    <a:t>20</a:t>
                  </a:r>
                  <a:r>
                    <a:rPr lang="en-US" sz="2400" dirty="0">
                      <a:latin typeface="Gill Sans MT" panose="020B0502020104020203" pitchFamily="34" charset="0"/>
                    </a:rPr>
                    <a:t> V</a:t>
                  </a: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2182791" y="378516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879659" y="3690163"/>
                  <a:ext cx="29206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Trebuchet MS" panose="020B0603020202020204" pitchFamily="34" charset="0"/>
                    </a:rPr>
                    <a:t>a</a:t>
                  </a:r>
                  <a:endParaRPr lang="en-US" sz="1600" dirty="0">
                    <a:latin typeface="Gill Sans MT" panose="020B0502020104020203" pitchFamily="34" charset="0"/>
                  </a:endParaRPr>
                </a:p>
              </p:txBody>
            </p:sp>
          </p:grpSp>
          <p:sp>
            <p:nvSpPr>
              <p:cNvPr id="27" name="Oval 26"/>
              <p:cNvSpPr/>
              <p:nvPr/>
            </p:nvSpPr>
            <p:spPr>
              <a:xfrm>
                <a:off x="2079483" y="5040111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765062" y="4950751"/>
                <a:ext cx="2856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rebuchet MS" panose="020B0603020202020204" pitchFamily="34" charset="0"/>
                  </a:rPr>
                  <a:t>c</a:t>
                </a:r>
                <a:endParaRPr lang="en-US" sz="1600" dirty="0">
                  <a:latin typeface="Gill Sans MT" panose="020B0502020104020203" pitchFamily="34" charset="0"/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4546" y="5164220"/>
                <a:ext cx="394125" cy="498997"/>
              </a:xfrm>
              <a:prstGeom prst="rect">
                <a:avLst/>
              </a:prstGeom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4355862" y="406461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rebuchet MS" panose="020B0603020202020204" pitchFamily="34" charset="0"/>
                  </a:rPr>
                  <a:t>b</a:t>
                </a:r>
                <a:endParaRPr lang="en-US" sz="1600" dirty="0">
                  <a:latin typeface="Gill Sans MT" panose="020B0502020104020203" pitchFamily="34" charset="0"/>
                </a:endParaRPr>
              </a:p>
            </p:txBody>
          </p:sp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>
                <a:off x="4408142" y="3379920"/>
                <a:ext cx="840105" cy="600075"/>
              </a:xfrm>
              <a:prstGeom prst="rect">
                <a:avLst/>
              </a:prstGeom>
            </p:spPr>
          </p:pic>
          <p:sp>
            <p:nvSpPr>
              <p:cNvPr id="45" name="Oval 44"/>
              <p:cNvSpPr/>
              <p:nvPr/>
            </p:nvSpPr>
            <p:spPr>
              <a:xfrm>
                <a:off x="4670283" y="409729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>
                <a:off x="4404321" y="4411461"/>
                <a:ext cx="840105" cy="600075"/>
              </a:xfrm>
              <a:prstGeom prst="rect">
                <a:avLst/>
              </a:prstGeom>
            </p:spPr>
          </p:pic>
          <p:cxnSp>
            <p:nvCxnSpPr>
              <p:cNvPr id="51" name="Straight Connector 50"/>
              <p:cNvCxnSpPr>
                <a:stCxn id="10" idx="6"/>
              </p:cNvCxnSpPr>
              <p:nvPr/>
            </p:nvCxnSpPr>
            <p:spPr>
              <a:xfrm>
                <a:off x="2254935" y="3257401"/>
                <a:ext cx="25067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2262363" y="5131551"/>
                <a:ext cx="25067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5197650" y="3381115"/>
              <a:ext cx="10166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Trebuchet MS" panose="020B0603020202020204" pitchFamily="34" charset="0"/>
                </a:rPr>
                <a:t>Lamp 1</a:t>
              </a:r>
            </a:p>
            <a:p>
              <a:pPr algn="ctr"/>
              <a:r>
                <a:rPr lang="en-US" sz="2000" dirty="0">
                  <a:latin typeface="Trebuchet MS" panose="020B0603020202020204" pitchFamily="34" charset="0"/>
                </a:rPr>
                <a:t>60 W</a:t>
              </a:r>
              <a:endParaRPr lang="en-US" sz="2000" dirty="0">
                <a:latin typeface="Gill Sans MT" panose="020B0502020104020203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197650" y="4357555"/>
              <a:ext cx="10166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Trebuchet MS" panose="020B0603020202020204" pitchFamily="34" charset="0"/>
                </a:rPr>
                <a:t>Lamp 2</a:t>
              </a:r>
            </a:p>
            <a:p>
              <a:pPr algn="ctr"/>
              <a:r>
                <a:rPr lang="en-US" sz="2000" dirty="0">
                  <a:latin typeface="Trebuchet MS" panose="020B0603020202020204" pitchFamily="34" charset="0"/>
                </a:rPr>
                <a:t>40 W</a:t>
              </a:r>
              <a:endParaRPr lang="en-US" sz="2000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31" name="Isosceles Triangle 30"/>
          <p:cNvSpPr/>
          <p:nvPr/>
        </p:nvSpPr>
        <p:spPr>
          <a:xfrm rot="18894068">
            <a:off x="-340060" y="-73784"/>
            <a:ext cx="1038347" cy="519764"/>
          </a:xfrm>
          <a:prstGeom prst="triangl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9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4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1139</TotalTime>
  <Words>219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Gill Sans MT</vt:lpstr>
      <vt:lpstr>Trebuchet MS</vt:lpstr>
      <vt:lpstr>office theme</vt:lpstr>
      <vt:lpstr>Wired Control Car</vt:lpstr>
      <vt:lpstr>Components - Switches</vt:lpstr>
      <vt:lpstr>Components - Motors</vt:lpstr>
      <vt:lpstr>Components - Resistors</vt:lpstr>
      <vt:lpstr>Electrical Schematic</vt:lpstr>
      <vt:lpstr>Circuit Analysis</vt:lpstr>
      <vt:lpstr>Circuit Analysis - R_Motor</vt:lpstr>
      <vt:lpstr>In-Class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R. White</dc:creator>
  <cp:lastModifiedBy>Josh R. White</cp:lastModifiedBy>
  <cp:revision>81</cp:revision>
  <dcterms:created xsi:type="dcterms:W3CDTF">2013-07-15T20:26:40Z</dcterms:created>
  <dcterms:modified xsi:type="dcterms:W3CDTF">2020-03-13T15:08:22Z</dcterms:modified>
</cp:coreProperties>
</file>