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77" r:id="rId7"/>
    <p:sldId id="291" r:id="rId8"/>
    <p:sldId id="279" r:id="rId9"/>
    <p:sldId id="280" r:id="rId10"/>
    <p:sldId id="281" r:id="rId11"/>
    <p:sldId id="284" r:id="rId12"/>
    <p:sldId id="285" r:id="rId13"/>
    <p:sldId id="287" r:id="rId14"/>
    <p:sldId id="289" r:id="rId15"/>
    <p:sldId id="290" r:id="rId16"/>
    <p:sldId id="288" r:id="rId17"/>
    <p:sldId id="257" r:id="rId18"/>
    <p:sldId id="258" r:id="rId19"/>
    <p:sldId id="259" r:id="rId20"/>
    <p:sldId id="260" r:id="rId21"/>
    <p:sldId id="263" r:id="rId22"/>
    <p:sldId id="262" r:id="rId23"/>
    <p:sldId id="264" r:id="rId24"/>
    <p:sldId id="265" r:id="rId25"/>
    <p:sldId id="266" r:id="rId26"/>
    <p:sldId id="267" r:id="rId27"/>
    <p:sldId id="268" r:id="rId28"/>
    <p:sldId id="269" r:id="rId29"/>
    <p:sldId id="270" r:id="rId30"/>
    <p:sldId id="271"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0" d="100"/>
          <a:sy n="70" d="100"/>
        </p:scale>
        <p:origin x="39" y="81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FD8-16DE-42D8-BFCF-0993F19EE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595222-C1E0-47F3-9E18-91F4F0F3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82468C-8D8A-46AE-A3A4-E2AA288F1191}"/>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5" name="Footer Placeholder 4">
            <a:extLst>
              <a:ext uri="{FF2B5EF4-FFF2-40B4-BE49-F238E27FC236}">
                <a16:creationId xmlns:a16="http://schemas.microsoft.com/office/drawing/2014/main" id="{00AAFC09-6968-4F7E-8C9C-1C59652F8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9489E-2785-4E21-9B49-89E378B46E43}"/>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26776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EF87-1906-4CE6-AB0A-DAE49D7B68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457A9B-4AEC-44A9-9B85-494427AB77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484E9-D516-4E78-BE20-276662C546A3}"/>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5" name="Footer Placeholder 4">
            <a:extLst>
              <a:ext uri="{FF2B5EF4-FFF2-40B4-BE49-F238E27FC236}">
                <a16:creationId xmlns:a16="http://schemas.microsoft.com/office/drawing/2014/main" id="{F0E650F6-F508-4CCC-B4BA-DE3648057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EC735-69B6-4FB3-9748-1CB718B9E53F}"/>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830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87116-7E67-4F14-B78B-1F690E518E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6F57D9-DE16-4AF0-9026-835F4B1833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AD14E-87E6-4C97-92F9-DD6488E7EB9C}"/>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5" name="Footer Placeholder 4">
            <a:extLst>
              <a:ext uri="{FF2B5EF4-FFF2-40B4-BE49-F238E27FC236}">
                <a16:creationId xmlns:a16="http://schemas.microsoft.com/office/drawing/2014/main" id="{3E3886BE-4AD8-4725-99AF-40A3060B1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3272C-0CDB-4BE7-BD76-012575BA9F64}"/>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302309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9C5A-DE4C-406A-AC9B-79BF29A53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2A5F4-852E-4F9B-84DC-B0B5CC4108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72F15-785A-4DF1-9026-873C68B5040B}"/>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5" name="Footer Placeholder 4">
            <a:extLst>
              <a:ext uri="{FF2B5EF4-FFF2-40B4-BE49-F238E27FC236}">
                <a16:creationId xmlns:a16="http://schemas.microsoft.com/office/drawing/2014/main" id="{EDB0EA59-7A1E-4BAA-8083-9F640299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1D3C1-E7F4-41C6-A43F-C9314749D304}"/>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113444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F9C5-B892-4D2C-AEFF-AB4CAA838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B6BB9C-6BB0-4093-8378-EDEC32E2CF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607EB9-13D7-4E0E-B696-4E042F22FF70}"/>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5" name="Footer Placeholder 4">
            <a:extLst>
              <a:ext uri="{FF2B5EF4-FFF2-40B4-BE49-F238E27FC236}">
                <a16:creationId xmlns:a16="http://schemas.microsoft.com/office/drawing/2014/main" id="{3053EA51-DE38-4353-A7A7-9A76C0CFC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8756-B300-47B0-BC21-AF1414FCB32A}"/>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16920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7C81-BE93-4652-83C5-8F939D1B0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84985-DFF3-469B-9D45-AD94AE8D44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1718A3-3247-4951-AAE2-C0EBADC0D8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996B4-3AF5-41FA-BC74-5C1734BB2234}"/>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6" name="Footer Placeholder 5">
            <a:extLst>
              <a:ext uri="{FF2B5EF4-FFF2-40B4-BE49-F238E27FC236}">
                <a16:creationId xmlns:a16="http://schemas.microsoft.com/office/drawing/2014/main" id="{121FA27A-E381-4A4A-8BE0-53617AC45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9E431-D4FF-447A-9CFB-F83AAE3DDC4B}"/>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39024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F108-37CA-4428-90D1-8B912DF28A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D2163D-2442-483A-953D-33D49EAA0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3A2A7E-034F-4208-A340-CE5E2A610A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65C67-9A18-48D6-9D4A-EB3269564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24E170-E44A-4CC8-877F-AA2C25642A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8112CF-A0EE-45A0-9AB4-707878ED2B6A}"/>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8" name="Footer Placeholder 7">
            <a:extLst>
              <a:ext uri="{FF2B5EF4-FFF2-40B4-BE49-F238E27FC236}">
                <a16:creationId xmlns:a16="http://schemas.microsoft.com/office/drawing/2014/main" id="{2BEA0352-F5E1-465E-9102-02126AA633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B0FC8D-7A52-49FF-926D-0B7706BB8DFF}"/>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5864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9D3A-0EC1-4C07-9506-6E851B7F59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C6531-AEAE-4381-87B4-3656FA828C96}"/>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4" name="Footer Placeholder 3">
            <a:extLst>
              <a:ext uri="{FF2B5EF4-FFF2-40B4-BE49-F238E27FC236}">
                <a16:creationId xmlns:a16="http://schemas.microsoft.com/office/drawing/2014/main" id="{F118B337-E8E1-43DD-BE9A-DD863EF6F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4C3ECF-97D0-463F-8CA6-6455F0652FB0}"/>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24787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0B683-8670-4666-980A-48936C64CD9B}"/>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3" name="Footer Placeholder 2">
            <a:extLst>
              <a:ext uri="{FF2B5EF4-FFF2-40B4-BE49-F238E27FC236}">
                <a16:creationId xmlns:a16="http://schemas.microsoft.com/office/drawing/2014/main" id="{583B4E32-5F8D-4ABF-959A-6EC408F599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767725-7322-4268-9045-C53F1FE7ADD4}"/>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138673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D29F-E7E6-4957-963F-DF07203F8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DE77F9-5F3D-4E44-92B9-F8E8413D8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D67B89-7835-4A8F-8865-3B09A5164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18AF60-E426-47A4-93CA-816E68600123}"/>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6" name="Footer Placeholder 5">
            <a:extLst>
              <a:ext uri="{FF2B5EF4-FFF2-40B4-BE49-F238E27FC236}">
                <a16:creationId xmlns:a16="http://schemas.microsoft.com/office/drawing/2014/main" id="{5580935A-B34F-42FC-A264-132B7799F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B5A20-567D-4396-BD98-4B1E5279F28A}"/>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342824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CED6-7709-4FF3-A200-AF9004680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2E344-D214-4747-9F01-173758F66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1AA77E-A302-43A9-8B96-8709D9B2D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1C2CED-5E5D-4231-A988-60E647B5E84D}"/>
              </a:ext>
            </a:extLst>
          </p:cNvPr>
          <p:cNvSpPr>
            <a:spLocks noGrp="1"/>
          </p:cNvSpPr>
          <p:nvPr>
            <p:ph type="dt" sz="half" idx="10"/>
          </p:nvPr>
        </p:nvSpPr>
        <p:spPr/>
        <p:txBody>
          <a:bodyPr/>
          <a:lstStyle/>
          <a:p>
            <a:fld id="{8E50C170-8DDE-4CE0-A27C-E1679F46B6EF}" type="datetimeFigureOut">
              <a:rPr lang="en-US" smtClean="0"/>
              <a:t>9/18/2018</a:t>
            </a:fld>
            <a:endParaRPr lang="en-US"/>
          </a:p>
        </p:txBody>
      </p:sp>
      <p:sp>
        <p:nvSpPr>
          <p:cNvPr id="6" name="Footer Placeholder 5">
            <a:extLst>
              <a:ext uri="{FF2B5EF4-FFF2-40B4-BE49-F238E27FC236}">
                <a16:creationId xmlns:a16="http://schemas.microsoft.com/office/drawing/2014/main" id="{95D166A9-563B-4D8C-9C2B-707405528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FFCEF-FF65-4FD7-93EF-B3653B9B6A03}"/>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37255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63CF2-BBA5-44F5-BD42-6137373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042D3A-A33D-4DEA-AAE0-B3507C26E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22776-EBF1-4484-8790-F9E7717410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0C170-8DDE-4CE0-A27C-E1679F46B6EF}" type="datetimeFigureOut">
              <a:rPr lang="en-US" smtClean="0"/>
              <a:t>9/18/2018</a:t>
            </a:fld>
            <a:endParaRPr lang="en-US"/>
          </a:p>
        </p:txBody>
      </p:sp>
      <p:sp>
        <p:nvSpPr>
          <p:cNvPr id="5" name="Footer Placeholder 4">
            <a:extLst>
              <a:ext uri="{FF2B5EF4-FFF2-40B4-BE49-F238E27FC236}">
                <a16:creationId xmlns:a16="http://schemas.microsoft.com/office/drawing/2014/main" id="{CE6BA7C8-230C-4B8E-92E8-62A86EAD9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4300B-F473-40D4-A8BC-E718649162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C749F-56DD-4B01-9A20-37A461AD7594}" type="slidenum">
              <a:rPr lang="en-US" smtClean="0"/>
              <a:t>‹#›</a:t>
            </a:fld>
            <a:endParaRPr lang="en-US"/>
          </a:p>
        </p:txBody>
      </p:sp>
    </p:spTree>
    <p:extLst>
      <p:ext uri="{BB962C8B-B14F-4D97-AF65-F5344CB8AC3E}">
        <p14:creationId xmlns:p14="http://schemas.microsoft.com/office/powerpoint/2010/main" val="378574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3AFF0A-673D-4D60-A188-8696BA408AF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449"/>
                    </a14:imgEffect>
                    <a14:imgEffect>
                      <a14:brightnessContrast bright="59000" contrast="-40000"/>
                    </a14:imgEffect>
                  </a14:imgLayer>
                </a14:imgProps>
              </a:ext>
              <a:ext uri="{28A0092B-C50C-407E-A947-70E740481C1C}">
                <a14:useLocalDpi xmlns:a14="http://schemas.microsoft.com/office/drawing/2010/main" val="0"/>
              </a:ext>
            </a:extLst>
          </a:blip>
          <a:stretch>
            <a:fillRect/>
          </a:stretch>
        </p:blipFill>
        <p:spPr>
          <a:xfrm>
            <a:off x="3133725" y="79560"/>
            <a:ext cx="6333004" cy="6409923"/>
          </a:xfrm>
          <a:prstGeom prst="rect">
            <a:avLst/>
          </a:prstGeom>
        </p:spPr>
      </p:pic>
      <p:sp>
        <p:nvSpPr>
          <p:cNvPr id="2" name="Title 1">
            <a:extLst>
              <a:ext uri="{FF2B5EF4-FFF2-40B4-BE49-F238E27FC236}">
                <a16:creationId xmlns:a16="http://schemas.microsoft.com/office/drawing/2014/main" id="{977A7421-F13F-4CD3-A78A-6C7A061796BA}"/>
              </a:ext>
            </a:extLst>
          </p:cNvPr>
          <p:cNvSpPr>
            <a:spLocks noGrp="1"/>
          </p:cNvSpPr>
          <p:nvPr>
            <p:ph type="ctrTitle"/>
          </p:nvPr>
        </p:nvSpPr>
        <p:spPr>
          <a:xfrm>
            <a:off x="1524000" y="1649902"/>
            <a:ext cx="9144000" cy="2387600"/>
          </a:xfrm>
        </p:spPr>
        <p:txBody>
          <a:bodyPr>
            <a:normAutofit fontScale="90000"/>
          </a:bodyPr>
          <a:lstStyle/>
          <a:p>
            <a:r>
              <a:rPr lang="en-US" b="1" dirty="0">
                <a:latin typeface="Arial Rounded MT Bold" panose="020F0704030504030204" pitchFamily="34" charset="0"/>
              </a:rPr>
              <a:t>Analysis on the Legalization of Recreational Marijuana in the State of Colorado</a:t>
            </a:r>
          </a:p>
        </p:txBody>
      </p:sp>
      <p:sp>
        <p:nvSpPr>
          <p:cNvPr id="3" name="Subtitle 2">
            <a:extLst>
              <a:ext uri="{FF2B5EF4-FFF2-40B4-BE49-F238E27FC236}">
                <a16:creationId xmlns:a16="http://schemas.microsoft.com/office/drawing/2014/main" id="{EA31C801-5155-4AE2-AC06-94257656C07A}"/>
              </a:ext>
            </a:extLst>
          </p:cNvPr>
          <p:cNvSpPr>
            <a:spLocks noGrp="1"/>
          </p:cNvSpPr>
          <p:nvPr>
            <p:ph type="subTitle" idx="1"/>
          </p:nvPr>
        </p:nvSpPr>
        <p:spPr>
          <a:xfrm>
            <a:off x="1524000" y="4627807"/>
            <a:ext cx="9144000" cy="1655762"/>
          </a:xfrm>
        </p:spPr>
        <p:txBody>
          <a:bodyPr>
            <a:normAutofit lnSpcReduction="10000"/>
          </a:bodyPr>
          <a:lstStyle/>
          <a:p>
            <a:r>
              <a:rPr lang="en-US" b="1" dirty="0">
                <a:latin typeface="Arial Rounded MT Bold" panose="020F0704030504030204" pitchFamily="34" charset="0"/>
              </a:rPr>
              <a:t>UCI Data Analytics Bootcamp</a:t>
            </a:r>
          </a:p>
          <a:p>
            <a:r>
              <a:rPr lang="en-US" b="1" dirty="0">
                <a:latin typeface="Arial Rounded MT Bold" panose="020F0704030504030204" pitchFamily="34" charset="0"/>
              </a:rPr>
              <a:t>Team 5</a:t>
            </a:r>
          </a:p>
          <a:p>
            <a:r>
              <a:rPr lang="en-US" b="1" dirty="0">
                <a:latin typeface="Arial Rounded MT Bold" panose="020F0704030504030204" pitchFamily="34" charset="0"/>
              </a:rPr>
              <a:t>Josh, Peter, Sai, Stefanie</a:t>
            </a:r>
          </a:p>
          <a:p>
            <a:r>
              <a:rPr lang="en-US" b="1" dirty="0">
                <a:latin typeface="Arial Rounded MT Bold" panose="020F0704030504030204" pitchFamily="34" charset="0"/>
              </a:rPr>
              <a:t>September 18, 2018</a:t>
            </a:r>
          </a:p>
        </p:txBody>
      </p:sp>
    </p:spTree>
    <p:extLst>
      <p:ext uri="{BB962C8B-B14F-4D97-AF65-F5344CB8AC3E}">
        <p14:creationId xmlns:p14="http://schemas.microsoft.com/office/powerpoint/2010/main" val="381910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D56422-35D0-4D4E-B0C3-1C4CF71E8B80}"/>
              </a:ext>
            </a:extLst>
          </p:cNvPr>
          <p:cNvSpPr txBox="1"/>
          <p:nvPr/>
        </p:nvSpPr>
        <p:spPr>
          <a:xfrm>
            <a:off x="8589996" y="457200"/>
            <a:ext cx="3373404" cy="3416320"/>
          </a:xfrm>
          <a:prstGeom prst="rect">
            <a:avLst/>
          </a:prstGeom>
          <a:noFill/>
        </p:spPr>
        <p:txBody>
          <a:bodyPr wrap="square" rtlCol="0">
            <a:spAutoFit/>
          </a:bodyPr>
          <a:lstStyle/>
          <a:p>
            <a:r>
              <a:rPr lang="en-US" dirty="0"/>
              <a:t>The legalization of commercial marijuana sales began in 2014 so that is our point of comparison. There appears to be a drop in unemployment rates for all age groups after legalization. Excluding all other factors that affect unemployment and unemployment rates, we can conclude the legalization of commercial sale of marijuana positively affects unemployment. </a:t>
            </a:r>
          </a:p>
        </p:txBody>
      </p:sp>
      <p:pic>
        <p:nvPicPr>
          <p:cNvPr id="10" name="Picture 9">
            <a:extLst>
              <a:ext uri="{FF2B5EF4-FFF2-40B4-BE49-F238E27FC236}">
                <a16:creationId xmlns:a16="http://schemas.microsoft.com/office/drawing/2014/main" id="{A52E3F0D-3A37-AC47-AC0A-D9FFFE3BF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50" y="457200"/>
            <a:ext cx="8114688" cy="4743450"/>
          </a:xfrm>
          <a:prstGeom prst="rect">
            <a:avLst/>
          </a:prstGeom>
        </p:spPr>
      </p:pic>
    </p:spTree>
    <p:extLst>
      <p:ext uri="{BB962C8B-B14F-4D97-AF65-F5344CB8AC3E}">
        <p14:creationId xmlns:p14="http://schemas.microsoft.com/office/powerpoint/2010/main" val="64785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GLS90302\Downloads\dispensary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29" y="0"/>
            <a:ext cx="10168081" cy="674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5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DBB6764-EA77-4DE3-B2E5-F2E4E6F8A6C5}"/>
              </a:ext>
            </a:extLst>
          </p:cNvPr>
          <p:cNvSpPr>
            <a:spLocks noGrp="1"/>
          </p:cNvSpPr>
          <p:nvPr>
            <p:ph type="title"/>
          </p:nvPr>
        </p:nvSpPr>
        <p:spPr>
          <a:xfrm>
            <a:off x="838200" y="365125"/>
            <a:ext cx="10515600" cy="1325563"/>
          </a:xfrm>
        </p:spPr>
        <p:txBody>
          <a:bodyPr/>
          <a:lstStyle/>
          <a:p>
            <a:r>
              <a:rPr lang="en-US" dirty="0"/>
              <a:t>Using </a:t>
            </a:r>
            <a:r>
              <a:rPr lang="en-US" dirty="0" err="1"/>
              <a:t>GeoPandas</a:t>
            </a:r>
            <a:r>
              <a:rPr lang="en-US" dirty="0"/>
              <a:t> to make Map</a:t>
            </a:r>
          </a:p>
        </p:txBody>
      </p:sp>
      <p:sp>
        <p:nvSpPr>
          <p:cNvPr id="9" name="Content Placeholder 2">
            <a:extLst>
              <a:ext uri="{FF2B5EF4-FFF2-40B4-BE49-F238E27FC236}">
                <a16:creationId xmlns:a16="http://schemas.microsoft.com/office/drawing/2014/main" id="{A463B7F1-76C4-4A65-B4AD-8E6D95796E66}"/>
              </a:ext>
            </a:extLst>
          </p:cNvPr>
          <p:cNvSpPr txBox="1">
            <a:spLocks/>
          </p:cNvSpPr>
          <p:nvPr/>
        </p:nvSpPr>
        <p:spPr>
          <a:xfrm>
            <a:off x="838200" y="2368625"/>
            <a:ext cx="3823010" cy="1047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Importing dependencies</a:t>
            </a:r>
          </a:p>
        </p:txBody>
      </p:sp>
      <p:pic>
        <p:nvPicPr>
          <p:cNvPr id="11" name="Picture 10">
            <a:extLst>
              <a:ext uri="{FF2B5EF4-FFF2-40B4-BE49-F238E27FC236}">
                <a16:creationId xmlns:a16="http://schemas.microsoft.com/office/drawing/2014/main" id="{4BEE74A3-7435-4C52-94A4-09C70C76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9" y="3277936"/>
            <a:ext cx="8405588" cy="2126164"/>
          </a:xfrm>
          <a:prstGeom prst="rect">
            <a:avLst/>
          </a:prstGeom>
        </p:spPr>
      </p:pic>
      <p:sp>
        <p:nvSpPr>
          <p:cNvPr id="14" name="Content Placeholder 13">
            <a:extLst>
              <a:ext uri="{FF2B5EF4-FFF2-40B4-BE49-F238E27FC236}">
                <a16:creationId xmlns:a16="http://schemas.microsoft.com/office/drawing/2014/main" id="{527E4EF2-8774-4F6A-BD11-1F234242FC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025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DBB6764-EA77-4DE3-B2E5-F2E4E6F8A6C5}"/>
              </a:ext>
            </a:extLst>
          </p:cNvPr>
          <p:cNvSpPr>
            <a:spLocks noGrp="1"/>
          </p:cNvSpPr>
          <p:nvPr>
            <p:ph type="title"/>
          </p:nvPr>
        </p:nvSpPr>
        <p:spPr>
          <a:xfrm>
            <a:off x="838200" y="365125"/>
            <a:ext cx="10515600" cy="1325563"/>
          </a:xfrm>
        </p:spPr>
        <p:txBody>
          <a:bodyPr/>
          <a:lstStyle/>
          <a:p>
            <a:r>
              <a:rPr lang="en-US" dirty="0"/>
              <a:t>Using </a:t>
            </a:r>
            <a:r>
              <a:rPr lang="en-US" dirty="0" err="1"/>
              <a:t>GeoPandas</a:t>
            </a:r>
            <a:r>
              <a:rPr lang="en-US" dirty="0"/>
              <a:t> to make Map</a:t>
            </a:r>
          </a:p>
        </p:txBody>
      </p:sp>
      <p:sp>
        <p:nvSpPr>
          <p:cNvPr id="9" name="Content Placeholder 2">
            <a:extLst>
              <a:ext uri="{FF2B5EF4-FFF2-40B4-BE49-F238E27FC236}">
                <a16:creationId xmlns:a16="http://schemas.microsoft.com/office/drawing/2014/main" id="{A463B7F1-76C4-4A65-B4AD-8E6D95796E66}"/>
              </a:ext>
            </a:extLst>
          </p:cNvPr>
          <p:cNvSpPr txBox="1">
            <a:spLocks/>
          </p:cNvSpPr>
          <p:nvPr/>
        </p:nvSpPr>
        <p:spPr>
          <a:xfrm>
            <a:off x="347546" y="2003487"/>
            <a:ext cx="3823010" cy="1047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Retrieving Lat and </a:t>
            </a:r>
            <a:r>
              <a:rPr lang="en-US" dirty="0" err="1"/>
              <a:t>Lng</a:t>
            </a:r>
            <a:endParaRPr lang="en-US" dirty="0"/>
          </a:p>
        </p:txBody>
      </p:sp>
      <p:pic>
        <p:nvPicPr>
          <p:cNvPr id="21" name="Picture 20">
            <a:extLst>
              <a:ext uri="{FF2B5EF4-FFF2-40B4-BE49-F238E27FC236}">
                <a16:creationId xmlns:a16="http://schemas.microsoft.com/office/drawing/2014/main" id="{BAFEB21F-0A18-4B6B-9B99-D3B67BAEE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565" y="2003487"/>
            <a:ext cx="8321761" cy="4046571"/>
          </a:xfrm>
          <a:prstGeom prst="rect">
            <a:avLst/>
          </a:prstGeom>
        </p:spPr>
      </p:pic>
    </p:spTree>
    <p:extLst>
      <p:ext uri="{BB962C8B-B14F-4D97-AF65-F5344CB8AC3E}">
        <p14:creationId xmlns:p14="http://schemas.microsoft.com/office/powerpoint/2010/main" val="150578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DBB6764-EA77-4DE3-B2E5-F2E4E6F8A6C5}"/>
              </a:ext>
            </a:extLst>
          </p:cNvPr>
          <p:cNvSpPr>
            <a:spLocks noGrp="1"/>
          </p:cNvSpPr>
          <p:nvPr>
            <p:ph type="title"/>
          </p:nvPr>
        </p:nvSpPr>
        <p:spPr>
          <a:xfrm>
            <a:off x="838200" y="365125"/>
            <a:ext cx="10515600" cy="1325563"/>
          </a:xfrm>
        </p:spPr>
        <p:txBody>
          <a:bodyPr/>
          <a:lstStyle/>
          <a:p>
            <a:r>
              <a:rPr lang="en-US" dirty="0"/>
              <a:t>Using </a:t>
            </a:r>
            <a:r>
              <a:rPr lang="en-US" dirty="0" err="1"/>
              <a:t>GeoPandas</a:t>
            </a:r>
            <a:r>
              <a:rPr lang="en-US" dirty="0"/>
              <a:t> to make Map</a:t>
            </a:r>
          </a:p>
        </p:txBody>
      </p:sp>
      <p:sp>
        <p:nvSpPr>
          <p:cNvPr id="9" name="Content Placeholder 2">
            <a:extLst>
              <a:ext uri="{FF2B5EF4-FFF2-40B4-BE49-F238E27FC236}">
                <a16:creationId xmlns:a16="http://schemas.microsoft.com/office/drawing/2014/main" id="{A463B7F1-76C4-4A65-B4AD-8E6D95796E66}"/>
              </a:ext>
            </a:extLst>
          </p:cNvPr>
          <p:cNvSpPr txBox="1">
            <a:spLocks/>
          </p:cNvSpPr>
          <p:nvPr/>
        </p:nvSpPr>
        <p:spPr>
          <a:xfrm>
            <a:off x="124521" y="1690688"/>
            <a:ext cx="6789235" cy="1047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Making </a:t>
            </a:r>
            <a:r>
              <a:rPr lang="en-US" dirty="0" err="1"/>
              <a:t>Dataframe</a:t>
            </a:r>
            <a:r>
              <a:rPr lang="en-US" dirty="0"/>
              <a:t> and formatting</a:t>
            </a:r>
          </a:p>
        </p:txBody>
      </p:sp>
      <p:pic>
        <p:nvPicPr>
          <p:cNvPr id="13" name="Content Placeholder 12">
            <a:extLst>
              <a:ext uri="{FF2B5EF4-FFF2-40B4-BE49-F238E27FC236}">
                <a16:creationId xmlns:a16="http://schemas.microsoft.com/office/drawing/2014/main" id="{FDFBCF3B-42B5-4460-B28D-A8D54C2C33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824164"/>
            <a:ext cx="8321761" cy="2888230"/>
          </a:xfrm>
        </p:spPr>
      </p:pic>
      <p:pic>
        <p:nvPicPr>
          <p:cNvPr id="15" name="Picture 14">
            <a:extLst>
              <a:ext uri="{FF2B5EF4-FFF2-40B4-BE49-F238E27FC236}">
                <a16:creationId xmlns:a16="http://schemas.microsoft.com/office/drawing/2014/main" id="{1310F9E0-4DC8-4C2F-950F-AED09AFC4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490" y="2323282"/>
            <a:ext cx="8466554" cy="4031329"/>
          </a:xfrm>
          <a:prstGeom prst="rect">
            <a:avLst/>
          </a:prstGeom>
        </p:spPr>
      </p:pic>
    </p:spTree>
    <p:extLst>
      <p:ext uri="{BB962C8B-B14F-4D97-AF65-F5344CB8AC3E}">
        <p14:creationId xmlns:p14="http://schemas.microsoft.com/office/powerpoint/2010/main" val="1574681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DBB6764-EA77-4DE3-B2E5-F2E4E6F8A6C5}"/>
              </a:ext>
            </a:extLst>
          </p:cNvPr>
          <p:cNvSpPr>
            <a:spLocks noGrp="1"/>
          </p:cNvSpPr>
          <p:nvPr>
            <p:ph type="title"/>
          </p:nvPr>
        </p:nvSpPr>
        <p:spPr>
          <a:xfrm>
            <a:off x="838200" y="365125"/>
            <a:ext cx="10515600" cy="1325563"/>
          </a:xfrm>
        </p:spPr>
        <p:txBody>
          <a:bodyPr/>
          <a:lstStyle/>
          <a:p>
            <a:r>
              <a:rPr lang="en-US" dirty="0"/>
              <a:t>Using </a:t>
            </a:r>
            <a:r>
              <a:rPr lang="en-US" dirty="0" err="1"/>
              <a:t>GeoPandas</a:t>
            </a:r>
            <a:r>
              <a:rPr lang="en-US" dirty="0"/>
              <a:t> to make Map</a:t>
            </a:r>
          </a:p>
        </p:txBody>
      </p:sp>
      <p:sp>
        <p:nvSpPr>
          <p:cNvPr id="9" name="Content Placeholder 2">
            <a:extLst>
              <a:ext uri="{FF2B5EF4-FFF2-40B4-BE49-F238E27FC236}">
                <a16:creationId xmlns:a16="http://schemas.microsoft.com/office/drawing/2014/main" id="{A463B7F1-76C4-4A65-B4AD-8E6D95796E66}"/>
              </a:ext>
            </a:extLst>
          </p:cNvPr>
          <p:cNvSpPr txBox="1">
            <a:spLocks/>
          </p:cNvSpPr>
          <p:nvPr/>
        </p:nvSpPr>
        <p:spPr>
          <a:xfrm>
            <a:off x="347546" y="2003487"/>
            <a:ext cx="3823010" cy="1047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Printing </a:t>
            </a:r>
            <a:r>
              <a:rPr lang="en-US" dirty="0" err="1"/>
              <a:t>geomap</a:t>
            </a:r>
            <a:endParaRPr lang="en-US" dirty="0"/>
          </a:p>
        </p:txBody>
      </p:sp>
      <p:pic>
        <p:nvPicPr>
          <p:cNvPr id="13" name="Content Placeholder 12">
            <a:extLst>
              <a:ext uri="{FF2B5EF4-FFF2-40B4-BE49-F238E27FC236}">
                <a16:creationId xmlns:a16="http://schemas.microsoft.com/office/drawing/2014/main" id="{FDFBCF3B-42B5-4460-B28D-A8D54C2C33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051" y="3050999"/>
            <a:ext cx="8321761" cy="2888230"/>
          </a:xfrm>
        </p:spPr>
      </p:pic>
    </p:spTree>
    <p:extLst>
      <p:ext uri="{BB962C8B-B14F-4D97-AF65-F5344CB8AC3E}">
        <p14:creationId xmlns:p14="http://schemas.microsoft.com/office/powerpoint/2010/main" val="199508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DBB6764-EA77-4DE3-B2E5-F2E4E6F8A6C5}"/>
              </a:ext>
            </a:extLst>
          </p:cNvPr>
          <p:cNvSpPr>
            <a:spLocks noGrp="1"/>
          </p:cNvSpPr>
          <p:nvPr>
            <p:ph type="title"/>
          </p:nvPr>
        </p:nvSpPr>
        <p:spPr>
          <a:xfrm>
            <a:off x="838200" y="365125"/>
            <a:ext cx="10515600" cy="1325563"/>
          </a:xfrm>
        </p:spPr>
        <p:txBody>
          <a:bodyPr/>
          <a:lstStyle/>
          <a:p>
            <a:r>
              <a:rPr lang="en-US" dirty="0"/>
              <a:t>Using </a:t>
            </a:r>
            <a:r>
              <a:rPr lang="en-US" dirty="0" err="1"/>
              <a:t>GeoPandas</a:t>
            </a:r>
            <a:r>
              <a:rPr lang="en-US" dirty="0"/>
              <a:t> to make Map</a:t>
            </a:r>
          </a:p>
        </p:txBody>
      </p:sp>
      <p:sp>
        <p:nvSpPr>
          <p:cNvPr id="9" name="Content Placeholder 2">
            <a:extLst>
              <a:ext uri="{FF2B5EF4-FFF2-40B4-BE49-F238E27FC236}">
                <a16:creationId xmlns:a16="http://schemas.microsoft.com/office/drawing/2014/main" id="{A463B7F1-76C4-4A65-B4AD-8E6D95796E66}"/>
              </a:ext>
            </a:extLst>
          </p:cNvPr>
          <p:cNvSpPr txBox="1">
            <a:spLocks/>
          </p:cNvSpPr>
          <p:nvPr/>
        </p:nvSpPr>
        <p:spPr>
          <a:xfrm>
            <a:off x="425605" y="2257112"/>
            <a:ext cx="3823010" cy="1047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Dropping NA values</a:t>
            </a:r>
          </a:p>
        </p:txBody>
      </p:sp>
      <p:pic>
        <p:nvPicPr>
          <p:cNvPr id="6" name="Picture 5">
            <a:extLst>
              <a:ext uri="{FF2B5EF4-FFF2-40B4-BE49-F238E27FC236}">
                <a16:creationId xmlns:a16="http://schemas.microsoft.com/office/drawing/2014/main" id="{49DD648D-E339-4BE5-8264-FF18C9017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119" y="3166915"/>
            <a:ext cx="8321761" cy="2888230"/>
          </a:xfrm>
          <a:prstGeom prst="rect">
            <a:avLst/>
          </a:prstGeom>
        </p:spPr>
      </p:pic>
    </p:spTree>
    <p:extLst>
      <p:ext uri="{BB962C8B-B14F-4D97-AF65-F5344CB8AC3E}">
        <p14:creationId xmlns:p14="http://schemas.microsoft.com/office/powerpoint/2010/main" val="386703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788E-656E-41BC-AC22-CB01514D5FE0}"/>
              </a:ext>
            </a:extLst>
          </p:cNvPr>
          <p:cNvSpPr>
            <a:spLocks noGrp="1"/>
          </p:cNvSpPr>
          <p:nvPr>
            <p:ph type="title"/>
          </p:nvPr>
        </p:nvSpPr>
        <p:spPr/>
        <p:txBody>
          <a:bodyPr/>
          <a:lstStyle/>
          <a:p>
            <a:r>
              <a:rPr lang="en-US" dirty="0"/>
              <a:t>Does legal marijuana effect housing values?</a:t>
            </a:r>
          </a:p>
        </p:txBody>
      </p:sp>
      <p:sp>
        <p:nvSpPr>
          <p:cNvPr id="3" name="Content Placeholder 2">
            <a:extLst>
              <a:ext uri="{FF2B5EF4-FFF2-40B4-BE49-F238E27FC236}">
                <a16:creationId xmlns:a16="http://schemas.microsoft.com/office/drawing/2014/main" id="{C471DEB8-4552-4164-8D77-20FDE5E262D9}"/>
              </a:ext>
            </a:extLst>
          </p:cNvPr>
          <p:cNvSpPr>
            <a:spLocks noGrp="1"/>
          </p:cNvSpPr>
          <p:nvPr>
            <p:ph idx="1"/>
          </p:nvPr>
        </p:nvSpPr>
        <p:spPr/>
        <p:txBody>
          <a:bodyPr/>
          <a:lstStyle/>
          <a:p>
            <a:pPr marL="0" indent="0">
              <a:buNone/>
            </a:pPr>
            <a:r>
              <a:rPr lang="en-US" dirty="0"/>
              <a:t>Data Analysis Methodology</a:t>
            </a:r>
          </a:p>
          <a:p>
            <a:pPr marL="0" indent="0">
              <a:buNone/>
            </a:pPr>
            <a:endParaRPr lang="en-US" dirty="0"/>
          </a:p>
          <a:p>
            <a:pPr lvl="1"/>
            <a:r>
              <a:rPr lang="en-US" dirty="0"/>
              <a:t>Housing values were downloaded from </a:t>
            </a:r>
            <a:r>
              <a:rPr lang="en-US" u="sng" dirty="0"/>
              <a:t>zillow.com</a:t>
            </a:r>
            <a:r>
              <a:rPr lang="en-US" dirty="0"/>
              <a:t>.  The “Housing Valuation Index (HVI)” was studied.</a:t>
            </a:r>
          </a:p>
          <a:p>
            <a:pPr marL="457200" lvl="1" indent="0">
              <a:buNone/>
            </a:pPr>
            <a:endParaRPr lang="en-US" dirty="0"/>
          </a:p>
          <a:p>
            <a:pPr lvl="1"/>
            <a:r>
              <a:rPr lang="en-US" dirty="0"/>
              <a:t>A list of marijuana stores was downloaded from </a:t>
            </a:r>
            <a:r>
              <a:rPr lang="en-US" u="sng" dirty="0"/>
              <a:t>colorado.gov</a:t>
            </a:r>
            <a:r>
              <a:rPr lang="en-US" dirty="0"/>
              <a:t>.  The primary  data point used in this study was the physical location of the store (street, city and zip code).</a:t>
            </a:r>
          </a:p>
        </p:txBody>
      </p:sp>
    </p:spTree>
    <p:extLst>
      <p:ext uri="{BB962C8B-B14F-4D97-AF65-F5344CB8AC3E}">
        <p14:creationId xmlns:p14="http://schemas.microsoft.com/office/powerpoint/2010/main" val="4243518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69C0-B139-4CB0-BAED-39746E380226}"/>
              </a:ext>
            </a:extLst>
          </p:cNvPr>
          <p:cNvSpPr>
            <a:spLocks noGrp="1"/>
          </p:cNvSpPr>
          <p:nvPr>
            <p:ph type="title"/>
          </p:nvPr>
        </p:nvSpPr>
        <p:spPr/>
        <p:txBody>
          <a:bodyPr/>
          <a:lstStyle/>
          <a:p>
            <a:r>
              <a:rPr lang="en-US" dirty="0"/>
              <a:t> CO Housing Price Trends 2012 - 2018</a:t>
            </a:r>
          </a:p>
        </p:txBody>
      </p:sp>
      <p:sp>
        <p:nvSpPr>
          <p:cNvPr id="3" name="Content Placeholder 2">
            <a:extLst>
              <a:ext uri="{FF2B5EF4-FFF2-40B4-BE49-F238E27FC236}">
                <a16:creationId xmlns:a16="http://schemas.microsoft.com/office/drawing/2014/main" id="{B5443304-E109-4AE5-80BE-68385D044A76}"/>
              </a:ext>
            </a:extLst>
          </p:cNvPr>
          <p:cNvSpPr>
            <a:spLocks noGrp="1"/>
          </p:cNvSpPr>
          <p:nvPr>
            <p:ph idx="1"/>
          </p:nvPr>
        </p:nvSpPr>
        <p:spPr/>
        <p:txBody>
          <a:bodyPr/>
          <a:lstStyle/>
          <a:p>
            <a:pPr marL="0" indent="0">
              <a:buNone/>
            </a:pPr>
            <a:r>
              <a:rPr lang="en-US" u="sng" dirty="0"/>
              <a:t>Coding logic</a:t>
            </a:r>
            <a:endParaRPr lang="en-US" dirty="0"/>
          </a:p>
          <a:p>
            <a:pPr marL="0" indent="0">
              <a:buNone/>
            </a:pPr>
            <a:r>
              <a:rPr lang="en-US" dirty="0"/>
              <a:t>Step 1: Load Zillow housing data from csv into a </a:t>
            </a:r>
            <a:r>
              <a:rPr lang="en-US" dirty="0" err="1"/>
              <a:t>dataframe</a:t>
            </a:r>
            <a:endParaRPr lang="en-US" dirty="0"/>
          </a:p>
          <a:p>
            <a:pPr marL="0" indent="0">
              <a:buNone/>
            </a:pPr>
            <a:r>
              <a:rPr lang="en-US" dirty="0"/>
              <a:t>Step 2: Load marijuana stores data from csv into a </a:t>
            </a:r>
            <a:r>
              <a:rPr lang="en-US" dirty="0" err="1"/>
              <a:t>dataframe</a:t>
            </a:r>
            <a:endParaRPr lang="en-US" dirty="0"/>
          </a:p>
          <a:p>
            <a:pPr marL="0" indent="0">
              <a:buNone/>
            </a:pPr>
            <a:r>
              <a:rPr lang="en-US" dirty="0"/>
              <a:t>Step 3: Summarize data by decade and group by city</a:t>
            </a:r>
          </a:p>
          <a:p>
            <a:pPr marL="0" indent="0">
              <a:buNone/>
            </a:pPr>
            <a:r>
              <a:rPr lang="en-US" dirty="0"/>
              <a:t>Step 4: Create 2 </a:t>
            </a:r>
            <a:r>
              <a:rPr lang="en-US" dirty="0" err="1"/>
              <a:t>dataframes</a:t>
            </a:r>
            <a:r>
              <a:rPr lang="en-US" dirty="0"/>
              <a:t> – one for cities with no MJ stores and one 	  for cities with MJ stores</a:t>
            </a:r>
          </a:p>
          <a:p>
            <a:pPr marL="1087438" indent="-1087438">
              <a:buNone/>
            </a:pPr>
            <a:r>
              <a:rPr lang="en-US" dirty="0"/>
              <a:t>Step 5: Build a line graph that depicts overall housing price trends from 2012 – 2018 for the whole state, MJ cities and “dry” cities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0038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B2EEF-A971-417D-9B3E-F4FCF4C3F8A6}"/>
              </a:ext>
            </a:extLst>
          </p:cNvPr>
          <p:cNvSpPr>
            <a:spLocks noGrp="1"/>
          </p:cNvSpPr>
          <p:nvPr>
            <p:ph idx="1"/>
          </p:nvPr>
        </p:nvSpPr>
        <p:spPr>
          <a:xfrm>
            <a:off x="838200" y="370541"/>
            <a:ext cx="10515600" cy="5806422"/>
          </a:xfrm>
        </p:spPr>
        <p:txBody>
          <a:bodyPr/>
          <a:lstStyle/>
          <a:p>
            <a:pPr marL="0" indent="0">
              <a:buNone/>
            </a:pPr>
            <a:r>
              <a:rPr lang="en-US" dirty="0"/>
              <a:t>Code Snippets</a:t>
            </a:r>
          </a:p>
        </p:txBody>
      </p:sp>
      <p:pic>
        <p:nvPicPr>
          <p:cNvPr id="4" name="Picture 3">
            <a:extLst>
              <a:ext uri="{FF2B5EF4-FFF2-40B4-BE49-F238E27FC236}">
                <a16:creationId xmlns:a16="http://schemas.microsoft.com/office/drawing/2014/main" id="{9589B228-41BC-4E34-9675-017A976A76B0}"/>
              </a:ext>
            </a:extLst>
          </p:cNvPr>
          <p:cNvPicPr>
            <a:picLocks noChangeAspect="1"/>
          </p:cNvPicPr>
          <p:nvPr/>
        </p:nvPicPr>
        <p:blipFill>
          <a:blip r:embed="rId2"/>
          <a:stretch>
            <a:fillRect/>
          </a:stretch>
        </p:blipFill>
        <p:spPr>
          <a:xfrm>
            <a:off x="838201" y="914413"/>
            <a:ext cx="8649048" cy="2647564"/>
          </a:xfrm>
          <a:prstGeom prst="rect">
            <a:avLst/>
          </a:prstGeom>
        </p:spPr>
      </p:pic>
      <p:pic>
        <p:nvPicPr>
          <p:cNvPr id="5" name="Picture 4">
            <a:extLst>
              <a:ext uri="{FF2B5EF4-FFF2-40B4-BE49-F238E27FC236}">
                <a16:creationId xmlns:a16="http://schemas.microsoft.com/office/drawing/2014/main" id="{C2490855-40F5-48B4-A817-EA0402DE3BB8}"/>
              </a:ext>
            </a:extLst>
          </p:cNvPr>
          <p:cNvPicPr>
            <a:picLocks noChangeAspect="1"/>
          </p:cNvPicPr>
          <p:nvPr/>
        </p:nvPicPr>
        <p:blipFill>
          <a:blip r:embed="rId3"/>
          <a:stretch>
            <a:fillRect/>
          </a:stretch>
        </p:blipFill>
        <p:spPr>
          <a:xfrm>
            <a:off x="838199" y="3813190"/>
            <a:ext cx="7457142" cy="2483010"/>
          </a:xfrm>
          <a:prstGeom prst="rect">
            <a:avLst/>
          </a:prstGeom>
        </p:spPr>
      </p:pic>
    </p:spTree>
    <p:extLst>
      <p:ext uri="{BB962C8B-B14F-4D97-AF65-F5344CB8AC3E}">
        <p14:creationId xmlns:p14="http://schemas.microsoft.com/office/powerpoint/2010/main" val="305433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18D1-7272-2B4A-BE58-07A42BC86C14}"/>
              </a:ext>
            </a:extLst>
          </p:cNvPr>
          <p:cNvSpPr>
            <a:spLocks noGrp="1"/>
          </p:cNvSpPr>
          <p:nvPr>
            <p:ph type="title"/>
          </p:nvPr>
        </p:nvSpPr>
        <p:spPr/>
        <p:txBody>
          <a:bodyPr/>
          <a:lstStyle/>
          <a:p>
            <a:r>
              <a:rPr lang="en-US" dirty="0"/>
              <a:t>Does the legalization of commercial sale of marijuana affect median household income? </a:t>
            </a:r>
          </a:p>
        </p:txBody>
      </p:sp>
      <p:sp>
        <p:nvSpPr>
          <p:cNvPr id="3" name="Content Placeholder 2">
            <a:extLst>
              <a:ext uri="{FF2B5EF4-FFF2-40B4-BE49-F238E27FC236}">
                <a16:creationId xmlns:a16="http://schemas.microsoft.com/office/drawing/2014/main" id="{6D13E9E3-45BF-574F-A508-D263082ABA2F}"/>
              </a:ext>
            </a:extLst>
          </p:cNvPr>
          <p:cNvSpPr>
            <a:spLocks noGrp="1"/>
          </p:cNvSpPr>
          <p:nvPr>
            <p:ph idx="1"/>
          </p:nvPr>
        </p:nvSpPr>
        <p:spPr/>
        <p:txBody>
          <a:bodyPr/>
          <a:lstStyle/>
          <a:p>
            <a:pPr marL="0" indent="0">
              <a:buNone/>
            </a:pPr>
            <a:r>
              <a:rPr lang="en-US" dirty="0"/>
              <a:t>Data Analysis Methodology</a:t>
            </a:r>
          </a:p>
          <a:p>
            <a:pPr marL="0" indent="0">
              <a:buNone/>
            </a:pPr>
            <a:endParaRPr lang="en-US" dirty="0"/>
          </a:p>
          <a:p>
            <a:pPr lvl="1"/>
            <a:r>
              <a:rPr lang="en-US" dirty="0"/>
              <a:t>Income data was downloaded from </a:t>
            </a:r>
            <a:r>
              <a:rPr lang="en-US" u="sng" dirty="0" err="1"/>
              <a:t>factfinder.census.gov</a:t>
            </a:r>
            <a:r>
              <a:rPr lang="en-US" dirty="0"/>
              <a:t>.  </a:t>
            </a:r>
          </a:p>
          <a:p>
            <a:pPr marL="457200" lvl="1" indent="0">
              <a:buNone/>
            </a:pPr>
            <a:endParaRPr lang="en-US" dirty="0"/>
          </a:p>
          <a:p>
            <a:pPr lvl="1"/>
            <a:r>
              <a:rPr lang="en-US" dirty="0"/>
              <a:t>Income data was gathered for the years of 2012-2016. We will be comparing the median household income of the years prior to and after the legalization of commercial sales of marijuana by looking specifically in areas where there is a presence marijuana dispensaries. </a:t>
            </a:r>
          </a:p>
        </p:txBody>
      </p:sp>
    </p:spTree>
    <p:extLst>
      <p:ext uri="{BB962C8B-B14F-4D97-AF65-F5344CB8AC3E}">
        <p14:creationId xmlns:p14="http://schemas.microsoft.com/office/powerpoint/2010/main" val="870275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4640043-83FB-4060-B395-03F5F3DC0B0B}"/>
              </a:ext>
            </a:extLst>
          </p:cNvPr>
          <p:cNvPicPr>
            <a:picLocks noGrp="1" noChangeAspect="1"/>
          </p:cNvPicPr>
          <p:nvPr>
            <p:ph idx="1"/>
          </p:nvPr>
        </p:nvPicPr>
        <p:blipFill>
          <a:blip r:embed="rId2"/>
          <a:stretch>
            <a:fillRect/>
          </a:stretch>
        </p:blipFill>
        <p:spPr>
          <a:xfrm>
            <a:off x="885096" y="181561"/>
            <a:ext cx="9997290" cy="1875839"/>
          </a:xfrm>
          <a:prstGeom prst="rect">
            <a:avLst/>
          </a:prstGeom>
        </p:spPr>
      </p:pic>
      <p:pic>
        <p:nvPicPr>
          <p:cNvPr id="14" name="Picture 13">
            <a:extLst>
              <a:ext uri="{FF2B5EF4-FFF2-40B4-BE49-F238E27FC236}">
                <a16:creationId xmlns:a16="http://schemas.microsoft.com/office/drawing/2014/main" id="{DD15AD51-9391-4F22-A95D-222A8BE8B69E}"/>
              </a:ext>
            </a:extLst>
          </p:cNvPr>
          <p:cNvPicPr>
            <a:picLocks noChangeAspect="1"/>
          </p:cNvPicPr>
          <p:nvPr/>
        </p:nvPicPr>
        <p:blipFill>
          <a:blip r:embed="rId3"/>
          <a:stretch>
            <a:fillRect/>
          </a:stretch>
        </p:blipFill>
        <p:spPr>
          <a:xfrm>
            <a:off x="885095" y="1782399"/>
            <a:ext cx="9997291" cy="1781312"/>
          </a:xfrm>
          <a:prstGeom prst="rect">
            <a:avLst/>
          </a:prstGeom>
        </p:spPr>
      </p:pic>
      <p:pic>
        <p:nvPicPr>
          <p:cNvPr id="15" name="Picture 14">
            <a:extLst>
              <a:ext uri="{FF2B5EF4-FFF2-40B4-BE49-F238E27FC236}">
                <a16:creationId xmlns:a16="http://schemas.microsoft.com/office/drawing/2014/main" id="{16E3E252-9205-4E0E-BFED-90D2F7DD550B}"/>
              </a:ext>
            </a:extLst>
          </p:cNvPr>
          <p:cNvPicPr>
            <a:picLocks noChangeAspect="1"/>
          </p:cNvPicPr>
          <p:nvPr/>
        </p:nvPicPr>
        <p:blipFill>
          <a:blip r:embed="rId4"/>
          <a:stretch>
            <a:fillRect/>
          </a:stretch>
        </p:blipFill>
        <p:spPr>
          <a:xfrm>
            <a:off x="885095" y="3159276"/>
            <a:ext cx="9997292" cy="3113548"/>
          </a:xfrm>
          <a:prstGeom prst="rect">
            <a:avLst/>
          </a:prstGeom>
        </p:spPr>
      </p:pic>
    </p:spTree>
    <p:extLst>
      <p:ext uri="{BB962C8B-B14F-4D97-AF65-F5344CB8AC3E}">
        <p14:creationId xmlns:p14="http://schemas.microsoft.com/office/powerpoint/2010/main" val="3002392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F758DC-CC19-4BA6-A4B7-BEEDD7371F58}"/>
              </a:ext>
            </a:extLst>
          </p:cNvPr>
          <p:cNvPicPr>
            <a:picLocks noChangeAspect="1"/>
          </p:cNvPicPr>
          <p:nvPr/>
        </p:nvPicPr>
        <p:blipFill>
          <a:blip r:embed="rId2"/>
          <a:stretch>
            <a:fillRect/>
          </a:stretch>
        </p:blipFill>
        <p:spPr>
          <a:xfrm>
            <a:off x="1412025" y="184496"/>
            <a:ext cx="8627840" cy="6316186"/>
          </a:xfrm>
          <a:prstGeom prst="rect">
            <a:avLst/>
          </a:prstGeom>
        </p:spPr>
      </p:pic>
    </p:spTree>
    <p:extLst>
      <p:ext uri="{BB962C8B-B14F-4D97-AF65-F5344CB8AC3E}">
        <p14:creationId xmlns:p14="http://schemas.microsoft.com/office/powerpoint/2010/main" val="200087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E2A321-B5AF-44AE-9941-B8FEE572B940}"/>
              </a:ext>
            </a:extLst>
          </p:cNvPr>
          <p:cNvPicPr>
            <a:picLocks noChangeAspect="1"/>
          </p:cNvPicPr>
          <p:nvPr/>
        </p:nvPicPr>
        <p:blipFill>
          <a:blip r:embed="rId2"/>
          <a:stretch>
            <a:fillRect/>
          </a:stretch>
        </p:blipFill>
        <p:spPr>
          <a:xfrm>
            <a:off x="914852" y="0"/>
            <a:ext cx="6358060" cy="6858000"/>
          </a:xfrm>
          <a:prstGeom prst="rect">
            <a:avLst/>
          </a:prstGeom>
        </p:spPr>
      </p:pic>
      <p:sp>
        <p:nvSpPr>
          <p:cNvPr id="5" name="TextBox 4">
            <a:extLst>
              <a:ext uri="{FF2B5EF4-FFF2-40B4-BE49-F238E27FC236}">
                <a16:creationId xmlns:a16="http://schemas.microsoft.com/office/drawing/2014/main" id="{AC0CA91F-4240-4BF3-B584-686A45EA5D1A}"/>
              </a:ext>
            </a:extLst>
          </p:cNvPr>
          <p:cNvSpPr txBox="1"/>
          <p:nvPr/>
        </p:nvSpPr>
        <p:spPr>
          <a:xfrm>
            <a:off x="7351059" y="334682"/>
            <a:ext cx="4512235" cy="2585323"/>
          </a:xfrm>
          <a:prstGeom prst="rect">
            <a:avLst/>
          </a:prstGeom>
          <a:noFill/>
        </p:spPr>
        <p:txBody>
          <a:bodyPr wrap="square" rtlCol="0">
            <a:spAutoFit/>
          </a:bodyPr>
          <a:lstStyle/>
          <a:p>
            <a:r>
              <a:rPr lang="en-US" b="1" dirty="0"/>
              <a:t>Analysis</a:t>
            </a:r>
          </a:p>
          <a:p>
            <a:endParaRPr lang="en-US" dirty="0"/>
          </a:p>
          <a:p>
            <a:pPr marL="342900" indent="-342900">
              <a:buAutoNum type="arabicParenR"/>
              <a:tabLst>
                <a:tab pos="346075" algn="l"/>
              </a:tabLst>
            </a:pPr>
            <a:r>
              <a:rPr lang="en-US" dirty="0"/>
              <a:t>Marijuana shops do not appear to affect housing values. </a:t>
            </a:r>
          </a:p>
          <a:p>
            <a:pPr>
              <a:tabLst>
                <a:tab pos="346075" algn="l"/>
              </a:tabLst>
            </a:pPr>
            <a:endParaRPr lang="en-US" dirty="0"/>
          </a:p>
          <a:p>
            <a:pPr marL="342900" indent="-342900">
              <a:buAutoNum type="arabicParenR"/>
              <a:tabLst>
                <a:tab pos="346075" algn="l"/>
              </a:tabLst>
            </a:pPr>
            <a:r>
              <a:rPr lang="en-US" dirty="0"/>
              <a:t>Prices in Colorado were trending up prior to the legalization of recreational marijuana, but after legalization they continued to skyrocket.</a:t>
            </a:r>
          </a:p>
        </p:txBody>
      </p:sp>
    </p:spTree>
    <p:extLst>
      <p:ext uri="{BB962C8B-B14F-4D97-AF65-F5344CB8AC3E}">
        <p14:creationId xmlns:p14="http://schemas.microsoft.com/office/powerpoint/2010/main" val="1941680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A9C25-F23F-4FC3-B7E2-FCF398A08CD3}"/>
              </a:ext>
            </a:extLst>
          </p:cNvPr>
          <p:cNvPicPr>
            <a:picLocks noChangeAspect="1"/>
          </p:cNvPicPr>
          <p:nvPr/>
        </p:nvPicPr>
        <p:blipFill>
          <a:blip r:embed="rId2"/>
          <a:stretch>
            <a:fillRect/>
          </a:stretch>
        </p:blipFill>
        <p:spPr>
          <a:xfrm>
            <a:off x="263508" y="290383"/>
            <a:ext cx="7527428" cy="6134538"/>
          </a:xfrm>
          <a:prstGeom prst="rect">
            <a:avLst/>
          </a:prstGeom>
        </p:spPr>
      </p:pic>
      <p:sp>
        <p:nvSpPr>
          <p:cNvPr id="5" name="TextBox 4">
            <a:extLst>
              <a:ext uri="{FF2B5EF4-FFF2-40B4-BE49-F238E27FC236}">
                <a16:creationId xmlns:a16="http://schemas.microsoft.com/office/drawing/2014/main" id="{659D1418-651C-43E5-ABF0-E9D2EBE9D3C0}"/>
              </a:ext>
            </a:extLst>
          </p:cNvPr>
          <p:cNvSpPr txBox="1"/>
          <p:nvPr/>
        </p:nvSpPr>
        <p:spPr>
          <a:xfrm>
            <a:off x="7882400" y="686851"/>
            <a:ext cx="3763843" cy="5078313"/>
          </a:xfrm>
          <a:prstGeom prst="rect">
            <a:avLst/>
          </a:prstGeom>
          <a:noFill/>
        </p:spPr>
        <p:txBody>
          <a:bodyPr wrap="square" rtlCol="0">
            <a:spAutoFit/>
          </a:bodyPr>
          <a:lstStyle/>
          <a:p>
            <a:r>
              <a:rPr lang="en-US" b="1" dirty="0"/>
              <a:t>Analysis</a:t>
            </a:r>
          </a:p>
          <a:p>
            <a:endParaRPr lang="en-US" dirty="0"/>
          </a:p>
          <a:p>
            <a:pPr marL="457200" indent="-457200">
              <a:buAutoNum type="arabicParenR"/>
            </a:pPr>
            <a:r>
              <a:rPr lang="en-US" dirty="0"/>
              <a:t>Denver, Boulder and Pueblo have the largest number of marijuana shops.  (The graph at left shows cities in order of shop #.)</a:t>
            </a:r>
          </a:p>
          <a:p>
            <a:endParaRPr lang="en-US" dirty="0"/>
          </a:p>
          <a:p>
            <a:pPr marL="457200" indent="-457200">
              <a:buAutoNum type="arabicParenR" startAt="2"/>
            </a:pPr>
            <a:r>
              <a:rPr lang="en-US" dirty="0"/>
              <a:t>There does not seem to be any correlation between the number of shops and housing prices.</a:t>
            </a:r>
          </a:p>
          <a:p>
            <a:endParaRPr lang="en-US" dirty="0"/>
          </a:p>
          <a:p>
            <a:pPr marL="457200" indent="-457200">
              <a:buFont typeface="+mj-lt"/>
              <a:buAutoNum type="arabicParenR" startAt="3"/>
            </a:pPr>
            <a:r>
              <a:rPr lang="en-US" dirty="0"/>
              <a:t>Denver has a population of 719,116 and Boulder has a population of 109,068.  This factor does not seem to influence housing prices either.</a:t>
            </a:r>
          </a:p>
          <a:p>
            <a:pPr marL="457200" indent="-457200"/>
            <a:r>
              <a:rPr lang="en-US" dirty="0"/>
              <a:t>				</a:t>
            </a:r>
          </a:p>
          <a:p>
            <a:pPr>
              <a:tabLst>
                <a:tab pos="346075" algn="l"/>
              </a:tabLst>
            </a:pPr>
            <a:endParaRPr lang="en-US" dirty="0"/>
          </a:p>
        </p:txBody>
      </p:sp>
    </p:spTree>
    <p:extLst>
      <p:ext uri="{BB962C8B-B14F-4D97-AF65-F5344CB8AC3E}">
        <p14:creationId xmlns:p14="http://schemas.microsoft.com/office/powerpoint/2010/main" val="3566596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526DB3-9E4A-4BAF-81FC-F12454F9BB88}"/>
              </a:ext>
            </a:extLst>
          </p:cNvPr>
          <p:cNvPicPr>
            <a:picLocks noChangeAspect="1"/>
          </p:cNvPicPr>
          <p:nvPr/>
        </p:nvPicPr>
        <p:blipFill>
          <a:blip r:embed="rId2"/>
          <a:stretch>
            <a:fillRect/>
          </a:stretch>
        </p:blipFill>
        <p:spPr>
          <a:xfrm>
            <a:off x="354667" y="389237"/>
            <a:ext cx="7588059" cy="5863281"/>
          </a:xfrm>
          <a:prstGeom prst="rect">
            <a:avLst/>
          </a:prstGeom>
        </p:spPr>
      </p:pic>
      <p:sp>
        <p:nvSpPr>
          <p:cNvPr id="5" name="TextBox 4">
            <a:extLst>
              <a:ext uri="{FF2B5EF4-FFF2-40B4-BE49-F238E27FC236}">
                <a16:creationId xmlns:a16="http://schemas.microsoft.com/office/drawing/2014/main" id="{838450D1-3AE7-4BA6-BAF5-79A328C72BCE}"/>
              </a:ext>
            </a:extLst>
          </p:cNvPr>
          <p:cNvSpPr txBox="1"/>
          <p:nvPr/>
        </p:nvSpPr>
        <p:spPr>
          <a:xfrm>
            <a:off x="7882400" y="686851"/>
            <a:ext cx="3763843" cy="5909310"/>
          </a:xfrm>
          <a:prstGeom prst="rect">
            <a:avLst/>
          </a:prstGeom>
          <a:noFill/>
        </p:spPr>
        <p:txBody>
          <a:bodyPr wrap="square" rtlCol="0">
            <a:spAutoFit/>
          </a:bodyPr>
          <a:lstStyle/>
          <a:p>
            <a:r>
              <a:rPr lang="en-US" b="1" dirty="0"/>
              <a:t>Analysis</a:t>
            </a:r>
          </a:p>
          <a:p>
            <a:endParaRPr lang="en-US" dirty="0"/>
          </a:p>
          <a:p>
            <a:pPr marL="457200" indent="-457200">
              <a:buAutoNum type="arabicParenR"/>
            </a:pPr>
            <a:r>
              <a:rPr lang="en-US" dirty="0"/>
              <a:t>For this analysis, we did not have any stores so we used population to decide which cities to include.  We wanted to ensure that cities with a very small number of houses were not included as this could skew the housing prices.</a:t>
            </a:r>
          </a:p>
          <a:p>
            <a:endParaRPr lang="en-US" dirty="0"/>
          </a:p>
          <a:p>
            <a:pPr marL="457200" indent="-457200">
              <a:buAutoNum type="arabicParenR" startAt="2"/>
            </a:pPr>
            <a:r>
              <a:rPr lang="en-US" dirty="0"/>
              <a:t>The overall average housing price for cities with no marijuana shops is $366,588.  This is extremely close to the prior graph (average price was $362,344).  We can conclude that marijuana shops do not appear to influence housing prices.</a:t>
            </a:r>
          </a:p>
          <a:p>
            <a:r>
              <a:rPr lang="en-US"/>
              <a:t>influence </a:t>
            </a:r>
            <a:r>
              <a:rPr lang="en-US" dirty="0"/>
              <a:t>housing prices either.</a:t>
            </a:r>
          </a:p>
          <a:p>
            <a:pPr marL="457200" indent="-457200"/>
            <a:r>
              <a:rPr lang="en-US" dirty="0"/>
              <a:t>				</a:t>
            </a:r>
          </a:p>
          <a:p>
            <a:pPr>
              <a:tabLst>
                <a:tab pos="346075" algn="l"/>
              </a:tabLst>
            </a:pPr>
            <a:endParaRPr lang="en-US" dirty="0"/>
          </a:p>
        </p:txBody>
      </p:sp>
    </p:spTree>
    <p:extLst>
      <p:ext uri="{BB962C8B-B14F-4D97-AF65-F5344CB8AC3E}">
        <p14:creationId xmlns:p14="http://schemas.microsoft.com/office/powerpoint/2010/main" val="405127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legal Marijuana effect crime rate?	 </a:t>
            </a:r>
          </a:p>
        </p:txBody>
      </p:sp>
      <p:sp>
        <p:nvSpPr>
          <p:cNvPr id="3" name="Content Placeholder 2"/>
          <p:cNvSpPr>
            <a:spLocks noGrp="1"/>
          </p:cNvSpPr>
          <p:nvPr>
            <p:ph idx="1"/>
          </p:nvPr>
        </p:nvSpPr>
        <p:spPr/>
        <p:txBody>
          <a:bodyPr/>
          <a:lstStyle/>
          <a:p>
            <a:pPr marL="0" indent="0">
              <a:buNone/>
            </a:pPr>
            <a:r>
              <a:rPr lang="en-US" dirty="0"/>
              <a:t>Data Analysis Methodology</a:t>
            </a:r>
          </a:p>
          <a:p>
            <a:pPr marL="0" indent="0">
              <a:buNone/>
            </a:pPr>
            <a:endParaRPr lang="en-US" dirty="0"/>
          </a:p>
          <a:p>
            <a:pPr lvl="1"/>
            <a:r>
              <a:rPr lang="en-US" dirty="0"/>
              <a:t>Crime rate data were downloaded from FBI-NIBRS (National Incident Based Reporting System), which present all reported crime in a city throughout the year.</a:t>
            </a:r>
          </a:p>
          <a:p>
            <a:pPr lvl="1"/>
            <a:r>
              <a:rPr lang="en-US" dirty="0"/>
              <a:t>A list of marijuana stores was downloaded from </a:t>
            </a:r>
            <a:r>
              <a:rPr lang="en-US" u="sng" dirty="0"/>
              <a:t>colorado.gov</a:t>
            </a:r>
            <a:r>
              <a:rPr lang="en-US" dirty="0"/>
              <a:t>.  The primary  data point used in this study was the physical location of the store (street, city and zip code).</a:t>
            </a:r>
          </a:p>
          <a:p>
            <a:endParaRPr lang="en-US" dirty="0"/>
          </a:p>
        </p:txBody>
      </p:sp>
    </p:spTree>
    <p:extLst>
      <p:ext uri="{BB962C8B-B14F-4D97-AF65-F5344CB8AC3E}">
        <p14:creationId xmlns:p14="http://schemas.microsoft.com/office/powerpoint/2010/main" val="1491147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Dispensary location vs. crime rate over time</a:t>
            </a:r>
          </a:p>
        </p:txBody>
      </p:sp>
      <p:sp>
        <p:nvSpPr>
          <p:cNvPr id="3" name="Content Placeholder 2"/>
          <p:cNvSpPr>
            <a:spLocks noGrp="1"/>
          </p:cNvSpPr>
          <p:nvPr>
            <p:ph idx="1"/>
          </p:nvPr>
        </p:nvSpPr>
        <p:spPr/>
        <p:txBody>
          <a:bodyPr>
            <a:normAutofit fontScale="92500"/>
          </a:bodyPr>
          <a:lstStyle/>
          <a:p>
            <a:pPr marL="0" indent="0">
              <a:buNone/>
            </a:pPr>
            <a:r>
              <a:rPr lang="en-US" u="sng" dirty="0"/>
              <a:t>Coding logic</a:t>
            </a:r>
            <a:endParaRPr lang="en-US" dirty="0"/>
          </a:p>
          <a:p>
            <a:pPr marL="0" indent="0">
              <a:buNone/>
            </a:pPr>
            <a:r>
              <a:rPr lang="en-US" dirty="0"/>
              <a:t>Step 1: using excel file with 2013-2016 crime stats to create new </a:t>
            </a:r>
            <a:r>
              <a:rPr lang="en-US" dirty="0" err="1"/>
              <a:t>dataframe</a:t>
            </a:r>
            <a:endParaRPr lang="en-US" dirty="0"/>
          </a:p>
          <a:p>
            <a:pPr marL="0" indent="0">
              <a:buNone/>
            </a:pPr>
            <a:r>
              <a:rPr lang="en-US" dirty="0"/>
              <a:t>Step 2: group the MJ stores DF by city and do count to find number of stores per city</a:t>
            </a:r>
          </a:p>
          <a:p>
            <a:pPr marL="0" indent="0">
              <a:buNone/>
            </a:pPr>
            <a:r>
              <a:rPr lang="en-US" dirty="0"/>
              <a:t>Step 3: merge two </a:t>
            </a:r>
            <a:r>
              <a:rPr lang="en-US" dirty="0" err="1"/>
              <a:t>dataframe</a:t>
            </a:r>
            <a:r>
              <a:rPr lang="en-US" dirty="0"/>
              <a:t> on city and </a:t>
            </a:r>
            <a:r>
              <a:rPr lang="en-US" dirty="0" err="1"/>
              <a:t>dropna</a:t>
            </a:r>
            <a:r>
              <a:rPr lang="en-US" dirty="0"/>
              <a:t> value to keep only city with MJ stores</a:t>
            </a:r>
          </a:p>
          <a:p>
            <a:pPr marL="0" indent="0">
              <a:buNone/>
            </a:pPr>
            <a:r>
              <a:rPr lang="en-US" dirty="0"/>
              <a:t>Step 4: calculate crime rate based on (sum of person and property crime) / population *100 </a:t>
            </a:r>
          </a:p>
          <a:p>
            <a:pPr marL="1087438" indent="-1087438">
              <a:buNone/>
            </a:pPr>
            <a:r>
              <a:rPr lang="en-US" dirty="0"/>
              <a:t>Step 5: build a line graph to see the crime rate change of city with dispensary </a:t>
            </a:r>
          </a:p>
          <a:p>
            <a:endParaRPr lang="en-US" dirty="0"/>
          </a:p>
        </p:txBody>
      </p:sp>
    </p:spTree>
    <p:extLst>
      <p:ext uri="{BB962C8B-B14F-4D97-AF65-F5344CB8AC3E}">
        <p14:creationId xmlns:p14="http://schemas.microsoft.com/office/powerpoint/2010/main" val="380672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Data Cleaning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82" y="1605584"/>
            <a:ext cx="12095018" cy="10960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 y="2753075"/>
            <a:ext cx="12055012" cy="28025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978" y="5599579"/>
            <a:ext cx="10847331" cy="736068"/>
          </a:xfrm>
          <a:prstGeom prst="rect">
            <a:avLst/>
          </a:prstGeom>
        </p:spPr>
      </p:pic>
    </p:spTree>
    <p:extLst>
      <p:ext uri="{BB962C8B-B14F-4D97-AF65-F5344CB8AC3E}">
        <p14:creationId xmlns:p14="http://schemas.microsoft.com/office/powerpoint/2010/main" val="839376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Plotting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83961"/>
            <a:ext cx="12208713" cy="16350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8449"/>
            <a:ext cx="12192000" cy="2880687"/>
          </a:xfrm>
          <a:prstGeom prst="rect">
            <a:avLst/>
          </a:prstGeom>
        </p:spPr>
      </p:pic>
    </p:spTree>
    <p:extLst>
      <p:ext uri="{BB962C8B-B14F-4D97-AF65-F5344CB8AC3E}">
        <p14:creationId xmlns:p14="http://schemas.microsoft.com/office/powerpoint/2010/main" val="816548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21" y="637308"/>
            <a:ext cx="7439891" cy="4959927"/>
          </a:xfrm>
        </p:spPr>
      </p:pic>
      <p:sp>
        <p:nvSpPr>
          <p:cNvPr id="5" name="TextBox 4">
            <a:extLst>
              <a:ext uri="{FF2B5EF4-FFF2-40B4-BE49-F238E27FC236}">
                <a16:creationId xmlns:a16="http://schemas.microsoft.com/office/drawing/2014/main" id="{AC0CA91F-4240-4BF3-B584-686A45EA5D1A}"/>
              </a:ext>
            </a:extLst>
          </p:cNvPr>
          <p:cNvSpPr txBox="1"/>
          <p:nvPr/>
        </p:nvSpPr>
        <p:spPr>
          <a:xfrm>
            <a:off x="7679765" y="736463"/>
            <a:ext cx="4512235" cy="5355312"/>
          </a:xfrm>
          <a:prstGeom prst="rect">
            <a:avLst/>
          </a:prstGeom>
          <a:noFill/>
        </p:spPr>
        <p:txBody>
          <a:bodyPr wrap="square" rtlCol="0">
            <a:spAutoFit/>
          </a:bodyPr>
          <a:lstStyle/>
          <a:p>
            <a:r>
              <a:rPr lang="en-US" b="1" dirty="0"/>
              <a:t>Analysis</a:t>
            </a:r>
          </a:p>
          <a:p>
            <a:endParaRPr lang="en-US" dirty="0"/>
          </a:p>
          <a:p>
            <a:pPr marL="342900" indent="-342900">
              <a:buAutoNum type="arabicParenR"/>
              <a:tabLst>
                <a:tab pos="346075" algn="l"/>
              </a:tabLst>
            </a:pPr>
            <a:r>
              <a:rPr lang="en-US" dirty="0"/>
              <a:t>Most cities with higher crime rate appear to drop in 2015</a:t>
            </a:r>
          </a:p>
          <a:p>
            <a:pPr marL="342900" indent="-342900">
              <a:buAutoNum type="arabicParenR"/>
              <a:tabLst>
                <a:tab pos="346075" algn="l"/>
              </a:tabLst>
            </a:pPr>
            <a:endParaRPr lang="en-US" dirty="0"/>
          </a:p>
          <a:p>
            <a:pPr marL="342900" indent="-342900">
              <a:buAutoNum type="arabicParenR"/>
              <a:tabLst>
                <a:tab pos="346075" algn="l"/>
              </a:tabLst>
            </a:pPr>
            <a:r>
              <a:rPr lang="en-US" dirty="0"/>
              <a:t>However, there are multiple cities with lower crime in 2015, but increased in 2016.</a:t>
            </a:r>
          </a:p>
          <a:p>
            <a:pPr marL="342900" indent="-342900">
              <a:buAutoNum type="arabicParenR"/>
              <a:tabLst>
                <a:tab pos="346075" algn="l"/>
              </a:tabLst>
            </a:pPr>
            <a:endParaRPr lang="en-US" dirty="0"/>
          </a:p>
          <a:p>
            <a:pPr marL="342900" indent="-342900">
              <a:buAutoNum type="arabicParenR"/>
              <a:tabLst>
                <a:tab pos="346075" algn="l"/>
              </a:tabLst>
            </a:pPr>
            <a:r>
              <a:rPr lang="en-US" dirty="0"/>
              <a:t>Although the legalization of sales of recreational marijuana took effect in early 2014, it makes sense that it may take some time for the stores to actually open and the 2015 data may still be valid.</a:t>
            </a:r>
          </a:p>
          <a:p>
            <a:pPr marL="342900" indent="-342900">
              <a:buAutoNum type="arabicParenR"/>
              <a:tabLst>
                <a:tab pos="346075" algn="l"/>
              </a:tabLst>
            </a:pPr>
            <a:endParaRPr lang="en-US" dirty="0"/>
          </a:p>
          <a:p>
            <a:pPr marL="342900" indent="-342900">
              <a:buAutoNum type="arabicParenR"/>
              <a:tabLst>
                <a:tab pos="346075" algn="l"/>
              </a:tabLst>
            </a:pPr>
            <a:r>
              <a:rPr lang="en-US" dirty="0"/>
              <a:t>However, I was not sure if this is directly related to the legalization of sales of Marijuana</a:t>
            </a:r>
          </a:p>
          <a:p>
            <a:pPr marL="342900" indent="-342900">
              <a:buAutoNum type="arabicParenR"/>
              <a:tabLst>
                <a:tab pos="346075" algn="l"/>
              </a:tabLst>
            </a:pPr>
            <a:endParaRPr lang="en-US" dirty="0"/>
          </a:p>
        </p:txBody>
      </p:sp>
    </p:spTree>
    <p:extLst>
      <p:ext uri="{BB962C8B-B14F-4D97-AF65-F5344CB8AC3E}">
        <p14:creationId xmlns:p14="http://schemas.microsoft.com/office/powerpoint/2010/main" val="258590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B2EEF-A971-417D-9B3E-F4FCF4C3F8A6}"/>
              </a:ext>
            </a:extLst>
          </p:cNvPr>
          <p:cNvSpPr>
            <a:spLocks noGrp="1"/>
          </p:cNvSpPr>
          <p:nvPr>
            <p:ph idx="1"/>
          </p:nvPr>
        </p:nvSpPr>
        <p:spPr>
          <a:xfrm>
            <a:off x="838200" y="370541"/>
            <a:ext cx="10515600" cy="5806422"/>
          </a:xfrm>
        </p:spPr>
        <p:txBody>
          <a:bodyPr/>
          <a:lstStyle/>
          <a:p>
            <a:pPr marL="0" indent="0">
              <a:buNone/>
            </a:pPr>
            <a:r>
              <a:rPr lang="en-US" dirty="0"/>
              <a:t>Code Snippets</a:t>
            </a:r>
          </a:p>
        </p:txBody>
      </p:sp>
      <p:pic>
        <p:nvPicPr>
          <p:cNvPr id="6" name="Picture 5">
            <a:extLst>
              <a:ext uri="{FF2B5EF4-FFF2-40B4-BE49-F238E27FC236}">
                <a16:creationId xmlns:a16="http://schemas.microsoft.com/office/drawing/2014/main" id="{522730A3-057E-7A41-82BD-B36B1399E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14400"/>
            <a:ext cx="6858000" cy="5581650"/>
          </a:xfrm>
          <a:prstGeom prst="rect">
            <a:avLst/>
          </a:prstGeom>
        </p:spPr>
      </p:pic>
    </p:spTree>
    <p:extLst>
      <p:ext uri="{BB962C8B-B14F-4D97-AF65-F5344CB8AC3E}">
        <p14:creationId xmlns:p14="http://schemas.microsoft.com/office/powerpoint/2010/main" val="827025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28187"/>
            <a:ext cx="7351059" cy="4900706"/>
          </a:xfrm>
        </p:spPr>
      </p:pic>
      <p:sp>
        <p:nvSpPr>
          <p:cNvPr id="5" name="TextBox 4">
            <a:extLst>
              <a:ext uri="{FF2B5EF4-FFF2-40B4-BE49-F238E27FC236}">
                <a16:creationId xmlns:a16="http://schemas.microsoft.com/office/drawing/2014/main" id="{AC0CA91F-4240-4BF3-B584-686A45EA5D1A}"/>
              </a:ext>
            </a:extLst>
          </p:cNvPr>
          <p:cNvSpPr txBox="1"/>
          <p:nvPr/>
        </p:nvSpPr>
        <p:spPr>
          <a:xfrm>
            <a:off x="7351058" y="1096682"/>
            <a:ext cx="4512235" cy="2308324"/>
          </a:xfrm>
          <a:prstGeom prst="rect">
            <a:avLst/>
          </a:prstGeom>
          <a:noFill/>
        </p:spPr>
        <p:txBody>
          <a:bodyPr wrap="square" rtlCol="0">
            <a:spAutoFit/>
          </a:bodyPr>
          <a:lstStyle/>
          <a:p>
            <a:r>
              <a:rPr lang="en-US" b="1" dirty="0"/>
              <a:t>Analysis</a:t>
            </a:r>
          </a:p>
          <a:p>
            <a:endParaRPr lang="en-US" dirty="0"/>
          </a:p>
          <a:p>
            <a:pPr marL="342900" indent="-342900">
              <a:buAutoNum type="arabicParenR"/>
              <a:tabLst>
                <a:tab pos="346075" algn="l"/>
              </a:tabLst>
            </a:pPr>
            <a:r>
              <a:rPr lang="en-US" dirty="0"/>
              <a:t>This graph focus on Drug related crime only</a:t>
            </a:r>
          </a:p>
          <a:p>
            <a:pPr marL="342900" indent="-342900">
              <a:buAutoNum type="arabicParenR"/>
              <a:tabLst>
                <a:tab pos="346075" algn="l"/>
              </a:tabLst>
            </a:pPr>
            <a:endParaRPr lang="en-US" dirty="0"/>
          </a:p>
          <a:p>
            <a:pPr marL="342900" indent="-342900">
              <a:buAutoNum type="arabicParenR"/>
              <a:tabLst>
                <a:tab pos="346075" algn="l"/>
              </a:tabLst>
            </a:pPr>
            <a:r>
              <a:rPr lang="en-US" dirty="0"/>
              <a:t>We observed similar pattern in crime rate changes in the cities, which made the overall crime rate data more relevant.</a:t>
            </a:r>
          </a:p>
        </p:txBody>
      </p:sp>
    </p:spTree>
    <p:extLst>
      <p:ext uri="{BB962C8B-B14F-4D97-AF65-F5344CB8AC3E}">
        <p14:creationId xmlns:p14="http://schemas.microsoft.com/office/powerpoint/2010/main" val="20675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35663"/>
            <a:ext cx="8204091" cy="5469392"/>
          </a:xfrm>
        </p:spPr>
      </p:pic>
      <p:sp>
        <p:nvSpPr>
          <p:cNvPr id="5" name="TextBox 4">
            <a:extLst>
              <a:ext uri="{FF2B5EF4-FFF2-40B4-BE49-F238E27FC236}">
                <a16:creationId xmlns:a16="http://schemas.microsoft.com/office/drawing/2014/main" id="{AC0CA91F-4240-4BF3-B584-686A45EA5D1A}"/>
              </a:ext>
            </a:extLst>
          </p:cNvPr>
          <p:cNvSpPr txBox="1"/>
          <p:nvPr/>
        </p:nvSpPr>
        <p:spPr>
          <a:xfrm>
            <a:off x="8354291" y="584063"/>
            <a:ext cx="3241965" cy="4247317"/>
          </a:xfrm>
          <a:prstGeom prst="rect">
            <a:avLst/>
          </a:prstGeom>
          <a:noFill/>
        </p:spPr>
        <p:txBody>
          <a:bodyPr wrap="square" rtlCol="0">
            <a:spAutoFit/>
          </a:bodyPr>
          <a:lstStyle/>
          <a:p>
            <a:r>
              <a:rPr lang="en-US" b="1" dirty="0"/>
              <a:t>Analysis</a:t>
            </a:r>
          </a:p>
          <a:p>
            <a:endParaRPr lang="en-US" dirty="0"/>
          </a:p>
          <a:p>
            <a:pPr marL="342900" indent="-342900">
              <a:buAutoNum type="arabicParenR"/>
              <a:tabLst>
                <a:tab pos="346075" algn="l"/>
              </a:tabLst>
            </a:pPr>
            <a:r>
              <a:rPr lang="en-US" dirty="0"/>
              <a:t>Larger city tend to have larger population thus more dispensaries were opened</a:t>
            </a:r>
          </a:p>
          <a:p>
            <a:pPr marL="342900" indent="-342900">
              <a:buAutoNum type="arabicParenR"/>
              <a:tabLst>
                <a:tab pos="346075" algn="l"/>
              </a:tabLst>
            </a:pPr>
            <a:endParaRPr lang="en-US" dirty="0"/>
          </a:p>
          <a:p>
            <a:pPr marL="342900" indent="-342900">
              <a:buAutoNum type="arabicParenR"/>
              <a:tabLst>
                <a:tab pos="346075" algn="l"/>
              </a:tabLst>
            </a:pPr>
            <a:r>
              <a:rPr lang="en-US" dirty="0"/>
              <a:t>However, we can see that crime rate tend to be higher with smaller cities which don’t have too many dispensaries.</a:t>
            </a:r>
          </a:p>
          <a:p>
            <a:pPr marL="342900" indent="-342900">
              <a:buAutoNum type="arabicParenR"/>
              <a:tabLst>
                <a:tab pos="346075" algn="l"/>
              </a:tabLst>
            </a:pPr>
            <a:r>
              <a:rPr lang="en-US" dirty="0"/>
              <a:t>Few of the data were excluded from the graph by using </a:t>
            </a:r>
            <a:r>
              <a:rPr lang="en-US" dirty="0" err="1"/>
              <a:t>ylimit</a:t>
            </a:r>
            <a:r>
              <a:rPr lang="en-US" dirty="0"/>
              <a:t> for visualization purpose</a:t>
            </a:r>
          </a:p>
        </p:txBody>
      </p:sp>
    </p:spTree>
    <p:extLst>
      <p:ext uri="{BB962C8B-B14F-4D97-AF65-F5344CB8AC3E}">
        <p14:creationId xmlns:p14="http://schemas.microsoft.com/office/powerpoint/2010/main" val="89301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B2EEF-A971-417D-9B3E-F4FCF4C3F8A6}"/>
              </a:ext>
            </a:extLst>
          </p:cNvPr>
          <p:cNvSpPr>
            <a:spLocks noGrp="1"/>
          </p:cNvSpPr>
          <p:nvPr>
            <p:ph idx="1"/>
          </p:nvPr>
        </p:nvSpPr>
        <p:spPr>
          <a:xfrm>
            <a:off x="838200" y="370541"/>
            <a:ext cx="10515600" cy="5806422"/>
          </a:xfrm>
        </p:spPr>
        <p:txBody>
          <a:bodyPr/>
          <a:lstStyle/>
          <a:p>
            <a:pPr marL="0" indent="0">
              <a:buNone/>
            </a:pPr>
            <a:r>
              <a:rPr lang="en-US" dirty="0"/>
              <a:t>Code Snippets</a:t>
            </a:r>
          </a:p>
        </p:txBody>
      </p:sp>
      <p:pic>
        <p:nvPicPr>
          <p:cNvPr id="4" name="Picture 3">
            <a:extLst>
              <a:ext uri="{FF2B5EF4-FFF2-40B4-BE49-F238E27FC236}">
                <a16:creationId xmlns:a16="http://schemas.microsoft.com/office/drawing/2014/main" id="{ED298163-CE69-5544-A560-0B24724B8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27100"/>
            <a:ext cx="7988300" cy="1689100"/>
          </a:xfrm>
          <a:prstGeom prst="rect">
            <a:avLst/>
          </a:prstGeom>
        </p:spPr>
      </p:pic>
      <p:pic>
        <p:nvPicPr>
          <p:cNvPr id="7" name="Picture 6">
            <a:extLst>
              <a:ext uri="{FF2B5EF4-FFF2-40B4-BE49-F238E27FC236}">
                <a16:creationId xmlns:a16="http://schemas.microsoft.com/office/drawing/2014/main" id="{9FBDE580-1131-C744-8323-3998DF275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6200"/>
            <a:ext cx="12192000" cy="3255390"/>
          </a:xfrm>
          <a:prstGeom prst="rect">
            <a:avLst/>
          </a:prstGeom>
        </p:spPr>
      </p:pic>
    </p:spTree>
    <p:extLst>
      <p:ext uri="{BB962C8B-B14F-4D97-AF65-F5344CB8AC3E}">
        <p14:creationId xmlns:p14="http://schemas.microsoft.com/office/powerpoint/2010/main" val="275200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D4F43-7FDC-9C4F-853C-A9DF91994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0"/>
            <a:ext cx="10115550" cy="6858000"/>
          </a:xfrm>
          <a:prstGeom prst="rect">
            <a:avLst/>
          </a:prstGeom>
        </p:spPr>
      </p:pic>
      <p:sp>
        <p:nvSpPr>
          <p:cNvPr id="5" name="TextBox 4">
            <a:extLst>
              <a:ext uri="{FF2B5EF4-FFF2-40B4-BE49-F238E27FC236}">
                <a16:creationId xmlns:a16="http://schemas.microsoft.com/office/drawing/2014/main" id="{885F73F3-FA20-BE44-9360-05088BC6707B}"/>
              </a:ext>
            </a:extLst>
          </p:cNvPr>
          <p:cNvSpPr txBox="1"/>
          <p:nvPr/>
        </p:nvSpPr>
        <p:spPr>
          <a:xfrm>
            <a:off x="8515350" y="819150"/>
            <a:ext cx="3467100" cy="3970318"/>
          </a:xfrm>
          <a:prstGeom prst="rect">
            <a:avLst/>
          </a:prstGeom>
          <a:noFill/>
        </p:spPr>
        <p:txBody>
          <a:bodyPr wrap="square" rtlCol="0">
            <a:spAutoFit/>
          </a:bodyPr>
          <a:lstStyle/>
          <a:p>
            <a:r>
              <a:rPr lang="en-US" b="1" dirty="0"/>
              <a:t>Analysis</a:t>
            </a:r>
          </a:p>
          <a:p>
            <a:endParaRPr lang="en-US" dirty="0"/>
          </a:p>
          <a:p>
            <a:pPr marL="457200" indent="-457200">
              <a:buAutoNum type="arabicParenR"/>
            </a:pPr>
            <a:r>
              <a:rPr lang="en-US" dirty="0"/>
              <a:t>Here, we plotted the median household income for each zip code. The blue markers represent income prior to the legalization of commercial sales </a:t>
            </a:r>
          </a:p>
          <a:p>
            <a:endParaRPr lang="en-US" dirty="0"/>
          </a:p>
          <a:p>
            <a:pPr marL="457200" indent="-457200">
              <a:buAutoNum type="arabicParenR" startAt="2"/>
            </a:pPr>
            <a:r>
              <a:rPr lang="en-US" dirty="0"/>
              <a:t>Based on the data, we concluded the legalization of commercial sale of marijuana had no observable impact on median household income</a:t>
            </a:r>
          </a:p>
        </p:txBody>
      </p:sp>
    </p:spTree>
    <p:extLst>
      <p:ext uri="{BB962C8B-B14F-4D97-AF65-F5344CB8AC3E}">
        <p14:creationId xmlns:p14="http://schemas.microsoft.com/office/powerpoint/2010/main" val="221001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23E715-0B87-7842-B337-73C96EA37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19050"/>
            <a:ext cx="5486400" cy="3657600"/>
          </a:xfrm>
          <a:prstGeom prst="rect">
            <a:avLst/>
          </a:prstGeom>
        </p:spPr>
      </p:pic>
      <p:pic>
        <p:nvPicPr>
          <p:cNvPr id="5" name="Picture 4">
            <a:extLst>
              <a:ext uri="{FF2B5EF4-FFF2-40B4-BE49-F238E27FC236}">
                <a16:creationId xmlns:a16="http://schemas.microsoft.com/office/drawing/2014/main" id="{21EF43C3-53F3-534F-A833-15F1D9029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50" y="19050"/>
            <a:ext cx="5486400" cy="3657600"/>
          </a:xfrm>
          <a:prstGeom prst="rect">
            <a:avLst/>
          </a:prstGeom>
        </p:spPr>
      </p:pic>
      <p:sp>
        <p:nvSpPr>
          <p:cNvPr id="7" name="TextBox 6">
            <a:extLst>
              <a:ext uri="{FF2B5EF4-FFF2-40B4-BE49-F238E27FC236}">
                <a16:creationId xmlns:a16="http://schemas.microsoft.com/office/drawing/2014/main" id="{4FA968F0-BA3A-F04F-90A2-E49CA52BC636}"/>
              </a:ext>
            </a:extLst>
          </p:cNvPr>
          <p:cNvSpPr txBox="1"/>
          <p:nvPr/>
        </p:nvSpPr>
        <p:spPr>
          <a:xfrm>
            <a:off x="3829050" y="3676650"/>
            <a:ext cx="3771900" cy="2585323"/>
          </a:xfrm>
          <a:prstGeom prst="rect">
            <a:avLst/>
          </a:prstGeom>
          <a:noFill/>
        </p:spPr>
        <p:txBody>
          <a:bodyPr wrap="square" rtlCol="0">
            <a:spAutoFit/>
          </a:bodyPr>
          <a:lstStyle/>
          <a:p>
            <a:r>
              <a:rPr lang="en-US" dirty="0"/>
              <a:t>We calculated the average median household income for the years before legalization and the years after.  We compared the before and after differences of the zip codes that had the lowest and highest median household income. The graphs show that income increased slightly for 7 out of the 10 samples. </a:t>
            </a:r>
          </a:p>
        </p:txBody>
      </p:sp>
    </p:spTree>
    <p:extLst>
      <p:ext uri="{BB962C8B-B14F-4D97-AF65-F5344CB8AC3E}">
        <p14:creationId xmlns:p14="http://schemas.microsoft.com/office/powerpoint/2010/main" val="71420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A07A3C-EF36-46A2-BCE0-7C3335FFD2F9}"/>
              </a:ext>
            </a:extLst>
          </p:cNvPr>
          <p:cNvPicPr>
            <a:picLocks noChangeAspect="1"/>
          </p:cNvPicPr>
          <p:nvPr/>
        </p:nvPicPr>
        <p:blipFill rotWithShape="1">
          <a:blip r:embed="rId2">
            <a:extLst>
              <a:ext uri="{28A0092B-C50C-407E-A947-70E740481C1C}">
                <a14:useLocalDpi xmlns:a14="http://schemas.microsoft.com/office/drawing/2010/main" val="0"/>
              </a:ext>
            </a:extLst>
          </a:blip>
          <a:srcRect t="442"/>
          <a:stretch/>
        </p:blipFill>
        <p:spPr>
          <a:xfrm>
            <a:off x="20" y="10"/>
            <a:ext cx="12191980" cy="6857990"/>
          </a:xfrm>
          <a:prstGeom prst="rect">
            <a:avLst/>
          </a:prstGeom>
        </p:spPr>
      </p:pic>
    </p:spTree>
    <p:extLst>
      <p:ext uri="{BB962C8B-B14F-4D97-AF65-F5344CB8AC3E}">
        <p14:creationId xmlns:p14="http://schemas.microsoft.com/office/powerpoint/2010/main" val="284930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18D1-7272-2B4A-BE58-07A42BC86C14}"/>
              </a:ext>
            </a:extLst>
          </p:cNvPr>
          <p:cNvSpPr>
            <a:spLocks noGrp="1"/>
          </p:cNvSpPr>
          <p:nvPr>
            <p:ph type="title"/>
          </p:nvPr>
        </p:nvSpPr>
        <p:spPr/>
        <p:txBody>
          <a:bodyPr/>
          <a:lstStyle/>
          <a:p>
            <a:r>
              <a:rPr lang="en-US" dirty="0"/>
              <a:t>Does the legalization of commercial sale of marijuana affect unemployment? </a:t>
            </a:r>
          </a:p>
        </p:txBody>
      </p:sp>
      <p:sp>
        <p:nvSpPr>
          <p:cNvPr id="3" name="Content Placeholder 2">
            <a:extLst>
              <a:ext uri="{FF2B5EF4-FFF2-40B4-BE49-F238E27FC236}">
                <a16:creationId xmlns:a16="http://schemas.microsoft.com/office/drawing/2014/main" id="{6D13E9E3-45BF-574F-A508-D263082ABA2F}"/>
              </a:ext>
            </a:extLst>
          </p:cNvPr>
          <p:cNvSpPr>
            <a:spLocks noGrp="1"/>
          </p:cNvSpPr>
          <p:nvPr>
            <p:ph idx="1"/>
          </p:nvPr>
        </p:nvSpPr>
        <p:spPr/>
        <p:txBody>
          <a:bodyPr/>
          <a:lstStyle/>
          <a:p>
            <a:pPr marL="0" indent="0">
              <a:buNone/>
            </a:pPr>
            <a:r>
              <a:rPr lang="en-US" dirty="0"/>
              <a:t>Data Analysis Methodology</a:t>
            </a:r>
          </a:p>
          <a:p>
            <a:pPr marL="0" indent="0">
              <a:buNone/>
            </a:pPr>
            <a:endParaRPr lang="en-US" dirty="0"/>
          </a:p>
          <a:p>
            <a:pPr lvl="1"/>
            <a:r>
              <a:rPr lang="en-US" dirty="0"/>
              <a:t>Income data was downloaded from </a:t>
            </a:r>
            <a:r>
              <a:rPr lang="en-US" u="sng" dirty="0" err="1"/>
              <a:t>factfinder.census.gov</a:t>
            </a:r>
            <a:r>
              <a:rPr lang="en-US" dirty="0"/>
              <a:t>.  </a:t>
            </a:r>
          </a:p>
          <a:p>
            <a:pPr marL="457200" lvl="1" indent="0">
              <a:buNone/>
            </a:pPr>
            <a:endParaRPr lang="en-US" dirty="0"/>
          </a:p>
          <a:p>
            <a:pPr lvl="1"/>
            <a:r>
              <a:rPr lang="en-US" dirty="0"/>
              <a:t>Income data was gathered for the years of 2012-2016. We will be comparing the the unemployment rates for various age groups. We would like to see if the presence of marijuana dispensaries decrease unemployment rates through job creation or adversely increase unemployment rates</a:t>
            </a:r>
          </a:p>
        </p:txBody>
      </p:sp>
    </p:spTree>
    <p:extLst>
      <p:ext uri="{BB962C8B-B14F-4D97-AF65-F5344CB8AC3E}">
        <p14:creationId xmlns:p14="http://schemas.microsoft.com/office/powerpoint/2010/main" val="376968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B2EEF-A971-417D-9B3E-F4FCF4C3F8A6}"/>
              </a:ext>
            </a:extLst>
          </p:cNvPr>
          <p:cNvSpPr>
            <a:spLocks noGrp="1"/>
          </p:cNvSpPr>
          <p:nvPr>
            <p:ph idx="1"/>
          </p:nvPr>
        </p:nvSpPr>
        <p:spPr>
          <a:xfrm>
            <a:off x="838200" y="370541"/>
            <a:ext cx="10515600" cy="5806422"/>
          </a:xfrm>
        </p:spPr>
        <p:txBody>
          <a:bodyPr/>
          <a:lstStyle/>
          <a:p>
            <a:pPr marL="0" indent="0">
              <a:buNone/>
            </a:pPr>
            <a:r>
              <a:rPr lang="en-US" dirty="0"/>
              <a:t>Code Snippets</a:t>
            </a:r>
          </a:p>
        </p:txBody>
      </p:sp>
      <p:pic>
        <p:nvPicPr>
          <p:cNvPr id="4" name="Picture 3">
            <a:extLst>
              <a:ext uri="{FF2B5EF4-FFF2-40B4-BE49-F238E27FC236}">
                <a16:creationId xmlns:a16="http://schemas.microsoft.com/office/drawing/2014/main" id="{FDADC684-81F6-3744-A276-7DA1CB14A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285"/>
            <a:ext cx="12192000" cy="6023715"/>
          </a:xfrm>
          <a:prstGeom prst="rect">
            <a:avLst/>
          </a:prstGeom>
        </p:spPr>
      </p:pic>
    </p:spTree>
    <p:extLst>
      <p:ext uri="{BB962C8B-B14F-4D97-AF65-F5344CB8AC3E}">
        <p14:creationId xmlns:p14="http://schemas.microsoft.com/office/powerpoint/2010/main" val="4146696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1045</Words>
  <Application>Microsoft Office PowerPoint</Application>
  <PresentationFormat>Widescreen</PresentationFormat>
  <Paragraphs>107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Rounded MT Bold</vt:lpstr>
      <vt:lpstr>Calibri</vt:lpstr>
      <vt:lpstr>Calibri Light</vt:lpstr>
      <vt:lpstr>Office Theme</vt:lpstr>
      <vt:lpstr>Analysis on the Legalization of Recreational Marijuana in the State of Colorado</vt:lpstr>
      <vt:lpstr>Does the legalization of commercial sale of marijuana affect median household income? </vt:lpstr>
      <vt:lpstr>PowerPoint Presentation</vt:lpstr>
      <vt:lpstr>PowerPoint Presentation</vt:lpstr>
      <vt:lpstr>PowerPoint Presentation</vt:lpstr>
      <vt:lpstr>PowerPoint Presentation</vt:lpstr>
      <vt:lpstr>PowerPoint Presentation</vt:lpstr>
      <vt:lpstr>Does the legalization of commercial sale of marijuana affect unemployment? </vt:lpstr>
      <vt:lpstr>PowerPoint Presentation</vt:lpstr>
      <vt:lpstr>PowerPoint Presentation</vt:lpstr>
      <vt:lpstr>PowerPoint Presentation</vt:lpstr>
      <vt:lpstr>Using GeoPandas to make Map</vt:lpstr>
      <vt:lpstr>Using GeoPandas to make Map</vt:lpstr>
      <vt:lpstr>Using GeoPandas to make Map</vt:lpstr>
      <vt:lpstr>Using GeoPandas to make Map</vt:lpstr>
      <vt:lpstr>Using GeoPandas to make Map</vt:lpstr>
      <vt:lpstr>Does legal marijuana effect housing values?</vt:lpstr>
      <vt:lpstr> CO Housing Price Trends 2012 - 2018</vt:lpstr>
      <vt:lpstr>PowerPoint Presentation</vt:lpstr>
      <vt:lpstr>PowerPoint Presentation</vt:lpstr>
      <vt:lpstr>PowerPoint Presentation</vt:lpstr>
      <vt:lpstr>PowerPoint Presentation</vt:lpstr>
      <vt:lpstr>PowerPoint Presentation</vt:lpstr>
      <vt:lpstr>PowerPoint Presentation</vt:lpstr>
      <vt:lpstr>Does legal Marijuana effect crime rate?  </vt:lpstr>
      <vt:lpstr>Dispensary location vs. crime rate over time</vt:lpstr>
      <vt:lpstr>Code Snippets – Data Cleaning</vt:lpstr>
      <vt:lpstr>Code Snippets – Plotting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the Legalization of Recreational Marijuana in the State of Colorado</dc:title>
  <dc:creator>Peter Liu</dc:creator>
  <cp:lastModifiedBy>Peter Liu</cp:lastModifiedBy>
  <cp:revision>1</cp:revision>
  <dcterms:created xsi:type="dcterms:W3CDTF">2018-09-19T01:26:57Z</dcterms:created>
  <dcterms:modified xsi:type="dcterms:W3CDTF">2018-09-19T01:28:03Z</dcterms:modified>
</cp:coreProperties>
</file>