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FD8-16DE-42D8-BFCF-0993F19EE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222-C1E0-47F3-9E18-91F4F0F3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468C-8D8A-46AE-A3A4-E2AA288F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FC09-6968-4F7E-8C9C-1C59652F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489E-2785-4E21-9B49-89E378B4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EF87-1906-4CE6-AB0A-DAE49D7B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7A9B-4AEC-44A9-9B85-494427AB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84E9-D516-4E78-BE20-276662C5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50F6-F508-4CCC-B4BA-DE364805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C735-69B6-4FB3-9748-1CB718B9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87116-7E67-4F14-B78B-1F690E518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F57D9-DE16-4AF0-9026-835F4B18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D14E-87E6-4C97-92F9-DD6488E7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86BE-4AD8-4725-99AF-40A3060B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272C-0CDB-4BE7-BD76-012575BA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C5A-DE4C-406A-AC9B-79BF29A5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A5F4-852E-4F9B-84DC-B0B5CC41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2F15-785A-4DF1-9026-873C68B5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EA59-7A1E-4BAA-8083-9F64029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D3C1-E7F4-41C6-A43F-C931474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F9C5-B892-4D2C-AEFF-AB4CAA8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BB9C-6BB0-4093-8378-EDEC32E2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7EB9-13D7-4E0E-B696-4E042F2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EA51-DE38-4353-A7A7-9A76C0CF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8756-B300-47B0-BC21-AF1414FC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7C81-BE93-4652-83C5-8F939D1B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4985-DFF3-469B-9D45-AD94AE8D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718A3-3247-4951-AAE2-C0EBADC0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96B4-3AF5-41FA-BC74-5C1734BB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A27A-E381-4A4A-8BE0-53617AC4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E431-D4FF-447A-9CFB-F83AAE3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108-37CA-4428-90D1-8B912DF2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2163D-2442-483A-953D-33D49EAA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2A7E-034F-4208-A340-CE5E2A61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5C67-9A18-48D6-9D4A-EB326956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4E170-E44A-4CC8-877F-AA2C25642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112CF-A0EE-45A0-9AB4-707878ED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A0352-F5E1-465E-9102-02126AA6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FC8D-7A52-49FF-926D-0B7706B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9D3A-0EC1-4C07-9506-6E851B7F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C6531-AEAE-4381-87B4-3656FA82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8B337-E8E1-43DD-BE9A-DD863EF6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C3ECF-97D0-463F-8CA6-6455F06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0B683-8670-4666-980A-48936C64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B4E32-5F8D-4ABF-959A-6EC408F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67725-7322-4268-9045-C53F1FE7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29F-E7E6-4957-963F-DF07203F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77F9-5F3D-4E44-92B9-F8E8413D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67B89-7835-4A8F-8865-3B09A516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8AF60-E426-47A4-93CA-816E6860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935A-B34F-42FC-A264-132B7799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5A20-567D-4396-BD98-4B1E5279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CED6-7709-4FF3-A200-AF900468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2E344-D214-4747-9F01-173758F6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AA77E-A302-43A9-8B96-8709D9B2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2CED-5E5D-4231-A988-60E647B5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66A9-563B-4D8C-9C2B-7074055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FCEF-FF65-4FD7-93EF-B3653B9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63CF2-BBA5-44F5-BD42-61373736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2D3A-A33D-4DEA-AAE0-B3507C26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2776-EBF1-4484-8790-F9E771741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C170-8DDE-4CE0-A27C-E1679F46B6E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A7C8-230C-4B8E-92E8-62A86EAD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300B-F473-40D4-A8BC-E7186491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749F-56DD-4B01-9A20-37A461AD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AFF0A-673D-4D60-A188-8696BA408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449"/>
                    </a14:imgEffect>
                    <a14:imgEffect>
                      <a14:brightnessContrast bright="5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79560"/>
            <a:ext cx="6333004" cy="6409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A7421-F13F-4CD3-A78A-6C7A0617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9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Analysis on the Legalization of Recreational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1C801-5155-4AE2-AC06-94257656C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780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UCI Data Analytics Bootcamp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Team 5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Josh, Peter, Sai, Stefanie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September 17, 2018</a:t>
            </a:r>
          </a:p>
        </p:txBody>
      </p:sp>
    </p:spTree>
    <p:extLst>
      <p:ext uri="{BB962C8B-B14F-4D97-AF65-F5344CB8AC3E}">
        <p14:creationId xmlns:p14="http://schemas.microsoft.com/office/powerpoint/2010/main" val="381910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88E-656E-41BC-AC22-CB01514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legal marijuana effect housing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DEB8-4552-4164-8D77-20FDE5E2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Analysis Methodology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Housing values were downloaded from </a:t>
            </a:r>
            <a:r>
              <a:rPr lang="en-US" u="sng" dirty="0"/>
              <a:t>zillow.com</a:t>
            </a:r>
            <a:r>
              <a:rPr lang="en-US" dirty="0"/>
              <a:t>.  The “Housing Valuation Index (HVI)” was studied.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 list of marijuana stores was downloaded from </a:t>
            </a:r>
            <a:r>
              <a:rPr lang="en-US" u="sng" dirty="0"/>
              <a:t>colorado.gov</a:t>
            </a:r>
            <a:r>
              <a:rPr lang="en-US" dirty="0"/>
              <a:t>.  The primary  data point used in this study was the physical location of the store (street, city and zip code).</a:t>
            </a:r>
          </a:p>
        </p:txBody>
      </p:sp>
    </p:spTree>
    <p:extLst>
      <p:ext uri="{BB962C8B-B14F-4D97-AF65-F5344CB8AC3E}">
        <p14:creationId xmlns:p14="http://schemas.microsoft.com/office/powerpoint/2010/main" val="424351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9C0-B139-4CB0-BAED-39746E3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 Housing Price Trends 2012 - 2018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3304-E109-4AE5-80BE-68385D04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Coding 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1: Load Zillow housing data from csv into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Load marijuana stores data from csv into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Summarize data by decade and group by city</a:t>
            </a:r>
          </a:p>
          <a:p>
            <a:pPr marL="0" indent="0">
              <a:buNone/>
            </a:pPr>
            <a:r>
              <a:rPr lang="en-US" dirty="0"/>
              <a:t>Step 4: Create 2 </a:t>
            </a:r>
            <a:r>
              <a:rPr lang="en-US" dirty="0" err="1"/>
              <a:t>dataframes</a:t>
            </a:r>
            <a:r>
              <a:rPr lang="en-US" dirty="0"/>
              <a:t> – one for cities with no MJ stores and one 	  for cities with MJ stores</a:t>
            </a:r>
          </a:p>
          <a:p>
            <a:pPr marL="1087438" indent="-1087438">
              <a:buNone/>
            </a:pPr>
            <a:r>
              <a:rPr lang="en-US" dirty="0"/>
              <a:t>Step 5: Build a line graph that depicts overall housing price trends from 2012 – 2018 for the whole state, MJ cities and “dry” cities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2EEF-A971-417D-9B3E-F4FCF4C3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541"/>
            <a:ext cx="10515600" cy="5806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9B228-41BC-4E34-9675-017A976A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14413"/>
            <a:ext cx="8649048" cy="2647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90855-40F5-48B4-A817-EA0402DE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13190"/>
            <a:ext cx="7457142" cy="24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640043-83FB-4060-B395-03F5F3DC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96" y="181561"/>
            <a:ext cx="9997290" cy="1875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15AD51-9391-4F22-A95D-222A8BE8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5" y="1782399"/>
            <a:ext cx="9997291" cy="178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3E252-9205-4E0E-BFED-90D2F7DD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95" y="3159276"/>
            <a:ext cx="9997292" cy="31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758DC-CC19-4BA6-A4B7-BEEDD737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25" y="184496"/>
            <a:ext cx="8627840" cy="63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2A321-B5AF-44AE-9941-B8FEE572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52" y="0"/>
            <a:ext cx="63580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CA91F-4240-4BF3-B584-686A45EA5D1A}"/>
              </a:ext>
            </a:extLst>
          </p:cNvPr>
          <p:cNvSpPr txBox="1"/>
          <p:nvPr/>
        </p:nvSpPr>
        <p:spPr>
          <a:xfrm>
            <a:off x="7351059" y="334682"/>
            <a:ext cx="4512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endParaRPr lang="en-US" dirty="0"/>
          </a:p>
          <a:p>
            <a:pPr marL="342900" indent="-342900">
              <a:buAutoNum type="arabicParenR"/>
              <a:tabLst>
                <a:tab pos="346075" algn="l"/>
              </a:tabLst>
            </a:pPr>
            <a:r>
              <a:rPr lang="en-US" dirty="0"/>
              <a:t>Marijuana shops do not appear to affect housing values. </a:t>
            </a:r>
          </a:p>
          <a:p>
            <a:pPr>
              <a:tabLst>
                <a:tab pos="346075" algn="l"/>
              </a:tabLst>
            </a:pPr>
            <a:endParaRPr lang="en-US" dirty="0"/>
          </a:p>
          <a:p>
            <a:pPr marL="342900" indent="-342900">
              <a:buAutoNum type="arabicParenR"/>
              <a:tabLst>
                <a:tab pos="346075" algn="l"/>
              </a:tabLst>
            </a:pPr>
            <a:r>
              <a:rPr lang="en-US" dirty="0"/>
              <a:t>Prices in Colorado were trending up prior to the legalization of recreational marijuana, but after legalization they continued to skyrocket.</a:t>
            </a:r>
          </a:p>
        </p:txBody>
      </p:sp>
    </p:spTree>
    <p:extLst>
      <p:ext uri="{BB962C8B-B14F-4D97-AF65-F5344CB8AC3E}">
        <p14:creationId xmlns:p14="http://schemas.microsoft.com/office/powerpoint/2010/main" val="194168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0A9C25-F23F-4FC3-B7E2-FCF398A0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" y="290383"/>
            <a:ext cx="7527428" cy="6134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D1418-651C-43E5-ABF0-E9D2EBE9D3C0}"/>
              </a:ext>
            </a:extLst>
          </p:cNvPr>
          <p:cNvSpPr txBox="1"/>
          <p:nvPr/>
        </p:nvSpPr>
        <p:spPr>
          <a:xfrm>
            <a:off x="7882400" y="686851"/>
            <a:ext cx="37638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Denver, Boulder and Pueblo have the largest number of marijuana shops.  (The graph at left shows cities in order of shop #.)</a:t>
            </a:r>
          </a:p>
          <a:p>
            <a:endParaRPr lang="en-US" dirty="0"/>
          </a:p>
          <a:p>
            <a:pPr marL="457200" indent="-457200">
              <a:buAutoNum type="arabicParenR" startAt="2"/>
            </a:pPr>
            <a:r>
              <a:rPr lang="en-US" dirty="0"/>
              <a:t>There does not seem to be any correlation between the number of shops and housing prices.</a:t>
            </a:r>
          </a:p>
          <a:p>
            <a:endParaRPr lang="en-US" dirty="0"/>
          </a:p>
          <a:p>
            <a:pPr marL="457200" indent="-457200">
              <a:buFont typeface="+mj-lt"/>
              <a:buAutoNum type="arabicParenR" startAt="3"/>
            </a:pPr>
            <a:r>
              <a:rPr lang="en-US" dirty="0"/>
              <a:t>Denver has a population of 719,116 and Boulder has a population of 109,068.  This factor does not seem to influence housing prices either.</a:t>
            </a:r>
          </a:p>
          <a:p>
            <a:pPr marL="457200" indent="-457200"/>
            <a:r>
              <a:rPr lang="en-US" dirty="0"/>
              <a:t>				</a:t>
            </a:r>
          </a:p>
          <a:p>
            <a:pPr>
              <a:tabLst>
                <a:tab pos="3460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526DB3-9E4A-4BAF-81FC-F12454F9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7" y="389237"/>
            <a:ext cx="7588059" cy="5863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450D1-3AE7-4BA6-BAF5-79A328C72BCE}"/>
              </a:ext>
            </a:extLst>
          </p:cNvPr>
          <p:cNvSpPr txBox="1"/>
          <p:nvPr/>
        </p:nvSpPr>
        <p:spPr>
          <a:xfrm>
            <a:off x="7882400" y="686851"/>
            <a:ext cx="3763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For this analysis, we did not have any stores so we used population to decide which cities to include.  We wanted to ensure that cities with a very small number of houses were not included as this could skew the housing prices.</a:t>
            </a:r>
          </a:p>
          <a:p>
            <a:endParaRPr lang="en-US" dirty="0"/>
          </a:p>
          <a:p>
            <a:pPr marL="457200" indent="-457200">
              <a:buAutoNum type="arabicParenR" startAt="2"/>
            </a:pPr>
            <a:r>
              <a:rPr lang="en-US" dirty="0"/>
              <a:t>The overall average housing price for cities with no marijuana shops is $366,588.  This is extremely close to the prior graph (average price was $362,344).  We can conclude that marijuana shops do not appear to influence housing prices.</a:t>
            </a:r>
          </a:p>
          <a:p>
            <a:r>
              <a:rPr lang="en-US"/>
              <a:t>influence </a:t>
            </a:r>
            <a:r>
              <a:rPr lang="en-US" dirty="0"/>
              <a:t>housing prices either.</a:t>
            </a:r>
          </a:p>
          <a:p>
            <a:pPr marL="457200" indent="-457200"/>
            <a:r>
              <a:rPr lang="en-US" dirty="0"/>
              <a:t>				</a:t>
            </a:r>
          </a:p>
          <a:p>
            <a:pPr>
              <a:tabLst>
                <a:tab pos="3460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7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Analysis on the Legalization of Recreational Marijuana in the State of Colorado</vt:lpstr>
      <vt:lpstr>Does legal marijuana effect housing values?</vt:lpstr>
      <vt:lpstr> CO Housing Price Trends 2012 - 2018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the Effects of the Legalization of Recreational Marijuana in the State of Colorado</dc:title>
  <dc:creator>stefa</dc:creator>
  <cp:lastModifiedBy>stefa</cp:lastModifiedBy>
  <cp:revision>14</cp:revision>
  <dcterms:created xsi:type="dcterms:W3CDTF">2018-09-18T01:09:12Z</dcterms:created>
  <dcterms:modified xsi:type="dcterms:W3CDTF">2018-09-18T02:48:14Z</dcterms:modified>
</cp:coreProperties>
</file>