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2" r:id="rId8"/>
    <p:sldId id="264" r:id="rId9"/>
    <p:sldId id="265" r:id="rId10"/>
    <p:sldId id="268" r:id="rId11"/>
    <p:sldId id="269" r:id="rId12"/>
    <p:sldId id="270" r:id="rId13"/>
    <p:sldId id="266" r:id="rId14"/>
    <p:sldId id="274" r:id="rId15"/>
    <p:sldId id="267"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4660"/>
  </p:normalViewPr>
  <p:slideViewPr>
    <p:cSldViewPr snapToGrid="0">
      <p:cViewPr varScale="1">
        <p:scale>
          <a:sx n="68" d="100"/>
          <a:sy n="68" d="100"/>
        </p:scale>
        <p:origin x="232" y="1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4FD8-16DE-42D8-BFCF-0993F19EE8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595222-C1E0-47F3-9E18-91F4F0F3A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82468C-8D8A-46AE-A3A4-E2AA288F1191}"/>
              </a:ext>
            </a:extLst>
          </p:cNvPr>
          <p:cNvSpPr>
            <a:spLocks noGrp="1"/>
          </p:cNvSpPr>
          <p:nvPr>
            <p:ph type="dt" sz="half" idx="10"/>
          </p:nvPr>
        </p:nvSpPr>
        <p:spPr/>
        <p:txBody>
          <a:bodyPr/>
          <a:lstStyle/>
          <a:p>
            <a:fld id="{8E50C170-8DDE-4CE0-A27C-E1679F46B6EF}" type="datetimeFigureOut">
              <a:rPr lang="en-US" smtClean="0"/>
              <a:t>9/18/18</a:t>
            </a:fld>
            <a:endParaRPr lang="en-US"/>
          </a:p>
        </p:txBody>
      </p:sp>
      <p:sp>
        <p:nvSpPr>
          <p:cNvPr id="5" name="Footer Placeholder 4">
            <a:extLst>
              <a:ext uri="{FF2B5EF4-FFF2-40B4-BE49-F238E27FC236}">
                <a16:creationId xmlns:a16="http://schemas.microsoft.com/office/drawing/2014/main" id="{00AAFC09-6968-4F7E-8C9C-1C59652F8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9489E-2785-4E21-9B49-89E378B46E43}"/>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226776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EF87-1906-4CE6-AB0A-DAE49D7B68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457A9B-4AEC-44A9-9B85-494427AB77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484E9-D516-4E78-BE20-276662C546A3}"/>
              </a:ext>
            </a:extLst>
          </p:cNvPr>
          <p:cNvSpPr>
            <a:spLocks noGrp="1"/>
          </p:cNvSpPr>
          <p:nvPr>
            <p:ph type="dt" sz="half" idx="10"/>
          </p:nvPr>
        </p:nvSpPr>
        <p:spPr/>
        <p:txBody>
          <a:bodyPr/>
          <a:lstStyle/>
          <a:p>
            <a:fld id="{8E50C170-8DDE-4CE0-A27C-E1679F46B6EF}" type="datetimeFigureOut">
              <a:rPr lang="en-US" smtClean="0"/>
              <a:t>9/18/18</a:t>
            </a:fld>
            <a:endParaRPr lang="en-US"/>
          </a:p>
        </p:txBody>
      </p:sp>
      <p:sp>
        <p:nvSpPr>
          <p:cNvPr id="5" name="Footer Placeholder 4">
            <a:extLst>
              <a:ext uri="{FF2B5EF4-FFF2-40B4-BE49-F238E27FC236}">
                <a16:creationId xmlns:a16="http://schemas.microsoft.com/office/drawing/2014/main" id="{F0E650F6-F508-4CCC-B4BA-DE3648057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EC735-69B6-4FB3-9748-1CB718B9E53F}"/>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2830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87116-7E67-4F14-B78B-1F690E518E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6F57D9-DE16-4AF0-9026-835F4B1833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AD14E-87E6-4C97-92F9-DD6488E7EB9C}"/>
              </a:ext>
            </a:extLst>
          </p:cNvPr>
          <p:cNvSpPr>
            <a:spLocks noGrp="1"/>
          </p:cNvSpPr>
          <p:nvPr>
            <p:ph type="dt" sz="half" idx="10"/>
          </p:nvPr>
        </p:nvSpPr>
        <p:spPr/>
        <p:txBody>
          <a:bodyPr/>
          <a:lstStyle/>
          <a:p>
            <a:fld id="{8E50C170-8DDE-4CE0-A27C-E1679F46B6EF}" type="datetimeFigureOut">
              <a:rPr lang="en-US" smtClean="0"/>
              <a:t>9/18/18</a:t>
            </a:fld>
            <a:endParaRPr lang="en-US"/>
          </a:p>
        </p:txBody>
      </p:sp>
      <p:sp>
        <p:nvSpPr>
          <p:cNvPr id="5" name="Footer Placeholder 4">
            <a:extLst>
              <a:ext uri="{FF2B5EF4-FFF2-40B4-BE49-F238E27FC236}">
                <a16:creationId xmlns:a16="http://schemas.microsoft.com/office/drawing/2014/main" id="{3E3886BE-4AD8-4725-99AF-40A3060B1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3272C-0CDB-4BE7-BD76-012575BA9F64}"/>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302309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9C5A-DE4C-406A-AC9B-79BF29A53D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B2A5F4-852E-4F9B-84DC-B0B5CC4108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72F15-785A-4DF1-9026-873C68B5040B}"/>
              </a:ext>
            </a:extLst>
          </p:cNvPr>
          <p:cNvSpPr>
            <a:spLocks noGrp="1"/>
          </p:cNvSpPr>
          <p:nvPr>
            <p:ph type="dt" sz="half" idx="10"/>
          </p:nvPr>
        </p:nvSpPr>
        <p:spPr/>
        <p:txBody>
          <a:bodyPr/>
          <a:lstStyle/>
          <a:p>
            <a:fld id="{8E50C170-8DDE-4CE0-A27C-E1679F46B6EF}" type="datetimeFigureOut">
              <a:rPr lang="en-US" smtClean="0"/>
              <a:t>9/18/18</a:t>
            </a:fld>
            <a:endParaRPr lang="en-US"/>
          </a:p>
        </p:txBody>
      </p:sp>
      <p:sp>
        <p:nvSpPr>
          <p:cNvPr id="5" name="Footer Placeholder 4">
            <a:extLst>
              <a:ext uri="{FF2B5EF4-FFF2-40B4-BE49-F238E27FC236}">
                <a16:creationId xmlns:a16="http://schemas.microsoft.com/office/drawing/2014/main" id="{EDB0EA59-7A1E-4BAA-8083-9F640299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1D3C1-E7F4-41C6-A43F-C9314749D304}"/>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113444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5F9C5-B892-4D2C-AEFF-AB4CAA838E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B6BB9C-6BB0-4093-8378-EDEC32E2CF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607EB9-13D7-4E0E-B696-4E042F22FF70}"/>
              </a:ext>
            </a:extLst>
          </p:cNvPr>
          <p:cNvSpPr>
            <a:spLocks noGrp="1"/>
          </p:cNvSpPr>
          <p:nvPr>
            <p:ph type="dt" sz="half" idx="10"/>
          </p:nvPr>
        </p:nvSpPr>
        <p:spPr/>
        <p:txBody>
          <a:bodyPr/>
          <a:lstStyle/>
          <a:p>
            <a:fld id="{8E50C170-8DDE-4CE0-A27C-E1679F46B6EF}" type="datetimeFigureOut">
              <a:rPr lang="en-US" smtClean="0"/>
              <a:t>9/18/18</a:t>
            </a:fld>
            <a:endParaRPr lang="en-US"/>
          </a:p>
        </p:txBody>
      </p:sp>
      <p:sp>
        <p:nvSpPr>
          <p:cNvPr id="5" name="Footer Placeholder 4">
            <a:extLst>
              <a:ext uri="{FF2B5EF4-FFF2-40B4-BE49-F238E27FC236}">
                <a16:creationId xmlns:a16="http://schemas.microsoft.com/office/drawing/2014/main" id="{3053EA51-DE38-4353-A7A7-9A76C0CFC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48756-B300-47B0-BC21-AF1414FCB32A}"/>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216920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7C81-BE93-4652-83C5-8F939D1B0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384985-DFF3-469B-9D45-AD94AE8D44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1718A3-3247-4951-AAE2-C0EBADC0D8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9996B4-3AF5-41FA-BC74-5C1734BB2234}"/>
              </a:ext>
            </a:extLst>
          </p:cNvPr>
          <p:cNvSpPr>
            <a:spLocks noGrp="1"/>
          </p:cNvSpPr>
          <p:nvPr>
            <p:ph type="dt" sz="half" idx="10"/>
          </p:nvPr>
        </p:nvSpPr>
        <p:spPr/>
        <p:txBody>
          <a:bodyPr/>
          <a:lstStyle/>
          <a:p>
            <a:fld id="{8E50C170-8DDE-4CE0-A27C-E1679F46B6EF}" type="datetimeFigureOut">
              <a:rPr lang="en-US" smtClean="0"/>
              <a:t>9/18/18</a:t>
            </a:fld>
            <a:endParaRPr lang="en-US"/>
          </a:p>
        </p:txBody>
      </p:sp>
      <p:sp>
        <p:nvSpPr>
          <p:cNvPr id="6" name="Footer Placeholder 5">
            <a:extLst>
              <a:ext uri="{FF2B5EF4-FFF2-40B4-BE49-F238E27FC236}">
                <a16:creationId xmlns:a16="http://schemas.microsoft.com/office/drawing/2014/main" id="{121FA27A-E381-4A4A-8BE0-53617AC45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9E431-D4FF-447A-9CFB-F83AAE3DDC4B}"/>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39024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F108-37CA-4428-90D1-8B912DF28A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D2163D-2442-483A-953D-33D49EAA0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3A2A7E-034F-4208-A340-CE5E2A610A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965C67-9A18-48D6-9D4A-EB3269564A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24E170-E44A-4CC8-877F-AA2C25642A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8112CF-A0EE-45A0-9AB4-707878ED2B6A}"/>
              </a:ext>
            </a:extLst>
          </p:cNvPr>
          <p:cNvSpPr>
            <a:spLocks noGrp="1"/>
          </p:cNvSpPr>
          <p:nvPr>
            <p:ph type="dt" sz="half" idx="10"/>
          </p:nvPr>
        </p:nvSpPr>
        <p:spPr/>
        <p:txBody>
          <a:bodyPr/>
          <a:lstStyle/>
          <a:p>
            <a:fld id="{8E50C170-8DDE-4CE0-A27C-E1679F46B6EF}" type="datetimeFigureOut">
              <a:rPr lang="en-US" smtClean="0"/>
              <a:t>9/18/18</a:t>
            </a:fld>
            <a:endParaRPr lang="en-US"/>
          </a:p>
        </p:txBody>
      </p:sp>
      <p:sp>
        <p:nvSpPr>
          <p:cNvPr id="8" name="Footer Placeholder 7">
            <a:extLst>
              <a:ext uri="{FF2B5EF4-FFF2-40B4-BE49-F238E27FC236}">
                <a16:creationId xmlns:a16="http://schemas.microsoft.com/office/drawing/2014/main" id="{2BEA0352-F5E1-465E-9102-02126AA633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B0FC8D-7A52-49FF-926D-0B7706BB8DFF}"/>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5864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9D3A-0EC1-4C07-9506-6E851B7F59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8C6531-AEAE-4381-87B4-3656FA828C96}"/>
              </a:ext>
            </a:extLst>
          </p:cNvPr>
          <p:cNvSpPr>
            <a:spLocks noGrp="1"/>
          </p:cNvSpPr>
          <p:nvPr>
            <p:ph type="dt" sz="half" idx="10"/>
          </p:nvPr>
        </p:nvSpPr>
        <p:spPr/>
        <p:txBody>
          <a:bodyPr/>
          <a:lstStyle/>
          <a:p>
            <a:fld id="{8E50C170-8DDE-4CE0-A27C-E1679F46B6EF}" type="datetimeFigureOut">
              <a:rPr lang="en-US" smtClean="0"/>
              <a:t>9/18/18</a:t>
            </a:fld>
            <a:endParaRPr lang="en-US"/>
          </a:p>
        </p:txBody>
      </p:sp>
      <p:sp>
        <p:nvSpPr>
          <p:cNvPr id="4" name="Footer Placeholder 3">
            <a:extLst>
              <a:ext uri="{FF2B5EF4-FFF2-40B4-BE49-F238E27FC236}">
                <a16:creationId xmlns:a16="http://schemas.microsoft.com/office/drawing/2014/main" id="{F118B337-E8E1-43DD-BE9A-DD863EF6F3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4C3ECF-97D0-463F-8CA6-6455F0652FB0}"/>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2247877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0B683-8670-4666-980A-48936C64CD9B}"/>
              </a:ext>
            </a:extLst>
          </p:cNvPr>
          <p:cNvSpPr>
            <a:spLocks noGrp="1"/>
          </p:cNvSpPr>
          <p:nvPr>
            <p:ph type="dt" sz="half" idx="10"/>
          </p:nvPr>
        </p:nvSpPr>
        <p:spPr/>
        <p:txBody>
          <a:bodyPr/>
          <a:lstStyle/>
          <a:p>
            <a:fld id="{8E50C170-8DDE-4CE0-A27C-E1679F46B6EF}" type="datetimeFigureOut">
              <a:rPr lang="en-US" smtClean="0"/>
              <a:t>9/18/18</a:t>
            </a:fld>
            <a:endParaRPr lang="en-US"/>
          </a:p>
        </p:txBody>
      </p:sp>
      <p:sp>
        <p:nvSpPr>
          <p:cNvPr id="3" name="Footer Placeholder 2">
            <a:extLst>
              <a:ext uri="{FF2B5EF4-FFF2-40B4-BE49-F238E27FC236}">
                <a16:creationId xmlns:a16="http://schemas.microsoft.com/office/drawing/2014/main" id="{583B4E32-5F8D-4ABF-959A-6EC408F599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767725-7322-4268-9045-C53F1FE7ADD4}"/>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2138673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D29F-E7E6-4957-963F-DF07203F8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DE77F9-5F3D-4E44-92B9-F8E8413D8A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D67B89-7835-4A8F-8865-3B09A5164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18AF60-E426-47A4-93CA-816E68600123}"/>
              </a:ext>
            </a:extLst>
          </p:cNvPr>
          <p:cNvSpPr>
            <a:spLocks noGrp="1"/>
          </p:cNvSpPr>
          <p:nvPr>
            <p:ph type="dt" sz="half" idx="10"/>
          </p:nvPr>
        </p:nvSpPr>
        <p:spPr/>
        <p:txBody>
          <a:bodyPr/>
          <a:lstStyle/>
          <a:p>
            <a:fld id="{8E50C170-8DDE-4CE0-A27C-E1679F46B6EF}" type="datetimeFigureOut">
              <a:rPr lang="en-US" smtClean="0"/>
              <a:t>9/18/18</a:t>
            </a:fld>
            <a:endParaRPr lang="en-US"/>
          </a:p>
        </p:txBody>
      </p:sp>
      <p:sp>
        <p:nvSpPr>
          <p:cNvPr id="6" name="Footer Placeholder 5">
            <a:extLst>
              <a:ext uri="{FF2B5EF4-FFF2-40B4-BE49-F238E27FC236}">
                <a16:creationId xmlns:a16="http://schemas.microsoft.com/office/drawing/2014/main" id="{5580935A-B34F-42FC-A264-132B7799F5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B5A20-567D-4396-BD98-4B1E5279F28A}"/>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342824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CED6-7709-4FF3-A200-AF9004680B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62E344-D214-4747-9F01-173758F66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1AA77E-A302-43A9-8B96-8709D9B2D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1C2CED-5E5D-4231-A988-60E647B5E84D}"/>
              </a:ext>
            </a:extLst>
          </p:cNvPr>
          <p:cNvSpPr>
            <a:spLocks noGrp="1"/>
          </p:cNvSpPr>
          <p:nvPr>
            <p:ph type="dt" sz="half" idx="10"/>
          </p:nvPr>
        </p:nvSpPr>
        <p:spPr/>
        <p:txBody>
          <a:bodyPr/>
          <a:lstStyle/>
          <a:p>
            <a:fld id="{8E50C170-8DDE-4CE0-A27C-E1679F46B6EF}" type="datetimeFigureOut">
              <a:rPr lang="en-US" smtClean="0"/>
              <a:t>9/18/18</a:t>
            </a:fld>
            <a:endParaRPr lang="en-US"/>
          </a:p>
        </p:txBody>
      </p:sp>
      <p:sp>
        <p:nvSpPr>
          <p:cNvPr id="6" name="Footer Placeholder 5">
            <a:extLst>
              <a:ext uri="{FF2B5EF4-FFF2-40B4-BE49-F238E27FC236}">
                <a16:creationId xmlns:a16="http://schemas.microsoft.com/office/drawing/2014/main" id="{95D166A9-563B-4D8C-9C2B-707405528A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3FFCEF-FF65-4FD7-93EF-B3653B9B6A03}"/>
              </a:ext>
            </a:extLst>
          </p:cNvPr>
          <p:cNvSpPr>
            <a:spLocks noGrp="1"/>
          </p:cNvSpPr>
          <p:nvPr>
            <p:ph type="sldNum" sz="quarter" idx="12"/>
          </p:nvPr>
        </p:nvSpPr>
        <p:spPr/>
        <p:txBody>
          <a:bodyPr/>
          <a:lstStyle/>
          <a:p>
            <a:fld id="{63FC749F-56DD-4B01-9A20-37A461AD7594}" type="slidenum">
              <a:rPr lang="en-US" smtClean="0"/>
              <a:t>‹#›</a:t>
            </a:fld>
            <a:endParaRPr lang="en-US"/>
          </a:p>
        </p:txBody>
      </p:sp>
    </p:spTree>
    <p:extLst>
      <p:ext uri="{BB962C8B-B14F-4D97-AF65-F5344CB8AC3E}">
        <p14:creationId xmlns:p14="http://schemas.microsoft.com/office/powerpoint/2010/main" val="37255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F63CF2-BBA5-44F5-BD42-613737363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042D3A-A33D-4DEA-AAE0-B3507C26E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22776-EBF1-4484-8790-F9E7717410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0C170-8DDE-4CE0-A27C-E1679F46B6EF}" type="datetimeFigureOut">
              <a:rPr lang="en-US" smtClean="0"/>
              <a:t>9/18/18</a:t>
            </a:fld>
            <a:endParaRPr lang="en-US"/>
          </a:p>
        </p:txBody>
      </p:sp>
      <p:sp>
        <p:nvSpPr>
          <p:cNvPr id="5" name="Footer Placeholder 4">
            <a:extLst>
              <a:ext uri="{FF2B5EF4-FFF2-40B4-BE49-F238E27FC236}">
                <a16:creationId xmlns:a16="http://schemas.microsoft.com/office/drawing/2014/main" id="{CE6BA7C8-230C-4B8E-92E8-62A86EAD98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A4300B-F473-40D4-A8BC-E718649162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C749F-56DD-4B01-9A20-37A461AD7594}" type="slidenum">
              <a:rPr lang="en-US" smtClean="0"/>
              <a:t>‹#›</a:t>
            </a:fld>
            <a:endParaRPr lang="en-US"/>
          </a:p>
        </p:txBody>
      </p:sp>
    </p:spTree>
    <p:extLst>
      <p:ext uri="{BB962C8B-B14F-4D97-AF65-F5344CB8AC3E}">
        <p14:creationId xmlns:p14="http://schemas.microsoft.com/office/powerpoint/2010/main" val="3785747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3AFF0A-673D-4D60-A188-8696BA408AF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449"/>
                    </a14:imgEffect>
                    <a14:imgEffect>
                      <a14:brightnessContrast bright="59000" contrast="-40000"/>
                    </a14:imgEffect>
                  </a14:imgLayer>
                </a14:imgProps>
              </a:ext>
              <a:ext uri="{28A0092B-C50C-407E-A947-70E740481C1C}">
                <a14:useLocalDpi xmlns:a14="http://schemas.microsoft.com/office/drawing/2010/main" val="0"/>
              </a:ext>
            </a:extLst>
          </a:blip>
          <a:stretch>
            <a:fillRect/>
          </a:stretch>
        </p:blipFill>
        <p:spPr>
          <a:xfrm>
            <a:off x="3133725" y="79560"/>
            <a:ext cx="6333004" cy="6409923"/>
          </a:xfrm>
          <a:prstGeom prst="rect">
            <a:avLst/>
          </a:prstGeom>
        </p:spPr>
      </p:pic>
      <p:sp>
        <p:nvSpPr>
          <p:cNvPr id="2" name="Title 1">
            <a:extLst>
              <a:ext uri="{FF2B5EF4-FFF2-40B4-BE49-F238E27FC236}">
                <a16:creationId xmlns:a16="http://schemas.microsoft.com/office/drawing/2014/main" id="{977A7421-F13F-4CD3-A78A-6C7A061796BA}"/>
              </a:ext>
            </a:extLst>
          </p:cNvPr>
          <p:cNvSpPr>
            <a:spLocks noGrp="1"/>
          </p:cNvSpPr>
          <p:nvPr>
            <p:ph type="ctrTitle"/>
          </p:nvPr>
        </p:nvSpPr>
        <p:spPr>
          <a:xfrm>
            <a:off x="1524000" y="1649902"/>
            <a:ext cx="9144000" cy="2387600"/>
          </a:xfrm>
        </p:spPr>
        <p:txBody>
          <a:bodyPr>
            <a:normAutofit fontScale="90000"/>
          </a:bodyPr>
          <a:lstStyle/>
          <a:p>
            <a:r>
              <a:rPr lang="en-US" b="1" dirty="0">
                <a:latin typeface="Arial Rounded MT Bold" panose="020F0704030504030204" pitchFamily="34" charset="0"/>
              </a:rPr>
              <a:t>Analysis on the Legalization of Recreational Marijuana in the State of Colorado</a:t>
            </a:r>
          </a:p>
        </p:txBody>
      </p:sp>
      <p:sp>
        <p:nvSpPr>
          <p:cNvPr id="3" name="Subtitle 2">
            <a:extLst>
              <a:ext uri="{FF2B5EF4-FFF2-40B4-BE49-F238E27FC236}">
                <a16:creationId xmlns:a16="http://schemas.microsoft.com/office/drawing/2014/main" id="{EA31C801-5155-4AE2-AC06-94257656C07A}"/>
              </a:ext>
            </a:extLst>
          </p:cNvPr>
          <p:cNvSpPr>
            <a:spLocks noGrp="1"/>
          </p:cNvSpPr>
          <p:nvPr>
            <p:ph type="subTitle" idx="1"/>
          </p:nvPr>
        </p:nvSpPr>
        <p:spPr>
          <a:xfrm>
            <a:off x="1524000" y="4627807"/>
            <a:ext cx="9144000" cy="1655762"/>
          </a:xfrm>
        </p:spPr>
        <p:txBody>
          <a:bodyPr>
            <a:normAutofit lnSpcReduction="10000"/>
          </a:bodyPr>
          <a:lstStyle/>
          <a:p>
            <a:r>
              <a:rPr lang="en-US" b="1" dirty="0">
                <a:latin typeface="Arial Rounded MT Bold" panose="020F0704030504030204" pitchFamily="34" charset="0"/>
              </a:rPr>
              <a:t>UCI Data Analytics Bootcamp</a:t>
            </a:r>
          </a:p>
          <a:p>
            <a:r>
              <a:rPr lang="en-US" b="1" dirty="0">
                <a:latin typeface="Arial Rounded MT Bold" panose="020F0704030504030204" pitchFamily="34" charset="0"/>
              </a:rPr>
              <a:t>Team 5</a:t>
            </a:r>
          </a:p>
          <a:p>
            <a:r>
              <a:rPr lang="en-US" b="1" dirty="0">
                <a:latin typeface="Arial Rounded MT Bold" panose="020F0704030504030204" pitchFamily="34" charset="0"/>
              </a:rPr>
              <a:t>Josh, Peter, Sai, Stefanie</a:t>
            </a:r>
          </a:p>
          <a:p>
            <a:r>
              <a:rPr lang="en-US" b="1" dirty="0">
                <a:latin typeface="Arial Rounded MT Bold" panose="020F0704030504030204" pitchFamily="34" charset="0"/>
              </a:rPr>
              <a:t>September 17, 2018</a:t>
            </a:r>
          </a:p>
        </p:txBody>
      </p:sp>
    </p:spTree>
    <p:extLst>
      <p:ext uri="{BB962C8B-B14F-4D97-AF65-F5344CB8AC3E}">
        <p14:creationId xmlns:p14="http://schemas.microsoft.com/office/powerpoint/2010/main" val="3819101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18D1-7272-2B4A-BE58-07A42BC86C14}"/>
              </a:ext>
            </a:extLst>
          </p:cNvPr>
          <p:cNvSpPr>
            <a:spLocks noGrp="1"/>
          </p:cNvSpPr>
          <p:nvPr>
            <p:ph type="title"/>
          </p:nvPr>
        </p:nvSpPr>
        <p:spPr/>
        <p:txBody>
          <a:bodyPr/>
          <a:lstStyle/>
          <a:p>
            <a:r>
              <a:rPr lang="en-US" dirty="0"/>
              <a:t>Does the legalization of commercial sale of marijuana affect median household income? </a:t>
            </a:r>
          </a:p>
        </p:txBody>
      </p:sp>
      <p:sp>
        <p:nvSpPr>
          <p:cNvPr id="3" name="Content Placeholder 2">
            <a:extLst>
              <a:ext uri="{FF2B5EF4-FFF2-40B4-BE49-F238E27FC236}">
                <a16:creationId xmlns:a16="http://schemas.microsoft.com/office/drawing/2014/main" id="{6D13E9E3-45BF-574F-A508-D263082ABA2F}"/>
              </a:ext>
            </a:extLst>
          </p:cNvPr>
          <p:cNvSpPr>
            <a:spLocks noGrp="1"/>
          </p:cNvSpPr>
          <p:nvPr>
            <p:ph idx="1"/>
          </p:nvPr>
        </p:nvSpPr>
        <p:spPr/>
        <p:txBody>
          <a:bodyPr/>
          <a:lstStyle/>
          <a:p>
            <a:pPr marL="0" indent="0">
              <a:buNone/>
            </a:pPr>
            <a:r>
              <a:rPr lang="en-US" dirty="0"/>
              <a:t>Data Analysis Methodology</a:t>
            </a:r>
          </a:p>
          <a:p>
            <a:pPr marL="0" indent="0">
              <a:buNone/>
            </a:pPr>
            <a:endParaRPr lang="en-US" dirty="0"/>
          </a:p>
          <a:p>
            <a:pPr lvl="1"/>
            <a:r>
              <a:rPr lang="en-US" dirty="0"/>
              <a:t>Income data was downloaded from </a:t>
            </a:r>
            <a:r>
              <a:rPr lang="en-US" u="sng" dirty="0" err="1"/>
              <a:t>factfinder.census.gov</a:t>
            </a:r>
            <a:r>
              <a:rPr lang="en-US" dirty="0"/>
              <a:t>.  </a:t>
            </a:r>
          </a:p>
          <a:p>
            <a:pPr marL="457200" lvl="1" indent="0">
              <a:buNone/>
            </a:pPr>
            <a:endParaRPr lang="en-US" dirty="0"/>
          </a:p>
          <a:p>
            <a:pPr lvl="1"/>
            <a:r>
              <a:rPr lang="en-US" dirty="0"/>
              <a:t>Income data was gathered for the years of 2012-2016. We will be comparing the median household income of the years prior to and after the legalization of commercial sales of marijuana by looking specifically in areas where there is a presence marijuana dispensaries. </a:t>
            </a:r>
          </a:p>
        </p:txBody>
      </p:sp>
    </p:spTree>
    <p:extLst>
      <p:ext uri="{BB962C8B-B14F-4D97-AF65-F5344CB8AC3E}">
        <p14:creationId xmlns:p14="http://schemas.microsoft.com/office/powerpoint/2010/main" val="158941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B2EEF-A971-417D-9B3E-F4FCF4C3F8A6}"/>
              </a:ext>
            </a:extLst>
          </p:cNvPr>
          <p:cNvSpPr>
            <a:spLocks noGrp="1"/>
          </p:cNvSpPr>
          <p:nvPr>
            <p:ph idx="1"/>
          </p:nvPr>
        </p:nvSpPr>
        <p:spPr>
          <a:xfrm>
            <a:off x="838200" y="370541"/>
            <a:ext cx="10515600" cy="5806422"/>
          </a:xfrm>
        </p:spPr>
        <p:txBody>
          <a:bodyPr/>
          <a:lstStyle/>
          <a:p>
            <a:pPr marL="0" indent="0">
              <a:buNone/>
            </a:pPr>
            <a:r>
              <a:rPr lang="en-US" dirty="0"/>
              <a:t>Code Snippets</a:t>
            </a:r>
          </a:p>
        </p:txBody>
      </p:sp>
      <p:pic>
        <p:nvPicPr>
          <p:cNvPr id="6" name="Picture 5">
            <a:extLst>
              <a:ext uri="{FF2B5EF4-FFF2-40B4-BE49-F238E27FC236}">
                <a16:creationId xmlns:a16="http://schemas.microsoft.com/office/drawing/2014/main" id="{522730A3-057E-7A41-82BD-B36B1399E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14400"/>
            <a:ext cx="6858000" cy="5581650"/>
          </a:xfrm>
          <a:prstGeom prst="rect">
            <a:avLst/>
          </a:prstGeom>
        </p:spPr>
      </p:pic>
    </p:spTree>
    <p:extLst>
      <p:ext uri="{BB962C8B-B14F-4D97-AF65-F5344CB8AC3E}">
        <p14:creationId xmlns:p14="http://schemas.microsoft.com/office/powerpoint/2010/main" val="318685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B2EEF-A971-417D-9B3E-F4FCF4C3F8A6}"/>
              </a:ext>
            </a:extLst>
          </p:cNvPr>
          <p:cNvSpPr>
            <a:spLocks noGrp="1"/>
          </p:cNvSpPr>
          <p:nvPr>
            <p:ph idx="1"/>
          </p:nvPr>
        </p:nvSpPr>
        <p:spPr>
          <a:xfrm>
            <a:off x="838200" y="370541"/>
            <a:ext cx="10515600" cy="5806422"/>
          </a:xfrm>
        </p:spPr>
        <p:txBody>
          <a:bodyPr/>
          <a:lstStyle/>
          <a:p>
            <a:pPr marL="0" indent="0">
              <a:buNone/>
            </a:pPr>
            <a:r>
              <a:rPr lang="en-US" dirty="0"/>
              <a:t>Code Snippets</a:t>
            </a:r>
          </a:p>
        </p:txBody>
      </p:sp>
      <p:pic>
        <p:nvPicPr>
          <p:cNvPr id="4" name="Picture 3">
            <a:extLst>
              <a:ext uri="{FF2B5EF4-FFF2-40B4-BE49-F238E27FC236}">
                <a16:creationId xmlns:a16="http://schemas.microsoft.com/office/drawing/2014/main" id="{ED298163-CE69-5544-A560-0B24724B8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27100"/>
            <a:ext cx="7988300" cy="1689100"/>
          </a:xfrm>
          <a:prstGeom prst="rect">
            <a:avLst/>
          </a:prstGeom>
        </p:spPr>
      </p:pic>
      <p:pic>
        <p:nvPicPr>
          <p:cNvPr id="7" name="Picture 6">
            <a:extLst>
              <a:ext uri="{FF2B5EF4-FFF2-40B4-BE49-F238E27FC236}">
                <a16:creationId xmlns:a16="http://schemas.microsoft.com/office/drawing/2014/main" id="{9FBDE580-1131-C744-8323-3998DF275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16200"/>
            <a:ext cx="12192000" cy="3255390"/>
          </a:xfrm>
          <a:prstGeom prst="rect">
            <a:avLst/>
          </a:prstGeom>
        </p:spPr>
      </p:pic>
    </p:spTree>
    <p:extLst>
      <p:ext uri="{BB962C8B-B14F-4D97-AF65-F5344CB8AC3E}">
        <p14:creationId xmlns:p14="http://schemas.microsoft.com/office/powerpoint/2010/main" val="4056873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DD4F43-7FDC-9C4F-853C-A9DF91994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0" y="0"/>
            <a:ext cx="10115550" cy="6858000"/>
          </a:xfrm>
          <a:prstGeom prst="rect">
            <a:avLst/>
          </a:prstGeom>
        </p:spPr>
      </p:pic>
      <p:sp>
        <p:nvSpPr>
          <p:cNvPr id="5" name="TextBox 4">
            <a:extLst>
              <a:ext uri="{FF2B5EF4-FFF2-40B4-BE49-F238E27FC236}">
                <a16:creationId xmlns:a16="http://schemas.microsoft.com/office/drawing/2014/main" id="{885F73F3-FA20-BE44-9360-05088BC6707B}"/>
              </a:ext>
            </a:extLst>
          </p:cNvPr>
          <p:cNvSpPr txBox="1"/>
          <p:nvPr/>
        </p:nvSpPr>
        <p:spPr>
          <a:xfrm>
            <a:off x="8515350" y="819150"/>
            <a:ext cx="3467100" cy="3970318"/>
          </a:xfrm>
          <a:prstGeom prst="rect">
            <a:avLst/>
          </a:prstGeom>
          <a:noFill/>
        </p:spPr>
        <p:txBody>
          <a:bodyPr wrap="square" rtlCol="0">
            <a:spAutoFit/>
          </a:bodyPr>
          <a:lstStyle/>
          <a:p>
            <a:r>
              <a:rPr lang="en-US" b="1" dirty="0"/>
              <a:t>Analysis</a:t>
            </a:r>
          </a:p>
          <a:p>
            <a:endParaRPr lang="en-US" dirty="0"/>
          </a:p>
          <a:p>
            <a:pPr marL="457200" indent="-457200">
              <a:buAutoNum type="arabicParenR"/>
            </a:pPr>
            <a:r>
              <a:rPr lang="en-US" dirty="0"/>
              <a:t>Here, we plotted the median household income for each zip code. The blue markers represent income prior to the legalization of commercial sales </a:t>
            </a:r>
          </a:p>
          <a:p>
            <a:endParaRPr lang="en-US" dirty="0"/>
          </a:p>
          <a:p>
            <a:pPr marL="457200" indent="-457200">
              <a:buAutoNum type="arabicParenR" startAt="2"/>
            </a:pPr>
            <a:r>
              <a:rPr lang="en-US" dirty="0"/>
              <a:t>Based on the data, we concluded the legalization of commercial sale of marijuana had no observable impact on median household income</a:t>
            </a:r>
          </a:p>
        </p:txBody>
      </p:sp>
    </p:spTree>
    <p:extLst>
      <p:ext uri="{BB962C8B-B14F-4D97-AF65-F5344CB8AC3E}">
        <p14:creationId xmlns:p14="http://schemas.microsoft.com/office/powerpoint/2010/main" val="188721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23E715-0B87-7842-B337-73C96EA37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 y="19050"/>
            <a:ext cx="5486400" cy="3657600"/>
          </a:xfrm>
          <a:prstGeom prst="rect">
            <a:avLst/>
          </a:prstGeom>
        </p:spPr>
      </p:pic>
      <p:pic>
        <p:nvPicPr>
          <p:cNvPr id="5" name="Picture 4">
            <a:extLst>
              <a:ext uri="{FF2B5EF4-FFF2-40B4-BE49-F238E27FC236}">
                <a16:creationId xmlns:a16="http://schemas.microsoft.com/office/drawing/2014/main" id="{21EF43C3-53F3-534F-A833-15F1D9029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650" y="19050"/>
            <a:ext cx="5486400" cy="3657600"/>
          </a:xfrm>
          <a:prstGeom prst="rect">
            <a:avLst/>
          </a:prstGeom>
        </p:spPr>
      </p:pic>
      <p:sp>
        <p:nvSpPr>
          <p:cNvPr id="7" name="TextBox 6">
            <a:extLst>
              <a:ext uri="{FF2B5EF4-FFF2-40B4-BE49-F238E27FC236}">
                <a16:creationId xmlns:a16="http://schemas.microsoft.com/office/drawing/2014/main" id="{4FA968F0-BA3A-F04F-90A2-E49CA52BC636}"/>
              </a:ext>
            </a:extLst>
          </p:cNvPr>
          <p:cNvSpPr txBox="1"/>
          <p:nvPr/>
        </p:nvSpPr>
        <p:spPr>
          <a:xfrm>
            <a:off x="3829050" y="3676650"/>
            <a:ext cx="3771900" cy="2585323"/>
          </a:xfrm>
          <a:prstGeom prst="rect">
            <a:avLst/>
          </a:prstGeom>
          <a:noFill/>
        </p:spPr>
        <p:txBody>
          <a:bodyPr wrap="square" rtlCol="0">
            <a:spAutoFit/>
          </a:bodyPr>
          <a:lstStyle/>
          <a:p>
            <a:r>
              <a:rPr lang="en-US" dirty="0"/>
              <a:t>We calculated the average median household income for the years before legalization and the years after.  We compared the before and after differences of the zip codes that had the lowest and highest median household income. The graphs show that income increased slightly for 7 out of the 10 samples. </a:t>
            </a:r>
          </a:p>
        </p:txBody>
      </p:sp>
    </p:spTree>
    <p:extLst>
      <p:ext uri="{BB962C8B-B14F-4D97-AF65-F5344CB8AC3E}">
        <p14:creationId xmlns:p14="http://schemas.microsoft.com/office/powerpoint/2010/main" val="2772279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305E05-EE64-3245-B5CB-039BD88D7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 y="412750"/>
            <a:ext cx="8639175" cy="6007100"/>
          </a:xfrm>
          <a:prstGeom prst="rect">
            <a:avLst/>
          </a:prstGeom>
        </p:spPr>
      </p:pic>
      <p:sp>
        <p:nvSpPr>
          <p:cNvPr id="6" name="Rectangle 5">
            <a:extLst>
              <a:ext uri="{FF2B5EF4-FFF2-40B4-BE49-F238E27FC236}">
                <a16:creationId xmlns:a16="http://schemas.microsoft.com/office/drawing/2014/main" id="{042907D7-1E56-9142-99DB-CA7BC5C1FE62}"/>
              </a:ext>
            </a:extLst>
          </p:cNvPr>
          <p:cNvSpPr/>
          <p:nvPr/>
        </p:nvSpPr>
        <p:spPr>
          <a:xfrm>
            <a:off x="8420100" y="1154142"/>
            <a:ext cx="3067050" cy="4524315"/>
          </a:xfrm>
          <a:prstGeom prst="rect">
            <a:avLst/>
          </a:prstGeom>
        </p:spPr>
        <p:txBody>
          <a:bodyPr wrap="square">
            <a:spAutoFit/>
          </a:bodyPr>
          <a:lstStyle/>
          <a:p>
            <a:r>
              <a:rPr lang="en-US" b="1" dirty="0"/>
              <a:t>Analysis</a:t>
            </a:r>
          </a:p>
          <a:p>
            <a:endParaRPr lang="en-US" dirty="0"/>
          </a:p>
          <a:p>
            <a:pPr marL="457200" indent="-457200">
              <a:buAutoNum type="arabicParenR"/>
            </a:pPr>
            <a:r>
              <a:rPr lang="en-US" dirty="0"/>
              <a:t>This Bar Graph represents the aggregate of median household income for all zip codes. Legalization of commercial sales occurred in 2014 but as you can see, there is no noticeable difference in the years prior to and after legalization. This is further evidence that legalization had little or no effect on average household income.</a:t>
            </a:r>
          </a:p>
        </p:txBody>
      </p:sp>
    </p:spTree>
    <p:extLst>
      <p:ext uri="{BB962C8B-B14F-4D97-AF65-F5344CB8AC3E}">
        <p14:creationId xmlns:p14="http://schemas.microsoft.com/office/powerpoint/2010/main" val="4294655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18D1-7272-2B4A-BE58-07A42BC86C14}"/>
              </a:ext>
            </a:extLst>
          </p:cNvPr>
          <p:cNvSpPr>
            <a:spLocks noGrp="1"/>
          </p:cNvSpPr>
          <p:nvPr>
            <p:ph type="title"/>
          </p:nvPr>
        </p:nvSpPr>
        <p:spPr/>
        <p:txBody>
          <a:bodyPr/>
          <a:lstStyle/>
          <a:p>
            <a:r>
              <a:rPr lang="en-US" dirty="0"/>
              <a:t>Does the legalization of commercial sale of marijuana affect unemployment? </a:t>
            </a:r>
          </a:p>
        </p:txBody>
      </p:sp>
      <p:sp>
        <p:nvSpPr>
          <p:cNvPr id="3" name="Content Placeholder 2">
            <a:extLst>
              <a:ext uri="{FF2B5EF4-FFF2-40B4-BE49-F238E27FC236}">
                <a16:creationId xmlns:a16="http://schemas.microsoft.com/office/drawing/2014/main" id="{6D13E9E3-45BF-574F-A508-D263082ABA2F}"/>
              </a:ext>
            </a:extLst>
          </p:cNvPr>
          <p:cNvSpPr>
            <a:spLocks noGrp="1"/>
          </p:cNvSpPr>
          <p:nvPr>
            <p:ph idx="1"/>
          </p:nvPr>
        </p:nvSpPr>
        <p:spPr/>
        <p:txBody>
          <a:bodyPr/>
          <a:lstStyle/>
          <a:p>
            <a:pPr marL="0" indent="0">
              <a:buNone/>
            </a:pPr>
            <a:r>
              <a:rPr lang="en-US" dirty="0"/>
              <a:t>Data Analysis Methodology</a:t>
            </a:r>
          </a:p>
          <a:p>
            <a:pPr marL="0" indent="0">
              <a:buNone/>
            </a:pPr>
            <a:endParaRPr lang="en-US" dirty="0"/>
          </a:p>
          <a:p>
            <a:pPr lvl="1"/>
            <a:r>
              <a:rPr lang="en-US" dirty="0"/>
              <a:t>Income data was downloaded from </a:t>
            </a:r>
            <a:r>
              <a:rPr lang="en-US" u="sng" dirty="0" err="1"/>
              <a:t>factfinder.census.gov</a:t>
            </a:r>
            <a:r>
              <a:rPr lang="en-US" dirty="0"/>
              <a:t>.  </a:t>
            </a:r>
          </a:p>
          <a:p>
            <a:pPr marL="457200" lvl="1" indent="0">
              <a:buNone/>
            </a:pPr>
            <a:endParaRPr lang="en-US" dirty="0"/>
          </a:p>
          <a:p>
            <a:pPr lvl="1"/>
            <a:r>
              <a:rPr lang="en-US" dirty="0"/>
              <a:t>Income data was gathered for the years of 2012-2016. We will be comparing the the unemployment rates for various age groups. We would like to see if the presence of marijuana dispensaries decrease unemployment rates through job creation or adversely increase unemployment rates</a:t>
            </a:r>
          </a:p>
        </p:txBody>
      </p:sp>
    </p:spTree>
    <p:extLst>
      <p:ext uri="{BB962C8B-B14F-4D97-AF65-F5344CB8AC3E}">
        <p14:creationId xmlns:p14="http://schemas.microsoft.com/office/powerpoint/2010/main" val="399297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B2EEF-A971-417D-9B3E-F4FCF4C3F8A6}"/>
              </a:ext>
            </a:extLst>
          </p:cNvPr>
          <p:cNvSpPr>
            <a:spLocks noGrp="1"/>
          </p:cNvSpPr>
          <p:nvPr>
            <p:ph idx="1"/>
          </p:nvPr>
        </p:nvSpPr>
        <p:spPr>
          <a:xfrm>
            <a:off x="838200" y="370541"/>
            <a:ext cx="10515600" cy="5806422"/>
          </a:xfrm>
        </p:spPr>
        <p:txBody>
          <a:bodyPr/>
          <a:lstStyle/>
          <a:p>
            <a:pPr marL="0" indent="0">
              <a:buNone/>
            </a:pPr>
            <a:r>
              <a:rPr lang="en-US" dirty="0"/>
              <a:t>Code Snippets</a:t>
            </a:r>
          </a:p>
        </p:txBody>
      </p:sp>
      <p:pic>
        <p:nvPicPr>
          <p:cNvPr id="4" name="Picture 3">
            <a:extLst>
              <a:ext uri="{FF2B5EF4-FFF2-40B4-BE49-F238E27FC236}">
                <a16:creationId xmlns:a16="http://schemas.microsoft.com/office/drawing/2014/main" id="{FDADC684-81F6-3744-A276-7DA1CB14A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4285"/>
            <a:ext cx="12192000" cy="6023715"/>
          </a:xfrm>
          <a:prstGeom prst="rect">
            <a:avLst/>
          </a:prstGeom>
        </p:spPr>
      </p:pic>
    </p:spTree>
    <p:extLst>
      <p:ext uri="{BB962C8B-B14F-4D97-AF65-F5344CB8AC3E}">
        <p14:creationId xmlns:p14="http://schemas.microsoft.com/office/powerpoint/2010/main" val="279124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D56422-35D0-4D4E-B0C3-1C4CF71E8B80}"/>
              </a:ext>
            </a:extLst>
          </p:cNvPr>
          <p:cNvSpPr txBox="1"/>
          <p:nvPr/>
        </p:nvSpPr>
        <p:spPr>
          <a:xfrm>
            <a:off x="8589996" y="457200"/>
            <a:ext cx="3373404" cy="3416320"/>
          </a:xfrm>
          <a:prstGeom prst="rect">
            <a:avLst/>
          </a:prstGeom>
          <a:noFill/>
        </p:spPr>
        <p:txBody>
          <a:bodyPr wrap="square" rtlCol="0">
            <a:spAutoFit/>
          </a:bodyPr>
          <a:lstStyle/>
          <a:p>
            <a:r>
              <a:rPr lang="en-US" dirty="0"/>
              <a:t>The legalization of commercial marijuana sales began in 2014 so that is our point of comparison. There appears to be a drop in unemployment rates for all age groups after legalization. Excluding all other factors that affect unemployment and unemployment rates, we can conclude the legalization of commercial sale of marijuana positively affects unemployment. </a:t>
            </a:r>
          </a:p>
        </p:txBody>
      </p:sp>
      <p:pic>
        <p:nvPicPr>
          <p:cNvPr id="10" name="Picture 9">
            <a:extLst>
              <a:ext uri="{FF2B5EF4-FFF2-40B4-BE49-F238E27FC236}">
                <a16:creationId xmlns:a16="http://schemas.microsoft.com/office/drawing/2014/main" id="{A52E3F0D-3A37-AC47-AC0A-D9FFFE3BF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50" y="457200"/>
            <a:ext cx="8114688" cy="4743450"/>
          </a:xfrm>
          <a:prstGeom prst="rect">
            <a:avLst/>
          </a:prstGeom>
        </p:spPr>
      </p:pic>
    </p:spTree>
    <p:extLst>
      <p:ext uri="{BB962C8B-B14F-4D97-AF65-F5344CB8AC3E}">
        <p14:creationId xmlns:p14="http://schemas.microsoft.com/office/powerpoint/2010/main" val="287143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788E-656E-41BC-AC22-CB01514D5FE0}"/>
              </a:ext>
            </a:extLst>
          </p:cNvPr>
          <p:cNvSpPr>
            <a:spLocks noGrp="1"/>
          </p:cNvSpPr>
          <p:nvPr>
            <p:ph type="title"/>
          </p:nvPr>
        </p:nvSpPr>
        <p:spPr/>
        <p:txBody>
          <a:bodyPr/>
          <a:lstStyle/>
          <a:p>
            <a:r>
              <a:rPr lang="en-US" dirty="0"/>
              <a:t>Does legal marijuana effect housing values?</a:t>
            </a:r>
          </a:p>
        </p:txBody>
      </p:sp>
      <p:sp>
        <p:nvSpPr>
          <p:cNvPr id="3" name="Content Placeholder 2">
            <a:extLst>
              <a:ext uri="{FF2B5EF4-FFF2-40B4-BE49-F238E27FC236}">
                <a16:creationId xmlns:a16="http://schemas.microsoft.com/office/drawing/2014/main" id="{C471DEB8-4552-4164-8D77-20FDE5E262D9}"/>
              </a:ext>
            </a:extLst>
          </p:cNvPr>
          <p:cNvSpPr>
            <a:spLocks noGrp="1"/>
          </p:cNvSpPr>
          <p:nvPr>
            <p:ph idx="1"/>
          </p:nvPr>
        </p:nvSpPr>
        <p:spPr/>
        <p:txBody>
          <a:bodyPr/>
          <a:lstStyle/>
          <a:p>
            <a:pPr marL="0" indent="0">
              <a:buNone/>
            </a:pPr>
            <a:r>
              <a:rPr lang="en-US" dirty="0"/>
              <a:t>Data Analysis Methodology</a:t>
            </a:r>
          </a:p>
          <a:p>
            <a:pPr marL="0" indent="0">
              <a:buNone/>
            </a:pPr>
            <a:endParaRPr lang="en-US" dirty="0"/>
          </a:p>
          <a:p>
            <a:pPr lvl="1"/>
            <a:r>
              <a:rPr lang="en-US" dirty="0"/>
              <a:t>Housing values were downloaded from </a:t>
            </a:r>
            <a:r>
              <a:rPr lang="en-US" u="sng" dirty="0"/>
              <a:t>zillow.com</a:t>
            </a:r>
            <a:r>
              <a:rPr lang="en-US" dirty="0"/>
              <a:t>.  The “Housing Valuation Index (HVI)” was studied.</a:t>
            </a:r>
          </a:p>
          <a:p>
            <a:pPr marL="457200" lvl="1" indent="0">
              <a:buNone/>
            </a:pPr>
            <a:endParaRPr lang="en-US" dirty="0"/>
          </a:p>
          <a:p>
            <a:pPr lvl="1"/>
            <a:r>
              <a:rPr lang="en-US" dirty="0"/>
              <a:t>A list of marijuana stores was downloaded from </a:t>
            </a:r>
            <a:r>
              <a:rPr lang="en-US" u="sng" dirty="0"/>
              <a:t>colorado.gov</a:t>
            </a:r>
            <a:r>
              <a:rPr lang="en-US" dirty="0"/>
              <a:t>.  The primary  data point used in this study was the physical location of the store (street, city and zip code).</a:t>
            </a:r>
          </a:p>
        </p:txBody>
      </p:sp>
    </p:spTree>
    <p:extLst>
      <p:ext uri="{BB962C8B-B14F-4D97-AF65-F5344CB8AC3E}">
        <p14:creationId xmlns:p14="http://schemas.microsoft.com/office/powerpoint/2010/main" val="424351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69C0-B139-4CB0-BAED-39746E380226}"/>
              </a:ext>
            </a:extLst>
          </p:cNvPr>
          <p:cNvSpPr>
            <a:spLocks noGrp="1"/>
          </p:cNvSpPr>
          <p:nvPr>
            <p:ph type="title"/>
          </p:nvPr>
        </p:nvSpPr>
        <p:spPr/>
        <p:txBody>
          <a:bodyPr/>
          <a:lstStyle/>
          <a:p>
            <a:r>
              <a:rPr lang="en-US" dirty="0"/>
              <a:t> CO Housing Price Trends 2012 - 2018</a:t>
            </a:r>
          </a:p>
        </p:txBody>
      </p:sp>
      <p:sp>
        <p:nvSpPr>
          <p:cNvPr id="3" name="Content Placeholder 2">
            <a:extLst>
              <a:ext uri="{FF2B5EF4-FFF2-40B4-BE49-F238E27FC236}">
                <a16:creationId xmlns:a16="http://schemas.microsoft.com/office/drawing/2014/main" id="{B5443304-E109-4AE5-80BE-68385D044A76}"/>
              </a:ext>
            </a:extLst>
          </p:cNvPr>
          <p:cNvSpPr>
            <a:spLocks noGrp="1"/>
          </p:cNvSpPr>
          <p:nvPr>
            <p:ph idx="1"/>
          </p:nvPr>
        </p:nvSpPr>
        <p:spPr/>
        <p:txBody>
          <a:bodyPr/>
          <a:lstStyle/>
          <a:p>
            <a:pPr marL="0" indent="0">
              <a:buNone/>
            </a:pPr>
            <a:r>
              <a:rPr lang="en-US" u="sng" dirty="0"/>
              <a:t>Coding logic</a:t>
            </a:r>
            <a:endParaRPr lang="en-US" dirty="0"/>
          </a:p>
          <a:p>
            <a:pPr marL="0" indent="0">
              <a:buNone/>
            </a:pPr>
            <a:r>
              <a:rPr lang="en-US" dirty="0"/>
              <a:t>Step 1: Load Zillow housing data from csv into a </a:t>
            </a:r>
            <a:r>
              <a:rPr lang="en-US" dirty="0" err="1"/>
              <a:t>dataframe</a:t>
            </a:r>
            <a:endParaRPr lang="en-US" dirty="0"/>
          </a:p>
          <a:p>
            <a:pPr marL="0" indent="0">
              <a:buNone/>
            </a:pPr>
            <a:r>
              <a:rPr lang="en-US" dirty="0"/>
              <a:t>Step 2: Load marijuana stores data from csv into a </a:t>
            </a:r>
            <a:r>
              <a:rPr lang="en-US" dirty="0" err="1"/>
              <a:t>dataframe</a:t>
            </a:r>
            <a:endParaRPr lang="en-US" dirty="0"/>
          </a:p>
          <a:p>
            <a:pPr marL="0" indent="0">
              <a:buNone/>
            </a:pPr>
            <a:r>
              <a:rPr lang="en-US" dirty="0"/>
              <a:t>Step 3: Summarize data by decade and group by city</a:t>
            </a:r>
          </a:p>
          <a:p>
            <a:pPr marL="0" indent="0">
              <a:buNone/>
            </a:pPr>
            <a:r>
              <a:rPr lang="en-US" dirty="0"/>
              <a:t>Step 4: Create 2 </a:t>
            </a:r>
            <a:r>
              <a:rPr lang="en-US" dirty="0" err="1"/>
              <a:t>dataframes</a:t>
            </a:r>
            <a:r>
              <a:rPr lang="en-US" dirty="0"/>
              <a:t> – one for cities with no MJ stores and one 	  for cities with MJ stores</a:t>
            </a:r>
          </a:p>
          <a:p>
            <a:pPr marL="1087438" indent="-1087438">
              <a:buNone/>
            </a:pPr>
            <a:r>
              <a:rPr lang="en-US" dirty="0"/>
              <a:t>Step 5: Build a line graph that depicts overall housing price trends from 2012 – 2018 for the whole state, MJ cities and “dry” cities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0038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B2EEF-A971-417D-9B3E-F4FCF4C3F8A6}"/>
              </a:ext>
            </a:extLst>
          </p:cNvPr>
          <p:cNvSpPr>
            <a:spLocks noGrp="1"/>
          </p:cNvSpPr>
          <p:nvPr>
            <p:ph idx="1"/>
          </p:nvPr>
        </p:nvSpPr>
        <p:spPr>
          <a:xfrm>
            <a:off x="838200" y="370541"/>
            <a:ext cx="10515600" cy="5806422"/>
          </a:xfrm>
        </p:spPr>
        <p:txBody>
          <a:bodyPr/>
          <a:lstStyle/>
          <a:p>
            <a:pPr marL="0" indent="0">
              <a:buNone/>
            </a:pPr>
            <a:r>
              <a:rPr lang="en-US" dirty="0"/>
              <a:t>Code Snippets</a:t>
            </a:r>
          </a:p>
        </p:txBody>
      </p:sp>
      <p:pic>
        <p:nvPicPr>
          <p:cNvPr id="4" name="Picture 3">
            <a:extLst>
              <a:ext uri="{FF2B5EF4-FFF2-40B4-BE49-F238E27FC236}">
                <a16:creationId xmlns:a16="http://schemas.microsoft.com/office/drawing/2014/main" id="{9589B228-41BC-4E34-9675-017A976A76B0}"/>
              </a:ext>
            </a:extLst>
          </p:cNvPr>
          <p:cNvPicPr>
            <a:picLocks noChangeAspect="1"/>
          </p:cNvPicPr>
          <p:nvPr/>
        </p:nvPicPr>
        <p:blipFill>
          <a:blip r:embed="rId2"/>
          <a:stretch>
            <a:fillRect/>
          </a:stretch>
        </p:blipFill>
        <p:spPr>
          <a:xfrm>
            <a:off x="838201" y="914413"/>
            <a:ext cx="8649048" cy="2647564"/>
          </a:xfrm>
          <a:prstGeom prst="rect">
            <a:avLst/>
          </a:prstGeom>
        </p:spPr>
      </p:pic>
      <p:pic>
        <p:nvPicPr>
          <p:cNvPr id="5" name="Picture 4">
            <a:extLst>
              <a:ext uri="{FF2B5EF4-FFF2-40B4-BE49-F238E27FC236}">
                <a16:creationId xmlns:a16="http://schemas.microsoft.com/office/drawing/2014/main" id="{C2490855-40F5-48B4-A817-EA0402DE3BB8}"/>
              </a:ext>
            </a:extLst>
          </p:cNvPr>
          <p:cNvPicPr>
            <a:picLocks noChangeAspect="1"/>
          </p:cNvPicPr>
          <p:nvPr/>
        </p:nvPicPr>
        <p:blipFill>
          <a:blip r:embed="rId3"/>
          <a:stretch>
            <a:fillRect/>
          </a:stretch>
        </p:blipFill>
        <p:spPr>
          <a:xfrm>
            <a:off x="838199" y="3813190"/>
            <a:ext cx="7457142" cy="2483010"/>
          </a:xfrm>
          <a:prstGeom prst="rect">
            <a:avLst/>
          </a:prstGeom>
        </p:spPr>
      </p:pic>
    </p:spTree>
    <p:extLst>
      <p:ext uri="{BB962C8B-B14F-4D97-AF65-F5344CB8AC3E}">
        <p14:creationId xmlns:p14="http://schemas.microsoft.com/office/powerpoint/2010/main" val="305433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B4640043-83FB-4060-B395-03F5F3DC0B0B}"/>
              </a:ext>
            </a:extLst>
          </p:cNvPr>
          <p:cNvPicPr>
            <a:picLocks noGrp="1" noChangeAspect="1"/>
          </p:cNvPicPr>
          <p:nvPr>
            <p:ph idx="1"/>
          </p:nvPr>
        </p:nvPicPr>
        <p:blipFill>
          <a:blip r:embed="rId2"/>
          <a:stretch>
            <a:fillRect/>
          </a:stretch>
        </p:blipFill>
        <p:spPr>
          <a:xfrm>
            <a:off x="885096" y="181561"/>
            <a:ext cx="9997290" cy="1875839"/>
          </a:xfrm>
          <a:prstGeom prst="rect">
            <a:avLst/>
          </a:prstGeom>
        </p:spPr>
      </p:pic>
      <p:pic>
        <p:nvPicPr>
          <p:cNvPr id="14" name="Picture 13">
            <a:extLst>
              <a:ext uri="{FF2B5EF4-FFF2-40B4-BE49-F238E27FC236}">
                <a16:creationId xmlns:a16="http://schemas.microsoft.com/office/drawing/2014/main" id="{DD15AD51-9391-4F22-A95D-222A8BE8B69E}"/>
              </a:ext>
            </a:extLst>
          </p:cNvPr>
          <p:cNvPicPr>
            <a:picLocks noChangeAspect="1"/>
          </p:cNvPicPr>
          <p:nvPr/>
        </p:nvPicPr>
        <p:blipFill>
          <a:blip r:embed="rId3"/>
          <a:stretch>
            <a:fillRect/>
          </a:stretch>
        </p:blipFill>
        <p:spPr>
          <a:xfrm>
            <a:off x="885095" y="1782399"/>
            <a:ext cx="9997291" cy="1781312"/>
          </a:xfrm>
          <a:prstGeom prst="rect">
            <a:avLst/>
          </a:prstGeom>
        </p:spPr>
      </p:pic>
      <p:pic>
        <p:nvPicPr>
          <p:cNvPr id="15" name="Picture 14">
            <a:extLst>
              <a:ext uri="{FF2B5EF4-FFF2-40B4-BE49-F238E27FC236}">
                <a16:creationId xmlns:a16="http://schemas.microsoft.com/office/drawing/2014/main" id="{16E3E252-9205-4E0E-BFED-90D2F7DD550B}"/>
              </a:ext>
            </a:extLst>
          </p:cNvPr>
          <p:cNvPicPr>
            <a:picLocks noChangeAspect="1"/>
          </p:cNvPicPr>
          <p:nvPr/>
        </p:nvPicPr>
        <p:blipFill>
          <a:blip r:embed="rId4"/>
          <a:stretch>
            <a:fillRect/>
          </a:stretch>
        </p:blipFill>
        <p:spPr>
          <a:xfrm>
            <a:off x="885095" y="3159276"/>
            <a:ext cx="9997292" cy="3113548"/>
          </a:xfrm>
          <a:prstGeom prst="rect">
            <a:avLst/>
          </a:prstGeom>
        </p:spPr>
      </p:pic>
    </p:spTree>
    <p:extLst>
      <p:ext uri="{BB962C8B-B14F-4D97-AF65-F5344CB8AC3E}">
        <p14:creationId xmlns:p14="http://schemas.microsoft.com/office/powerpoint/2010/main" val="300239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F758DC-CC19-4BA6-A4B7-BEEDD7371F58}"/>
              </a:ext>
            </a:extLst>
          </p:cNvPr>
          <p:cNvPicPr>
            <a:picLocks noChangeAspect="1"/>
          </p:cNvPicPr>
          <p:nvPr/>
        </p:nvPicPr>
        <p:blipFill>
          <a:blip r:embed="rId2"/>
          <a:stretch>
            <a:fillRect/>
          </a:stretch>
        </p:blipFill>
        <p:spPr>
          <a:xfrm>
            <a:off x="1412025" y="184496"/>
            <a:ext cx="8627840" cy="6316186"/>
          </a:xfrm>
          <a:prstGeom prst="rect">
            <a:avLst/>
          </a:prstGeom>
        </p:spPr>
      </p:pic>
    </p:spTree>
    <p:extLst>
      <p:ext uri="{BB962C8B-B14F-4D97-AF65-F5344CB8AC3E}">
        <p14:creationId xmlns:p14="http://schemas.microsoft.com/office/powerpoint/2010/main" val="200087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E2A321-B5AF-44AE-9941-B8FEE572B940}"/>
              </a:ext>
            </a:extLst>
          </p:cNvPr>
          <p:cNvPicPr>
            <a:picLocks noChangeAspect="1"/>
          </p:cNvPicPr>
          <p:nvPr/>
        </p:nvPicPr>
        <p:blipFill>
          <a:blip r:embed="rId2"/>
          <a:stretch>
            <a:fillRect/>
          </a:stretch>
        </p:blipFill>
        <p:spPr>
          <a:xfrm>
            <a:off x="914852" y="0"/>
            <a:ext cx="6358060" cy="6858000"/>
          </a:xfrm>
          <a:prstGeom prst="rect">
            <a:avLst/>
          </a:prstGeom>
        </p:spPr>
      </p:pic>
      <p:sp>
        <p:nvSpPr>
          <p:cNvPr id="5" name="TextBox 4">
            <a:extLst>
              <a:ext uri="{FF2B5EF4-FFF2-40B4-BE49-F238E27FC236}">
                <a16:creationId xmlns:a16="http://schemas.microsoft.com/office/drawing/2014/main" id="{AC0CA91F-4240-4BF3-B584-686A45EA5D1A}"/>
              </a:ext>
            </a:extLst>
          </p:cNvPr>
          <p:cNvSpPr txBox="1"/>
          <p:nvPr/>
        </p:nvSpPr>
        <p:spPr>
          <a:xfrm>
            <a:off x="7351059" y="334682"/>
            <a:ext cx="4512235" cy="2585323"/>
          </a:xfrm>
          <a:prstGeom prst="rect">
            <a:avLst/>
          </a:prstGeom>
          <a:noFill/>
        </p:spPr>
        <p:txBody>
          <a:bodyPr wrap="square" rtlCol="0">
            <a:spAutoFit/>
          </a:bodyPr>
          <a:lstStyle/>
          <a:p>
            <a:r>
              <a:rPr lang="en-US" b="1" dirty="0"/>
              <a:t>Analysis</a:t>
            </a:r>
          </a:p>
          <a:p>
            <a:endParaRPr lang="en-US" dirty="0"/>
          </a:p>
          <a:p>
            <a:pPr marL="342900" indent="-342900">
              <a:buAutoNum type="arabicParenR"/>
              <a:tabLst>
                <a:tab pos="346075" algn="l"/>
              </a:tabLst>
            </a:pPr>
            <a:r>
              <a:rPr lang="en-US" dirty="0"/>
              <a:t>Marijuana shops do not appear to affect housing values. </a:t>
            </a:r>
          </a:p>
          <a:p>
            <a:pPr>
              <a:tabLst>
                <a:tab pos="346075" algn="l"/>
              </a:tabLst>
            </a:pPr>
            <a:endParaRPr lang="en-US" dirty="0"/>
          </a:p>
          <a:p>
            <a:pPr marL="342900" indent="-342900">
              <a:buAutoNum type="arabicParenR"/>
              <a:tabLst>
                <a:tab pos="346075" algn="l"/>
              </a:tabLst>
            </a:pPr>
            <a:r>
              <a:rPr lang="en-US" dirty="0"/>
              <a:t>Prices in Colorado were trending up prior to the legalization of recreational marijuana, but after legalization they continued to skyrocket.</a:t>
            </a:r>
          </a:p>
        </p:txBody>
      </p:sp>
    </p:spTree>
    <p:extLst>
      <p:ext uri="{BB962C8B-B14F-4D97-AF65-F5344CB8AC3E}">
        <p14:creationId xmlns:p14="http://schemas.microsoft.com/office/powerpoint/2010/main" val="1941680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0A9C25-F23F-4FC3-B7E2-FCF398A08CD3}"/>
              </a:ext>
            </a:extLst>
          </p:cNvPr>
          <p:cNvPicPr>
            <a:picLocks noChangeAspect="1"/>
          </p:cNvPicPr>
          <p:nvPr/>
        </p:nvPicPr>
        <p:blipFill>
          <a:blip r:embed="rId2"/>
          <a:stretch>
            <a:fillRect/>
          </a:stretch>
        </p:blipFill>
        <p:spPr>
          <a:xfrm>
            <a:off x="263508" y="290383"/>
            <a:ext cx="7527428" cy="6134538"/>
          </a:xfrm>
          <a:prstGeom prst="rect">
            <a:avLst/>
          </a:prstGeom>
        </p:spPr>
      </p:pic>
      <p:sp>
        <p:nvSpPr>
          <p:cNvPr id="5" name="TextBox 4">
            <a:extLst>
              <a:ext uri="{FF2B5EF4-FFF2-40B4-BE49-F238E27FC236}">
                <a16:creationId xmlns:a16="http://schemas.microsoft.com/office/drawing/2014/main" id="{659D1418-651C-43E5-ABF0-E9D2EBE9D3C0}"/>
              </a:ext>
            </a:extLst>
          </p:cNvPr>
          <p:cNvSpPr txBox="1"/>
          <p:nvPr/>
        </p:nvSpPr>
        <p:spPr>
          <a:xfrm>
            <a:off x="7882400" y="686851"/>
            <a:ext cx="3763843" cy="5078313"/>
          </a:xfrm>
          <a:prstGeom prst="rect">
            <a:avLst/>
          </a:prstGeom>
          <a:noFill/>
        </p:spPr>
        <p:txBody>
          <a:bodyPr wrap="square" rtlCol="0">
            <a:spAutoFit/>
          </a:bodyPr>
          <a:lstStyle/>
          <a:p>
            <a:r>
              <a:rPr lang="en-US" b="1" dirty="0"/>
              <a:t>Analysis</a:t>
            </a:r>
          </a:p>
          <a:p>
            <a:endParaRPr lang="en-US" dirty="0"/>
          </a:p>
          <a:p>
            <a:pPr marL="457200" indent="-457200">
              <a:buAutoNum type="arabicParenR"/>
            </a:pPr>
            <a:r>
              <a:rPr lang="en-US" dirty="0"/>
              <a:t>Denver, Boulder and Pueblo have the largest number of marijuana shops.  (The graph at left shows cities in order of shop #.)</a:t>
            </a:r>
          </a:p>
          <a:p>
            <a:endParaRPr lang="en-US" dirty="0"/>
          </a:p>
          <a:p>
            <a:pPr marL="457200" indent="-457200">
              <a:buAutoNum type="arabicParenR" startAt="2"/>
            </a:pPr>
            <a:r>
              <a:rPr lang="en-US" dirty="0"/>
              <a:t>There does not seem to be any correlation between the number of shops and housing prices.</a:t>
            </a:r>
          </a:p>
          <a:p>
            <a:endParaRPr lang="en-US" dirty="0"/>
          </a:p>
          <a:p>
            <a:pPr marL="457200" indent="-457200">
              <a:buFont typeface="+mj-lt"/>
              <a:buAutoNum type="arabicParenR" startAt="3"/>
            </a:pPr>
            <a:r>
              <a:rPr lang="en-US" dirty="0"/>
              <a:t>Denver has a population of 719,116 and Boulder has a population of 109,068.  This factor does not seem to influence housing prices either.</a:t>
            </a:r>
          </a:p>
          <a:p>
            <a:pPr marL="457200" indent="-457200"/>
            <a:r>
              <a:rPr lang="en-US" dirty="0"/>
              <a:t>				</a:t>
            </a:r>
          </a:p>
          <a:p>
            <a:pPr>
              <a:tabLst>
                <a:tab pos="346075" algn="l"/>
              </a:tabLst>
            </a:pPr>
            <a:endParaRPr lang="en-US" dirty="0"/>
          </a:p>
        </p:txBody>
      </p:sp>
    </p:spTree>
    <p:extLst>
      <p:ext uri="{BB962C8B-B14F-4D97-AF65-F5344CB8AC3E}">
        <p14:creationId xmlns:p14="http://schemas.microsoft.com/office/powerpoint/2010/main" val="356659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526DB3-9E4A-4BAF-81FC-F12454F9BB88}"/>
              </a:ext>
            </a:extLst>
          </p:cNvPr>
          <p:cNvPicPr>
            <a:picLocks noChangeAspect="1"/>
          </p:cNvPicPr>
          <p:nvPr/>
        </p:nvPicPr>
        <p:blipFill>
          <a:blip r:embed="rId2"/>
          <a:stretch>
            <a:fillRect/>
          </a:stretch>
        </p:blipFill>
        <p:spPr>
          <a:xfrm>
            <a:off x="354667" y="389237"/>
            <a:ext cx="7588059" cy="5863281"/>
          </a:xfrm>
          <a:prstGeom prst="rect">
            <a:avLst/>
          </a:prstGeom>
        </p:spPr>
      </p:pic>
      <p:sp>
        <p:nvSpPr>
          <p:cNvPr id="5" name="TextBox 4">
            <a:extLst>
              <a:ext uri="{FF2B5EF4-FFF2-40B4-BE49-F238E27FC236}">
                <a16:creationId xmlns:a16="http://schemas.microsoft.com/office/drawing/2014/main" id="{838450D1-3AE7-4BA6-BAF5-79A328C72BCE}"/>
              </a:ext>
            </a:extLst>
          </p:cNvPr>
          <p:cNvSpPr txBox="1"/>
          <p:nvPr/>
        </p:nvSpPr>
        <p:spPr>
          <a:xfrm>
            <a:off x="7882400" y="686851"/>
            <a:ext cx="3763843" cy="5909310"/>
          </a:xfrm>
          <a:prstGeom prst="rect">
            <a:avLst/>
          </a:prstGeom>
          <a:noFill/>
        </p:spPr>
        <p:txBody>
          <a:bodyPr wrap="square" rtlCol="0">
            <a:spAutoFit/>
          </a:bodyPr>
          <a:lstStyle/>
          <a:p>
            <a:r>
              <a:rPr lang="en-US" b="1" dirty="0"/>
              <a:t>Analysis</a:t>
            </a:r>
          </a:p>
          <a:p>
            <a:endParaRPr lang="en-US" dirty="0"/>
          </a:p>
          <a:p>
            <a:pPr marL="457200" indent="-457200">
              <a:buAutoNum type="arabicParenR"/>
            </a:pPr>
            <a:r>
              <a:rPr lang="en-US" dirty="0"/>
              <a:t>For this analysis, we did not have any stores so we used population to decide which cities to include.  We wanted to ensure that cities with a very small number of houses were not included as this could skew the housing prices.</a:t>
            </a:r>
          </a:p>
          <a:p>
            <a:endParaRPr lang="en-US" dirty="0"/>
          </a:p>
          <a:p>
            <a:pPr marL="457200" indent="-457200">
              <a:buAutoNum type="arabicParenR" startAt="2"/>
            </a:pPr>
            <a:r>
              <a:rPr lang="en-US" dirty="0"/>
              <a:t>The overall average housing price for cities with no marijuana shops is $366,588.  This is extremely close to the prior graph (average price was $362,344).  We can conclude that marijuana shops do not appear to influence housing prices.</a:t>
            </a:r>
          </a:p>
          <a:p>
            <a:r>
              <a:rPr lang="en-US" dirty="0"/>
              <a:t>influence housing prices either.</a:t>
            </a:r>
          </a:p>
          <a:p>
            <a:pPr marL="457200" indent="-457200"/>
            <a:r>
              <a:rPr lang="en-US" dirty="0"/>
              <a:t>				</a:t>
            </a:r>
          </a:p>
          <a:p>
            <a:pPr>
              <a:tabLst>
                <a:tab pos="346075" algn="l"/>
              </a:tabLst>
            </a:pPr>
            <a:endParaRPr lang="en-US" dirty="0"/>
          </a:p>
        </p:txBody>
      </p:sp>
    </p:spTree>
    <p:extLst>
      <p:ext uri="{BB962C8B-B14F-4D97-AF65-F5344CB8AC3E}">
        <p14:creationId xmlns:p14="http://schemas.microsoft.com/office/powerpoint/2010/main" val="4051274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719</Words>
  <Application>Microsoft Macintosh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Rounded MT Bold</vt:lpstr>
      <vt:lpstr>Calibri</vt:lpstr>
      <vt:lpstr>Calibri Light</vt:lpstr>
      <vt:lpstr>Office Theme</vt:lpstr>
      <vt:lpstr>Analysis on the Legalization of Recreational Marijuana in the State of Colorado</vt:lpstr>
      <vt:lpstr>Does legal marijuana effect housing values?</vt:lpstr>
      <vt:lpstr> CO Housing Price Trends 2012 - 2018</vt:lpstr>
      <vt:lpstr>PowerPoint Presentation</vt:lpstr>
      <vt:lpstr>PowerPoint Presentation</vt:lpstr>
      <vt:lpstr>PowerPoint Presentation</vt:lpstr>
      <vt:lpstr>PowerPoint Presentation</vt:lpstr>
      <vt:lpstr>PowerPoint Presentation</vt:lpstr>
      <vt:lpstr>PowerPoint Presentation</vt:lpstr>
      <vt:lpstr>Does the legalization of commercial sale of marijuana affect median household income? </vt:lpstr>
      <vt:lpstr>PowerPoint Presentation</vt:lpstr>
      <vt:lpstr>PowerPoint Presentation</vt:lpstr>
      <vt:lpstr>PowerPoint Presentation</vt:lpstr>
      <vt:lpstr>PowerPoint Presentation</vt:lpstr>
      <vt:lpstr>PowerPoint Presentation</vt:lpstr>
      <vt:lpstr>Does the legalization of commercial sale of marijuana affect unemployment? </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on the Effects of the Legalization of Recreational Marijuana in the State of Colorado</dc:title>
  <dc:creator>stefa</dc:creator>
  <cp:lastModifiedBy>Microsoft Office User</cp:lastModifiedBy>
  <cp:revision>28</cp:revision>
  <dcterms:created xsi:type="dcterms:W3CDTF">2018-09-18T01:09:12Z</dcterms:created>
  <dcterms:modified xsi:type="dcterms:W3CDTF">2018-09-18T21:53:54Z</dcterms:modified>
</cp:coreProperties>
</file>