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0732b60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0732b60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eca3a116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eca3a116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eca3a116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eca3a116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5c7985c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5c7985c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0716d81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0716d81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732b60a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732b60a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197fb6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f197fb6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ca3a116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ca3a116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ca3a116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ca3a116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ca3a116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ca3a116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ca3a116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ca3a116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Tao has mentioned, our program has 2 main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is the actual game play. In this mode, a human user plays a single round of black jack against the computer. The result of this game is displayed on the 7-segment display.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part, the more unique part of this, is the VGA output. In this part, the computer plays a one-sided game of blackjack against itself when given a certain threshold. After playing 300 </a:t>
            </a:r>
            <a:r>
              <a:rPr lang="en"/>
              <a:t>simultaneous</a:t>
            </a:r>
            <a:r>
              <a:rPr lang="en"/>
              <a:t> games, the Computer then outputs the total card count they got onto a graph on the vga.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to dive a little more deeply into each of these parts.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f049f61f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f049f61f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part 1, the game play obvious has 2 sides to it, what the user experiences as it plays the game, and what the computer goes through while playing the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user’s end of part 1, the game play works in the follow manner. Once the game starts, the user is given 2 cards that will add up to a certain card total. 4+5  So then the user is given the choice to either hit or stand. Hit meaning take another card, or stand, meaning keep your current card total. </a:t>
            </a:r>
            <a:r>
              <a:rPr lang="en">
                <a:solidFill>
                  <a:schemeClr val="dk1"/>
                </a:solidFill>
              </a:rPr>
              <a:t>Now the user only has 10 seconds to decide if they want to hit or stand. If the user does not make a decision, the game will automatically hit for them.</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So </a:t>
            </a:r>
            <a:r>
              <a:rPr lang="en"/>
              <a:t>if the user </a:t>
            </a:r>
            <a:r>
              <a:rPr lang="en"/>
              <a:t>decides</a:t>
            </a:r>
            <a:r>
              <a:rPr lang="en"/>
              <a:t> to hit, they will recieve a new card and new card total. So once they have their new card and the new card total, the program will then decide if the user’s </a:t>
            </a:r>
            <a:r>
              <a:rPr lang="en"/>
              <a:t>total</a:t>
            </a:r>
            <a:r>
              <a:rPr lang="en"/>
              <a:t> is still less than 21. If the total is less than 21, the cycle continues and they get to decide whether they want to hit or stand again. If the user’s total is over 21 though, the automatically loose.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option the user has to hitting is standing, at which point, the user says they’re good and don’t want any more cards. The program then compares the total the user has to the total the computer has determines the winner.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f049f61f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f049f61f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the computer’s end of part 1, the game play works very similarly to how it works on the user’s end with a couple of key differences. Once the game starts and the computer is given 2 cards, the computer then figures out if the total value of their cards add up to something  less than 15. 15 in this case is the hitting threshold. </a:t>
            </a:r>
            <a:endParaRPr>
              <a:solidFill>
                <a:srgbClr val="31394D"/>
              </a:solidFill>
            </a:endParaRPr>
          </a:p>
          <a:p>
            <a:pPr indent="0" lvl="0" marL="0" rtl="0" algn="l">
              <a:spcBef>
                <a:spcPts val="0"/>
              </a:spcBef>
              <a:spcAft>
                <a:spcPts val="0"/>
              </a:spcAft>
              <a:buNone/>
            </a:pPr>
            <a:r>
              <a:t/>
            </a:r>
            <a:endParaRPr>
              <a:solidFill>
                <a:srgbClr val="31394D"/>
              </a:solidFill>
            </a:endParaRPr>
          </a:p>
          <a:p>
            <a:pPr indent="0" lvl="0" marL="0" rtl="0" algn="l">
              <a:spcBef>
                <a:spcPts val="0"/>
              </a:spcBef>
              <a:spcAft>
                <a:spcPts val="0"/>
              </a:spcAft>
              <a:buNone/>
            </a:pPr>
            <a:r>
              <a:rPr lang="en">
                <a:solidFill>
                  <a:srgbClr val="31394D"/>
                </a:solidFill>
              </a:rPr>
              <a:t>If the value is less than 15, the computer will hit automatically. The computer will then figure out if their total is over 21 or not. And if the total is less than 21, the computer will go back and decide whether they want to hit again or stand based on the hitting threshold. If the total is over 21, the computer loses.</a:t>
            </a:r>
            <a:endParaRPr>
              <a:solidFill>
                <a:srgbClr val="31394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If the total is greater than or equal to 15, the computer will stand and then compare its total card count to the human player’s card count and then determine the winner.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f049f61f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f049f61f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part, the VGA graph, is a bit more interesting and relies on the same computer game play algorithm from the previous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once the program starts, the user inputs a value for the threshold using switches on the fpga. The computer then plays 300 one sided game of blackjack with that threshold. The program then </a:t>
            </a:r>
            <a:r>
              <a:rPr lang="en"/>
              <a:t>simultaneously</a:t>
            </a:r>
            <a:r>
              <a:rPr lang="en"/>
              <a:t> plots the total card count of these 300 games on a graph </a:t>
            </a:r>
            <a:r>
              <a:rPr lang="en"/>
              <a:t>on </a:t>
            </a:r>
            <a:r>
              <a:rPr lang="en"/>
              <a:t>the vga, giving the user an idea of the </a:t>
            </a:r>
            <a:r>
              <a:rPr lang="en"/>
              <a:t>statistically</a:t>
            </a:r>
            <a:r>
              <a:rPr lang="en"/>
              <a:t> </a:t>
            </a:r>
            <a:r>
              <a:rPr lang="en"/>
              <a:t>probable</a:t>
            </a:r>
            <a:r>
              <a:rPr lang="en"/>
              <a:t> outcome for the range of values they will get when choosing a certain threshold 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ca3a116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ca3a116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Merriweather"/>
                <a:ea typeface="Merriweather"/>
                <a:cs typeface="Merriweather"/>
                <a:sym typeface="Merriweather"/>
              </a:rPr>
              <a:t>provide 1 or 2 of your best code snippets and discuss. What was unique</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1400">
                <a:solidFill>
                  <a:schemeClr val="dk1"/>
                </a:solidFill>
                <a:latin typeface="Merriweather"/>
                <a:ea typeface="Merriweather"/>
                <a:cs typeface="Merriweather"/>
                <a:sym typeface="Merriweather"/>
              </a:rPr>
              <a:t>about it? Challenging? Innovative?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rive.google.com/file/d/1YY3Enf3Kr3fso_I5tTAT2bt62lQw8a0V/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188675"/>
            <a:ext cx="84930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Jack: Play the Numbers </a:t>
            </a:r>
            <a:endParaRPr sz="4800"/>
          </a:p>
          <a:p>
            <a:pPr indent="0" lvl="0" marL="0" rtl="0" algn="l">
              <a:spcBef>
                <a:spcPts val="0"/>
              </a:spcBef>
              <a:spcAft>
                <a:spcPts val="0"/>
              </a:spcAft>
              <a:buNone/>
            </a:pPr>
            <a:r>
              <a:rPr lang="en" sz="4800"/>
              <a:t>♠♥♣♦</a:t>
            </a:r>
            <a:endParaRPr sz="4800"/>
          </a:p>
        </p:txBody>
      </p:sp>
      <p:sp>
        <p:nvSpPr>
          <p:cNvPr id="65" name="Google Shape;65;p13"/>
          <p:cNvSpPr txBox="1"/>
          <p:nvPr>
            <p:ph idx="1" type="subTitle"/>
          </p:nvPr>
        </p:nvSpPr>
        <p:spPr>
          <a:xfrm>
            <a:off x="849525" y="4355575"/>
            <a:ext cx="81582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Merriweather"/>
                <a:ea typeface="Merriweather"/>
                <a:cs typeface="Merriweather"/>
                <a:sym typeface="Merriweather"/>
              </a:rPr>
              <a:t>Prithika Ganesh, Justin Sadler, Joshua </a:t>
            </a:r>
            <a:r>
              <a:rPr b="1" lang="en" sz="2000">
                <a:solidFill>
                  <a:schemeClr val="lt1"/>
                </a:solidFill>
                <a:latin typeface="Merriweather"/>
                <a:ea typeface="Merriweather"/>
                <a:cs typeface="Merriweather"/>
                <a:sym typeface="Merriweather"/>
              </a:rPr>
              <a:t>Shterenberg, Tao Zhang</a:t>
            </a:r>
            <a:endParaRPr b="1" sz="20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2"/>
          <p:cNvPicPr preferRelativeResize="0"/>
          <p:nvPr/>
        </p:nvPicPr>
        <p:blipFill>
          <a:blip r:embed="rId3">
            <a:alphaModFix amt="63000"/>
          </a:blip>
          <a:stretch>
            <a:fillRect/>
          </a:stretch>
        </p:blipFill>
        <p:spPr>
          <a:xfrm rot="-4">
            <a:off x="-698381" y="-647701"/>
            <a:ext cx="12518710" cy="6225878"/>
          </a:xfrm>
          <a:prstGeom prst="rect">
            <a:avLst/>
          </a:prstGeom>
          <a:noFill/>
          <a:ln>
            <a:noFill/>
          </a:ln>
          <a:effectLst>
            <a:outerShdw blurRad="57150" rotWithShape="0" algn="bl" dir="5400000" dist="19050">
              <a:srgbClr val="000000">
                <a:alpha val="50000"/>
              </a:srgbClr>
            </a:outerShdw>
          </a:effectLst>
        </p:spPr>
      </p:pic>
      <p:sp>
        <p:nvSpPr>
          <p:cNvPr id="204" name="Google Shape;204;p22"/>
          <p:cNvSpPr txBox="1"/>
          <p:nvPr/>
        </p:nvSpPr>
        <p:spPr>
          <a:xfrm>
            <a:off x="460975" y="2256350"/>
            <a:ext cx="8371200" cy="23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205" name="Google Shape;205;p22"/>
          <p:cNvPicPr preferRelativeResize="0"/>
          <p:nvPr/>
        </p:nvPicPr>
        <p:blipFill>
          <a:blip r:embed="rId4">
            <a:alphaModFix/>
          </a:blip>
          <a:stretch>
            <a:fillRect/>
          </a:stretch>
        </p:blipFill>
        <p:spPr>
          <a:xfrm rot="-1359424">
            <a:off x="5146424" y="2911401"/>
            <a:ext cx="5982729" cy="3894029"/>
          </a:xfrm>
          <a:prstGeom prst="rect">
            <a:avLst/>
          </a:prstGeom>
          <a:noFill/>
          <a:ln>
            <a:noFill/>
          </a:ln>
        </p:spPr>
      </p:pic>
      <p:pic>
        <p:nvPicPr>
          <p:cNvPr id="206" name="Google Shape;206;p22"/>
          <p:cNvPicPr preferRelativeResize="0"/>
          <p:nvPr/>
        </p:nvPicPr>
        <p:blipFill>
          <a:blip r:embed="rId5">
            <a:alphaModFix/>
          </a:blip>
          <a:stretch>
            <a:fillRect/>
          </a:stretch>
        </p:blipFill>
        <p:spPr>
          <a:xfrm>
            <a:off x="5397375" y="169037"/>
            <a:ext cx="3521947" cy="4825550"/>
          </a:xfrm>
          <a:prstGeom prst="rect">
            <a:avLst/>
          </a:prstGeom>
          <a:noFill/>
          <a:ln>
            <a:noFill/>
          </a:ln>
        </p:spPr>
      </p:pic>
      <p:pic>
        <p:nvPicPr>
          <p:cNvPr id="207" name="Google Shape;207;p22"/>
          <p:cNvPicPr preferRelativeResize="0"/>
          <p:nvPr/>
        </p:nvPicPr>
        <p:blipFill rotWithShape="1">
          <a:blip r:embed="rId6">
            <a:alphaModFix/>
          </a:blip>
          <a:srcRect b="0" l="5908" r="0" t="0"/>
          <a:stretch/>
        </p:blipFill>
        <p:spPr>
          <a:xfrm>
            <a:off x="351800" y="190875"/>
            <a:ext cx="3164275" cy="478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Successes!</a:t>
            </a:r>
            <a:endParaRPr/>
          </a:p>
        </p:txBody>
      </p:sp>
      <p:pic>
        <p:nvPicPr>
          <p:cNvPr id="213" name="Google Shape;213;p23"/>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214" name="Google Shape;214;p23"/>
          <p:cNvSpPr txBox="1"/>
          <p:nvPr/>
        </p:nvSpPr>
        <p:spPr>
          <a:xfrm>
            <a:off x="464100" y="1553550"/>
            <a:ext cx="6476400" cy="330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More interesting BlackJack!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Managed to create tension in game with timer instead of betting. And the timer itself works well.</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7-segment display showing the process of the games played between the user and the computer, successful timer and addition of systems.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The FPGA graphics are amazing</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Random generator is basically as good as it can be</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VGA demonstrating the results of the game played </a:t>
            </a:r>
            <a:endParaRPr>
              <a:latin typeface="Merriweather"/>
              <a:ea typeface="Merriweather"/>
              <a:cs typeface="Merriweather"/>
              <a:sym typeface="Merriweather"/>
            </a:endParaRPr>
          </a:p>
          <a:p>
            <a:pPr indent="0" lvl="0" marL="457200" rtl="0" algn="l">
              <a:spcBef>
                <a:spcPts val="0"/>
              </a:spcBef>
              <a:spcAft>
                <a:spcPts val="0"/>
              </a:spcAft>
              <a:buNone/>
            </a:pPr>
            <a:r>
              <a:rPr lang="en">
                <a:latin typeface="Merriweather"/>
                <a:ea typeface="Merriweather"/>
                <a:cs typeface="Merriweather"/>
                <a:sym typeface="Merriweather"/>
              </a:rPr>
              <a:t>between the computer and itself</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a:t>
            </a:r>
            <a:endParaRPr/>
          </a:p>
        </p:txBody>
      </p:sp>
      <p:pic>
        <p:nvPicPr>
          <p:cNvPr id="220" name="Google Shape;220;p24"/>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221" name="Google Shape;221;p24"/>
          <p:cNvSpPr txBox="1"/>
          <p:nvPr/>
        </p:nvSpPr>
        <p:spPr>
          <a:xfrm>
            <a:off x="464100" y="1406850"/>
            <a:ext cx="6476400" cy="330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Had to switch our method of getting new cards from getting them from a deck to purely random, which allows for repetition in the long run.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 lot of unlabeled switch inputs (more of an inconvenience than a failure).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Sometimes the reset button glitches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Keyboard Input wasn’t implemented</a:t>
            </a:r>
            <a:endParaRPr>
              <a:latin typeface="Merriweather"/>
              <a:ea typeface="Merriweather"/>
              <a:cs typeface="Merriweather"/>
              <a:sym typeface="Merriweather"/>
            </a:endParaRPr>
          </a:p>
          <a:p>
            <a:pPr indent="0" lvl="0" marL="457200" rtl="0" algn="l">
              <a:spcBef>
                <a:spcPts val="0"/>
              </a:spcBef>
              <a:spcAft>
                <a:spcPts val="0"/>
              </a:spcAft>
              <a:buNone/>
            </a:pP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Reset of system while on to switch between modes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No switching between modes, happening at the same time</a:t>
            </a:r>
            <a:endParaRPr>
              <a:latin typeface="Merriweather"/>
              <a:ea typeface="Merriweather"/>
              <a:cs typeface="Merriweather"/>
              <a:sym typeface="Merriweather"/>
            </a:endParaRPr>
          </a:p>
          <a:p>
            <a:pPr indent="0" lvl="0" marL="457200" rtl="0" algn="l">
              <a:spcBef>
                <a:spcPts val="0"/>
              </a:spcBef>
              <a:spcAft>
                <a:spcPts val="0"/>
              </a:spcAft>
              <a:buNone/>
            </a:pPr>
            <a:r>
              <a:rPr lang="en">
                <a:latin typeface="Merriweather"/>
                <a:ea typeface="Merriweather"/>
                <a:cs typeface="Merriweather"/>
                <a:sym typeface="Merriweather"/>
              </a:rPr>
              <a:t>(mostly setback)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pic>
        <p:nvPicPr>
          <p:cNvPr id="222" name="Google Shape;222;p24"/>
          <p:cNvPicPr preferRelativeResize="0"/>
          <p:nvPr/>
        </p:nvPicPr>
        <p:blipFill>
          <a:blip r:embed="rId4">
            <a:alphaModFix amt="63000"/>
          </a:blip>
          <a:stretch>
            <a:fillRect/>
          </a:stretch>
        </p:blipFill>
        <p:spPr>
          <a:xfrm rot="1627244">
            <a:off x="5078597" y="-2775123"/>
            <a:ext cx="10425893" cy="518506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3000"/>
                                        <p:tgtEl>
                                          <p:spTgt spid="2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Demonstration</a:t>
            </a:r>
            <a:endParaRPr/>
          </a:p>
        </p:txBody>
      </p:sp>
      <p:pic>
        <p:nvPicPr>
          <p:cNvPr id="228" name="Google Shape;228;p25" title="demo.mp4">
            <a:hlinkClick r:id="rId3"/>
          </p:cNvPr>
          <p:cNvPicPr preferRelativeResize="0"/>
          <p:nvPr/>
        </p:nvPicPr>
        <p:blipFill>
          <a:blip r:embed="rId4">
            <a:alphaModFix/>
          </a:blip>
          <a:stretch>
            <a:fillRect/>
          </a:stretch>
        </p:blipFill>
        <p:spPr>
          <a:xfrm>
            <a:off x="2198700" y="1334850"/>
            <a:ext cx="4746600" cy="355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311700" y="158725"/>
            <a:ext cx="8520600" cy="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pic>
        <p:nvPicPr>
          <p:cNvPr id="234" name="Google Shape;234;p26"/>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235" name="Google Shape;235;p26"/>
          <p:cNvSpPr txBox="1"/>
          <p:nvPr/>
        </p:nvSpPr>
        <p:spPr>
          <a:xfrm>
            <a:off x="464100" y="1116050"/>
            <a:ext cx="6476400" cy="359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Include a l</a:t>
            </a:r>
            <a:r>
              <a:rPr lang="en">
                <a:latin typeface="Merriweather"/>
                <a:ea typeface="Merriweather"/>
                <a:cs typeface="Merriweather"/>
                <a:sym typeface="Merriweather"/>
              </a:rPr>
              <a:t>arger range for the random numbers so it “feels” like we’re getting them from a deck in the short term and is doesn’t repeat. The temporary fix was fine because the user only needed 10 cards.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For the unlabeled inputs, we will display on the VGA what they operate.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Reset button needs to be driven by a finite state machine module instead of purely by the logic of the program.</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158725"/>
            <a:ext cx="8520600" cy="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pic>
        <p:nvPicPr>
          <p:cNvPr id="241" name="Google Shape;241;p27"/>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242" name="Google Shape;242;p27"/>
          <p:cNvSpPr txBox="1"/>
          <p:nvPr/>
        </p:nvSpPr>
        <p:spPr>
          <a:xfrm>
            <a:off x="464100" y="1116050"/>
            <a:ext cx="6476400" cy="3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Add functionality for standard deviation, mean, etc. for more details about the win/loss ratio, all the solutions above,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Implement a better random generator that models a </a:t>
            </a:r>
            <a:endParaRPr>
              <a:latin typeface="Merriweather"/>
              <a:ea typeface="Merriweather"/>
              <a:cs typeface="Merriweather"/>
              <a:sym typeface="Merriweather"/>
            </a:endParaRPr>
          </a:p>
          <a:p>
            <a:pPr indent="0" lvl="0" marL="457200" rtl="0" algn="l">
              <a:spcBef>
                <a:spcPts val="0"/>
              </a:spcBef>
              <a:spcAft>
                <a:spcPts val="0"/>
              </a:spcAft>
              <a:buNone/>
            </a:pPr>
            <a:r>
              <a:rPr lang="en">
                <a:latin typeface="Merriweather"/>
                <a:ea typeface="Merriweather"/>
                <a:cs typeface="Merriweather"/>
                <a:sym typeface="Merriweather"/>
              </a:rPr>
              <a:t>deck of cards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Implement a mouse input for the player to hit or stand during his/her turn in mode 1. Implement keyboard input for the threshold</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Implement a finite state machine to control the different modes of operation and the VGA.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Using the VGA to display their card total and the whether the user won</a:t>
            </a:r>
            <a:r>
              <a:rPr lang="en">
                <a:latin typeface="Merriweather"/>
                <a:ea typeface="Merriweather"/>
                <a:cs typeface="Merriweather"/>
                <a:sym typeface="Merriweather"/>
              </a:rPr>
              <a:t> or lost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543200" y="12892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900"/>
              <a:t>Thanks for listening!!!</a:t>
            </a:r>
            <a:endParaRPr b="1" sz="3900"/>
          </a:p>
        </p:txBody>
      </p:sp>
      <p:sp>
        <p:nvSpPr>
          <p:cNvPr id="248" name="Google Shape;248;p28"/>
          <p:cNvSpPr txBox="1"/>
          <p:nvPr/>
        </p:nvSpPr>
        <p:spPr>
          <a:xfrm>
            <a:off x="3795625" y="3712050"/>
            <a:ext cx="45384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erriweather"/>
                <a:ea typeface="Merriweather"/>
                <a:cs typeface="Merriweather"/>
                <a:sym typeface="Merriweather"/>
              </a:rPr>
              <a:t>Any questions? </a:t>
            </a:r>
            <a:r>
              <a:rPr lang="en" sz="3600">
                <a:latin typeface="Merriweather"/>
                <a:ea typeface="Merriweather"/>
                <a:cs typeface="Merriweather"/>
                <a:sym typeface="Merriweather"/>
              </a:rPr>
              <a:t>♠♥♣♦</a:t>
            </a:r>
            <a:endParaRPr sz="3600">
              <a:latin typeface="Merriweather"/>
              <a:ea typeface="Merriweather"/>
              <a:cs typeface="Merriweather"/>
              <a:sym typeface="Merriweather"/>
            </a:endParaRPr>
          </a:p>
        </p:txBody>
      </p:sp>
      <p:sp>
        <p:nvSpPr>
          <p:cNvPr id="249" name="Google Shape;249;p28"/>
          <p:cNvSpPr/>
          <p:nvPr/>
        </p:nvSpPr>
        <p:spPr>
          <a:xfrm>
            <a:off x="623400" y="3439050"/>
            <a:ext cx="1533900" cy="1032600"/>
          </a:xfrm>
          <a:prstGeom prst="cloudCallout">
            <a:avLst>
              <a:gd fmla="val -20833" name="adj1"/>
              <a:gd fmla="val 625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Goals/Motivation</a:t>
            </a:r>
            <a:endParaRPr/>
          </a:p>
        </p:txBody>
      </p:sp>
      <p:pic>
        <p:nvPicPr>
          <p:cNvPr id="71" name="Google Shape;71;p14"/>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72" name="Google Shape;72;p14"/>
          <p:cNvSpPr txBox="1"/>
          <p:nvPr/>
        </p:nvSpPr>
        <p:spPr>
          <a:xfrm>
            <a:off x="311700" y="1401150"/>
            <a:ext cx="8580300" cy="320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Originated from the classic card game: Blackjack</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Doesn’t need a “dealer”, you play solo!</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Two parts!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Part </a:t>
            </a:r>
            <a:r>
              <a:rPr lang="en">
                <a:latin typeface="Merriweather"/>
                <a:ea typeface="Merriweather"/>
                <a:cs typeface="Merriweather"/>
                <a:sym typeface="Merriweather"/>
              </a:rPr>
              <a:t>1: single-player game with computer for fun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Part 2: see different levels of performance of different </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       Thresholds from computer generated games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Fun game and teaches probability!</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t>
            </a:r>
            <a:r>
              <a:rPr lang="en"/>
              <a:t>Functionality</a:t>
            </a:r>
            <a:endParaRPr/>
          </a:p>
        </p:txBody>
      </p:sp>
      <p:pic>
        <p:nvPicPr>
          <p:cNvPr id="78" name="Google Shape;78;p15"/>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79" name="Google Shape;79;p15"/>
          <p:cNvSpPr txBox="1"/>
          <p:nvPr/>
        </p:nvSpPr>
        <p:spPr>
          <a:xfrm>
            <a:off x="311700" y="1401150"/>
            <a:ext cx="8371200" cy="341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Random Number Generator</a:t>
            </a:r>
            <a:endParaRPr b="1">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A random sequence of cards (1-52 inclusive) generated each turn</a:t>
            </a:r>
            <a:endParaRPr sz="1200">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It simulates the points on each card obtained</a:t>
            </a:r>
            <a:endParaRPr sz="1200">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Timer</a:t>
            </a:r>
            <a:endParaRPr b="1">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10 seconds</a:t>
            </a:r>
            <a:r>
              <a:rPr lang="en" sz="1200">
                <a:latin typeface="Merriweather"/>
                <a:ea typeface="Merriweather"/>
                <a:cs typeface="Merriweather"/>
                <a:sym typeface="Merriweather"/>
              </a:rPr>
              <a:t> are given each turn for the player as opportunity cost</a:t>
            </a:r>
            <a:endParaRPr sz="1200">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If no decision made, the game “hits”, else “stays”.</a:t>
            </a:r>
            <a:endParaRPr sz="1200">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7-segment Display</a:t>
            </a:r>
            <a:endParaRPr b="1">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shows player’s points, time, and end conditions (everything)</a:t>
            </a:r>
            <a:endParaRPr sz="1200">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sets “threshold” for the computer in part 2</a:t>
            </a:r>
            <a:endParaRPr sz="1200">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VGA</a:t>
            </a:r>
            <a:endParaRPr b="1">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display graph illustrating how computer is doing (point values)  </a:t>
            </a:r>
            <a:endParaRPr sz="1200">
              <a:latin typeface="Merriweather"/>
              <a:ea typeface="Merriweather"/>
              <a:cs typeface="Merriweather"/>
              <a:sym typeface="Merriweather"/>
            </a:endParaRPr>
          </a:p>
          <a:p>
            <a:pPr indent="-304800" lvl="1" marL="914400" rtl="0" algn="l">
              <a:spcBef>
                <a:spcPts val="0"/>
              </a:spcBef>
              <a:spcAft>
                <a:spcPts val="0"/>
              </a:spcAft>
              <a:buSzPts val="1200"/>
              <a:buFont typeface="Merriweather"/>
              <a:buChar char="➢"/>
            </a:pPr>
            <a:r>
              <a:rPr lang="en" sz="1200">
                <a:latin typeface="Merriweather"/>
                <a:ea typeface="Merriweather"/>
                <a:cs typeface="Merriweather"/>
                <a:sym typeface="Merriweather"/>
              </a:rPr>
              <a:t>after setting the threshold</a:t>
            </a:r>
            <a:endParaRPr sz="1200">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a:t>
            </a:r>
            <a:r>
              <a:rPr lang="en"/>
              <a:t>Spec</a:t>
            </a:r>
            <a:r>
              <a:rPr lang="en"/>
              <a:t>ifications/Instructions</a:t>
            </a:r>
            <a:endParaRPr/>
          </a:p>
        </p:txBody>
      </p:sp>
      <p:pic>
        <p:nvPicPr>
          <p:cNvPr id="85" name="Google Shape;85;p16"/>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86" name="Google Shape;86;p16"/>
          <p:cNvSpPr txBox="1"/>
          <p:nvPr/>
        </p:nvSpPr>
        <p:spPr>
          <a:xfrm>
            <a:off x="464100" y="1553550"/>
            <a:ext cx="6476400" cy="330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FPGA board (with switches/buttons/7-segment display)and a VGA display are needed for I/O</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User uses button at start both parts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Points given to the computer and user are a random number</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Judgement by user must be done within 10 sec, otherwise indicating “hit”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74650" y="3220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Game Flow Diagram</a:t>
            </a:r>
            <a:endParaRPr/>
          </a:p>
        </p:txBody>
      </p:sp>
      <p:pic>
        <p:nvPicPr>
          <p:cNvPr id="92" name="Google Shape;92;p17"/>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93" name="Google Shape;93;p17"/>
          <p:cNvSpPr/>
          <p:nvPr/>
        </p:nvSpPr>
        <p:spPr>
          <a:xfrm>
            <a:off x="2455143" y="1379725"/>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Start Program</a:t>
            </a:r>
            <a:endParaRPr>
              <a:solidFill>
                <a:srgbClr val="FFFFFF"/>
              </a:solidFill>
              <a:latin typeface="Merriweather"/>
              <a:ea typeface="Merriweather"/>
              <a:cs typeface="Merriweather"/>
              <a:sym typeface="Merriweather"/>
            </a:endParaRPr>
          </a:p>
        </p:txBody>
      </p:sp>
      <p:sp>
        <p:nvSpPr>
          <p:cNvPr id="94" name="Google Shape;94;p17"/>
          <p:cNvSpPr/>
          <p:nvPr/>
        </p:nvSpPr>
        <p:spPr>
          <a:xfrm>
            <a:off x="3802940" y="2284026"/>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Part 2: VGA Stats</a:t>
            </a:r>
            <a:endParaRPr>
              <a:solidFill>
                <a:srgbClr val="FFFFFF"/>
              </a:solidFill>
              <a:latin typeface="Merriweather"/>
              <a:ea typeface="Merriweather"/>
              <a:cs typeface="Merriweather"/>
              <a:sym typeface="Merriweather"/>
            </a:endParaRPr>
          </a:p>
        </p:txBody>
      </p:sp>
      <p:sp>
        <p:nvSpPr>
          <p:cNvPr id="95" name="Google Shape;95;p17"/>
          <p:cNvSpPr/>
          <p:nvPr/>
        </p:nvSpPr>
        <p:spPr>
          <a:xfrm>
            <a:off x="917647" y="2283989"/>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Part 1: Play Game</a:t>
            </a:r>
            <a:endParaRPr>
              <a:solidFill>
                <a:srgbClr val="FFFFFF"/>
              </a:solidFill>
              <a:latin typeface="Merriweather"/>
              <a:ea typeface="Merriweather"/>
              <a:cs typeface="Merriweather"/>
              <a:sym typeface="Merriweather"/>
            </a:endParaRPr>
          </a:p>
        </p:txBody>
      </p:sp>
      <p:sp>
        <p:nvSpPr>
          <p:cNvPr id="96" name="Google Shape;96;p17"/>
          <p:cNvSpPr/>
          <p:nvPr/>
        </p:nvSpPr>
        <p:spPr>
          <a:xfrm>
            <a:off x="670025" y="3188265"/>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Player Competes with Computer </a:t>
            </a:r>
            <a:endParaRPr sz="1300">
              <a:solidFill>
                <a:srgbClr val="FFFFFF"/>
              </a:solidFill>
              <a:latin typeface="Merriweather"/>
              <a:ea typeface="Merriweather"/>
              <a:cs typeface="Merriweather"/>
              <a:sym typeface="Merriweather"/>
            </a:endParaRPr>
          </a:p>
        </p:txBody>
      </p:sp>
      <p:sp>
        <p:nvSpPr>
          <p:cNvPr id="97" name="Google Shape;97;p17"/>
          <p:cNvSpPr/>
          <p:nvPr/>
        </p:nvSpPr>
        <p:spPr>
          <a:xfrm>
            <a:off x="3745618" y="3188315"/>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Computer Competes with itself</a:t>
            </a:r>
            <a:endParaRPr sz="700">
              <a:solidFill>
                <a:srgbClr val="FFFFFF"/>
              </a:solidFill>
              <a:latin typeface="Merriweather"/>
              <a:ea typeface="Merriweather"/>
              <a:cs typeface="Merriweather"/>
              <a:sym typeface="Merriweather"/>
            </a:endParaRPr>
          </a:p>
        </p:txBody>
      </p:sp>
      <p:sp>
        <p:nvSpPr>
          <p:cNvPr id="98" name="Google Shape;98;p17"/>
          <p:cNvSpPr/>
          <p:nvPr/>
        </p:nvSpPr>
        <p:spPr>
          <a:xfrm>
            <a:off x="790288" y="409262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Win/Lose in 7-seg Display</a:t>
            </a:r>
            <a:endParaRPr sz="800">
              <a:solidFill>
                <a:srgbClr val="FFFFFF"/>
              </a:solidFill>
              <a:latin typeface="Merriweather"/>
              <a:ea typeface="Merriweather"/>
              <a:cs typeface="Merriweather"/>
              <a:sym typeface="Merriweather"/>
            </a:endParaRPr>
          </a:p>
        </p:txBody>
      </p:sp>
      <p:sp>
        <p:nvSpPr>
          <p:cNvPr id="99" name="Google Shape;99;p17"/>
          <p:cNvSpPr/>
          <p:nvPr/>
        </p:nvSpPr>
        <p:spPr>
          <a:xfrm>
            <a:off x="3865906" y="409270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VGA showing the results for given Threshold</a:t>
            </a:r>
            <a:endParaRPr sz="1300">
              <a:solidFill>
                <a:srgbClr val="FFFFFF"/>
              </a:solidFill>
              <a:latin typeface="Merriweather"/>
              <a:ea typeface="Merriweather"/>
              <a:cs typeface="Merriweather"/>
              <a:sym typeface="Merriweather"/>
            </a:endParaRPr>
          </a:p>
        </p:txBody>
      </p:sp>
      <p:cxnSp>
        <p:nvCxnSpPr>
          <p:cNvPr id="100" name="Google Shape;100;p17"/>
          <p:cNvCxnSpPr>
            <a:stCxn id="93" idx="2"/>
            <a:endCxn id="95" idx="0"/>
          </p:cNvCxnSpPr>
          <p:nvPr/>
        </p:nvCxnSpPr>
        <p:spPr>
          <a:xfrm flipH="1">
            <a:off x="1686693" y="1822225"/>
            <a:ext cx="1537500" cy="461700"/>
          </a:xfrm>
          <a:prstGeom prst="straightConnector1">
            <a:avLst/>
          </a:prstGeom>
          <a:noFill/>
          <a:ln cap="flat" cmpd="sng" w="9525">
            <a:solidFill>
              <a:srgbClr val="000000"/>
            </a:solidFill>
            <a:prstDash val="solid"/>
            <a:round/>
            <a:headEnd len="med" w="med" type="none"/>
            <a:tailEnd len="med" w="med" type="triangle"/>
          </a:ln>
        </p:spPr>
      </p:cxnSp>
      <p:cxnSp>
        <p:nvCxnSpPr>
          <p:cNvPr id="101" name="Google Shape;101;p17"/>
          <p:cNvCxnSpPr>
            <a:stCxn id="93" idx="2"/>
            <a:endCxn id="94" idx="0"/>
          </p:cNvCxnSpPr>
          <p:nvPr/>
        </p:nvCxnSpPr>
        <p:spPr>
          <a:xfrm>
            <a:off x="3224193" y="1822225"/>
            <a:ext cx="1347900" cy="4617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95" idx="2"/>
            <a:endCxn id="96" idx="0"/>
          </p:cNvCxnSpPr>
          <p:nvPr/>
        </p:nvCxnSpPr>
        <p:spPr>
          <a:xfrm flipH="1">
            <a:off x="1439197" y="2726489"/>
            <a:ext cx="247500" cy="4617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7"/>
          <p:cNvCxnSpPr>
            <a:stCxn id="94" idx="2"/>
            <a:endCxn id="97" idx="0"/>
          </p:cNvCxnSpPr>
          <p:nvPr/>
        </p:nvCxnSpPr>
        <p:spPr>
          <a:xfrm flipH="1">
            <a:off x="4514690" y="2726526"/>
            <a:ext cx="57300" cy="4617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6" idx="2"/>
            <a:endCxn id="98" idx="0"/>
          </p:cNvCxnSpPr>
          <p:nvPr/>
        </p:nvCxnSpPr>
        <p:spPr>
          <a:xfrm>
            <a:off x="1439075" y="3630765"/>
            <a:ext cx="120300" cy="4620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a:stCxn id="97" idx="2"/>
            <a:endCxn id="99" idx="0"/>
          </p:cNvCxnSpPr>
          <p:nvPr/>
        </p:nvCxnSpPr>
        <p:spPr>
          <a:xfrm>
            <a:off x="4514668" y="3630815"/>
            <a:ext cx="120300" cy="46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5032625" y="753725"/>
            <a:ext cx="4005900" cy="12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Mode 1</a:t>
            </a:r>
            <a:r>
              <a:rPr lang="en" sz="2800"/>
              <a:t> Flow Diagram</a:t>
            </a:r>
            <a:endParaRPr sz="2800"/>
          </a:p>
          <a:p>
            <a:pPr indent="0" lvl="0" marL="0" rtl="0" algn="l">
              <a:spcBef>
                <a:spcPts val="0"/>
              </a:spcBef>
              <a:spcAft>
                <a:spcPts val="0"/>
              </a:spcAft>
              <a:buNone/>
            </a:pPr>
            <a:r>
              <a:rPr lang="en" sz="2800"/>
              <a:t>Player’s Turn</a:t>
            </a:r>
            <a:endParaRPr sz="2800"/>
          </a:p>
        </p:txBody>
      </p:sp>
      <p:pic>
        <p:nvPicPr>
          <p:cNvPr id="111" name="Google Shape;111;p18"/>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112" name="Google Shape;112;p18"/>
          <p:cNvSpPr/>
          <p:nvPr/>
        </p:nvSpPr>
        <p:spPr>
          <a:xfrm>
            <a:off x="156490" y="2534351"/>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Hit - Given Another Card</a:t>
            </a:r>
            <a:endParaRPr sz="1300">
              <a:solidFill>
                <a:srgbClr val="FFFFFF"/>
              </a:solidFill>
              <a:latin typeface="Merriweather"/>
              <a:ea typeface="Merriweather"/>
              <a:cs typeface="Merriweather"/>
              <a:sym typeface="Merriweather"/>
            </a:endParaRPr>
          </a:p>
        </p:txBody>
      </p:sp>
      <p:sp>
        <p:nvSpPr>
          <p:cNvPr id="113" name="Google Shape;113;p18"/>
          <p:cNvSpPr/>
          <p:nvPr/>
        </p:nvSpPr>
        <p:spPr>
          <a:xfrm>
            <a:off x="3549322" y="233814"/>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erriweather"/>
                <a:ea typeface="Merriweather"/>
                <a:cs typeface="Merriweather"/>
                <a:sym typeface="Merriweather"/>
              </a:rPr>
              <a:t>Start - Player’s Turn</a:t>
            </a:r>
            <a:endParaRPr sz="1200">
              <a:solidFill>
                <a:srgbClr val="FFFFFF"/>
              </a:solidFill>
              <a:latin typeface="Merriweather"/>
              <a:ea typeface="Merriweather"/>
              <a:cs typeface="Merriweather"/>
              <a:sym typeface="Merriweather"/>
            </a:endParaRPr>
          </a:p>
        </p:txBody>
      </p:sp>
      <p:sp>
        <p:nvSpPr>
          <p:cNvPr id="114" name="Google Shape;114;p18"/>
          <p:cNvSpPr/>
          <p:nvPr/>
        </p:nvSpPr>
        <p:spPr>
          <a:xfrm>
            <a:off x="2981450" y="96030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Given Card</a:t>
            </a:r>
            <a:endParaRPr sz="1300">
              <a:solidFill>
                <a:srgbClr val="FFFFFF"/>
              </a:solidFill>
              <a:latin typeface="Merriweather"/>
              <a:ea typeface="Merriweather"/>
              <a:cs typeface="Merriweather"/>
              <a:sym typeface="Merriweather"/>
            </a:endParaRPr>
          </a:p>
        </p:txBody>
      </p:sp>
      <p:sp>
        <p:nvSpPr>
          <p:cNvPr id="115" name="Google Shape;115;p18"/>
          <p:cNvSpPr/>
          <p:nvPr/>
        </p:nvSpPr>
        <p:spPr>
          <a:xfrm>
            <a:off x="4318368" y="2335640"/>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Stand</a:t>
            </a:r>
            <a:endParaRPr sz="700">
              <a:solidFill>
                <a:srgbClr val="FFFFFF"/>
              </a:solidFill>
              <a:latin typeface="Merriweather"/>
              <a:ea typeface="Merriweather"/>
              <a:cs typeface="Merriweather"/>
              <a:sym typeface="Merriweather"/>
            </a:endParaRPr>
          </a:p>
        </p:txBody>
      </p:sp>
      <p:sp>
        <p:nvSpPr>
          <p:cNvPr id="116" name="Google Shape;116;p18"/>
          <p:cNvSpPr/>
          <p:nvPr/>
        </p:nvSpPr>
        <p:spPr>
          <a:xfrm>
            <a:off x="2468375" y="168677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Hit or Stand ?</a:t>
            </a:r>
            <a:endParaRPr sz="800">
              <a:solidFill>
                <a:srgbClr val="FFFFFF"/>
              </a:solidFill>
              <a:latin typeface="Merriweather"/>
              <a:ea typeface="Merriweather"/>
              <a:cs typeface="Merriweather"/>
              <a:sym typeface="Merriweather"/>
            </a:endParaRPr>
          </a:p>
        </p:txBody>
      </p:sp>
      <p:sp>
        <p:nvSpPr>
          <p:cNvPr id="117" name="Google Shape;117;p18"/>
          <p:cNvSpPr/>
          <p:nvPr/>
        </p:nvSpPr>
        <p:spPr>
          <a:xfrm>
            <a:off x="2237443" y="346727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No</a:t>
            </a:r>
            <a:endParaRPr>
              <a:solidFill>
                <a:srgbClr val="FFFFFF"/>
              </a:solidFill>
              <a:latin typeface="Merriweather"/>
              <a:ea typeface="Merriweather"/>
              <a:cs typeface="Merriweather"/>
              <a:sym typeface="Merriweather"/>
            </a:endParaRPr>
          </a:p>
        </p:txBody>
      </p:sp>
      <p:sp>
        <p:nvSpPr>
          <p:cNvPr id="118" name="Google Shape;118;p18"/>
          <p:cNvSpPr/>
          <p:nvPr/>
        </p:nvSpPr>
        <p:spPr>
          <a:xfrm>
            <a:off x="156490" y="3467276"/>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Accumulated Points</a:t>
            </a:r>
            <a:r>
              <a:rPr lang="en" sz="900">
                <a:solidFill>
                  <a:srgbClr val="FFFFFF"/>
                </a:solidFill>
                <a:latin typeface="Merriweather"/>
                <a:ea typeface="Merriweather"/>
                <a:cs typeface="Merriweather"/>
                <a:sym typeface="Merriweather"/>
              </a:rPr>
              <a:t> </a:t>
            </a:r>
            <a:r>
              <a:rPr lang="en" sz="900">
                <a:solidFill>
                  <a:schemeClr val="lt1"/>
                </a:solidFill>
                <a:latin typeface="Merriweather"/>
                <a:ea typeface="Merriweather"/>
                <a:cs typeface="Merriweather"/>
                <a:sym typeface="Merriweather"/>
              </a:rPr>
              <a:t>≤</a:t>
            </a:r>
            <a:r>
              <a:rPr lang="en" sz="900">
                <a:solidFill>
                  <a:schemeClr val="lt1"/>
                </a:solidFill>
                <a:latin typeface="Merriweather"/>
                <a:ea typeface="Merriweather"/>
                <a:cs typeface="Merriweather"/>
                <a:sym typeface="Merriweather"/>
              </a:rPr>
              <a:t> </a:t>
            </a:r>
            <a:r>
              <a:rPr lang="en" sz="900">
                <a:solidFill>
                  <a:srgbClr val="FFFFFF"/>
                </a:solidFill>
                <a:latin typeface="Merriweather"/>
                <a:ea typeface="Merriweather"/>
                <a:cs typeface="Merriweather"/>
                <a:sym typeface="Merriweather"/>
              </a:rPr>
              <a:t> 21</a:t>
            </a:r>
            <a:r>
              <a:rPr lang="en" sz="900">
                <a:solidFill>
                  <a:srgbClr val="FFFFFF"/>
                </a:solidFill>
                <a:latin typeface="Merriweather"/>
                <a:ea typeface="Merriweather"/>
                <a:cs typeface="Merriweather"/>
                <a:sym typeface="Merriweather"/>
              </a:rPr>
              <a:t>?</a:t>
            </a:r>
            <a:endParaRPr sz="800">
              <a:solidFill>
                <a:srgbClr val="FFFFFF"/>
              </a:solidFill>
              <a:latin typeface="Merriweather"/>
              <a:ea typeface="Merriweather"/>
              <a:cs typeface="Merriweather"/>
              <a:sym typeface="Merriweather"/>
            </a:endParaRPr>
          </a:p>
        </p:txBody>
      </p:sp>
      <p:sp>
        <p:nvSpPr>
          <p:cNvPr id="119" name="Google Shape;119;p18"/>
          <p:cNvSpPr/>
          <p:nvPr/>
        </p:nvSpPr>
        <p:spPr>
          <a:xfrm>
            <a:off x="2406265" y="2645864"/>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Yes</a:t>
            </a:r>
            <a:endParaRPr>
              <a:solidFill>
                <a:srgbClr val="FFFFFF"/>
              </a:solidFill>
              <a:latin typeface="Merriweather"/>
              <a:ea typeface="Merriweather"/>
              <a:cs typeface="Merriweather"/>
              <a:sym typeface="Merriweather"/>
            </a:endParaRPr>
          </a:p>
        </p:txBody>
      </p:sp>
      <p:sp>
        <p:nvSpPr>
          <p:cNvPr id="120" name="Google Shape;120;p18"/>
          <p:cNvSpPr/>
          <p:nvPr/>
        </p:nvSpPr>
        <p:spPr>
          <a:xfrm>
            <a:off x="764956" y="453842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Player Lose</a:t>
            </a:r>
            <a:endParaRPr>
              <a:solidFill>
                <a:srgbClr val="FFFFFF"/>
              </a:solidFill>
              <a:latin typeface="Merriweather"/>
              <a:ea typeface="Merriweather"/>
              <a:cs typeface="Merriweather"/>
              <a:sym typeface="Merriweather"/>
            </a:endParaRPr>
          </a:p>
        </p:txBody>
      </p:sp>
      <p:sp>
        <p:nvSpPr>
          <p:cNvPr id="121" name="Google Shape;121;p18"/>
          <p:cNvSpPr/>
          <p:nvPr/>
        </p:nvSpPr>
        <p:spPr>
          <a:xfrm>
            <a:off x="4318381" y="414105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Player</a:t>
            </a:r>
            <a:r>
              <a:rPr lang="en" sz="1000">
                <a:solidFill>
                  <a:srgbClr val="FFFFFF"/>
                </a:solidFill>
                <a:latin typeface="Merriweather"/>
                <a:ea typeface="Merriweather"/>
                <a:cs typeface="Merriweather"/>
                <a:sym typeface="Merriweather"/>
              </a:rPr>
              <a:t> Win</a:t>
            </a:r>
            <a:endParaRPr>
              <a:solidFill>
                <a:srgbClr val="FFFFFF"/>
              </a:solidFill>
              <a:latin typeface="Merriweather"/>
              <a:ea typeface="Merriweather"/>
              <a:cs typeface="Merriweather"/>
              <a:sym typeface="Merriweather"/>
            </a:endParaRPr>
          </a:p>
        </p:txBody>
      </p:sp>
      <p:sp>
        <p:nvSpPr>
          <p:cNvPr id="122" name="Google Shape;122;p18"/>
          <p:cNvSpPr/>
          <p:nvPr/>
        </p:nvSpPr>
        <p:spPr>
          <a:xfrm>
            <a:off x="4318381" y="326462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Computer’s Turn - Compare Results</a:t>
            </a:r>
            <a:endParaRPr sz="1300">
              <a:solidFill>
                <a:srgbClr val="FFFFFF"/>
              </a:solidFill>
              <a:latin typeface="Merriweather"/>
              <a:ea typeface="Merriweather"/>
              <a:cs typeface="Merriweather"/>
              <a:sym typeface="Merriweather"/>
            </a:endParaRPr>
          </a:p>
        </p:txBody>
      </p:sp>
      <p:cxnSp>
        <p:nvCxnSpPr>
          <p:cNvPr id="123" name="Google Shape;123;p18"/>
          <p:cNvCxnSpPr>
            <a:stCxn id="113" idx="2"/>
            <a:endCxn id="114" idx="0"/>
          </p:cNvCxnSpPr>
          <p:nvPr/>
        </p:nvCxnSpPr>
        <p:spPr>
          <a:xfrm flipH="1">
            <a:off x="3750472" y="676314"/>
            <a:ext cx="567900" cy="2841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a:stCxn id="114" idx="2"/>
            <a:endCxn id="116" idx="0"/>
          </p:cNvCxnSpPr>
          <p:nvPr/>
        </p:nvCxnSpPr>
        <p:spPr>
          <a:xfrm flipH="1">
            <a:off x="3237500" y="1402803"/>
            <a:ext cx="513000" cy="2841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8"/>
          <p:cNvCxnSpPr>
            <a:stCxn id="116" idx="2"/>
            <a:endCxn id="112" idx="0"/>
          </p:cNvCxnSpPr>
          <p:nvPr/>
        </p:nvCxnSpPr>
        <p:spPr>
          <a:xfrm flipH="1">
            <a:off x="925625" y="2129278"/>
            <a:ext cx="2311800" cy="4050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8"/>
          <p:cNvCxnSpPr>
            <a:stCxn id="116" idx="2"/>
            <a:endCxn id="115" idx="0"/>
          </p:cNvCxnSpPr>
          <p:nvPr/>
        </p:nvCxnSpPr>
        <p:spPr>
          <a:xfrm>
            <a:off x="3237425" y="2129278"/>
            <a:ext cx="1850100" cy="2064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8"/>
          <p:cNvCxnSpPr>
            <a:stCxn id="112" idx="2"/>
            <a:endCxn id="118" idx="0"/>
          </p:cNvCxnSpPr>
          <p:nvPr/>
        </p:nvCxnSpPr>
        <p:spPr>
          <a:xfrm>
            <a:off x="925540" y="2976851"/>
            <a:ext cx="0" cy="4905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8"/>
          <p:cNvCxnSpPr>
            <a:stCxn id="118" idx="3"/>
            <a:endCxn id="119" idx="1"/>
          </p:cNvCxnSpPr>
          <p:nvPr/>
        </p:nvCxnSpPr>
        <p:spPr>
          <a:xfrm flipH="1" rot="10800000">
            <a:off x="1694590" y="2867126"/>
            <a:ext cx="711600" cy="8214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a:stCxn id="118" idx="3"/>
            <a:endCxn id="117" idx="1"/>
          </p:cNvCxnSpPr>
          <p:nvPr/>
        </p:nvCxnSpPr>
        <p:spPr>
          <a:xfrm>
            <a:off x="1694590" y="3688526"/>
            <a:ext cx="543000" cy="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a:stCxn id="119" idx="0"/>
            <a:endCxn id="116" idx="2"/>
          </p:cNvCxnSpPr>
          <p:nvPr/>
        </p:nvCxnSpPr>
        <p:spPr>
          <a:xfrm flipH="1" rot="10800000">
            <a:off x="3175315" y="2129264"/>
            <a:ext cx="62100" cy="5166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a:stCxn id="115" idx="2"/>
            <a:endCxn id="122" idx="0"/>
          </p:cNvCxnSpPr>
          <p:nvPr/>
        </p:nvCxnSpPr>
        <p:spPr>
          <a:xfrm>
            <a:off x="5087418" y="2778140"/>
            <a:ext cx="0" cy="4866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a:stCxn id="122" idx="2"/>
            <a:endCxn id="121" idx="0"/>
          </p:cNvCxnSpPr>
          <p:nvPr/>
        </p:nvCxnSpPr>
        <p:spPr>
          <a:xfrm>
            <a:off x="5087431" y="3707128"/>
            <a:ext cx="0" cy="4338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8"/>
          <p:cNvCxnSpPr>
            <a:stCxn id="122" idx="2"/>
            <a:endCxn id="122" idx="2"/>
          </p:cNvCxnSpPr>
          <p:nvPr/>
        </p:nvCxnSpPr>
        <p:spPr>
          <a:xfrm>
            <a:off x="5087431" y="3707128"/>
            <a:ext cx="0" cy="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8"/>
          <p:cNvCxnSpPr>
            <a:stCxn id="122" idx="2"/>
            <a:endCxn id="120" idx="0"/>
          </p:cNvCxnSpPr>
          <p:nvPr/>
        </p:nvCxnSpPr>
        <p:spPr>
          <a:xfrm flipH="1">
            <a:off x="1533931" y="3707128"/>
            <a:ext cx="3553500" cy="8313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8"/>
          <p:cNvCxnSpPr>
            <a:stCxn id="117" idx="2"/>
            <a:endCxn id="120" idx="0"/>
          </p:cNvCxnSpPr>
          <p:nvPr/>
        </p:nvCxnSpPr>
        <p:spPr>
          <a:xfrm flipH="1">
            <a:off x="1534093" y="3909778"/>
            <a:ext cx="1472400" cy="6288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8"/>
          <p:cNvSpPr/>
          <p:nvPr/>
        </p:nvSpPr>
        <p:spPr>
          <a:xfrm>
            <a:off x="2849222" y="4538425"/>
            <a:ext cx="7764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Tie</a:t>
            </a:r>
            <a:endParaRPr>
              <a:solidFill>
                <a:srgbClr val="FFFFFF"/>
              </a:solidFill>
              <a:latin typeface="Merriweather"/>
              <a:ea typeface="Merriweather"/>
              <a:cs typeface="Merriweather"/>
              <a:sym typeface="Merriweather"/>
            </a:endParaRPr>
          </a:p>
        </p:txBody>
      </p:sp>
      <p:cxnSp>
        <p:nvCxnSpPr>
          <p:cNvPr id="137" name="Google Shape;137;p18"/>
          <p:cNvCxnSpPr>
            <a:stCxn id="122" idx="2"/>
            <a:endCxn id="136" idx="0"/>
          </p:cNvCxnSpPr>
          <p:nvPr/>
        </p:nvCxnSpPr>
        <p:spPr>
          <a:xfrm flipH="1">
            <a:off x="3237331" y="3707128"/>
            <a:ext cx="1850100" cy="831300"/>
          </a:xfrm>
          <a:prstGeom prst="straightConnector1">
            <a:avLst/>
          </a:prstGeom>
          <a:noFill/>
          <a:ln cap="flat" cmpd="sng" w="9525">
            <a:solidFill>
              <a:schemeClr val="dk2"/>
            </a:solidFill>
            <a:prstDash val="solid"/>
            <a:round/>
            <a:headEnd len="med" w="med" type="none"/>
            <a:tailEnd len="med" w="med" type="triangle"/>
          </a:ln>
        </p:spPr>
      </p:cxnSp>
      <p:pic>
        <p:nvPicPr>
          <p:cNvPr id="138" name="Google Shape;138;p18"/>
          <p:cNvPicPr preferRelativeResize="0"/>
          <p:nvPr/>
        </p:nvPicPr>
        <p:blipFill>
          <a:blip r:embed="rId4">
            <a:alphaModFix/>
          </a:blip>
          <a:stretch>
            <a:fillRect/>
          </a:stretch>
        </p:blipFill>
        <p:spPr>
          <a:xfrm>
            <a:off x="135425" y="90075"/>
            <a:ext cx="2332950" cy="20286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857675" y="234825"/>
            <a:ext cx="4005900" cy="12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Mode 1 Flow Diagram</a:t>
            </a:r>
            <a:endParaRPr sz="2800"/>
          </a:p>
          <a:p>
            <a:pPr indent="0" lvl="0" marL="0" rtl="0" algn="l">
              <a:spcBef>
                <a:spcPts val="0"/>
              </a:spcBef>
              <a:spcAft>
                <a:spcPts val="0"/>
              </a:spcAft>
              <a:buNone/>
            </a:pPr>
            <a:r>
              <a:rPr lang="en" sz="2800"/>
              <a:t>Computer’s Turn</a:t>
            </a:r>
            <a:endParaRPr sz="2800"/>
          </a:p>
        </p:txBody>
      </p:sp>
      <p:pic>
        <p:nvPicPr>
          <p:cNvPr id="144" name="Google Shape;144;p19"/>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145" name="Google Shape;145;p19"/>
          <p:cNvSpPr/>
          <p:nvPr/>
        </p:nvSpPr>
        <p:spPr>
          <a:xfrm>
            <a:off x="184790" y="2396926"/>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Yes - Hit</a:t>
            </a:r>
            <a:endParaRPr sz="1300">
              <a:solidFill>
                <a:srgbClr val="FFFFFF"/>
              </a:solidFill>
              <a:latin typeface="Merriweather"/>
              <a:ea typeface="Merriweather"/>
              <a:cs typeface="Merriweather"/>
              <a:sym typeface="Merriweather"/>
            </a:endParaRPr>
          </a:p>
        </p:txBody>
      </p:sp>
      <p:sp>
        <p:nvSpPr>
          <p:cNvPr id="146" name="Google Shape;146;p19"/>
          <p:cNvSpPr/>
          <p:nvPr/>
        </p:nvSpPr>
        <p:spPr>
          <a:xfrm>
            <a:off x="2547122" y="234814"/>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erriweather"/>
                <a:ea typeface="Merriweather"/>
                <a:cs typeface="Merriweather"/>
                <a:sym typeface="Merriweather"/>
              </a:rPr>
              <a:t>Start - Computer’s Turn</a:t>
            </a:r>
            <a:endParaRPr sz="1200">
              <a:solidFill>
                <a:srgbClr val="FFFFFF"/>
              </a:solidFill>
              <a:latin typeface="Merriweather"/>
              <a:ea typeface="Merriweather"/>
              <a:cs typeface="Merriweather"/>
              <a:sym typeface="Merriweather"/>
            </a:endParaRPr>
          </a:p>
        </p:txBody>
      </p:sp>
      <p:sp>
        <p:nvSpPr>
          <p:cNvPr id="147" name="Google Shape;147;p19"/>
          <p:cNvSpPr/>
          <p:nvPr/>
        </p:nvSpPr>
        <p:spPr>
          <a:xfrm>
            <a:off x="2547125" y="88207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Given A Card</a:t>
            </a:r>
            <a:endParaRPr sz="1300">
              <a:solidFill>
                <a:srgbClr val="FFFFFF"/>
              </a:solidFill>
              <a:latin typeface="Merriweather"/>
              <a:ea typeface="Merriweather"/>
              <a:cs typeface="Merriweather"/>
              <a:sym typeface="Merriweather"/>
            </a:endParaRPr>
          </a:p>
        </p:txBody>
      </p:sp>
      <p:sp>
        <p:nvSpPr>
          <p:cNvPr id="148" name="Google Shape;148;p19"/>
          <p:cNvSpPr/>
          <p:nvPr/>
        </p:nvSpPr>
        <p:spPr>
          <a:xfrm>
            <a:off x="4318368" y="2335640"/>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No - </a:t>
            </a:r>
            <a:r>
              <a:rPr lang="en" sz="900">
                <a:solidFill>
                  <a:srgbClr val="FFFFFF"/>
                </a:solidFill>
                <a:latin typeface="Merriweather"/>
                <a:ea typeface="Merriweather"/>
                <a:cs typeface="Merriweather"/>
                <a:sym typeface="Merriweather"/>
              </a:rPr>
              <a:t>Stand</a:t>
            </a:r>
            <a:endParaRPr sz="700">
              <a:solidFill>
                <a:srgbClr val="FFFFFF"/>
              </a:solidFill>
              <a:latin typeface="Merriweather"/>
              <a:ea typeface="Merriweather"/>
              <a:cs typeface="Merriweather"/>
              <a:sym typeface="Merriweather"/>
            </a:endParaRPr>
          </a:p>
        </p:txBody>
      </p:sp>
      <p:sp>
        <p:nvSpPr>
          <p:cNvPr id="149" name="Google Shape;149;p19"/>
          <p:cNvSpPr/>
          <p:nvPr/>
        </p:nvSpPr>
        <p:spPr>
          <a:xfrm>
            <a:off x="2547113" y="159130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Accumulated Points </a:t>
            </a:r>
            <a:r>
              <a:rPr lang="en" sz="900">
                <a:solidFill>
                  <a:srgbClr val="FFFFFF"/>
                </a:solidFill>
                <a:latin typeface="Merriweather"/>
                <a:ea typeface="Merriweather"/>
                <a:cs typeface="Merriweather"/>
                <a:sym typeface="Merriweather"/>
              </a:rPr>
              <a:t>Less than </a:t>
            </a:r>
            <a:r>
              <a:rPr lang="en" sz="900">
                <a:solidFill>
                  <a:srgbClr val="FFFFFF"/>
                </a:solidFill>
                <a:latin typeface="Merriweather"/>
                <a:ea typeface="Merriweather"/>
                <a:cs typeface="Merriweather"/>
                <a:sym typeface="Merriweather"/>
              </a:rPr>
              <a:t>15</a:t>
            </a:r>
            <a:r>
              <a:rPr lang="en" sz="900">
                <a:solidFill>
                  <a:srgbClr val="FFFFFF"/>
                </a:solidFill>
                <a:latin typeface="Merriweather"/>
                <a:ea typeface="Merriweather"/>
                <a:cs typeface="Merriweather"/>
                <a:sym typeface="Merriweather"/>
              </a:rPr>
              <a:t> (Threshold)</a:t>
            </a:r>
            <a:endParaRPr sz="800">
              <a:solidFill>
                <a:srgbClr val="FFFFFF"/>
              </a:solidFill>
              <a:latin typeface="Merriweather"/>
              <a:ea typeface="Merriweather"/>
              <a:cs typeface="Merriweather"/>
              <a:sym typeface="Merriweather"/>
            </a:endParaRPr>
          </a:p>
        </p:txBody>
      </p:sp>
      <p:sp>
        <p:nvSpPr>
          <p:cNvPr id="150" name="Google Shape;150;p19"/>
          <p:cNvSpPr/>
          <p:nvPr/>
        </p:nvSpPr>
        <p:spPr>
          <a:xfrm>
            <a:off x="2115556" y="323650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No</a:t>
            </a:r>
            <a:endParaRPr>
              <a:solidFill>
                <a:srgbClr val="FFFFFF"/>
              </a:solidFill>
              <a:latin typeface="Merriweather"/>
              <a:ea typeface="Merriweather"/>
              <a:cs typeface="Merriweather"/>
              <a:sym typeface="Merriweather"/>
            </a:endParaRPr>
          </a:p>
        </p:txBody>
      </p:sp>
      <p:sp>
        <p:nvSpPr>
          <p:cNvPr id="151" name="Google Shape;151;p19"/>
          <p:cNvSpPr/>
          <p:nvPr/>
        </p:nvSpPr>
        <p:spPr>
          <a:xfrm>
            <a:off x="106390" y="3400626"/>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Accumulated Points</a:t>
            </a:r>
            <a:r>
              <a:rPr lang="en" sz="900">
                <a:solidFill>
                  <a:srgbClr val="FFFFFF"/>
                </a:solidFill>
                <a:latin typeface="Merriweather"/>
                <a:ea typeface="Merriweather"/>
                <a:cs typeface="Merriweather"/>
                <a:sym typeface="Merriweather"/>
              </a:rPr>
              <a:t> ≤ 21?</a:t>
            </a:r>
            <a:endParaRPr sz="800">
              <a:solidFill>
                <a:srgbClr val="FFFFFF"/>
              </a:solidFill>
              <a:latin typeface="Merriweather"/>
              <a:ea typeface="Merriweather"/>
              <a:cs typeface="Merriweather"/>
              <a:sym typeface="Merriweather"/>
            </a:endParaRPr>
          </a:p>
        </p:txBody>
      </p:sp>
      <p:sp>
        <p:nvSpPr>
          <p:cNvPr id="152" name="Google Shape;152;p19"/>
          <p:cNvSpPr/>
          <p:nvPr/>
        </p:nvSpPr>
        <p:spPr>
          <a:xfrm>
            <a:off x="2080165" y="2470376"/>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Yes</a:t>
            </a:r>
            <a:endParaRPr>
              <a:solidFill>
                <a:srgbClr val="FFFFFF"/>
              </a:solidFill>
              <a:latin typeface="Merriweather"/>
              <a:ea typeface="Merriweather"/>
              <a:cs typeface="Merriweather"/>
              <a:sym typeface="Merriweather"/>
            </a:endParaRPr>
          </a:p>
        </p:txBody>
      </p:sp>
      <p:sp>
        <p:nvSpPr>
          <p:cNvPr id="153" name="Google Shape;153;p19"/>
          <p:cNvSpPr/>
          <p:nvPr/>
        </p:nvSpPr>
        <p:spPr>
          <a:xfrm>
            <a:off x="826256" y="451867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Computer</a:t>
            </a:r>
            <a:r>
              <a:rPr lang="en" sz="1000">
                <a:solidFill>
                  <a:srgbClr val="FFFFFF"/>
                </a:solidFill>
                <a:latin typeface="Merriweather"/>
                <a:ea typeface="Merriweather"/>
                <a:cs typeface="Merriweather"/>
                <a:sym typeface="Merriweather"/>
              </a:rPr>
              <a:t> Lose</a:t>
            </a:r>
            <a:endParaRPr>
              <a:solidFill>
                <a:srgbClr val="FFFFFF"/>
              </a:solidFill>
              <a:latin typeface="Merriweather"/>
              <a:ea typeface="Merriweather"/>
              <a:cs typeface="Merriweather"/>
              <a:sym typeface="Merriweather"/>
            </a:endParaRPr>
          </a:p>
        </p:txBody>
      </p:sp>
      <p:sp>
        <p:nvSpPr>
          <p:cNvPr id="154" name="Google Shape;154;p19"/>
          <p:cNvSpPr/>
          <p:nvPr/>
        </p:nvSpPr>
        <p:spPr>
          <a:xfrm>
            <a:off x="4318381" y="4141053"/>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Computer</a:t>
            </a:r>
            <a:r>
              <a:rPr lang="en" sz="1000">
                <a:solidFill>
                  <a:srgbClr val="FFFFFF"/>
                </a:solidFill>
                <a:latin typeface="Merriweather"/>
                <a:ea typeface="Merriweather"/>
                <a:cs typeface="Merriweather"/>
                <a:sym typeface="Merriweather"/>
              </a:rPr>
              <a:t> Win</a:t>
            </a:r>
            <a:endParaRPr>
              <a:solidFill>
                <a:srgbClr val="FFFFFF"/>
              </a:solidFill>
              <a:latin typeface="Merriweather"/>
              <a:ea typeface="Merriweather"/>
              <a:cs typeface="Merriweather"/>
              <a:sym typeface="Merriweather"/>
            </a:endParaRPr>
          </a:p>
        </p:txBody>
      </p:sp>
      <p:sp>
        <p:nvSpPr>
          <p:cNvPr id="155" name="Google Shape;155;p19"/>
          <p:cNvSpPr/>
          <p:nvPr/>
        </p:nvSpPr>
        <p:spPr>
          <a:xfrm>
            <a:off x="4318381" y="3264628"/>
            <a:ext cx="15381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Merriweather"/>
                <a:ea typeface="Merriweather"/>
                <a:cs typeface="Merriweather"/>
                <a:sym typeface="Merriweather"/>
              </a:rPr>
              <a:t>Compare Results with Player</a:t>
            </a:r>
            <a:endParaRPr sz="1300">
              <a:solidFill>
                <a:srgbClr val="FFFFFF"/>
              </a:solidFill>
              <a:latin typeface="Merriweather"/>
              <a:ea typeface="Merriweather"/>
              <a:cs typeface="Merriweather"/>
              <a:sym typeface="Merriweather"/>
            </a:endParaRPr>
          </a:p>
        </p:txBody>
      </p:sp>
      <p:cxnSp>
        <p:nvCxnSpPr>
          <p:cNvPr id="156" name="Google Shape;156;p19"/>
          <p:cNvCxnSpPr>
            <a:stCxn id="146" idx="2"/>
            <a:endCxn id="147" idx="0"/>
          </p:cNvCxnSpPr>
          <p:nvPr/>
        </p:nvCxnSpPr>
        <p:spPr>
          <a:xfrm>
            <a:off x="3316172" y="677314"/>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9"/>
          <p:cNvCxnSpPr>
            <a:stCxn id="147" idx="2"/>
            <a:endCxn id="149" idx="0"/>
          </p:cNvCxnSpPr>
          <p:nvPr/>
        </p:nvCxnSpPr>
        <p:spPr>
          <a:xfrm>
            <a:off x="3316175" y="1324578"/>
            <a:ext cx="0" cy="2667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9"/>
          <p:cNvCxnSpPr>
            <a:stCxn id="149" idx="2"/>
            <a:endCxn id="145" idx="0"/>
          </p:cNvCxnSpPr>
          <p:nvPr/>
        </p:nvCxnSpPr>
        <p:spPr>
          <a:xfrm flipH="1">
            <a:off x="953963" y="2033803"/>
            <a:ext cx="2362200" cy="363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9"/>
          <p:cNvCxnSpPr>
            <a:stCxn id="149" idx="2"/>
          </p:cNvCxnSpPr>
          <p:nvPr/>
        </p:nvCxnSpPr>
        <p:spPr>
          <a:xfrm>
            <a:off x="3316163" y="2033803"/>
            <a:ext cx="2235300" cy="301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9"/>
          <p:cNvCxnSpPr>
            <a:stCxn id="145" idx="2"/>
            <a:endCxn id="151" idx="0"/>
          </p:cNvCxnSpPr>
          <p:nvPr/>
        </p:nvCxnSpPr>
        <p:spPr>
          <a:xfrm flipH="1">
            <a:off x="875540" y="2839426"/>
            <a:ext cx="78300" cy="5613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9"/>
          <p:cNvCxnSpPr>
            <a:stCxn id="151" idx="3"/>
            <a:endCxn id="152" idx="1"/>
          </p:cNvCxnSpPr>
          <p:nvPr/>
        </p:nvCxnSpPr>
        <p:spPr>
          <a:xfrm flipH="1" rot="10800000">
            <a:off x="1644490" y="2691576"/>
            <a:ext cx="435600" cy="9303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9"/>
          <p:cNvCxnSpPr>
            <a:stCxn id="151" idx="3"/>
            <a:endCxn id="150" idx="1"/>
          </p:cNvCxnSpPr>
          <p:nvPr/>
        </p:nvCxnSpPr>
        <p:spPr>
          <a:xfrm flipH="1" rot="10800000">
            <a:off x="1644490" y="3457776"/>
            <a:ext cx="471000" cy="1641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9"/>
          <p:cNvCxnSpPr>
            <a:stCxn id="152" idx="0"/>
            <a:endCxn id="149" idx="2"/>
          </p:cNvCxnSpPr>
          <p:nvPr/>
        </p:nvCxnSpPr>
        <p:spPr>
          <a:xfrm flipH="1" rot="10800000">
            <a:off x="2849215" y="2033876"/>
            <a:ext cx="466800" cy="436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9"/>
          <p:cNvCxnSpPr>
            <a:stCxn id="148" idx="2"/>
            <a:endCxn id="155" idx="0"/>
          </p:cNvCxnSpPr>
          <p:nvPr/>
        </p:nvCxnSpPr>
        <p:spPr>
          <a:xfrm>
            <a:off x="5087418" y="2778140"/>
            <a:ext cx="0" cy="4866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9"/>
          <p:cNvCxnSpPr>
            <a:stCxn id="155" idx="2"/>
            <a:endCxn id="154" idx="0"/>
          </p:cNvCxnSpPr>
          <p:nvPr/>
        </p:nvCxnSpPr>
        <p:spPr>
          <a:xfrm>
            <a:off x="5087431" y="3707128"/>
            <a:ext cx="0" cy="4338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9"/>
          <p:cNvCxnSpPr>
            <a:stCxn id="155" idx="2"/>
            <a:endCxn id="155" idx="2"/>
          </p:cNvCxnSpPr>
          <p:nvPr/>
        </p:nvCxnSpPr>
        <p:spPr>
          <a:xfrm>
            <a:off x="5087431" y="3707128"/>
            <a:ext cx="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9"/>
          <p:cNvCxnSpPr>
            <a:stCxn id="155" idx="2"/>
            <a:endCxn id="153" idx="0"/>
          </p:cNvCxnSpPr>
          <p:nvPr/>
        </p:nvCxnSpPr>
        <p:spPr>
          <a:xfrm flipH="1">
            <a:off x="1595431" y="3707128"/>
            <a:ext cx="3492000" cy="811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9"/>
          <p:cNvCxnSpPr>
            <a:stCxn id="150" idx="2"/>
            <a:endCxn id="153" idx="0"/>
          </p:cNvCxnSpPr>
          <p:nvPr/>
        </p:nvCxnSpPr>
        <p:spPr>
          <a:xfrm flipH="1">
            <a:off x="1595206" y="3679003"/>
            <a:ext cx="1289400" cy="8397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9"/>
          <p:cNvSpPr/>
          <p:nvPr/>
        </p:nvSpPr>
        <p:spPr>
          <a:xfrm>
            <a:off x="2963215" y="4389850"/>
            <a:ext cx="756300" cy="442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erriweather"/>
                <a:ea typeface="Merriweather"/>
                <a:cs typeface="Merriweather"/>
                <a:sym typeface="Merriweather"/>
              </a:rPr>
              <a:t>Tie</a:t>
            </a:r>
            <a:endParaRPr>
              <a:solidFill>
                <a:srgbClr val="FFFFFF"/>
              </a:solidFill>
              <a:latin typeface="Merriweather"/>
              <a:ea typeface="Merriweather"/>
              <a:cs typeface="Merriweather"/>
              <a:sym typeface="Merriweather"/>
            </a:endParaRPr>
          </a:p>
        </p:txBody>
      </p:sp>
      <p:cxnSp>
        <p:nvCxnSpPr>
          <p:cNvPr id="170" name="Google Shape;170;p19"/>
          <p:cNvCxnSpPr>
            <a:stCxn id="155" idx="2"/>
            <a:endCxn id="169" idx="0"/>
          </p:cNvCxnSpPr>
          <p:nvPr/>
        </p:nvCxnSpPr>
        <p:spPr>
          <a:xfrm flipH="1">
            <a:off x="3341431" y="3707128"/>
            <a:ext cx="1746000" cy="682800"/>
          </a:xfrm>
          <a:prstGeom prst="straightConnector1">
            <a:avLst/>
          </a:prstGeom>
          <a:noFill/>
          <a:ln cap="flat" cmpd="sng" w="9525">
            <a:solidFill>
              <a:schemeClr val="dk2"/>
            </a:solidFill>
            <a:prstDash val="solid"/>
            <a:round/>
            <a:headEnd len="med" w="med" type="none"/>
            <a:tailEnd len="med" w="med" type="triangle"/>
          </a:ln>
        </p:spPr>
      </p:cxnSp>
      <p:pic>
        <p:nvPicPr>
          <p:cNvPr id="171" name="Google Shape;171;p19"/>
          <p:cNvPicPr preferRelativeResize="0"/>
          <p:nvPr/>
        </p:nvPicPr>
        <p:blipFill>
          <a:blip r:embed="rId4">
            <a:alphaModFix/>
          </a:blip>
          <a:stretch>
            <a:fillRect/>
          </a:stretch>
        </p:blipFill>
        <p:spPr>
          <a:xfrm>
            <a:off x="184800" y="101975"/>
            <a:ext cx="2031150" cy="204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sp>
        <p:nvSpPr>
          <p:cNvPr id="177" name="Google Shape;177;p20"/>
          <p:cNvSpPr txBox="1"/>
          <p:nvPr>
            <p:ph type="title"/>
          </p:nvPr>
        </p:nvSpPr>
        <p:spPr>
          <a:xfrm>
            <a:off x="4857675" y="234825"/>
            <a:ext cx="4005900" cy="12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Mode 2 Flow Diagram</a:t>
            </a:r>
            <a:endParaRPr sz="2800"/>
          </a:p>
        </p:txBody>
      </p:sp>
      <p:sp>
        <p:nvSpPr>
          <p:cNvPr id="178" name="Google Shape;178;p20"/>
          <p:cNvSpPr/>
          <p:nvPr/>
        </p:nvSpPr>
        <p:spPr>
          <a:xfrm>
            <a:off x="810575" y="379830"/>
            <a:ext cx="1680900" cy="613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Merriweather"/>
                <a:ea typeface="Merriweather"/>
                <a:cs typeface="Merriweather"/>
                <a:sym typeface="Merriweather"/>
              </a:rPr>
              <a:t>Start</a:t>
            </a:r>
            <a:endParaRPr sz="1600">
              <a:solidFill>
                <a:srgbClr val="FFFFFF"/>
              </a:solidFill>
              <a:latin typeface="Merriweather"/>
              <a:ea typeface="Merriweather"/>
              <a:cs typeface="Merriweather"/>
              <a:sym typeface="Merriweather"/>
            </a:endParaRPr>
          </a:p>
        </p:txBody>
      </p:sp>
      <p:sp>
        <p:nvSpPr>
          <p:cNvPr id="179" name="Google Shape;179;p20"/>
          <p:cNvSpPr/>
          <p:nvPr/>
        </p:nvSpPr>
        <p:spPr>
          <a:xfrm>
            <a:off x="776825" y="1585278"/>
            <a:ext cx="1760100" cy="613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erriweather"/>
                <a:ea typeface="Merriweather"/>
                <a:cs typeface="Merriweather"/>
                <a:sym typeface="Merriweather"/>
              </a:rPr>
              <a:t>User Sets  A Threshold</a:t>
            </a:r>
            <a:endParaRPr sz="1600">
              <a:solidFill>
                <a:srgbClr val="FFFFFF"/>
              </a:solidFill>
              <a:latin typeface="Merriweather"/>
              <a:ea typeface="Merriweather"/>
              <a:cs typeface="Merriweather"/>
              <a:sym typeface="Merriweather"/>
            </a:endParaRPr>
          </a:p>
        </p:txBody>
      </p:sp>
      <p:cxnSp>
        <p:nvCxnSpPr>
          <p:cNvPr id="180" name="Google Shape;180;p20"/>
          <p:cNvCxnSpPr>
            <a:stCxn id="178" idx="2"/>
            <a:endCxn id="179" idx="0"/>
          </p:cNvCxnSpPr>
          <p:nvPr/>
        </p:nvCxnSpPr>
        <p:spPr>
          <a:xfrm>
            <a:off x="1651025" y="993330"/>
            <a:ext cx="5700" cy="5919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0"/>
          <p:cNvCxnSpPr>
            <a:stCxn id="179" idx="2"/>
            <a:endCxn id="182" idx="0"/>
          </p:cNvCxnSpPr>
          <p:nvPr/>
        </p:nvCxnSpPr>
        <p:spPr>
          <a:xfrm>
            <a:off x="1656875" y="2198778"/>
            <a:ext cx="528300" cy="4386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0"/>
          <p:cNvSpPr/>
          <p:nvPr/>
        </p:nvSpPr>
        <p:spPr>
          <a:xfrm>
            <a:off x="1219075" y="2637450"/>
            <a:ext cx="1932300" cy="7839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Merriweather"/>
                <a:ea typeface="Merriweather"/>
                <a:cs typeface="Merriweather"/>
                <a:sym typeface="Merriweather"/>
              </a:rPr>
              <a:t>Computer Plays Itself for  300  Turns </a:t>
            </a:r>
            <a:endParaRPr sz="1500">
              <a:solidFill>
                <a:srgbClr val="FFFFFF"/>
              </a:solidFill>
              <a:latin typeface="Merriweather"/>
              <a:ea typeface="Merriweather"/>
              <a:cs typeface="Merriweather"/>
              <a:sym typeface="Merriweather"/>
            </a:endParaRPr>
          </a:p>
        </p:txBody>
      </p:sp>
      <p:sp>
        <p:nvSpPr>
          <p:cNvPr id="183" name="Google Shape;183;p20"/>
          <p:cNvSpPr/>
          <p:nvPr/>
        </p:nvSpPr>
        <p:spPr>
          <a:xfrm>
            <a:off x="1859025" y="3861625"/>
            <a:ext cx="1932300" cy="7839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erriweather"/>
                <a:ea typeface="Merriweather"/>
                <a:cs typeface="Merriweather"/>
                <a:sym typeface="Merriweather"/>
              </a:rPr>
              <a:t>Output (Plot)</a:t>
            </a:r>
            <a:endParaRPr sz="1500">
              <a:solidFill>
                <a:srgbClr val="FFFFFF"/>
              </a:solidFill>
              <a:latin typeface="Merriweather"/>
              <a:ea typeface="Merriweather"/>
              <a:cs typeface="Merriweather"/>
              <a:sym typeface="Merriweather"/>
            </a:endParaRPr>
          </a:p>
        </p:txBody>
      </p:sp>
      <p:cxnSp>
        <p:nvCxnSpPr>
          <p:cNvPr id="184" name="Google Shape;184;p20"/>
          <p:cNvCxnSpPr>
            <a:stCxn id="182" idx="2"/>
            <a:endCxn id="183" idx="0"/>
          </p:cNvCxnSpPr>
          <p:nvPr/>
        </p:nvCxnSpPr>
        <p:spPr>
          <a:xfrm>
            <a:off x="2185225" y="3421350"/>
            <a:ext cx="639900" cy="4404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0"/>
          <p:cNvSpPr/>
          <p:nvPr/>
        </p:nvSpPr>
        <p:spPr>
          <a:xfrm>
            <a:off x="3255200" y="1506024"/>
            <a:ext cx="1760100" cy="613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erriweather"/>
                <a:ea typeface="Merriweather"/>
                <a:cs typeface="Merriweather"/>
                <a:sym typeface="Merriweather"/>
              </a:rPr>
              <a:t>Generates game # and value</a:t>
            </a:r>
            <a:endParaRPr sz="1600">
              <a:solidFill>
                <a:srgbClr val="FFFFFF"/>
              </a:solidFill>
              <a:latin typeface="Merriweather"/>
              <a:ea typeface="Merriweather"/>
              <a:cs typeface="Merriweather"/>
              <a:sym typeface="Merriweather"/>
            </a:endParaRPr>
          </a:p>
        </p:txBody>
      </p:sp>
      <p:sp>
        <p:nvSpPr>
          <p:cNvPr id="186" name="Google Shape;186;p20"/>
          <p:cNvSpPr/>
          <p:nvPr/>
        </p:nvSpPr>
        <p:spPr>
          <a:xfrm>
            <a:off x="3923075" y="2975524"/>
            <a:ext cx="1760100" cy="613500"/>
          </a:xfrm>
          <a:prstGeom prst="roundRect">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erriweather"/>
                <a:ea typeface="Merriweather"/>
                <a:cs typeface="Merriweather"/>
                <a:sym typeface="Merriweather"/>
              </a:rPr>
              <a:t>Adds to plot</a:t>
            </a:r>
            <a:endParaRPr sz="1600">
              <a:solidFill>
                <a:srgbClr val="FFFFFF"/>
              </a:solidFill>
              <a:latin typeface="Merriweather"/>
              <a:ea typeface="Merriweather"/>
              <a:cs typeface="Merriweather"/>
              <a:sym typeface="Merriweather"/>
            </a:endParaRPr>
          </a:p>
        </p:txBody>
      </p:sp>
      <p:cxnSp>
        <p:nvCxnSpPr>
          <p:cNvPr id="187" name="Google Shape;187;p20"/>
          <p:cNvCxnSpPr>
            <a:stCxn id="182" idx="0"/>
            <a:endCxn id="185" idx="1"/>
          </p:cNvCxnSpPr>
          <p:nvPr/>
        </p:nvCxnSpPr>
        <p:spPr>
          <a:xfrm flipH="1" rot="10800000">
            <a:off x="2185225" y="1812750"/>
            <a:ext cx="1070100" cy="8247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0"/>
          <p:cNvCxnSpPr>
            <a:stCxn id="185" idx="2"/>
            <a:endCxn id="186" idx="0"/>
          </p:cNvCxnSpPr>
          <p:nvPr/>
        </p:nvCxnSpPr>
        <p:spPr>
          <a:xfrm>
            <a:off x="4135250" y="2119524"/>
            <a:ext cx="667800" cy="8559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0"/>
          <p:cNvCxnSpPr>
            <a:stCxn id="186" idx="1"/>
            <a:endCxn id="182" idx="3"/>
          </p:cNvCxnSpPr>
          <p:nvPr/>
        </p:nvCxnSpPr>
        <p:spPr>
          <a:xfrm rot="10800000">
            <a:off x="3151475" y="3029374"/>
            <a:ext cx="771600" cy="25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7957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Snippets!</a:t>
            </a:r>
            <a:endParaRPr/>
          </a:p>
        </p:txBody>
      </p:sp>
      <p:sp>
        <p:nvSpPr>
          <p:cNvPr id="195" name="Google Shape;195;p21"/>
          <p:cNvSpPr txBox="1"/>
          <p:nvPr/>
        </p:nvSpPr>
        <p:spPr>
          <a:xfrm>
            <a:off x="460975" y="2256350"/>
            <a:ext cx="8371200" cy="23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provide 1 or 2 of your best code snippets and discuss. What was unique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about it? Challenging? Innovative?</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196" name="Google Shape;196;p21"/>
          <p:cNvPicPr preferRelativeResize="0"/>
          <p:nvPr/>
        </p:nvPicPr>
        <p:blipFill>
          <a:blip r:embed="rId3">
            <a:alphaModFix/>
          </a:blip>
          <a:stretch>
            <a:fillRect/>
          </a:stretch>
        </p:blipFill>
        <p:spPr>
          <a:xfrm rot="-1359424">
            <a:off x="5146424" y="2911401"/>
            <a:ext cx="5982729" cy="3894029"/>
          </a:xfrm>
          <a:prstGeom prst="rect">
            <a:avLst/>
          </a:prstGeom>
          <a:noFill/>
          <a:ln>
            <a:noFill/>
          </a:ln>
        </p:spPr>
      </p:pic>
      <p:pic>
        <p:nvPicPr>
          <p:cNvPr id="197" name="Google Shape;197;p21"/>
          <p:cNvPicPr preferRelativeResize="0"/>
          <p:nvPr/>
        </p:nvPicPr>
        <p:blipFill>
          <a:blip r:embed="rId4">
            <a:alphaModFix/>
          </a:blip>
          <a:stretch>
            <a:fillRect/>
          </a:stretch>
        </p:blipFill>
        <p:spPr>
          <a:xfrm>
            <a:off x="311700" y="1496830"/>
            <a:ext cx="8471899" cy="2888325"/>
          </a:xfrm>
          <a:prstGeom prst="rect">
            <a:avLst/>
          </a:prstGeom>
          <a:noFill/>
          <a:ln>
            <a:noFill/>
          </a:ln>
        </p:spPr>
      </p:pic>
      <p:sp>
        <p:nvSpPr>
          <p:cNvPr id="198" name="Google Shape;198;p21"/>
          <p:cNvSpPr txBox="1"/>
          <p:nvPr/>
        </p:nvSpPr>
        <p:spPr>
          <a:xfrm>
            <a:off x="4767600" y="1762075"/>
            <a:ext cx="3789900" cy="106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Displaying Runs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LFSR Implementation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LFSR -&gt; Random Array</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