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6" r:id="rId8"/>
    <p:sldId id="262" r:id="rId9"/>
    <p:sldId id="263" r:id="rId10"/>
    <p:sldId id="261" r:id="rId11"/>
    <p:sldId id="282" r:id="rId12"/>
    <p:sldId id="284" r:id="rId13"/>
    <p:sldId id="285" r:id="rId14"/>
    <p:sldId id="264" r:id="rId15"/>
    <p:sldId id="274" r:id="rId16"/>
    <p:sldId id="275" r:id="rId17"/>
    <p:sldId id="276" r:id="rId18"/>
    <p:sldId id="277" r:id="rId19"/>
    <p:sldId id="281" r:id="rId20"/>
    <p:sldId id="265" r:id="rId21"/>
    <p:sldId id="267" r:id="rId22"/>
    <p:sldId id="269" r:id="rId23"/>
    <p:sldId id="268" r:id="rId24"/>
    <p:sldId id="280" r:id="rId25"/>
    <p:sldId id="271" r:id="rId26"/>
    <p:sldId id="272" r:id="rId27"/>
    <p:sldId id="273" r:id="rId28"/>
    <p:sldId id="278" r:id="rId29"/>
    <p:sldId id="283" r:id="rId30"/>
    <p:sldId id="279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96" d="100"/>
          <a:sy n="96" d="100"/>
        </p:scale>
        <p:origin x="-103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0ACB-4DA8-46AA-8A5F-2757D2EA5402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FF36-B3F5-4EDA-A2C8-563554E56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@kartzontech.com" TargetMode="External"/><Relationship Id="rId2" Type="http://schemas.openxmlformats.org/officeDocument/2006/relationships/hyperlink" Target="mailto:kartzontech@blogspot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Deciphering the </a:t>
            </a:r>
            <a:br>
              <a:rPr lang="en-US" dirty="0" smtClean="0"/>
            </a:br>
            <a:r>
              <a:rPr lang="en-US" dirty="0" smtClean="0"/>
              <a:t>Ruby Object Model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strike="sngStrike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</a:rPr>
              <a:t>No connection between a class and its objects’ instance variables</a:t>
            </a:r>
            <a:endParaRPr lang="en-US" sz="1800" strike="sngStrike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285720" y="5000636"/>
            <a:ext cx="2714644" cy="12144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my_obj1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smtClean="0"/>
              <a:t>@var_1 = 1</a:t>
            </a:r>
          </a:p>
          <a:p>
            <a:pPr algn="ctr"/>
            <a:r>
              <a:rPr lang="en-US" dirty="0" smtClean="0"/>
              <a:t>@var_2 = “Ruby Conf”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357554" y="5000636"/>
            <a:ext cx="2714644" cy="12144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my_obj2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smtClean="0"/>
              <a:t>@v = 123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14678" y="2143116"/>
            <a:ext cx="2714644" cy="121444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MyClass</a:t>
            </a:r>
            <a:endParaRPr lang="en-US" dirty="0" smtClean="0"/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err="1" smtClean="0"/>
              <a:t>my_instance_method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215074" y="5000636"/>
            <a:ext cx="2714644" cy="12144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my_obj3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0"/>
            <a:endCxn id="6" idx="2"/>
          </p:cNvCxnSpPr>
          <p:nvPr/>
        </p:nvCxnSpPr>
        <p:spPr>
          <a:xfrm rot="5400000" flipH="1" flipV="1">
            <a:off x="2285984" y="2714620"/>
            <a:ext cx="1643074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rot="16200000" flipV="1">
            <a:off x="3821901" y="4107661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rot="16200000" flipV="1">
            <a:off x="5250661" y="2678901"/>
            <a:ext cx="1643074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orizontal Scroll 24"/>
          <p:cNvSpPr/>
          <p:nvPr/>
        </p:nvSpPr>
        <p:spPr>
          <a:xfrm>
            <a:off x="5572132" y="407194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  <p:sp>
        <p:nvSpPr>
          <p:cNvPr id="26" name="Horizontal Scroll 25"/>
          <p:cNvSpPr/>
          <p:nvPr/>
        </p:nvSpPr>
        <p:spPr>
          <a:xfrm>
            <a:off x="4143372" y="407194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  <p:sp>
        <p:nvSpPr>
          <p:cNvPr id="27" name="Horizontal Scroll 26"/>
          <p:cNvSpPr/>
          <p:nvPr/>
        </p:nvSpPr>
        <p:spPr>
          <a:xfrm>
            <a:off x="2500298" y="407194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Quiz: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What is the Java/C# Interface equivalent in Ruby? </a:t>
            </a:r>
            <a:endParaRPr lang="en-US" sz="1600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Bookman Old Style" pitchFamily="18" charset="0"/>
                <a:cs typeface="Arial" pitchFamily="34" charset="0"/>
              </a:rPr>
              <a:t>[FYI: This has nothing to do with what I have been talking about all through!!]</a:t>
            </a:r>
          </a:p>
          <a:p>
            <a:pPr>
              <a:buNone/>
            </a:pPr>
            <a:endParaRPr lang="en-US" sz="2200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Answer: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Interfaces are irrelevant in Ruby.</a:t>
            </a:r>
          </a:p>
          <a:p>
            <a:pPr>
              <a:buNone/>
            </a:pPr>
            <a:r>
              <a:rPr lang="en-US" sz="2400" dirty="0" smtClean="0"/>
              <a:t>But why? </a:t>
            </a:r>
          </a:p>
          <a:p>
            <a:pPr>
              <a:buNone/>
            </a:pPr>
            <a:r>
              <a:rPr lang="en-US" sz="2400" dirty="0" smtClean="0"/>
              <a:t>Duck Typing is the answer.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strike="sngStrike" dirty="0" smtClean="0">
                <a:solidFill>
                  <a:srgbClr val="0000CC"/>
                </a:solidFill>
              </a:rPr>
              <a:t>Program to an interface</a:t>
            </a:r>
          </a:p>
          <a:p>
            <a:pPr>
              <a:buNone/>
            </a:pPr>
            <a:r>
              <a:rPr lang="en-US" sz="2400" dirty="0" smtClean="0"/>
              <a:t>No need to inherit from a common interface.</a:t>
            </a:r>
            <a:endParaRPr lang="en-US" sz="24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joy of “</a:t>
            </a:r>
            <a:r>
              <a:rPr lang="en-US" b="1" dirty="0" smtClean="0">
                <a:solidFill>
                  <a:srgbClr val="0000CC"/>
                </a:solidFill>
              </a:rPr>
              <a:t>self</a:t>
            </a:r>
            <a:r>
              <a:rPr lang="en-US" dirty="0" smtClean="0"/>
              <a:t>”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00CC"/>
              </a:solidFill>
              <a:latin typeface="Bookman Old Style" pitchFamily="18" charset="0"/>
            </a:endParaRPr>
          </a:p>
          <a:p>
            <a:r>
              <a:rPr lang="en-US" sz="2600" dirty="0" smtClean="0">
                <a:solidFill>
                  <a:srgbClr val="0000CC"/>
                </a:solidFill>
                <a:latin typeface="Bookman Old Style" pitchFamily="18" charset="0"/>
              </a:rPr>
              <a:t>self</a:t>
            </a:r>
            <a:r>
              <a:rPr lang="en-US" sz="2600" dirty="0" smtClean="0">
                <a:latin typeface="Bookman Old Style" pitchFamily="18" charset="0"/>
              </a:rPr>
              <a:t> is not the same as </a:t>
            </a:r>
            <a:r>
              <a:rPr lang="en-US" sz="2600" dirty="0" smtClean="0">
                <a:solidFill>
                  <a:srgbClr val="0000CC"/>
                </a:solidFill>
                <a:latin typeface="Bookman Old Style" pitchFamily="18" charset="0"/>
              </a:rPr>
              <a:t>this</a:t>
            </a:r>
            <a:r>
              <a:rPr lang="en-US" sz="2600" dirty="0" smtClean="0">
                <a:latin typeface="Bookman Old Style" pitchFamily="18" charset="0"/>
              </a:rPr>
              <a:t> in Java</a:t>
            </a:r>
          </a:p>
          <a:p>
            <a:endParaRPr lang="en-US" sz="2600" dirty="0" smtClean="0">
              <a:latin typeface="Bookman Old Style" pitchFamily="18" charset="0"/>
            </a:endParaRPr>
          </a:p>
          <a:p>
            <a:r>
              <a:rPr lang="en-US" sz="2600" dirty="0" smtClean="0">
                <a:solidFill>
                  <a:srgbClr val="0000CC"/>
                </a:solidFill>
                <a:latin typeface="Bookman Old Style" pitchFamily="18" charset="0"/>
              </a:rPr>
              <a:t>self</a:t>
            </a:r>
            <a:r>
              <a:rPr lang="en-US" sz="2600" dirty="0" smtClean="0">
                <a:latin typeface="Bookman Old Style" pitchFamily="18" charset="0"/>
              </a:rPr>
              <a:t> is synonymous to </a:t>
            </a:r>
            <a:r>
              <a:rPr lang="en-US" sz="2600" b="1" dirty="0" smtClean="0">
                <a:latin typeface="Bookman Old Style" pitchFamily="18" charset="0"/>
              </a:rPr>
              <a:t>current/default object</a:t>
            </a:r>
          </a:p>
          <a:p>
            <a:endParaRPr lang="en-US" sz="2600" b="1" dirty="0" smtClean="0">
              <a:latin typeface="Bookman Old Style" pitchFamily="18" charset="0"/>
            </a:endParaRPr>
          </a:p>
          <a:p>
            <a:r>
              <a:rPr lang="en-US" sz="2600" dirty="0" smtClean="0">
                <a:latin typeface="Bookman Old Style" pitchFamily="18" charset="0"/>
              </a:rPr>
              <a:t>Who gets to be </a:t>
            </a:r>
            <a:r>
              <a:rPr lang="en-US" sz="2600" dirty="0" smtClean="0">
                <a:solidFill>
                  <a:srgbClr val="0000CC"/>
                </a:solidFill>
                <a:latin typeface="Bookman Old Style" pitchFamily="18" charset="0"/>
              </a:rPr>
              <a:t>self</a:t>
            </a:r>
            <a:r>
              <a:rPr lang="en-US" sz="2600" dirty="0" smtClean="0">
                <a:latin typeface="Bookman Old Style" pitchFamily="18" charset="0"/>
              </a:rPr>
              <a:t> </a:t>
            </a: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    depends on </a:t>
            </a: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    Where self is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joy of “</a:t>
            </a:r>
            <a:r>
              <a:rPr lang="en-US" b="1" dirty="0" smtClean="0">
                <a:solidFill>
                  <a:srgbClr val="0000CC"/>
                </a:solidFill>
              </a:rPr>
              <a:t>self</a:t>
            </a:r>
            <a:r>
              <a:rPr lang="en-US" dirty="0" smtClean="0"/>
              <a:t>”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Code is an unbeatable teaching aid. What say?</a:t>
            </a:r>
            <a:endParaRPr lang="en-US" sz="40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 “At Topmost level, self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#{self}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 p “In class definition block, self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#{self}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self.my_class_method</a:t>
            </a: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p “In </a:t>
            </a:r>
            <a:r>
              <a:rPr lang="en-US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my_class_method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self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#{self}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 </a:t>
            </a: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my_instance_method</a:t>
            </a: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p “In </a:t>
            </a:r>
            <a:r>
              <a:rPr lang="en-US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my_instance_method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self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#{self}”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endParaRPr lang="en-US" sz="2000" dirty="0" smtClean="0">
              <a:solidFill>
                <a:srgbClr val="0000CC"/>
              </a:solidFill>
              <a:latin typeface="Bookman Old Style" pitchFamily="18" charset="0"/>
            </a:endParaRPr>
          </a:p>
          <a:p>
            <a:endParaRPr lang="en-US" sz="2000" dirty="0" smtClean="0">
              <a:solidFill>
                <a:srgbClr val="0000CC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85860"/>
            <a:ext cx="6143668" cy="54292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4282" y="2071678"/>
            <a:ext cx="6215106" cy="45005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2910" y="3214686"/>
            <a:ext cx="5429288" cy="128588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2910" y="4857760"/>
            <a:ext cx="5429288" cy="128588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7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804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705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206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07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808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Class, Instance and Class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Experience is the best teacher.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A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y = 1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@p = 2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@q 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@@t = 3</a:t>
            </a:r>
          </a:p>
          <a:p>
            <a:pPr>
              <a:buNone/>
            </a:pPr>
            <a:endParaRPr lang="en-US" sz="18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initialize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@@r ||= 4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@s = 5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“Class instance variables of A are #{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A.instance_variables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}”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[:@p]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“Class variables of A are #{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A.class_variables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}”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[:@@t]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 =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A.new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“a, of type A, has instance variables #{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a.instance_variables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}”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[:@s]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“Class variables of A are #{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A.class_variables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}”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[:@@t, :@@r]</a:t>
            </a: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4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805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206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7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208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Bookman Old Style" pitchFamily="18" charset="0"/>
              </a:rPr>
              <a:t>Ruby has 3 access modifiers for methods: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Public (default)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Private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Protected</a:t>
            </a:r>
          </a:p>
          <a:p>
            <a:pPr lvl="1"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r>
              <a:rPr lang="en-US" sz="2600" dirty="0" smtClean="0">
                <a:latin typeface="Bookman Old Style" pitchFamily="18" charset="0"/>
              </a:rPr>
              <a:t>Access modifiers apply until the end of scope, or until another access modifier pops-up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#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is the default access modifier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m1; 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private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m2; end;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m3; end;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protected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m4; end;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2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3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704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10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6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807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208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Bookman Old Style" pitchFamily="18" charset="0"/>
              </a:rPr>
              <a:t>private</a:t>
            </a:r>
            <a:r>
              <a:rPr lang="en-US" sz="2600" dirty="0" smtClean="0">
                <a:latin typeface="Bookman Old Style" pitchFamily="18" charset="0"/>
              </a:rPr>
              <a:t>, </a:t>
            </a:r>
            <a:r>
              <a:rPr lang="en-US" sz="2600" b="1" dirty="0" smtClean="0">
                <a:latin typeface="Bookman Old Style" pitchFamily="18" charset="0"/>
              </a:rPr>
              <a:t>public</a:t>
            </a:r>
            <a:r>
              <a:rPr lang="en-US" sz="2600" dirty="0" smtClean="0">
                <a:latin typeface="Bookman Old Style" pitchFamily="18" charset="0"/>
              </a:rPr>
              <a:t>, </a:t>
            </a:r>
            <a:r>
              <a:rPr lang="en-US" sz="2600" b="1" dirty="0" smtClean="0">
                <a:latin typeface="Bookman Old Style" pitchFamily="18" charset="0"/>
              </a:rPr>
              <a:t>protected</a:t>
            </a:r>
            <a:r>
              <a:rPr lang="en-US" sz="2600" dirty="0" smtClean="0">
                <a:latin typeface="Bookman Old Style" pitchFamily="18" charset="0"/>
              </a:rPr>
              <a:t> </a:t>
            </a:r>
            <a:r>
              <a:rPr lang="en-US" sz="2600" b="1" dirty="0" smtClean="0">
                <a:latin typeface="Bookman Old Style" pitchFamily="18" charset="0"/>
              </a:rPr>
              <a:t>are all methods</a:t>
            </a:r>
            <a:r>
              <a:rPr lang="en-US" sz="2600" dirty="0" smtClean="0">
                <a:latin typeface="Bookman Old Style" pitchFamily="18" charset="0"/>
              </a:rPr>
              <a:t>, so you can pass method name as symbol to it and change its visibility</a:t>
            </a:r>
            <a:endParaRPr lang="en-US" sz="22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m1; 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m2; end;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m3; end;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m4; end;</a:t>
            </a:r>
          </a:p>
          <a:p>
            <a:pPr>
              <a:buNone/>
            </a:pPr>
            <a:endParaRPr lang="en-US" sz="1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:m1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:m2, :m3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:m4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Bookman Old Style" pitchFamily="18" charset="0"/>
              </a:rPr>
              <a:t>public </a:t>
            </a:r>
          </a:p>
          <a:p>
            <a:r>
              <a:rPr lang="en-US" sz="2600" dirty="0" smtClean="0">
                <a:latin typeface="Bookman Old Style" pitchFamily="18" charset="0"/>
              </a:rPr>
              <a:t>private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only accessible within the scope of a single object in which it is defined (truly private)</a:t>
            </a:r>
          </a:p>
          <a:p>
            <a:r>
              <a:rPr lang="en-US" sz="2600" dirty="0" smtClean="0">
                <a:latin typeface="Bookman Old Style" pitchFamily="18" charset="0"/>
              </a:rPr>
              <a:t>protected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accessible from the scope of a method belonging to any object that’s an instance of the same class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protected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my_protected_method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public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my_public_method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(other)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self.my_protected_method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other.my_protected_method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mc1 =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MyClass.new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mc2 =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MyClass.new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mc1.my_public_method(mc2)	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#=&gt; Works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mc1.my_protected_method		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#=&gt;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NoMethodError</a:t>
            </a: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Bookman Old Style" pitchFamily="18" charset="0"/>
              </a:rPr>
              <a:t>Quiz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Speaker</a:t>
            </a:r>
          </a:p>
          <a:p>
            <a:pPr>
              <a:buNone/>
            </a:pPr>
            <a:endParaRPr lang="en-US" sz="10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 talk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self.confident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? ? “lecture…” : “abscond!”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private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 confident?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     true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Speaker.new.talk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What is the output? 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NoMethodError</a:t>
            </a: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Lesson:</a:t>
            </a: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Private methods can be called only with implicit receiver. </a:t>
            </a: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No explicit receiver. Not even self.</a:t>
            </a:r>
            <a:endParaRPr lang="en-US" sz="1800" dirty="0"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Bookman Old Style" pitchFamily="18" charset="0"/>
              </a:rPr>
              <a:t>Quiz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We talked about access modifiers with methods as example. </a:t>
            </a:r>
          </a:p>
          <a:p>
            <a:pPr>
              <a:buNone/>
            </a:pPr>
            <a:r>
              <a:rPr lang="en-US" sz="1800" b="1" dirty="0" smtClean="0">
                <a:latin typeface="Bookman Old Style" pitchFamily="18" charset="0"/>
                <a:cs typeface="Arial" pitchFamily="34" charset="0"/>
              </a:rPr>
              <a:t>What about the access modifiers for instance variables? 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Bookman Old Style" pitchFamily="18" charset="0"/>
                <a:cs typeface="Arial" pitchFamily="34" charset="0"/>
              </a:rPr>
              <a:t>Answer:</a:t>
            </a:r>
          </a:p>
          <a:p>
            <a:pPr>
              <a:buNone/>
            </a:pPr>
            <a:endParaRPr lang="en-US" sz="1800" b="1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Bookman Old Style" pitchFamily="18" charset="0"/>
                <a:cs typeface="Arial" pitchFamily="34" charset="0"/>
              </a:rPr>
              <a:t>Access modifiers don’t apply to Instance variables (@</a:t>
            </a:r>
            <a:r>
              <a:rPr lang="en-US" sz="1600" dirty="0" err="1" smtClean="0">
                <a:latin typeface="Bookman Old Style" pitchFamily="18" charset="0"/>
                <a:cs typeface="Arial" pitchFamily="34" charset="0"/>
              </a:rPr>
              <a:t>inst_vari</a:t>
            </a:r>
            <a:r>
              <a:rPr lang="en-US" sz="1600" dirty="0" smtClean="0">
                <a:latin typeface="Bookman Old Style" pitchFamily="18" charset="0"/>
                <a:cs typeface="Arial" pitchFamily="34" charset="0"/>
              </a:rPr>
              <a:t>). </a:t>
            </a:r>
          </a:p>
          <a:p>
            <a:pPr>
              <a:buNone/>
            </a:pPr>
            <a:endParaRPr lang="en-US" sz="2800" dirty="0" smtClean="0">
              <a:solidFill>
                <a:srgbClr val="0000CC"/>
              </a:solidFill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CC"/>
                </a:solidFill>
                <a:latin typeface="Bookman Old Style" pitchFamily="18" charset="0"/>
                <a:cs typeface="Arial" pitchFamily="34" charset="0"/>
              </a:rPr>
              <a:t>Instance variables always remain private.</a:t>
            </a:r>
            <a:endParaRPr lang="en-US" sz="1800" dirty="0" smtClean="0">
              <a:solidFill>
                <a:srgbClr val="0000CC"/>
              </a:solidFill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endParaRPr lang="en-US" sz="160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1600" smtClean="0">
                <a:latin typeface="Bookman Old Style" pitchFamily="18" charset="0"/>
                <a:cs typeface="Arial" pitchFamily="34" charset="0"/>
              </a:rPr>
              <a:t>Access </a:t>
            </a:r>
            <a:r>
              <a:rPr lang="en-US" sz="1600" dirty="0" smtClean="0">
                <a:latin typeface="Bookman Old Style" pitchFamily="18" charset="0"/>
                <a:cs typeface="Arial" pitchFamily="34" charset="0"/>
              </a:rPr>
              <a:t>to instance variables are only through getter and setter methods!</a:t>
            </a:r>
            <a:endParaRPr lang="en-US" sz="1600" dirty="0"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Sirasanagandla</a:t>
            </a:r>
            <a:endParaRPr lang="en-US" dirty="0" smtClean="0"/>
          </a:p>
          <a:p>
            <a:r>
              <a:rPr lang="en-US" dirty="0" smtClean="0"/>
              <a:t>A Pragmatic </a:t>
            </a:r>
            <a:r>
              <a:rPr lang="en-US" dirty="0"/>
              <a:t>P</a:t>
            </a:r>
            <a:r>
              <a:rPr lang="en-US" dirty="0" smtClean="0"/>
              <a:t>rogrammer @ </a:t>
            </a:r>
            <a:r>
              <a:rPr lang="en-US" dirty="0" err="1" smtClean="0"/>
              <a:t>ThoughtWorks</a:t>
            </a:r>
            <a:endParaRPr lang="en-US" dirty="0" smtClean="0"/>
          </a:p>
          <a:p>
            <a:r>
              <a:rPr lang="en-US" dirty="0" smtClean="0"/>
              <a:t>VB freelance programmer for about a year</a:t>
            </a:r>
          </a:p>
          <a:p>
            <a:r>
              <a:rPr lang="en-US" dirty="0" smtClean="0"/>
              <a:t>Java/JEE apps. developer for about 5 years</a:t>
            </a:r>
          </a:p>
          <a:p>
            <a:r>
              <a:rPr lang="en-US" dirty="0" smtClean="0"/>
              <a:t>Ruby Enthusiast for over 8 months now</a:t>
            </a:r>
          </a:p>
          <a:p>
            <a:r>
              <a:rPr lang="en-US" dirty="0" smtClean="0"/>
              <a:t>Haskell newbie</a:t>
            </a:r>
          </a:p>
          <a:p>
            <a:r>
              <a:rPr lang="en-US" dirty="0" smtClean="0"/>
              <a:t>Occasionally blog at </a:t>
            </a:r>
            <a:r>
              <a:rPr lang="en-US" dirty="0" smtClean="0">
                <a:hlinkClick r:id="rId2"/>
              </a:rPr>
              <a:t>kartzontech.blogspot.com</a:t>
            </a:r>
            <a:endParaRPr lang="en-US" dirty="0" smtClean="0"/>
          </a:p>
          <a:p>
            <a:r>
              <a:rPr lang="en-US" dirty="0" smtClean="0"/>
              <a:t>Not so frequently tweet using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kartzontech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Singleton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A method defined to be specific to a single object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statement =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Karthik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is speaking at Ruby Conf India 2011” 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statement.really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true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statement.really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?  	</a:t>
            </a: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What is the output?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#=&gt; true</a:t>
            </a:r>
            <a:endParaRPr lang="en-US" sz="1800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another_statement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Karthik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is bull shitting at Ruby Conf 2011”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another_statement.really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?	</a:t>
            </a: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What is the output? 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#=&gt; undefined method error</a:t>
            </a: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Singleton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Bookman Old Style" pitchFamily="18" charset="0"/>
              </a:rPr>
              <a:t>How about a class method? Isn’t that tied to a single object?</a:t>
            </a:r>
            <a:r>
              <a:rPr lang="en-US" sz="2600" dirty="0" smtClean="0">
                <a:latin typeface="Bookman Old Style" pitchFamily="18" charset="0"/>
              </a:rPr>
              <a:t>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Eg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MyClass.my_class_method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#blah..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18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dirty="0" smtClean="0"/>
              <a:t>Class methods are indeed singleton methods!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– where do they reside?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It depends!!!</a:t>
            </a:r>
            <a:endParaRPr lang="en-US" sz="2400" strike="sngStrike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lowchart: Process 3"/>
          <p:cNvSpPr/>
          <p:nvPr/>
        </p:nvSpPr>
        <p:spPr>
          <a:xfrm>
            <a:off x="105370" y="3429000"/>
            <a:ext cx="2714644" cy="12144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my_obj1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smtClean="0"/>
              <a:t>@var_1 = 1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14282" y="5357826"/>
            <a:ext cx="2714644" cy="121444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my_obj2</a:t>
            </a:r>
          </a:p>
          <a:p>
            <a:pPr algn="ctr"/>
            <a:r>
              <a:rPr lang="en-US" dirty="0" smtClean="0"/>
              <a:t>______________________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601750" y="1309468"/>
            <a:ext cx="2786082" cy="121444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MyClass</a:t>
            </a:r>
            <a:endParaRPr lang="en-US" dirty="0" smtClean="0"/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err="1" smtClean="0"/>
              <a:t>myclass_instance_method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0"/>
            <a:endCxn id="6" idx="2"/>
          </p:cNvCxnSpPr>
          <p:nvPr/>
        </p:nvCxnSpPr>
        <p:spPr>
          <a:xfrm rot="5400000" flipH="1" flipV="1">
            <a:off x="2276198" y="1710408"/>
            <a:ext cx="905086" cy="253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rot="5400000" flipH="1" flipV="1">
            <a:off x="1366241" y="2729277"/>
            <a:ext cx="2833912" cy="242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12" idx="1"/>
          </p:cNvCxnSpPr>
          <p:nvPr/>
        </p:nvCxnSpPr>
        <p:spPr>
          <a:xfrm>
            <a:off x="5387832" y="1916691"/>
            <a:ext cx="9465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orizontal Scroll 25"/>
          <p:cNvSpPr/>
          <p:nvPr/>
        </p:nvSpPr>
        <p:spPr>
          <a:xfrm>
            <a:off x="1214414" y="5072074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  <p:sp>
        <p:nvSpPr>
          <p:cNvPr id="27" name="Horizontal Scroll 26"/>
          <p:cNvSpPr/>
          <p:nvPr/>
        </p:nvSpPr>
        <p:spPr>
          <a:xfrm>
            <a:off x="1857356" y="300037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334342" y="1309468"/>
            <a:ext cx="2714644" cy="121444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#&lt;Class: </a:t>
            </a:r>
            <a:r>
              <a:rPr lang="en-US" dirty="0" err="1" smtClean="0"/>
              <a:t>MyClass</a:t>
            </a:r>
            <a:r>
              <a:rPr lang="en-US" dirty="0" smtClean="0"/>
              <a:t>&gt;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err="1" smtClean="0"/>
              <a:t>myclass_class_method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4214810" y="3214686"/>
            <a:ext cx="3143272" cy="164307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#&lt;Class: #&lt;Class: 0x1234567&gt;&gt;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err="1" smtClean="0"/>
              <a:t>myclass_class_method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my_obj1_specific_inst_meth()</a:t>
            </a:r>
          </a:p>
          <a:p>
            <a:pPr algn="ctr"/>
            <a:r>
              <a:rPr lang="en-US" dirty="0" smtClean="0"/>
              <a:t>my_obj1_specific_class_meth()</a:t>
            </a:r>
          </a:p>
          <a:p>
            <a:pPr algn="ctr"/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5857884" y="5214950"/>
            <a:ext cx="3071834" cy="150019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#&lt;Class: #&lt;Class: 0x7654321&gt;&gt;</a:t>
            </a:r>
          </a:p>
          <a:p>
            <a:pPr algn="ctr"/>
            <a:r>
              <a:rPr lang="en-US" dirty="0" smtClean="0"/>
              <a:t>______________________</a:t>
            </a:r>
          </a:p>
          <a:p>
            <a:pPr algn="ctr"/>
            <a:r>
              <a:rPr lang="en-US" dirty="0" err="1" smtClean="0"/>
              <a:t>myclass_class_method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my_obj2_specific_inst_meth()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5" idx="3"/>
            <a:endCxn id="33" idx="1"/>
          </p:cNvCxnSpPr>
          <p:nvPr/>
        </p:nvCxnSpPr>
        <p:spPr>
          <a:xfrm>
            <a:off x="2928926" y="5965049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32" idx="1"/>
          </p:cNvCxnSpPr>
          <p:nvPr/>
        </p:nvCxnSpPr>
        <p:spPr>
          <a:xfrm>
            <a:off x="2820014" y="4036223"/>
            <a:ext cx="13947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12" idx="2"/>
          </p:cNvCxnSpPr>
          <p:nvPr/>
        </p:nvCxnSpPr>
        <p:spPr>
          <a:xfrm rot="5400000" flipH="1" flipV="1">
            <a:off x="6393669" y="1916691"/>
            <a:ext cx="690772" cy="19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0"/>
            <a:endCxn id="12" idx="2"/>
          </p:cNvCxnSpPr>
          <p:nvPr/>
        </p:nvCxnSpPr>
        <p:spPr>
          <a:xfrm rot="5400000" flipH="1" flipV="1">
            <a:off x="6197214" y="3720501"/>
            <a:ext cx="2691036" cy="297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-&gt; Function call or Message???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 </a:t>
            </a:r>
          </a:p>
          <a:p>
            <a:r>
              <a:rPr lang="en-US" sz="2600" dirty="0" smtClean="0">
                <a:latin typeface="Bookman Old Style" pitchFamily="18" charset="0"/>
              </a:rPr>
              <a:t>No function call. It’s all messages!</a:t>
            </a:r>
          </a:p>
          <a:p>
            <a:endParaRPr lang="en-US" sz="2600" dirty="0" smtClean="0">
              <a:latin typeface="Bookman Old Style" pitchFamily="18" charset="0"/>
            </a:endParaRPr>
          </a:p>
          <a:p>
            <a:r>
              <a:rPr lang="en-US" sz="2600" dirty="0" err="1" smtClean="0">
                <a:solidFill>
                  <a:srgbClr val="0000CC"/>
                </a:solidFill>
                <a:latin typeface="Bookman Old Style" pitchFamily="18" charset="0"/>
              </a:rPr>
              <a:t>duck.quack</a:t>
            </a:r>
            <a:r>
              <a:rPr lang="en-US" sz="2600" dirty="0" smtClean="0">
                <a:solidFill>
                  <a:srgbClr val="0000CC"/>
                </a:solidFill>
                <a:latin typeface="Bookman Old Style" pitchFamily="18" charset="0"/>
              </a:rPr>
              <a:t>()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As Java programmer, I see it as looking up for “</a:t>
            </a:r>
            <a:r>
              <a:rPr lang="en-US" sz="2200" dirty="0" smtClean="0">
                <a:solidFill>
                  <a:srgbClr val="0000CC"/>
                </a:solidFill>
                <a:latin typeface="Bookman Old Style" pitchFamily="18" charset="0"/>
              </a:rPr>
              <a:t>quack</a:t>
            </a:r>
            <a:r>
              <a:rPr lang="en-US" sz="2200" dirty="0" smtClean="0">
                <a:latin typeface="Bookman Old Style" pitchFamily="18" charset="0"/>
              </a:rPr>
              <a:t>” as member function in a table and call it.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As Ruby programmer, I see it as passing a message “</a:t>
            </a:r>
            <a:r>
              <a:rPr lang="en-US" sz="2200" dirty="0" smtClean="0">
                <a:solidFill>
                  <a:srgbClr val="0000CC"/>
                </a:solidFill>
                <a:latin typeface="Bookman Old Style" pitchFamily="18" charset="0"/>
              </a:rPr>
              <a:t>quack</a:t>
            </a:r>
            <a:r>
              <a:rPr lang="en-US" sz="2200" dirty="0" smtClean="0">
                <a:latin typeface="Bookman Old Style" pitchFamily="18" charset="0"/>
              </a:rPr>
              <a:t>” to the object “</a:t>
            </a:r>
            <a:r>
              <a:rPr lang="en-US" sz="2200" dirty="0" smtClean="0">
                <a:solidFill>
                  <a:srgbClr val="0000CC"/>
                </a:solidFill>
                <a:latin typeface="Bookman Old Style" pitchFamily="18" charset="0"/>
              </a:rPr>
              <a:t>duck</a:t>
            </a:r>
            <a:r>
              <a:rPr lang="en-US" sz="2200" dirty="0" smtClean="0">
                <a:latin typeface="Bookman Old Style" pitchFamily="18" charset="0"/>
              </a:rPr>
              <a:t>”.</a:t>
            </a:r>
          </a:p>
          <a:p>
            <a:pPr lvl="1"/>
            <a:endParaRPr lang="en-US" sz="2200" dirty="0" smtClean="0">
              <a:latin typeface="Bookman Old Style" pitchFamily="18" charset="0"/>
            </a:endParaRPr>
          </a:p>
          <a:p>
            <a:r>
              <a:rPr lang="en-US" sz="2600" dirty="0" smtClean="0">
                <a:latin typeface="Bookman Old Style" pitchFamily="18" charset="0"/>
              </a:rPr>
              <a:t>No Method Overloading.</a:t>
            </a:r>
          </a:p>
          <a:p>
            <a:pPr>
              <a:buNone/>
            </a:pPr>
            <a:endParaRPr lang="en-US" sz="26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Bookman Old Style" pitchFamily="18" charset="0"/>
              </a:rPr>
              <a:t> Used for </a:t>
            </a:r>
            <a:r>
              <a:rPr lang="en-US" sz="2600" dirty="0" err="1" smtClean="0">
                <a:latin typeface="Bookman Old Style" pitchFamily="18" charset="0"/>
              </a:rPr>
              <a:t>namespacing</a:t>
            </a:r>
            <a:endParaRPr lang="en-US" sz="26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# =&gt;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MyConstant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puts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MyConstant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#=&gt;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MyClass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MyConstant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Another example: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ActiveRecord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Base.connection.execute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sql_query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Bookman Old Style" pitchFamily="18" charset="0"/>
              </a:rPr>
              <a:t>Better alternate to multiple </a:t>
            </a:r>
            <a:r>
              <a:rPr lang="en-US" sz="2600" dirty="0" err="1" smtClean="0">
                <a:latin typeface="Bookman Old Style" pitchFamily="18" charset="0"/>
              </a:rPr>
              <a:t>inheritence</a:t>
            </a:r>
            <a:r>
              <a:rPr lang="en-US" sz="2600" dirty="0" smtClean="0">
                <a:latin typeface="Bookman Old Style" pitchFamily="18" charset="0"/>
              </a:rPr>
              <a:t>.</a:t>
            </a:r>
          </a:p>
          <a:p>
            <a:r>
              <a:rPr lang="en-US" sz="2600" dirty="0" smtClean="0">
                <a:latin typeface="Bookman Old Style" pitchFamily="18" charset="0"/>
              </a:rPr>
              <a:t>DP: “Favor composition over </a:t>
            </a:r>
            <a:r>
              <a:rPr lang="en-US" sz="2600" dirty="0" err="1" smtClean="0">
                <a:latin typeface="Bookman Old Style" pitchFamily="18" charset="0"/>
              </a:rPr>
              <a:t>inheritence</a:t>
            </a:r>
            <a:r>
              <a:rPr lang="en-US" sz="2600" dirty="0" smtClean="0">
                <a:latin typeface="Bookman Old Style" pitchFamily="18" charset="0"/>
              </a:rPr>
              <a:t>”</a:t>
            </a:r>
          </a:p>
          <a:p>
            <a:r>
              <a:rPr lang="en-US" sz="2600" dirty="0" smtClean="0">
                <a:latin typeface="Bookman Old Style" pitchFamily="18" charset="0"/>
              </a:rPr>
              <a:t>Code Examples:</a:t>
            </a:r>
          </a:p>
          <a:p>
            <a:pPr>
              <a:buNone/>
            </a:pPr>
            <a:endParaRPr lang="en-US" sz="1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my_meth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puts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my_meth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() of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	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Case 1: Include </a:t>
            </a:r>
            <a:r>
              <a:rPr lang="en-US" sz="2600" dirty="0" err="1" smtClean="0">
                <a:latin typeface="Bookman Old Style" pitchFamily="18" charset="0"/>
              </a:rPr>
              <a:t>MyModule</a:t>
            </a:r>
            <a:r>
              <a:rPr lang="en-US" sz="2600" dirty="0" smtClean="0">
                <a:latin typeface="Bookman Old Style" pitchFamily="18" charset="0"/>
              </a:rPr>
              <a:t> instance methods as instance methods of </a:t>
            </a:r>
            <a:r>
              <a:rPr lang="en-US" sz="2600" dirty="0" err="1" smtClean="0">
                <a:latin typeface="Bookman Old Style" pitchFamily="18" charset="0"/>
              </a:rPr>
              <a:t>myClass</a:t>
            </a:r>
            <a:r>
              <a:rPr lang="en-US" sz="2600" dirty="0" smtClean="0">
                <a:latin typeface="Bookman Old Style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include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# 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 Just include it…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my_meth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puts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my_meth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() of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	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Case 2: Include instance methods of </a:t>
            </a:r>
            <a:r>
              <a:rPr lang="en-US" sz="2600" dirty="0" err="1" smtClean="0">
                <a:latin typeface="Bookman Old Style" pitchFamily="18" charset="0"/>
              </a:rPr>
              <a:t>MyModule</a:t>
            </a:r>
            <a:r>
              <a:rPr lang="en-US" sz="2600" dirty="0" smtClean="0">
                <a:latin typeface="Bookman Old Style" pitchFamily="18" charset="0"/>
              </a:rPr>
              <a:t> as class methods of </a:t>
            </a:r>
            <a:r>
              <a:rPr lang="en-US" sz="2600" dirty="0" err="1" smtClean="0">
                <a:latin typeface="Bookman Old Style" pitchFamily="18" charset="0"/>
              </a:rPr>
              <a:t>MyClass</a:t>
            </a:r>
            <a:endParaRPr lang="en-US" sz="2600" dirty="0" smtClean="0">
              <a:latin typeface="Bookman Old Style" pitchFamily="18" charset="0"/>
            </a:endParaRP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4786322"/>
          <a:ext cx="86439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</a:t>
                      </a:r>
                      <a:r>
                        <a:rPr lang="en-US" sz="1800" kern="1200" dirty="0" err="1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MyClass</a:t>
                      </a:r>
                      <a:endParaRPr lang="en-US" sz="1800" kern="1200" dirty="0" smtClean="0">
                        <a:solidFill>
                          <a:srgbClr val="0000C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</a:t>
                      </a: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&lt;&lt; self</a:t>
                      </a:r>
                    </a:p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include </a:t>
                      </a:r>
                      <a:r>
                        <a:rPr lang="en-US" sz="1800" kern="1200" dirty="0" err="1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MyModule</a:t>
                      </a:r>
                      <a:endParaRPr lang="en-US" sz="1800" kern="1200" dirty="0" smtClean="0">
                        <a:solidFill>
                          <a:srgbClr val="0000CC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200" baseline="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</a:t>
                      </a: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</a:t>
                      </a:r>
                    </a:p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class </a:t>
                      </a:r>
                      <a:r>
                        <a:rPr lang="en-US" sz="1800" dirty="0" err="1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MyClass</a:t>
                      </a:r>
                      <a:endParaRPr lang="en-US" sz="1800" dirty="0" smtClean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aseline="0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US" sz="1800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extend</a:t>
                      </a:r>
                      <a:r>
                        <a:rPr lang="en-US" sz="1800" baseline="0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MyModule</a:t>
                      </a:r>
                      <a:endParaRPr lang="en-US" sz="1800" dirty="0" smtClean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end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Quiz:</a:t>
            </a:r>
          </a:p>
          <a:p>
            <a:pPr>
              <a:buNone/>
            </a:pPr>
            <a:endParaRPr lang="en-US" sz="1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self.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my_freakin_meth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puts “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my_freakin_meth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() of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end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	</a:t>
            </a:r>
          </a:p>
          <a:p>
            <a:pPr>
              <a:buNone/>
            </a:pPr>
            <a:endParaRPr lang="en-US" sz="1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include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MyModule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MyClass.my_freakin_meth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Bookman Old Style" pitchFamily="18" charset="0"/>
                <a:cs typeface="Arial" pitchFamily="34" charset="0"/>
              </a:rPr>
              <a:t>What is the output?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NoMethodError</a:t>
            </a: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Lesson:</a:t>
            </a: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When an object includes a module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Module’s instance methods are </a:t>
            </a:r>
            <a:r>
              <a:rPr lang="en-US" sz="2200" i="1" dirty="0" smtClean="0">
                <a:latin typeface="Bookman Old Style" pitchFamily="18" charset="0"/>
              </a:rPr>
              <a:t>included</a:t>
            </a:r>
          </a:p>
          <a:p>
            <a:pPr lvl="1"/>
            <a:r>
              <a:rPr lang="en-US" sz="2200" dirty="0" smtClean="0">
                <a:latin typeface="Bookman Old Style" pitchFamily="18" charset="0"/>
              </a:rPr>
              <a:t>Module’s class methods are </a:t>
            </a:r>
            <a:r>
              <a:rPr lang="en-US" sz="2200" i="1" dirty="0" smtClean="0">
                <a:latin typeface="Bookman Old Style" pitchFamily="18" charset="0"/>
              </a:rPr>
              <a:t>excluded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 Lookup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Regular Objects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5786446" y="2071678"/>
            <a:ext cx="300039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&lt;Class : Object&gt;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06214" y="2071678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6446" y="3214686"/>
            <a:ext cx="307183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&lt;Class : S&gt;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6214" y="3214686"/>
            <a:ext cx="142876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6214" y="4214818"/>
            <a:ext cx="142876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8" y="4214818"/>
            <a:ext cx="307183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&lt;Class : D&gt;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86380" y="5357826"/>
            <a:ext cx="307183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&lt;Class : # &lt;D:0x1234567&gt;&gt;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57884" y="6072206"/>
            <a:ext cx="3071834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&lt;Class : # &lt;D:0x7654321&gt;&gt;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676" y="5286388"/>
            <a:ext cx="2214578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&lt;D: 0x1234567&gt;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6676" y="6143644"/>
            <a:ext cx="2214578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&lt;D: 7654321&gt;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4678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Classes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8" y="78579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Eigen/Singleton/Ghost Classes</a:t>
            </a:r>
            <a:endParaRPr lang="en-US" u="sng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285772" y="3857616"/>
            <a:ext cx="6000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215352" y="3856822"/>
            <a:ext cx="6000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8" idx="2"/>
          </p:cNvCxnSpPr>
          <p:nvPr/>
        </p:nvCxnSpPr>
        <p:spPr>
          <a:xfrm rot="5400000" flipH="1" flipV="1">
            <a:off x="3663404" y="285749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0" idx="2"/>
          </p:cNvCxnSpPr>
          <p:nvPr/>
        </p:nvCxnSpPr>
        <p:spPr>
          <a:xfrm rot="5400000" flipH="1" flipV="1">
            <a:off x="3734842" y="392906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1" idx="2"/>
          </p:cNvCxnSpPr>
          <p:nvPr/>
        </p:nvCxnSpPr>
        <p:spPr>
          <a:xfrm rot="5400000" flipH="1" flipV="1">
            <a:off x="2375808" y="3641603"/>
            <a:ext cx="642942" cy="2646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1" idx="2"/>
          </p:cNvCxnSpPr>
          <p:nvPr/>
        </p:nvCxnSpPr>
        <p:spPr>
          <a:xfrm rot="5400000" flipH="1" flipV="1">
            <a:off x="1947180" y="4070231"/>
            <a:ext cx="1500198" cy="2646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  <a:endCxn id="7" idx="1"/>
          </p:cNvCxnSpPr>
          <p:nvPr/>
        </p:nvCxnSpPr>
        <p:spPr>
          <a:xfrm>
            <a:off x="4734974" y="2285992"/>
            <a:ext cx="10514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3"/>
            <a:endCxn id="9" idx="1"/>
          </p:cNvCxnSpPr>
          <p:nvPr/>
        </p:nvCxnSpPr>
        <p:spPr>
          <a:xfrm>
            <a:off x="4734974" y="3429000"/>
            <a:ext cx="10514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3"/>
            <a:endCxn id="12" idx="1"/>
          </p:cNvCxnSpPr>
          <p:nvPr/>
        </p:nvCxnSpPr>
        <p:spPr>
          <a:xfrm>
            <a:off x="4734974" y="4429132"/>
            <a:ext cx="9800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0"/>
            <a:endCxn id="7" idx="2"/>
          </p:cNvCxnSpPr>
          <p:nvPr/>
        </p:nvCxnSpPr>
        <p:spPr>
          <a:xfrm rot="16200000" flipV="1">
            <a:off x="6947314" y="2839636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0"/>
            <a:endCxn id="9" idx="2"/>
          </p:cNvCxnSpPr>
          <p:nvPr/>
        </p:nvCxnSpPr>
        <p:spPr>
          <a:xfrm rot="5400000" flipH="1" flipV="1">
            <a:off x="7000892" y="389334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0"/>
            <a:endCxn id="12" idx="2"/>
          </p:cNvCxnSpPr>
          <p:nvPr/>
        </p:nvCxnSpPr>
        <p:spPr>
          <a:xfrm rot="5400000" flipH="1" flipV="1">
            <a:off x="6679421" y="478632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0"/>
            <a:endCxn id="12" idx="2"/>
          </p:cNvCxnSpPr>
          <p:nvPr/>
        </p:nvCxnSpPr>
        <p:spPr>
          <a:xfrm rot="16200000" flipV="1">
            <a:off x="6607983" y="5286388"/>
            <a:ext cx="142876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5" idx="3"/>
            <a:endCxn id="13" idx="1"/>
          </p:cNvCxnSpPr>
          <p:nvPr/>
        </p:nvCxnSpPr>
        <p:spPr>
          <a:xfrm>
            <a:off x="2481254" y="5500702"/>
            <a:ext cx="280512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3"/>
            <a:endCxn id="14" idx="1"/>
          </p:cNvCxnSpPr>
          <p:nvPr/>
        </p:nvCxnSpPr>
        <p:spPr>
          <a:xfrm flipV="1">
            <a:off x="2481254" y="6286520"/>
            <a:ext cx="337663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dirty="0" smtClean="0"/>
              <a:t>Programming Ruby by Dave Thomas</a:t>
            </a:r>
          </a:p>
          <a:p>
            <a:r>
              <a:rPr lang="en-US" dirty="0" err="1" smtClean="0"/>
              <a:t>Metaprogramming</a:t>
            </a:r>
            <a:r>
              <a:rPr lang="en-US" dirty="0" smtClean="0"/>
              <a:t> Ruby by Paolo </a:t>
            </a:r>
            <a:r>
              <a:rPr lang="en-US" dirty="0" err="1" smtClean="0"/>
              <a:t>Perrotta</a:t>
            </a:r>
            <a:endParaRPr lang="en-US" dirty="0" smtClean="0"/>
          </a:p>
          <a:p>
            <a:r>
              <a:rPr lang="en-US" dirty="0" smtClean="0"/>
              <a:t>The Well-grounded </a:t>
            </a:r>
            <a:r>
              <a:rPr lang="en-US" dirty="0" err="1" smtClean="0"/>
              <a:t>Rubyist</a:t>
            </a:r>
            <a:r>
              <a:rPr lang="en-US" dirty="0" smtClean="0"/>
              <a:t> by David A Black</a:t>
            </a:r>
          </a:p>
          <a:p>
            <a:r>
              <a:rPr lang="en-US" dirty="0" smtClean="0"/>
              <a:t>OneStepBack.org by Jim </a:t>
            </a:r>
            <a:r>
              <a:rPr lang="en-US" dirty="0" err="1" smtClean="0"/>
              <a:t>Weirich</a:t>
            </a:r>
            <a:endParaRPr lang="en-US" dirty="0" smtClean="0"/>
          </a:p>
          <a:p>
            <a:r>
              <a:rPr lang="en-US" dirty="0" smtClean="0"/>
              <a:t>blog.jayfields.com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96908"/>
          </a:xfrm>
        </p:spPr>
        <p:txBody>
          <a:bodyPr/>
          <a:lstStyle/>
          <a:p>
            <a:r>
              <a:rPr lang="en-US" dirty="0" smtClean="0"/>
              <a:t>Why Learn Ruby Object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if you know “syntax and semantics”</a:t>
            </a:r>
          </a:p>
          <a:p>
            <a:endParaRPr lang="en-US" dirty="0" smtClean="0"/>
          </a:p>
          <a:p>
            <a:r>
              <a:rPr lang="en-US" dirty="0" smtClean="0"/>
              <a:t>Better if you know “Ruby’s Object Model”</a:t>
            </a:r>
          </a:p>
          <a:p>
            <a:endParaRPr lang="en-US" dirty="0" smtClean="0"/>
          </a:p>
          <a:p>
            <a:r>
              <a:rPr lang="en-US" sz="28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“A language the does not affect the way you think about programming is not worth learning at all” </a:t>
            </a:r>
            <a:r>
              <a:rPr lang="en-US" sz="2800" i="1" dirty="0" smtClean="0">
                <a:solidFill>
                  <a:srgbClr val="0000CC"/>
                </a:solidFill>
                <a:latin typeface="Bookman Old Style" pitchFamily="18" charset="0"/>
              </a:rPr>
              <a:t>– Alan Perlis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6143668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0000" dirty="0" smtClean="0"/>
              <a:t>???</a:t>
            </a:r>
            <a:endParaRPr lang="en-US" sz="100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6143668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10000" dirty="0" smtClean="0"/>
              <a:t>Thanks.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Don’t forget to whisper your feedback in my ears!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8096"/>
            <a:ext cx="8686800" cy="614364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2394" y="124259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5786" y="3957238"/>
            <a:ext cx="1928826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AnyOtherClass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3436" y="671090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BasicObject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436" y="2099850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1934" y="381436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9388" y="514351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rot="5400000" flipH="1" flipV="1">
            <a:off x="2736378" y="177837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rot="16200000" flipV="1">
            <a:off x="5943408" y="3693119"/>
            <a:ext cx="543332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7" idx="2"/>
          </p:cNvCxnSpPr>
          <p:nvPr/>
        </p:nvCxnSpPr>
        <p:spPr>
          <a:xfrm rot="5400000" flipH="1" flipV="1">
            <a:off x="1868239" y="2767628"/>
            <a:ext cx="1071570" cy="13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2"/>
          </p:cNvCxnSpPr>
          <p:nvPr/>
        </p:nvCxnSpPr>
        <p:spPr>
          <a:xfrm rot="16200000" flipV="1">
            <a:off x="3582751" y="2360766"/>
            <a:ext cx="928694" cy="197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Notched Right Arrow 29"/>
          <p:cNvSpPr/>
          <p:nvPr/>
        </p:nvSpPr>
        <p:spPr>
          <a:xfrm rot="10343706">
            <a:off x="3021473" y="1619321"/>
            <a:ext cx="1992723" cy="256326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cxnSp>
        <p:nvCxnSpPr>
          <p:cNvPr id="43" name="Shape 42"/>
          <p:cNvCxnSpPr>
            <a:stCxn id="9" idx="2"/>
            <a:endCxn id="9" idx="3"/>
          </p:cNvCxnSpPr>
          <p:nvPr/>
        </p:nvCxnSpPr>
        <p:spPr>
          <a:xfrm rot="5400000" flipH="1" flipV="1">
            <a:off x="7679552" y="5250669"/>
            <a:ext cx="392909" cy="964413"/>
          </a:xfrm>
          <a:prstGeom prst="curvedConnector4">
            <a:avLst>
              <a:gd name="adj1" fmla="val -58181"/>
              <a:gd name="adj2" fmla="val 123704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orizontal Scroll 54"/>
          <p:cNvSpPr/>
          <p:nvPr/>
        </p:nvSpPr>
        <p:spPr>
          <a:xfrm>
            <a:off x="1714480" y="3143248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Superclass</a:t>
            </a:r>
            <a:endParaRPr lang="en-US" sz="1000" dirty="0" smtClean="0"/>
          </a:p>
        </p:txBody>
      </p:sp>
      <p:sp>
        <p:nvSpPr>
          <p:cNvPr id="59" name="Horizontal Scroll 58"/>
          <p:cNvSpPr/>
          <p:nvPr/>
        </p:nvSpPr>
        <p:spPr>
          <a:xfrm>
            <a:off x="3571868" y="335756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Superclass</a:t>
            </a:r>
            <a:endParaRPr lang="en-US" sz="1000" dirty="0" smtClean="0"/>
          </a:p>
        </p:txBody>
      </p:sp>
      <p:sp>
        <p:nvSpPr>
          <p:cNvPr id="60" name="Horizontal Scroll 59"/>
          <p:cNvSpPr/>
          <p:nvPr/>
        </p:nvSpPr>
        <p:spPr>
          <a:xfrm>
            <a:off x="5643570" y="478632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Superclass</a:t>
            </a:r>
            <a:endParaRPr lang="en-US" sz="1000" dirty="0" smtClean="0"/>
          </a:p>
        </p:txBody>
      </p:sp>
      <p:sp>
        <p:nvSpPr>
          <p:cNvPr id="61" name="Horizontal Scroll 60"/>
          <p:cNvSpPr/>
          <p:nvPr/>
        </p:nvSpPr>
        <p:spPr>
          <a:xfrm>
            <a:off x="2071670" y="1571612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Superclass</a:t>
            </a:r>
            <a:endParaRPr lang="en-US" sz="1000" dirty="0" smtClean="0"/>
          </a:p>
        </p:txBody>
      </p:sp>
      <p:sp>
        <p:nvSpPr>
          <p:cNvPr id="62" name="Horizontal Scroll 61"/>
          <p:cNvSpPr/>
          <p:nvPr/>
        </p:nvSpPr>
        <p:spPr>
          <a:xfrm>
            <a:off x="8001024" y="6000768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</a:t>
            </a:r>
          </a:p>
        </p:txBody>
      </p:sp>
      <p:sp>
        <p:nvSpPr>
          <p:cNvPr id="63" name="Horizontal Scroll 62"/>
          <p:cNvSpPr/>
          <p:nvPr/>
        </p:nvSpPr>
        <p:spPr>
          <a:xfrm>
            <a:off x="5857884" y="3071810"/>
            <a:ext cx="1000132" cy="214314"/>
          </a:xfrm>
          <a:prstGeom prst="horizontalScroll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lass</a:t>
            </a:r>
          </a:p>
        </p:txBody>
      </p:sp>
      <p:cxnSp>
        <p:nvCxnSpPr>
          <p:cNvPr id="65" name="Shape 64"/>
          <p:cNvCxnSpPr>
            <a:stCxn id="7" idx="3"/>
            <a:endCxn id="9" idx="0"/>
          </p:cNvCxnSpPr>
          <p:nvPr/>
        </p:nvCxnSpPr>
        <p:spPr>
          <a:xfrm>
            <a:off x="4022262" y="2492759"/>
            <a:ext cx="3371539" cy="2650753"/>
          </a:xfrm>
          <a:prstGeom prst="curved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0" y="6000768"/>
            <a:ext cx="1143008" cy="857232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Callout 36"/>
          <p:cNvSpPr/>
          <p:nvPr/>
        </p:nvSpPr>
        <p:spPr>
          <a:xfrm>
            <a:off x="16116" y="5000636"/>
            <a:ext cx="4500594" cy="1071570"/>
          </a:xfrm>
          <a:prstGeom prst="cloudCallout">
            <a:avLst>
              <a:gd name="adj1" fmla="val -23778"/>
              <a:gd name="adj2" fmla="val 7610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You don’t question an axiom,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rather start with it…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0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strike="sngStrike" dirty="0" smtClean="0"/>
          </a:p>
          <a:p>
            <a:pPr>
              <a:buNone/>
            </a:pPr>
            <a:r>
              <a:rPr lang="en-US" sz="2600" strike="sngStrike" dirty="0" smtClean="0">
                <a:latin typeface="Bookman Old Style" pitchFamily="18" charset="0"/>
              </a:rPr>
              <a:t>Classes should be closed for modification </a:t>
            </a:r>
          </a:p>
          <a:p>
            <a:pPr>
              <a:buNone/>
            </a:pPr>
            <a:r>
              <a:rPr lang="en-US" sz="2600" strike="sngStrike" dirty="0" smtClean="0">
                <a:latin typeface="Bookman Old Style" pitchFamily="18" charset="0"/>
              </a:rPr>
              <a:t>and open to extension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1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im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# instance method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“Instance method” 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.cm	      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#class method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“Class method”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543956" cy="61436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             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i="1" dirty="0" smtClean="0">
              <a:solidFill>
                <a:srgbClr val="0000CC"/>
              </a:solidFill>
              <a:latin typeface="Bookman Old Style" pitchFamily="18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“With more power comes more responsibilities”</a:t>
            </a:r>
            <a:r>
              <a:rPr lang="en-US" sz="14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 opines </a:t>
            </a:r>
            <a:r>
              <a:rPr lang="en-US" sz="1400" i="1" dirty="0" err="1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Matz</a:t>
            </a:r>
            <a:r>
              <a:rPr lang="en-US" sz="14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 like uncle Ben in the </a:t>
            </a:r>
            <a:r>
              <a:rPr lang="en-US" sz="1400" i="1" dirty="0" err="1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spiderman</a:t>
            </a:r>
            <a:r>
              <a:rPr lang="en-US" sz="1400" i="1" dirty="0" smtClean="0">
                <a:solidFill>
                  <a:srgbClr val="0000CC"/>
                </a:solidFill>
                <a:latin typeface="Bookman Old Style" pitchFamily="18" charset="0"/>
                <a:cs typeface="Courier New" pitchFamily="49" charset="0"/>
              </a:rPr>
              <a:t> movie </a:t>
            </a:r>
            <a:endParaRPr lang="en-US" sz="1400" i="1" dirty="0" smtClean="0">
              <a:solidFill>
                <a:srgbClr val="0000CC"/>
              </a:solidFill>
              <a:latin typeface="Bookman Old Style" pitchFamily="18" charset="0"/>
            </a:endParaRPr>
          </a:p>
        </p:txBody>
      </p:sp>
      <p:pic>
        <p:nvPicPr>
          <p:cNvPr id="7" name="Picture 6" descr="monkey-sl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643050"/>
            <a:ext cx="3933842" cy="3933842"/>
          </a:xfrm>
          <a:prstGeom prst="rect">
            <a:avLst/>
          </a:prstGeom>
        </p:spPr>
      </p:pic>
      <p:pic>
        <p:nvPicPr>
          <p:cNvPr id="8" name="Picture 7" descr="spiderman_kiss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643050"/>
            <a:ext cx="4127402" cy="39290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1071546"/>
            <a:ext cx="350046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</a:rPr>
              <a:t>Open Classes 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7752" y="1071546"/>
            <a:ext cx="350046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</a:rPr>
              <a:t>Monkey Patching ???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strike="sngStrike" dirty="0" smtClean="0"/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Class methods can be defined in number of ways: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.cm1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“cm1() invoked…” 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.cm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“cm2() invoked…”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9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class &lt;&lt; self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def cm3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        puts “cm3() invoked…”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	end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9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strike="sngStrike" dirty="0" smtClean="0"/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Classes are objects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MyClass</a:t>
            </a:r>
            <a:endParaRPr lang="en-US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def 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im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“Instance method”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end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>
                <a:latin typeface="Bookman Old Style" pitchFamily="18" charset="0"/>
                <a:cs typeface="Arial" pitchFamily="34" charset="0"/>
              </a:rPr>
              <a:t>i</a:t>
            </a:r>
            <a:r>
              <a:rPr lang="en-US" sz="2600" dirty="0" smtClean="0">
                <a:latin typeface="Bookman Old Style" pitchFamily="18" charset="0"/>
                <a:cs typeface="Arial" pitchFamily="34" charset="0"/>
              </a:rPr>
              <a:t>s the same as:</a:t>
            </a:r>
          </a:p>
          <a:p>
            <a:pPr>
              <a:buNone/>
            </a:pP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Class.new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def </a:t>
            </a:r>
            <a:r>
              <a:rPr lang="en-US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“Class method”</a:t>
            </a:r>
          </a:p>
          <a:p>
            <a:pPr>
              <a:buNone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Bookman Old Style" pitchFamily="18" charset="0"/>
              </a:rPr>
              <a:t>Quiz Time: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String.new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def </a:t>
            </a: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self.to_s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puts “Class method”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end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end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MyClass.to_s</a:t>
            </a:r>
            <a:endParaRPr lang="en-US" sz="18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What is the output? 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FF0000"/>
                </a:solidFill>
                <a:latin typeface="Bookman Old Style" pitchFamily="18" charset="0"/>
                <a:cs typeface="Arial" pitchFamily="34" charset="0"/>
              </a:rPr>
              <a:t>TypeError</a:t>
            </a:r>
            <a:r>
              <a:rPr lang="en-US" sz="2200" dirty="0" smtClean="0">
                <a:solidFill>
                  <a:srgbClr val="FF0000"/>
                </a:solidFill>
                <a:latin typeface="Bookman Old Style" pitchFamily="18" charset="0"/>
                <a:cs typeface="Arial" pitchFamily="34" charset="0"/>
              </a:rPr>
              <a:t>: Wrong argument type String (expected Class)</a:t>
            </a:r>
          </a:p>
          <a:p>
            <a:pPr>
              <a:buNone/>
            </a:pPr>
            <a:endParaRPr lang="en-US" sz="2200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Lesson:</a:t>
            </a:r>
          </a:p>
          <a:p>
            <a:pPr>
              <a:buNone/>
            </a:pPr>
            <a:r>
              <a:rPr lang="en-US" sz="2200" dirty="0" smtClean="0">
                <a:latin typeface="Bookman Old Style" pitchFamily="18" charset="0"/>
                <a:cs typeface="Arial" pitchFamily="34" charset="0"/>
              </a:rPr>
              <a:t>Classes inherit from classes only not from just any object</a:t>
            </a:r>
            <a:endParaRPr lang="en-US" sz="19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846</Words>
  <Application>Microsoft Office PowerPoint</Application>
  <PresentationFormat>On-screen Show (4:3)</PresentationFormat>
  <Paragraphs>473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Deciphering the  Ruby Object Model</vt:lpstr>
      <vt:lpstr>Who am I?</vt:lpstr>
      <vt:lpstr>Why Learn Ruby Object Model?</vt:lpstr>
      <vt:lpstr>The Axiom</vt:lpstr>
      <vt:lpstr>Classes</vt:lpstr>
      <vt:lpstr>Classes</vt:lpstr>
      <vt:lpstr>Classes</vt:lpstr>
      <vt:lpstr>Classes</vt:lpstr>
      <vt:lpstr>Classes</vt:lpstr>
      <vt:lpstr>Classes</vt:lpstr>
      <vt:lpstr>Classes</vt:lpstr>
      <vt:lpstr>The joy of “self” discovery</vt:lpstr>
      <vt:lpstr>The joy of “self” discovery</vt:lpstr>
      <vt:lpstr>Class, Instance and Class Instance Variables</vt:lpstr>
      <vt:lpstr>Access modifiers</vt:lpstr>
      <vt:lpstr>Access modifiers</vt:lpstr>
      <vt:lpstr>Access modifiers</vt:lpstr>
      <vt:lpstr>Access modifiers</vt:lpstr>
      <vt:lpstr>Access modifiers</vt:lpstr>
      <vt:lpstr>Singleton Methods</vt:lpstr>
      <vt:lpstr>Singleton Methods</vt:lpstr>
      <vt:lpstr>Methods – where do they reside?</vt:lpstr>
      <vt:lpstr>Methods -&gt; Function call or Message???</vt:lpstr>
      <vt:lpstr>Module</vt:lpstr>
      <vt:lpstr>Module</vt:lpstr>
      <vt:lpstr>Module</vt:lpstr>
      <vt:lpstr>Module</vt:lpstr>
      <vt:lpstr>Method Lookup</vt:lpstr>
      <vt:lpstr>Resources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the  Ruby Object Model</dc:title>
  <dc:creator>KRISHNA</dc:creator>
  <cp:lastModifiedBy>karthiks</cp:lastModifiedBy>
  <cp:revision>221</cp:revision>
  <dcterms:created xsi:type="dcterms:W3CDTF">2011-05-21T12:43:23Z</dcterms:created>
  <dcterms:modified xsi:type="dcterms:W3CDTF">2011-05-28T10:15:29Z</dcterms:modified>
</cp:coreProperties>
</file>