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59" r:id="rId8"/>
    <p:sldId id="269" r:id="rId9"/>
    <p:sldId id="270" r:id="rId10"/>
    <p:sldId id="271" r:id="rId11"/>
    <p:sldId id="260" r:id="rId12"/>
    <p:sldId id="272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5"/>
    <p:restoredTop sz="95897"/>
  </p:normalViewPr>
  <p:slideViewPr>
    <p:cSldViewPr snapToGrid="0" snapToObjects="1">
      <p:cViewPr varScale="1">
        <p:scale>
          <a:sx n="113" d="100"/>
          <a:sy n="11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7A42D-EF1E-4799-A299-87E0FC2140B0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7EB46-80E9-45A2-B558-4076FCAB2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the new resampled training sets using the RandomUnderSampler method. </a:t>
          </a:r>
        </a:p>
      </dgm:t>
    </dgm:pt>
    <dgm:pt modelId="{E56B48AF-971A-488B-B578-11EEE17A9DDB}" type="parTrans" cxnId="{499B4B01-C236-4C1D-9430-028D70AA6B0C}">
      <dgm:prSet/>
      <dgm:spPr/>
      <dgm:t>
        <a:bodyPr/>
        <a:lstStyle/>
        <a:p>
          <a:endParaRPr lang="en-US"/>
        </a:p>
      </dgm:t>
    </dgm:pt>
    <dgm:pt modelId="{B7D3B2D5-D486-4991-B6DE-0D9CDA01A7E1}" type="sibTrans" cxnId="{499B4B01-C236-4C1D-9430-028D70AA6B0C}">
      <dgm:prSet/>
      <dgm:spPr/>
      <dgm:t>
        <a:bodyPr/>
        <a:lstStyle/>
        <a:p>
          <a:endParaRPr lang="en-US"/>
        </a:p>
      </dgm:t>
    </dgm:pt>
    <dgm:pt modelId="{952F337B-BBFC-43B2-890C-22F252C8D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a grid search (fit with the resampled sets) this time to find the best parameters for each model.</a:t>
          </a:r>
        </a:p>
      </dgm:t>
    </dgm:pt>
    <dgm:pt modelId="{6C9EC762-4057-4D1A-9E4B-203EECAD5872}" type="parTrans" cxnId="{AF1B009C-3271-4D0E-B2FE-C68FA930C77E}">
      <dgm:prSet/>
      <dgm:spPr/>
      <dgm:t>
        <a:bodyPr/>
        <a:lstStyle/>
        <a:p>
          <a:endParaRPr lang="en-US"/>
        </a:p>
      </dgm:t>
    </dgm:pt>
    <dgm:pt modelId="{771CDBF7-F737-4C5C-9DB5-C22A5D894E51}" type="sibTrans" cxnId="{AF1B009C-3271-4D0E-B2FE-C68FA930C77E}">
      <dgm:prSet/>
      <dgm:spPr/>
      <dgm:t>
        <a:bodyPr/>
        <a:lstStyle/>
        <a:p>
          <a:endParaRPr lang="en-US"/>
        </a:p>
      </dgm:t>
    </dgm:pt>
    <dgm:pt modelId="{1FE823A2-883E-4A39-B481-1E62E0967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 the models to the new training sets.</a:t>
          </a:r>
        </a:p>
      </dgm:t>
    </dgm:pt>
    <dgm:pt modelId="{FEB7B208-E484-458C-A0E1-4E3088A36923}" type="parTrans" cxnId="{451BD4E8-1C0D-4E1B-842A-18BED8A3C6B3}">
      <dgm:prSet/>
      <dgm:spPr/>
      <dgm:t>
        <a:bodyPr/>
        <a:lstStyle/>
        <a:p>
          <a:endParaRPr lang="en-US"/>
        </a:p>
      </dgm:t>
    </dgm:pt>
    <dgm:pt modelId="{E957C9F0-B9C4-4FCF-9B51-EB55AADC06F3}" type="sibTrans" cxnId="{451BD4E8-1C0D-4E1B-842A-18BED8A3C6B3}">
      <dgm:prSet/>
      <dgm:spPr/>
      <dgm:t>
        <a:bodyPr/>
        <a:lstStyle/>
        <a:p>
          <a:endParaRPr lang="en-US"/>
        </a:p>
      </dgm:t>
    </dgm:pt>
    <dgm:pt modelId="{4CEC4EAC-917A-4142-8DBA-6186DBA8FF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ROC-AUC scores:</a:t>
          </a:r>
        </a:p>
      </dgm:t>
    </dgm:pt>
    <dgm:pt modelId="{BF2D87D4-191F-42F9-8933-FB2897A9F710}" type="parTrans" cxnId="{C8905B77-4427-4CB9-BBCF-4AC8AECB4613}">
      <dgm:prSet/>
      <dgm:spPr/>
      <dgm:t>
        <a:bodyPr/>
        <a:lstStyle/>
        <a:p>
          <a:endParaRPr lang="en-US"/>
        </a:p>
      </dgm:t>
    </dgm:pt>
    <dgm:pt modelId="{5FD4443A-3D45-4DBD-A0FC-1988BA8E9336}" type="sibTrans" cxnId="{C8905B77-4427-4CB9-BBCF-4AC8AECB4613}">
      <dgm:prSet/>
      <dgm:spPr/>
      <dgm:t>
        <a:bodyPr/>
        <a:lstStyle/>
        <a:p>
          <a:endParaRPr lang="en-US"/>
        </a:p>
      </dgm:t>
    </dgm:pt>
    <dgm:pt modelId="{EB9C2874-8CDC-43C3-BE91-0AA00C5DE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 – 0.984</a:t>
          </a:r>
        </a:p>
      </dgm:t>
    </dgm:pt>
    <dgm:pt modelId="{0B3FD62C-ADB5-4C1C-A33D-4FD415C7F680}" type="parTrans" cxnId="{46ED4CDE-BDC4-441E-BBA2-055F04DE4320}">
      <dgm:prSet/>
      <dgm:spPr/>
      <dgm:t>
        <a:bodyPr/>
        <a:lstStyle/>
        <a:p>
          <a:endParaRPr lang="en-US"/>
        </a:p>
      </dgm:t>
    </dgm:pt>
    <dgm:pt modelId="{476CBCBC-6793-4655-91FC-B31E0EE3513D}" type="sibTrans" cxnId="{46ED4CDE-BDC4-441E-BBA2-055F04DE4320}">
      <dgm:prSet/>
      <dgm:spPr/>
      <dgm:t>
        <a:bodyPr/>
        <a:lstStyle/>
        <a:p>
          <a:endParaRPr lang="en-US"/>
        </a:p>
      </dgm:t>
    </dgm:pt>
    <dgm:pt modelId="{658B7702-6B6C-46E7-9B7A-3FAEDD01E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– 0.987</a:t>
          </a:r>
        </a:p>
      </dgm:t>
    </dgm:pt>
    <dgm:pt modelId="{E5319066-C3BF-4C07-82CC-A8CAE0E05408}" type="parTrans" cxnId="{C38746D5-87C6-4D17-AD4D-9448BB9B9290}">
      <dgm:prSet/>
      <dgm:spPr/>
      <dgm:t>
        <a:bodyPr/>
        <a:lstStyle/>
        <a:p>
          <a:endParaRPr lang="en-US"/>
        </a:p>
      </dgm:t>
    </dgm:pt>
    <dgm:pt modelId="{A5BE6EF0-E2FB-48FC-A35D-F7597178552D}" type="sibTrans" cxnId="{C38746D5-87C6-4D17-AD4D-9448BB9B9290}">
      <dgm:prSet/>
      <dgm:spPr/>
      <dgm:t>
        <a:bodyPr/>
        <a:lstStyle/>
        <a:p>
          <a:endParaRPr lang="en-US"/>
        </a:p>
      </dgm:t>
    </dgm:pt>
    <dgm:pt modelId="{A442885D-95D5-4F2B-9601-FE1530189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– 0.986 (much simpler than Random Forest)</a:t>
          </a:r>
        </a:p>
      </dgm:t>
    </dgm:pt>
    <dgm:pt modelId="{D43555FB-DB4C-49D5-9507-A7798E6FADF1}" type="parTrans" cxnId="{02500983-FEE3-4F74-8BC8-8524F062C594}">
      <dgm:prSet/>
      <dgm:spPr/>
      <dgm:t>
        <a:bodyPr/>
        <a:lstStyle/>
        <a:p>
          <a:endParaRPr lang="en-US"/>
        </a:p>
      </dgm:t>
    </dgm:pt>
    <dgm:pt modelId="{23A334E9-E782-4838-A5C4-AF4C4458F4D9}" type="sibTrans" cxnId="{02500983-FEE3-4F74-8BC8-8524F062C594}">
      <dgm:prSet/>
      <dgm:spPr/>
      <dgm:t>
        <a:bodyPr/>
        <a:lstStyle/>
        <a:p>
          <a:endParaRPr lang="en-US"/>
        </a:p>
      </dgm:t>
    </dgm:pt>
    <dgm:pt modelId="{3524199A-43FB-6B4D-8E21-B706C76EB2B3}" type="pres">
      <dgm:prSet presAssocID="{F4B7A42D-EF1E-4799-A299-87E0FC2140B0}" presName="Name0" presStyleCnt="0">
        <dgm:presLayoutVars>
          <dgm:dir/>
          <dgm:resizeHandles val="exact"/>
        </dgm:presLayoutVars>
      </dgm:prSet>
      <dgm:spPr/>
    </dgm:pt>
    <dgm:pt modelId="{8AF3E79B-9A7F-E540-9C02-43866DA8AF4E}" type="pres">
      <dgm:prSet presAssocID="{82A7EB46-80E9-45A2-B558-4076FCAB2252}" presName="parAndChTx" presStyleLbl="node1" presStyleIdx="0" presStyleCnt="4">
        <dgm:presLayoutVars>
          <dgm:bulletEnabled val="1"/>
        </dgm:presLayoutVars>
      </dgm:prSet>
      <dgm:spPr/>
    </dgm:pt>
    <dgm:pt modelId="{24465BF6-BB1D-4B40-8A28-68C0C6EA4BBD}" type="pres">
      <dgm:prSet presAssocID="{B7D3B2D5-D486-4991-B6DE-0D9CDA01A7E1}" presName="parAndChSpace" presStyleCnt="0"/>
      <dgm:spPr/>
    </dgm:pt>
    <dgm:pt modelId="{DF80F69C-B23D-D241-A6F5-37E50D5EEBA7}" type="pres">
      <dgm:prSet presAssocID="{952F337B-BBFC-43B2-890C-22F252C8D5CA}" presName="parAndChTx" presStyleLbl="node1" presStyleIdx="1" presStyleCnt="4">
        <dgm:presLayoutVars>
          <dgm:bulletEnabled val="1"/>
        </dgm:presLayoutVars>
      </dgm:prSet>
      <dgm:spPr/>
    </dgm:pt>
    <dgm:pt modelId="{6F7EBA44-96C4-3147-8FB9-46693096D96F}" type="pres">
      <dgm:prSet presAssocID="{771CDBF7-F737-4C5C-9DB5-C22A5D894E51}" presName="parAndChSpace" presStyleCnt="0"/>
      <dgm:spPr/>
    </dgm:pt>
    <dgm:pt modelId="{3CF665CC-BB4D-8C49-AE49-D80373C65278}" type="pres">
      <dgm:prSet presAssocID="{1FE823A2-883E-4A39-B481-1E62E096726F}" presName="parAndChTx" presStyleLbl="node1" presStyleIdx="2" presStyleCnt="4">
        <dgm:presLayoutVars>
          <dgm:bulletEnabled val="1"/>
        </dgm:presLayoutVars>
      </dgm:prSet>
      <dgm:spPr/>
    </dgm:pt>
    <dgm:pt modelId="{6F0C5F87-4BBB-8F44-A5AA-C1642EC15893}" type="pres">
      <dgm:prSet presAssocID="{E957C9F0-B9C4-4FCF-9B51-EB55AADC06F3}" presName="parAndChSpace" presStyleCnt="0"/>
      <dgm:spPr/>
    </dgm:pt>
    <dgm:pt modelId="{E995547C-EA77-C245-A5B2-88A5560C11F4}" type="pres">
      <dgm:prSet presAssocID="{4CEC4EAC-917A-4142-8DBA-6186DBA8FF58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499B4B01-C236-4C1D-9430-028D70AA6B0C}" srcId="{F4B7A42D-EF1E-4799-A299-87E0FC2140B0}" destId="{82A7EB46-80E9-45A2-B558-4076FCAB2252}" srcOrd="0" destOrd="0" parTransId="{E56B48AF-971A-488B-B578-11EEE17A9DDB}" sibTransId="{B7D3B2D5-D486-4991-B6DE-0D9CDA01A7E1}"/>
    <dgm:cxn modelId="{D67F0213-CDA0-574E-8941-FDD1188CBF4F}" type="presOf" srcId="{4CEC4EAC-917A-4142-8DBA-6186DBA8FF58}" destId="{E995547C-EA77-C245-A5B2-88A5560C11F4}" srcOrd="0" destOrd="0" presId="urn:microsoft.com/office/officeart/2005/8/layout/hChevron3"/>
    <dgm:cxn modelId="{69293122-DDF3-9B4B-89E1-979E7A483344}" type="presOf" srcId="{F4B7A42D-EF1E-4799-A299-87E0FC2140B0}" destId="{3524199A-43FB-6B4D-8E21-B706C76EB2B3}" srcOrd="0" destOrd="0" presId="urn:microsoft.com/office/officeart/2005/8/layout/hChevron3"/>
    <dgm:cxn modelId="{64310654-19C0-C941-9BA2-5977E9CA8BA5}" type="presOf" srcId="{82A7EB46-80E9-45A2-B558-4076FCAB2252}" destId="{8AF3E79B-9A7F-E540-9C02-43866DA8AF4E}" srcOrd="0" destOrd="0" presId="urn:microsoft.com/office/officeart/2005/8/layout/hChevron3"/>
    <dgm:cxn modelId="{C8905B77-4427-4CB9-BBCF-4AC8AECB4613}" srcId="{F4B7A42D-EF1E-4799-A299-87E0FC2140B0}" destId="{4CEC4EAC-917A-4142-8DBA-6186DBA8FF58}" srcOrd="3" destOrd="0" parTransId="{BF2D87D4-191F-42F9-8933-FB2897A9F710}" sibTransId="{5FD4443A-3D45-4DBD-A0FC-1988BA8E9336}"/>
    <dgm:cxn modelId="{0C03087A-5A83-A241-846D-7C11EAA394BD}" type="presOf" srcId="{1FE823A2-883E-4A39-B481-1E62E096726F}" destId="{3CF665CC-BB4D-8C49-AE49-D80373C65278}" srcOrd="0" destOrd="0" presId="urn:microsoft.com/office/officeart/2005/8/layout/hChevron3"/>
    <dgm:cxn modelId="{02500983-FEE3-4F74-8BC8-8524F062C594}" srcId="{4CEC4EAC-917A-4142-8DBA-6186DBA8FF58}" destId="{A442885D-95D5-4F2B-9601-FE153018950B}" srcOrd="2" destOrd="0" parTransId="{D43555FB-DB4C-49D5-9507-A7798E6FADF1}" sibTransId="{23A334E9-E782-4838-A5C4-AF4C4458F4D9}"/>
    <dgm:cxn modelId="{AF1B009C-3271-4D0E-B2FE-C68FA930C77E}" srcId="{F4B7A42D-EF1E-4799-A299-87E0FC2140B0}" destId="{952F337B-BBFC-43B2-890C-22F252C8D5CA}" srcOrd="1" destOrd="0" parTransId="{6C9EC762-4057-4D1A-9E4B-203EECAD5872}" sibTransId="{771CDBF7-F737-4C5C-9DB5-C22A5D894E51}"/>
    <dgm:cxn modelId="{0522BE9D-C192-C44E-82E9-D874C45DEE35}" type="presOf" srcId="{952F337B-BBFC-43B2-890C-22F252C8D5CA}" destId="{DF80F69C-B23D-D241-A6F5-37E50D5EEBA7}" srcOrd="0" destOrd="0" presId="urn:microsoft.com/office/officeart/2005/8/layout/hChevron3"/>
    <dgm:cxn modelId="{188FD5D0-BA7E-C84C-9839-259A4C5DDF75}" type="presOf" srcId="{658B7702-6B6C-46E7-9B7A-3FAEDD01EF5C}" destId="{E995547C-EA77-C245-A5B2-88A5560C11F4}" srcOrd="0" destOrd="2" presId="urn:microsoft.com/office/officeart/2005/8/layout/hChevron3"/>
    <dgm:cxn modelId="{C38746D5-87C6-4D17-AD4D-9448BB9B9290}" srcId="{4CEC4EAC-917A-4142-8DBA-6186DBA8FF58}" destId="{658B7702-6B6C-46E7-9B7A-3FAEDD01EF5C}" srcOrd="1" destOrd="0" parTransId="{E5319066-C3BF-4C07-82CC-A8CAE0E05408}" sibTransId="{A5BE6EF0-E2FB-48FC-A35D-F7597178552D}"/>
    <dgm:cxn modelId="{46ED4CDE-BDC4-441E-BBA2-055F04DE4320}" srcId="{4CEC4EAC-917A-4142-8DBA-6186DBA8FF58}" destId="{EB9C2874-8CDC-43C3-BE91-0AA00C5DED98}" srcOrd="0" destOrd="0" parTransId="{0B3FD62C-ADB5-4C1C-A33D-4FD415C7F680}" sibTransId="{476CBCBC-6793-4655-91FC-B31E0EE3513D}"/>
    <dgm:cxn modelId="{451BD4E8-1C0D-4E1B-842A-18BED8A3C6B3}" srcId="{F4B7A42D-EF1E-4799-A299-87E0FC2140B0}" destId="{1FE823A2-883E-4A39-B481-1E62E096726F}" srcOrd="2" destOrd="0" parTransId="{FEB7B208-E484-458C-A0E1-4E3088A36923}" sibTransId="{E957C9F0-B9C4-4FCF-9B51-EB55AADC06F3}"/>
    <dgm:cxn modelId="{186DB2EC-7E7E-0F45-AB44-20660F4E34DE}" type="presOf" srcId="{EB9C2874-8CDC-43C3-BE91-0AA00C5DED98}" destId="{E995547C-EA77-C245-A5B2-88A5560C11F4}" srcOrd="0" destOrd="1" presId="urn:microsoft.com/office/officeart/2005/8/layout/hChevron3"/>
    <dgm:cxn modelId="{483D75FE-B961-0341-8474-AD32DDDAB062}" type="presOf" srcId="{A442885D-95D5-4F2B-9601-FE153018950B}" destId="{E995547C-EA77-C245-A5B2-88A5560C11F4}" srcOrd="0" destOrd="3" presId="urn:microsoft.com/office/officeart/2005/8/layout/hChevron3"/>
    <dgm:cxn modelId="{84B1EE7C-6154-974A-AECA-1182C8299A02}" type="presParOf" srcId="{3524199A-43FB-6B4D-8E21-B706C76EB2B3}" destId="{8AF3E79B-9A7F-E540-9C02-43866DA8AF4E}" srcOrd="0" destOrd="0" presId="urn:microsoft.com/office/officeart/2005/8/layout/hChevron3"/>
    <dgm:cxn modelId="{51F141FE-D653-3C44-88F6-37DEF03CC86F}" type="presParOf" srcId="{3524199A-43FB-6B4D-8E21-B706C76EB2B3}" destId="{24465BF6-BB1D-4B40-8A28-68C0C6EA4BBD}" srcOrd="1" destOrd="0" presId="urn:microsoft.com/office/officeart/2005/8/layout/hChevron3"/>
    <dgm:cxn modelId="{436D1D01-431C-DA4E-B424-1CDC79DF7A91}" type="presParOf" srcId="{3524199A-43FB-6B4D-8E21-B706C76EB2B3}" destId="{DF80F69C-B23D-D241-A6F5-37E50D5EEBA7}" srcOrd="2" destOrd="0" presId="urn:microsoft.com/office/officeart/2005/8/layout/hChevron3"/>
    <dgm:cxn modelId="{971DA3C4-B772-0D49-97F8-01D0D51F8946}" type="presParOf" srcId="{3524199A-43FB-6B4D-8E21-B706C76EB2B3}" destId="{6F7EBA44-96C4-3147-8FB9-46693096D96F}" srcOrd="3" destOrd="0" presId="urn:microsoft.com/office/officeart/2005/8/layout/hChevron3"/>
    <dgm:cxn modelId="{D4103554-A98A-B644-B20A-5D58A1CD3361}" type="presParOf" srcId="{3524199A-43FB-6B4D-8E21-B706C76EB2B3}" destId="{3CF665CC-BB4D-8C49-AE49-D80373C65278}" srcOrd="4" destOrd="0" presId="urn:microsoft.com/office/officeart/2005/8/layout/hChevron3"/>
    <dgm:cxn modelId="{99B0E026-9DCD-C540-AF27-89AD90359356}" type="presParOf" srcId="{3524199A-43FB-6B4D-8E21-B706C76EB2B3}" destId="{6F0C5F87-4BBB-8F44-A5AA-C1642EC15893}" srcOrd="5" destOrd="0" presId="urn:microsoft.com/office/officeart/2005/8/layout/hChevron3"/>
    <dgm:cxn modelId="{90F796C4-E618-604E-BD26-927D182EC295}" type="presParOf" srcId="{3524199A-43FB-6B4D-8E21-B706C76EB2B3}" destId="{E995547C-EA77-C245-A5B2-88A5560C11F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3E79B-9A7F-E540-9C02-43866DA8AF4E}">
      <dsp:nvSpPr>
        <dsp:cNvPr id="0" name=""/>
        <dsp:cNvSpPr/>
      </dsp:nvSpPr>
      <dsp:spPr>
        <a:xfrm>
          <a:off x="3571" y="1210296"/>
          <a:ext cx="3583780" cy="2867024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28" tIns="55880" rIns="505711" bIns="5588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the new resampled training sets using the RandomUnderSampler method. </a:t>
          </a:r>
        </a:p>
      </dsp:txBody>
      <dsp:txXfrm>
        <a:off x="3571" y="1210296"/>
        <a:ext cx="3225402" cy="2867024"/>
      </dsp:txXfrm>
    </dsp:sp>
    <dsp:sp modelId="{DF80F69C-B23D-D241-A6F5-37E50D5EEBA7}">
      <dsp:nvSpPr>
        <dsp:cNvPr id="0" name=""/>
        <dsp:cNvSpPr/>
      </dsp:nvSpPr>
      <dsp:spPr>
        <a:xfrm>
          <a:off x="2870596" y="1210296"/>
          <a:ext cx="3583780" cy="2867024"/>
        </a:xfrm>
        <a:prstGeom prst="chevron">
          <a:avLst>
            <a:gd name="adj" fmla="val 25000"/>
          </a:avLst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28" tIns="55880" rIns="126428" bIns="5588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a grid search (fit with the resampled sets) this time to find the best parameters for each model.</a:t>
          </a:r>
        </a:p>
      </dsp:txBody>
      <dsp:txXfrm>
        <a:off x="3587352" y="1210296"/>
        <a:ext cx="2150268" cy="2867024"/>
      </dsp:txXfrm>
    </dsp:sp>
    <dsp:sp modelId="{3CF665CC-BB4D-8C49-AE49-D80373C65278}">
      <dsp:nvSpPr>
        <dsp:cNvPr id="0" name=""/>
        <dsp:cNvSpPr/>
      </dsp:nvSpPr>
      <dsp:spPr>
        <a:xfrm>
          <a:off x="5737621" y="1210296"/>
          <a:ext cx="3583780" cy="2867024"/>
        </a:xfrm>
        <a:prstGeom prst="chevron">
          <a:avLst>
            <a:gd name="adj" fmla="val 25000"/>
          </a:avLst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28" tIns="55880" rIns="126428" bIns="5588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Fit the models to the new training sets.</a:t>
          </a:r>
        </a:p>
      </dsp:txBody>
      <dsp:txXfrm>
        <a:off x="6454377" y="1210296"/>
        <a:ext cx="2150268" cy="2867024"/>
      </dsp:txXfrm>
    </dsp:sp>
    <dsp:sp modelId="{E995547C-EA77-C245-A5B2-88A5560C11F4}">
      <dsp:nvSpPr>
        <dsp:cNvPr id="0" name=""/>
        <dsp:cNvSpPr/>
      </dsp:nvSpPr>
      <dsp:spPr>
        <a:xfrm>
          <a:off x="8604646" y="1210296"/>
          <a:ext cx="3583780" cy="2867024"/>
        </a:xfrm>
        <a:prstGeom prst="chevron">
          <a:avLst>
            <a:gd name="adj" fmla="val 25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28" tIns="55880" rIns="126428" bIns="5588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ROC-AUC scores: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KNN – 0.984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 Forest – 0.987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Logistic Regression – 0.986 (much simpler than Random Forest)</a:t>
          </a:r>
        </a:p>
      </dsp:txBody>
      <dsp:txXfrm>
        <a:off x="9321402" y="1210296"/>
        <a:ext cx="2150268" cy="286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E07-B5D6-7849-BA3E-4521ABE20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Capstone – </a:t>
            </a:r>
            <a:r>
              <a:rPr lang="en-US" sz="4000" dirty="0"/>
              <a:t>Predicting Fraudulent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AFF78-21FE-3C4B-B6AC-79182F1C6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 josh </a:t>
            </a:r>
            <a:r>
              <a:rPr lang="en-US" dirty="0" err="1"/>
              <a:t>thomason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41A-95F9-2641-945B-1A6D4959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Method: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EE54-4459-5741-B621-084AE439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resample on our X_train and y_train sets. </a:t>
            </a:r>
          </a:p>
          <a:p>
            <a:r>
              <a:rPr lang="en-US" dirty="0"/>
              <a:t> Same thing as the under-sampling method, makes the two values of our ‘Class’ column equal. </a:t>
            </a:r>
          </a:p>
          <a:p>
            <a:r>
              <a:rPr lang="en-US" dirty="0"/>
              <a:t>Oversamples:</a:t>
            </a:r>
          </a:p>
          <a:p>
            <a:pPr lvl="1"/>
            <a:r>
              <a:rPr lang="en-US" dirty="0"/>
              <a:t>Brings class 1 values up to match the number in class 0.</a:t>
            </a:r>
          </a:p>
          <a:p>
            <a:pPr lvl="1"/>
            <a:r>
              <a:rPr lang="en-US" dirty="0"/>
              <a:t>New ‘Class’ amounts:</a:t>
            </a:r>
          </a:p>
          <a:p>
            <a:pPr lvl="2"/>
            <a:r>
              <a:rPr lang="en-US" dirty="0"/>
              <a:t>Class 0:  213,228</a:t>
            </a:r>
          </a:p>
          <a:p>
            <a:pPr lvl="2"/>
            <a:r>
              <a:rPr lang="en-US" dirty="0"/>
              <a:t>Class 1:  213,228</a:t>
            </a:r>
          </a:p>
        </p:txBody>
      </p:sp>
    </p:spTree>
    <p:extLst>
      <p:ext uri="{BB962C8B-B14F-4D97-AF65-F5344CB8AC3E}">
        <p14:creationId xmlns:p14="http://schemas.microsoft.com/office/powerpoint/2010/main" val="282762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DAD3B-EB0D-DA44-89F6-B73C251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Building: Part 2</a:t>
            </a: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17441-8A26-4908-5DA1-A1BE7D8BE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25634"/>
              </p:ext>
            </p:extLst>
          </p:nvPr>
        </p:nvGraphicFramePr>
        <p:xfrm>
          <a:off x="0" y="1192696"/>
          <a:ext cx="12191999" cy="528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31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57A22C-FA5A-2A48-B2E2-ADD8C683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Model Building: Part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E387-61C0-5B43-9937-0BDA70AE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Used the new resampled training sets using the SMOTE oversampling method.</a:t>
            </a:r>
          </a:p>
          <a:p>
            <a:pPr>
              <a:lnSpc>
                <a:spcPct val="110000"/>
              </a:lnSpc>
            </a:pPr>
            <a:r>
              <a:rPr lang="en-US" sz="1000"/>
              <a:t>Found that both KNN and Random Forest models were to computationally expensive to train with this set.</a:t>
            </a:r>
          </a:p>
          <a:p>
            <a:pPr>
              <a:lnSpc>
                <a:spcPct val="110000"/>
              </a:lnSpc>
            </a:pPr>
            <a:r>
              <a:rPr lang="en-US" sz="1000"/>
              <a:t>The only one that was simple o enough and time efficient was the Logistic Regression model. </a:t>
            </a:r>
          </a:p>
          <a:p>
            <a:pPr>
              <a:lnSpc>
                <a:spcPct val="110000"/>
              </a:lnSpc>
            </a:pPr>
            <a:r>
              <a:rPr lang="en-US" sz="1000"/>
              <a:t>Used the grid search (fit with the SMOTE resampled training sets) again to find the best parameters.</a:t>
            </a:r>
          </a:p>
          <a:p>
            <a:pPr>
              <a:lnSpc>
                <a:spcPct val="110000"/>
              </a:lnSpc>
            </a:pPr>
            <a:r>
              <a:rPr lang="en-US" sz="1000"/>
              <a:t>Fit the model</a:t>
            </a:r>
          </a:p>
          <a:p>
            <a:pPr>
              <a:lnSpc>
                <a:spcPct val="110000"/>
              </a:lnSpc>
            </a:pPr>
            <a:r>
              <a:rPr lang="en-US" sz="1000"/>
              <a:t>ROC-AUC score: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Logistic Regression – 0.991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nd white box with white text&#10;&#10;Description automatically generated">
            <a:extLst>
              <a:ext uri="{FF2B5EF4-FFF2-40B4-BE49-F238E27FC236}">
                <a16:creationId xmlns:a16="http://schemas.microsoft.com/office/drawing/2014/main" id="{DF536F8C-1A8D-8F4E-83DC-9114DC49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356333"/>
            <a:ext cx="4821551" cy="13861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3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3A4A-02E5-BA45-9CFA-A0B6613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AA3D-190E-154D-A0A4-3C3BAD1F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It is necessary to use a resampling method to build a reliable model.</a:t>
            </a:r>
          </a:p>
          <a:p>
            <a:r>
              <a:rPr lang="en-US" dirty="0"/>
              <a:t>The under-sampling method is much simpler and is less computationally expensive.</a:t>
            </a:r>
          </a:p>
          <a:p>
            <a:r>
              <a:rPr lang="en-US" dirty="0"/>
              <a:t>The Logistic Regression model’s I built perform at a high level, while also taking less time to train/run.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hild holding a magnifying glass&#10;&#10;Description automatically generated">
            <a:extLst>
              <a:ext uri="{FF2B5EF4-FFF2-40B4-BE49-F238E27FC236}">
                <a16:creationId xmlns:a16="http://schemas.microsoft.com/office/drawing/2014/main" id="{6F9CB4D6-638A-B84D-8FA2-19A628C62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7225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4DF3-A619-9441-BB16-A5305A32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Recommendations: Smaller business</a:t>
            </a:r>
            <a:endParaRPr 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een and white box with black numbers&#10;&#10;Description automatically generated">
            <a:extLst>
              <a:ext uri="{FF2B5EF4-FFF2-40B4-BE49-F238E27FC236}">
                <a16:creationId xmlns:a16="http://schemas.microsoft.com/office/drawing/2014/main" id="{647C2417-E78F-7F4D-B622-228C8AF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3240426"/>
            <a:ext cx="4613872" cy="9919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0D98-D410-7641-A3DD-1BBCFDFC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Logistic Regression,  C = 0.01 (RandomUnderSampler)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High predictive capability (roc_auc_score = 0.986)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Less computationally expensive, requires less resources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Because of smaller size, can go through and verify transactions flagged as fraudulent</a:t>
            </a:r>
          </a:p>
        </p:txBody>
      </p:sp>
    </p:spTree>
    <p:extLst>
      <p:ext uri="{BB962C8B-B14F-4D97-AF65-F5344CB8AC3E}">
        <p14:creationId xmlns:p14="http://schemas.microsoft.com/office/powerpoint/2010/main" val="329233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61D-D853-D746-8112-8BC234B9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Recommendations: Larger business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een and white box with white text&#10;&#10;Description automatically generated">
            <a:extLst>
              <a:ext uri="{FF2B5EF4-FFF2-40B4-BE49-F238E27FC236}">
                <a16:creationId xmlns:a16="http://schemas.microsoft.com/office/drawing/2014/main" id="{6C539011-65D7-8F42-9111-489F204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3073173"/>
            <a:ext cx="4613872" cy="1326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A124-4224-0948-B13D-F2144CA6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Logistic Regression, C = 1000 (SMOTE over sampling method)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Highest predictive capability of all models (</a:t>
            </a:r>
            <a:r>
              <a:rPr lang="en-US" sz="1300" dirty="0" err="1"/>
              <a:t>roc_auc_score</a:t>
            </a:r>
            <a:r>
              <a:rPr lang="en-US" sz="1300" dirty="0"/>
              <a:t> = 0.991)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More computationally expensive, takes more time/resources to test and train.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Doable for bigger companies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Due to a large customer base, can email/text or call, based on if a transaction was flagged as fraudulent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Saves time and makes it possible to cover more customers and transactions.  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55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FC5C04-03EF-BF40-8CA7-5A492AD2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Problem/objective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680D4-F720-6748-B2CD-0A2AEB5AB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Create a model to predict fraudulent credit card transactions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Major problem for customers of banks or credit unions.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Especially troublesome if left unchecked and can compound to a much larger problem.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Lowers customer's trust.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A64151-6259-5F48-9F42-2C315C8A3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8" r="30864" b="2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E2B0918-2E15-0B84-BFD1-ABA4A0257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BBF-D722-7747-A700-213E2C2A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Set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EA46-98A1-464C-A2C7-5A213C99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Around 280,000 credit transactions from Europe in 2013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Independent variables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‘Time’ - Seconds amassed since first purchase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‘Amount’ – transaction price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‘V1-V28’ – principal components, obtained beforehand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Dependent variable (what we are predicting on)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‘Class’ 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dirty="0"/>
              <a:t>0 = non-fraudulent,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dirty="0"/>
              <a:t>1 = fraudulent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dirty="0"/>
              <a:t>No need to convert to dummy variables.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No null values to contend with.</a:t>
            </a:r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5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FF98D8-6FAF-B943-A159-875F7F57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Visualizations:</a:t>
            </a:r>
            <a:br>
              <a:rPr lang="en-US" dirty="0"/>
            </a:br>
            <a:r>
              <a:rPr lang="en-US" dirty="0"/>
              <a:t>‘Class’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7FB5-A32B-0F42-89A9-BDB2554AD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'Class’ takes on one of two values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This is a highly imbalanced categorical dataset.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This will become something to contend with in the model building process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blue rectangular bar with white text&#10;&#10;Description automatically generated">
            <a:extLst>
              <a:ext uri="{FF2B5EF4-FFF2-40B4-BE49-F238E27FC236}">
                <a16:creationId xmlns:a16="http://schemas.microsoft.com/office/drawing/2014/main" id="{D14B9E18-2EE4-9448-8A92-F1DCAE23FE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0520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30ADCF-CCAC-624E-85ED-B2A2B059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en-US" dirty="0"/>
              <a:t>Visualizations:</a:t>
            </a:r>
            <a:br>
              <a:rPr lang="en-US" dirty="0"/>
            </a:br>
            <a:r>
              <a:rPr lang="en-US" dirty="0"/>
              <a:t>‘Time’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7F3C2-A939-65B5-90CB-5D54F78F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Hard to decipher a major difference graphically.</a:t>
            </a:r>
          </a:p>
          <a:p>
            <a:r>
              <a:rPr lang="en-US" dirty="0"/>
              <a:t> Delve deeper with the descriptions of the variables.</a:t>
            </a:r>
          </a:p>
          <a:p>
            <a:pPr lvl="1"/>
            <a:r>
              <a:rPr lang="en-US" dirty="0"/>
              <a:t>Fraudulent transactions on average have a lower time component between transactions.</a:t>
            </a:r>
          </a:p>
          <a:p>
            <a:pPr lvl="1"/>
            <a:r>
              <a:rPr lang="en-US" dirty="0"/>
              <a:t>With similar standard deviations</a:t>
            </a:r>
          </a:p>
          <a:p>
            <a:pPr lvl="1"/>
            <a:r>
              <a:rPr lang="en-US" dirty="0"/>
              <a:t>A meaningful variable to keep for model building. </a:t>
            </a:r>
          </a:p>
          <a:p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C8EE84B5-64C7-B649-A776-3FD05A3D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670989"/>
            <a:ext cx="2328669" cy="2755822"/>
          </a:xfrm>
          <a:prstGeom prst="rect">
            <a:avLst/>
          </a:prstGeom>
        </p:spPr>
      </p:pic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A5E393-51B0-D044-BCFD-4BADF455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06" y="1740657"/>
            <a:ext cx="2328670" cy="261648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F8D1574-97D2-2544-A21C-0A060A0C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Visualizations: ‘Amount’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780BC703-2883-1D67-FAAF-779471D6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 to decipher graphically.</a:t>
            </a:r>
          </a:p>
          <a:p>
            <a:r>
              <a:rPr lang="en-US" dirty="0"/>
              <a:t>Again, delve deeper with the variable descriptions. </a:t>
            </a:r>
          </a:p>
          <a:p>
            <a:pPr lvl="1"/>
            <a:r>
              <a:rPr lang="en-US" dirty="0"/>
              <a:t>Fraudulent transactions on average are of a higher amount than non-fraudulent.</a:t>
            </a:r>
          </a:p>
          <a:p>
            <a:pPr lvl="1"/>
            <a:r>
              <a:rPr lang="en-US" dirty="0"/>
              <a:t>Similar standard deviations</a:t>
            </a:r>
          </a:p>
          <a:p>
            <a:pPr lvl="1"/>
            <a:r>
              <a:rPr lang="en-US" dirty="0"/>
              <a:t>Again, an important variable to keep for model building.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B1CED9D8-BAD9-0C41-BB31-4F994936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22023"/>
            <a:ext cx="2328669" cy="2653753"/>
          </a:xfrm>
          <a:prstGeom prst="rect">
            <a:avLst/>
          </a:prstGeom>
        </p:spPr>
      </p:pic>
      <p:pic>
        <p:nvPicPr>
          <p:cNvPr id="8" name="Content Placeholder 7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25E00491-6ECD-6448-ADCB-3A0C519C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06" y="1758777"/>
            <a:ext cx="2328670" cy="258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3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D9DAFA-52F7-CF4B-A403-BFE28CFB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Building: Part 1</a:t>
            </a: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F7FA-3F60-5540-81CA-14113ADD8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3 models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KNN, Random Forest, Logistic Regression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Standardized our independent variables (X_train).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Random Search CV to find best parameters for each model.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Then fit with the X &amp; Y training sets.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ROC–AUC scores: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KNN – 0.912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Random Forest – 0.895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Logistic Regression – 0.80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1" name="Group 23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and child looking at a model ship&#10;&#10;Description automatically generated">
            <a:extLst>
              <a:ext uri="{FF2B5EF4-FFF2-40B4-BE49-F238E27FC236}">
                <a16:creationId xmlns:a16="http://schemas.microsoft.com/office/drawing/2014/main" id="{EE7F142C-2D2B-6848-8AB2-16A197ED3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04" r="23078" b="-2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43" name="Picture 27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BC10-3997-954B-9798-BB7B4A7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first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AD55-B49F-B44A-93EF-A22E31A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1: metric scores were not as high as we wanted even though we optimized our parameters for each model. </a:t>
            </a:r>
          </a:p>
          <a:p>
            <a:r>
              <a:rPr lang="en-US" dirty="0"/>
              <a:t>Problem 2: Our dependent variable (‘Class’) is so imbalanced it makes our predictions harder to train a model around.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Resampling: </a:t>
            </a:r>
          </a:p>
          <a:p>
            <a:pPr lvl="2"/>
            <a:r>
              <a:rPr lang="en-US" dirty="0"/>
              <a:t>resample our data to create a more balanced dataset to train our model with. </a:t>
            </a:r>
          </a:p>
        </p:txBody>
      </p:sp>
    </p:spTree>
    <p:extLst>
      <p:ext uri="{BB962C8B-B14F-4D97-AF65-F5344CB8AC3E}">
        <p14:creationId xmlns:p14="http://schemas.microsoft.com/office/powerpoint/2010/main" val="141116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4534-D5A5-CC42-B19F-B1E0D080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 method: RandomUndersampler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09D9-71F9-BE48-AF35-F2275C0D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Resample on our X_train and y_train sets.</a:t>
            </a:r>
          </a:p>
          <a:p>
            <a:r>
              <a:rPr lang="en-US" dirty="0"/>
              <a:t>Equal amount of data points for our ‘Class’ column values (0 &amp; 1). </a:t>
            </a:r>
          </a:p>
          <a:p>
            <a:r>
              <a:rPr lang="en-US" dirty="0"/>
              <a:t>Under samples:</a:t>
            </a:r>
          </a:p>
          <a:p>
            <a:pPr lvl="1"/>
            <a:r>
              <a:rPr lang="en-US" dirty="0"/>
              <a:t>Brings the number of points down to match the amount in class 1.</a:t>
            </a:r>
          </a:p>
          <a:p>
            <a:pPr lvl="1"/>
            <a:r>
              <a:rPr lang="en-US" dirty="0"/>
              <a:t>New ‘Class’ amounts:</a:t>
            </a:r>
          </a:p>
          <a:p>
            <a:pPr lvl="2"/>
            <a:r>
              <a:rPr lang="en-US" dirty="0"/>
              <a:t>Class 0:  377</a:t>
            </a:r>
          </a:p>
          <a:p>
            <a:pPr lvl="2"/>
            <a:r>
              <a:rPr lang="en-US" dirty="0"/>
              <a:t>Class 1: 377</a:t>
            </a:r>
          </a:p>
        </p:txBody>
      </p:sp>
    </p:spTree>
    <p:extLst>
      <p:ext uri="{BB962C8B-B14F-4D97-AF65-F5344CB8AC3E}">
        <p14:creationId xmlns:p14="http://schemas.microsoft.com/office/powerpoint/2010/main" val="119433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1547</TotalTime>
  <Words>838</Words>
  <Application>Microsoft Macintosh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Capstone – Predicting Fraudulent Transactions</vt:lpstr>
      <vt:lpstr>Problem/objective</vt:lpstr>
      <vt:lpstr>Data Set</vt:lpstr>
      <vt:lpstr>Visualizations: ‘Class’</vt:lpstr>
      <vt:lpstr>Visualizations: ‘Time’</vt:lpstr>
      <vt:lpstr>Visualizations: ‘Amount’</vt:lpstr>
      <vt:lpstr>Model Building: Part 1</vt:lpstr>
      <vt:lpstr>Problems with the first models</vt:lpstr>
      <vt:lpstr>Under-sampling method: RandomUndersampler</vt:lpstr>
      <vt:lpstr>Oversampling Method: SMOTE</vt:lpstr>
      <vt:lpstr>Model Building: Part 2</vt:lpstr>
      <vt:lpstr>Model Building: Part 3</vt:lpstr>
      <vt:lpstr>Findings:</vt:lpstr>
      <vt:lpstr>Recommendations: Smaller business</vt:lpstr>
      <vt:lpstr>Recommendations: Larger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– Predicting Fraudulent Transactions</dc:title>
  <dc:creator>Josh Thomason</dc:creator>
  <cp:lastModifiedBy>Josh Thomason</cp:lastModifiedBy>
  <cp:revision>7</cp:revision>
  <dcterms:created xsi:type="dcterms:W3CDTF">2024-04-23T00:01:19Z</dcterms:created>
  <dcterms:modified xsi:type="dcterms:W3CDTF">2024-05-01T21:17:28Z</dcterms:modified>
</cp:coreProperties>
</file>