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9" r:id="rId4"/>
    <p:sldId id="268" r:id="rId5"/>
    <p:sldId id="270" r:id="rId6"/>
    <p:sldId id="271" r:id="rId7"/>
    <p:sldId id="272" r:id="rId8"/>
    <p:sldId id="265"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85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F1FF-7906-D956-AF9A-BE20418EBF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CAE8EC-ED77-DBA1-DA14-5823BC354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0724C7-7660-DA43-0507-185CD39F1317}"/>
              </a:ext>
            </a:extLst>
          </p:cNvPr>
          <p:cNvSpPr>
            <a:spLocks noGrp="1"/>
          </p:cNvSpPr>
          <p:nvPr>
            <p:ph type="dt" sz="half" idx="10"/>
          </p:nvPr>
        </p:nvSpPr>
        <p:spPr/>
        <p:txBody>
          <a:bodyPr/>
          <a:lstStyle/>
          <a:p>
            <a:fld id="{98C588A7-339E-40E1-8432-DC095DE949D0}" type="datetimeFigureOut">
              <a:rPr lang="en-US" smtClean="0"/>
              <a:t>1/11/2024</a:t>
            </a:fld>
            <a:endParaRPr lang="en-US"/>
          </a:p>
        </p:txBody>
      </p:sp>
      <p:sp>
        <p:nvSpPr>
          <p:cNvPr id="5" name="Footer Placeholder 4">
            <a:extLst>
              <a:ext uri="{FF2B5EF4-FFF2-40B4-BE49-F238E27FC236}">
                <a16:creationId xmlns:a16="http://schemas.microsoft.com/office/drawing/2014/main" id="{075AA618-611A-C694-A068-01FCE34AD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E63CA-D6D9-54B6-A5BB-E321B144992D}"/>
              </a:ext>
            </a:extLst>
          </p:cNvPr>
          <p:cNvSpPr>
            <a:spLocks noGrp="1"/>
          </p:cNvSpPr>
          <p:nvPr>
            <p:ph type="sldNum" sz="quarter" idx="12"/>
          </p:nvPr>
        </p:nvSpPr>
        <p:spPr/>
        <p:txBody>
          <a:bodyPr/>
          <a:lstStyle/>
          <a:p>
            <a:fld id="{B8814F2C-C562-4A60-92A9-4051023A9452}" type="slidenum">
              <a:rPr lang="en-US" smtClean="0"/>
              <a:t>‹#›</a:t>
            </a:fld>
            <a:endParaRPr lang="en-US"/>
          </a:p>
        </p:txBody>
      </p:sp>
    </p:spTree>
    <p:extLst>
      <p:ext uri="{BB962C8B-B14F-4D97-AF65-F5344CB8AC3E}">
        <p14:creationId xmlns:p14="http://schemas.microsoft.com/office/powerpoint/2010/main" val="1419255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151D-C3A4-F657-F306-8FF664E91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1A82B6-7483-2E44-CFF0-59FC3A035D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D718E-811E-F871-A562-7612808BFC9A}"/>
              </a:ext>
            </a:extLst>
          </p:cNvPr>
          <p:cNvSpPr>
            <a:spLocks noGrp="1"/>
          </p:cNvSpPr>
          <p:nvPr>
            <p:ph type="dt" sz="half" idx="10"/>
          </p:nvPr>
        </p:nvSpPr>
        <p:spPr/>
        <p:txBody>
          <a:bodyPr/>
          <a:lstStyle/>
          <a:p>
            <a:fld id="{98C588A7-339E-40E1-8432-DC095DE949D0}" type="datetimeFigureOut">
              <a:rPr lang="en-US" smtClean="0"/>
              <a:t>1/11/2024</a:t>
            </a:fld>
            <a:endParaRPr lang="en-US"/>
          </a:p>
        </p:txBody>
      </p:sp>
      <p:sp>
        <p:nvSpPr>
          <p:cNvPr id="5" name="Footer Placeholder 4">
            <a:extLst>
              <a:ext uri="{FF2B5EF4-FFF2-40B4-BE49-F238E27FC236}">
                <a16:creationId xmlns:a16="http://schemas.microsoft.com/office/drawing/2014/main" id="{09FC2BA7-904D-BDF3-B809-C8F53D99F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083CB-27EF-A484-F7B4-8E5092C3BAA7}"/>
              </a:ext>
            </a:extLst>
          </p:cNvPr>
          <p:cNvSpPr>
            <a:spLocks noGrp="1"/>
          </p:cNvSpPr>
          <p:nvPr>
            <p:ph type="sldNum" sz="quarter" idx="12"/>
          </p:nvPr>
        </p:nvSpPr>
        <p:spPr/>
        <p:txBody>
          <a:bodyPr/>
          <a:lstStyle/>
          <a:p>
            <a:fld id="{B8814F2C-C562-4A60-92A9-4051023A9452}" type="slidenum">
              <a:rPr lang="en-US" smtClean="0"/>
              <a:t>‹#›</a:t>
            </a:fld>
            <a:endParaRPr lang="en-US"/>
          </a:p>
        </p:txBody>
      </p:sp>
    </p:spTree>
    <p:extLst>
      <p:ext uri="{BB962C8B-B14F-4D97-AF65-F5344CB8AC3E}">
        <p14:creationId xmlns:p14="http://schemas.microsoft.com/office/powerpoint/2010/main" val="1877986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9F0DA4-AF96-ABD1-335C-9CAAD26BBE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5BDFD6-CD71-360F-F161-181B8CA06A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EC72B3-F23E-DD41-B59E-56D5FD72C72B}"/>
              </a:ext>
            </a:extLst>
          </p:cNvPr>
          <p:cNvSpPr>
            <a:spLocks noGrp="1"/>
          </p:cNvSpPr>
          <p:nvPr>
            <p:ph type="dt" sz="half" idx="10"/>
          </p:nvPr>
        </p:nvSpPr>
        <p:spPr/>
        <p:txBody>
          <a:bodyPr/>
          <a:lstStyle/>
          <a:p>
            <a:fld id="{98C588A7-339E-40E1-8432-DC095DE949D0}" type="datetimeFigureOut">
              <a:rPr lang="en-US" smtClean="0"/>
              <a:t>1/11/2024</a:t>
            </a:fld>
            <a:endParaRPr lang="en-US"/>
          </a:p>
        </p:txBody>
      </p:sp>
      <p:sp>
        <p:nvSpPr>
          <p:cNvPr id="5" name="Footer Placeholder 4">
            <a:extLst>
              <a:ext uri="{FF2B5EF4-FFF2-40B4-BE49-F238E27FC236}">
                <a16:creationId xmlns:a16="http://schemas.microsoft.com/office/drawing/2014/main" id="{7E708E22-9693-3261-F14C-1467195C5D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349A0-4A91-0EA2-392C-3E95AFBC871C}"/>
              </a:ext>
            </a:extLst>
          </p:cNvPr>
          <p:cNvSpPr>
            <a:spLocks noGrp="1"/>
          </p:cNvSpPr>
          <p:nvPr>
            <p:ph type="sldNum" sz="quarter" idx="12"/>
          </p:nvPr>
        </p:nvSpPr>
        <p:spPr/>
        <p:txBody>
          <a:bodyPr/>
          <a:lstStyle/>
          <a:p>
            <a:fld id="{B8814F2C-C562-4A60-92A9-4051023A9452}" type="slidenum">
              <a:rPr lang="en-US" smtClean="0"/>
              <a:t>‹#›</a:t>
            </a:fld>
            <a:endParaRPr lang="en-US"/>
          </a:p>
        </p:txBody>
      </p:sp>
    </p:spTree>
    <p:extLst>
      <p:ext uri="{BB962C8B-B14F-4D97-AF65-F5344CB8AC3E}">
        <p14:creationId xmlns:p14="http://schemas.microsoft.com/office/powerpoint/2010/main" val="773766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AF95B-7047-0F4B-DAC9-55FC235623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209135-1F60-3D97-A270-1034ED7ED8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0429E4-4410-EB61-7C5C-A3AD1A9B318F}"/>
              </a:ext>
            </a:extLst>
          </p:cNvPr>
          <p:cNvSpPr>
            <a:spLocks noGrp="1"/>
          </p:cNvSpPr>
          <p:nvPr>
            <p:ph type="dt" sz="half" idx="10"/>
          </p:nvPr>
        </p:nvSpPr>
        <p:spPr/>
        <p:txBody>
          <a:bodyPr/>
          <a:lstStyle/>
          <a:p>
            <a:fld id="{98C588A7-339E-40E1-8432-DC095DE949D0}" type="datetimeFigureOut">
              <a:rPr lang="en-US" smtClean="0"/>
              <a:t>1/11/2024</a:t>
            </a:fld>
            <a:endParaRPr lang="en-US"/>
          </a:p>
        </p:txBody>
      </p:sp>
      <p:sp>
        <p:nvSpPr>
          <p:cNvPr id="5" name="Footer Placeholder 4">
            <a:extLst>
              <a:ext uri="{FF2B5EF4-FFF2-40B4-BE49-F238E27FC236}">
                <a16:creationId xmlns:a16="http://schemas.microsoft.com/office/drawing/2014/main" id="{7D535A9B-DBF8-A2CF-910B-8B72DACB1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90F3D-F29C-9A91-0530-9B99290E8543}"/>
              </a:ext>
            </a:extLst>
          </p:cNvPr>
          <p:cNvSpPr>
            <a:spLocks noGrp="1"/>
          </p:cNvSpPr>
          <p:nvPr>
            <p:ph type="sldNum" sz="quarter" idx="12"/>
          </p:nvPr>
        </p:nvSpPr>
        <p:spPr/>
        <p:txBody>
          <a:bodyPr/>
          <a:lstStyle/>
          <a:p>
            <a:fld id="{B8814F2C-C562-4A60-92A9-4051023A9452}" type="slidenum">
              <a:rPr lang="en-US" smtClean="0"/>
              <a:t>‹#›</a:t>
            </a:fld>
            <a:endParaRPr lang="en-US"/>
          </a:p>
        </p:txBody>
      </p:sp>
    </p:spTree>
    <p:extLst>
      <p:ext uri="{BB962C8B-B14F-4D97-AF65-F5344CB8AC3E}">
        <p14:creationId xmlns:p14="http://schemas.microsoft.com/office/powerpoint/2010/main" val="78160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2698A-4C01-0799-46FD-2D5AF83CCB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022D70-E555-2E01-6B2C-C9F1665741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F5F6D3-76F7-6D23-973C-28F20531C42F}"/>
              </a:ext>
            </a:extLst>
          </p:cNvPr>
          <p:cNvSpPr>
            <a:spLocks noGrp="1"/>
          </p:cNvSpPr>
          <p:nvPr>
            <p:ph type="dt" sz="half" idx="10"/>
          </p:nvPr>
        </p:nvSpPr>
        <p:spPr/>
        <p:txBody>
          <a:bodyPr/>
          <a:lstStyle/>
          <a:p>
            <a:fld id="{98C588A7-339E-40E1-8432-DC095DE949D0}" type="datetimeFigureOut">
              <a:rPr lang="en-US" smtClean="0"/>
              <a:t>1/11/2024</a:t>
            </a:fld>
            <a:endParaRPr lang="en-US"/>
          </a:p>
        </p:txBody>
      </p:sp>
      <p:sp>
        <p:nvSpPr>
          <p:cNvPr id="5" name="Footer Placeholder 4">
            <a:extLst>
              <a:ext uri="{FF2B5EF4-FFF2-40B4-BE49-F238E27FC236}">
                <a16:creationId xmlns:a16="http://schemas.microsoft.com/office/drawing/2014/main" id="{A1BFC155-9A27-668D-52B9-7881AE59D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FC6A4B-2615-BFE7-1E1A-16CCF25BD98A}"/>
              </a:ext>
            </a:extLst>
          </p:cNvPr>
          <p:cNvSpPr>
            <a:spLocks noGrp="1"/>
          </p:cNvSpPr>
          <p:nvPr>
            <p:ph type="sldNum" sz="quarter" idx="12"/>
          </p:nvPr>
        </p:nvSpPr>
        <p:spPr/>
        <p:txBody>
          <a:bodyPr/>
          <a:lstStyle/>
          <a:p>
            <a:fld id="{B8814F2C-C562-4A60-92A9-4051023A9452}" type="slidenum">
              <a:rPr lang="en-US" smtClean="0"/>
              <a:t>‹#›</a:t>
            </a:fld>
            <a:endParaRPr lang="en-US"/>
          </a:p>
        </p:txBody>
      </p:sp>
    </p:spTree>
    <p:extLst>
      <p:ext uri="{BB962C8B-B14F-4D97-AF65-F5344CB8AC3E}">
        <p14:creationId xmlns:p14="http://schemas.microsoft.com/office/powerpoint/2010/main" val="2660305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3C36B-EE97-C306-8925-71777B5D60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4C1C2A-982A-B911-8EC7-A135191A5B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C53677-2495-D7C8-65A1-AD3E3DF3FF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859D06-8299-C69E-D294-79CA5DEE5E25}"/>
              </a:ext>
            </a:extLst>
          </p:cNvPr>
          <p:cNvSpPr>
            <a:spLocks noGrp="1"/>
          </p:cNvSpPr>
          <p:nvPr>
            <p:ph type="dt" sz="half" idx="10"/>
          </p:nvPr>
        </p:nvSpPr>
        <p:spPr/>
        <p:txBody>
          <a:bodyPr/>
          <a:lstStyle/>
          <a:p>
            <a:fld id="{98C588A7-339E-40E1-8432-DC095DE949D0}" type="datetimeFigureOut">
              <a:rPr lang="en-US" smtClean="0"/>
              <a:t>1/11/2024</a:t>
            </a:fld>
            <a:endParaRPr lang="en-US"/>
          </a:p>
        </p:txBody>
      </p:sp>
      <p:sp>
        <p:nvSpPr>
          <p:cNvPr id="6" name="Footer Placeholder 5">
            <a:extLst>
              <a:ext uri="{FF2B5EF4-FFF2-40B4-BE49-F238E27FC236}">
                <a16:creationId xmlns:a16="http://schemas.microsoft.com/office/drawing/2014/main" id="{9B72A8CD-B64C-A6D9-DD09-A03EA895F9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F3411-3CBC-7F5B-BECB-3AF30F49E514}"/>
              </a:ext>
            </a:extLst>
          </p:cNvPr>
          <p:cNvSpPr>
            <a:spLocks noGrp="1"/>
          </p:cNvSpPr>
          <p:nvPr>
            <p:ph type="sldNum" sz="quarter" idx="12"/>
          </p:nvPr>
        </p:nvSpPr>
        <p:spPr/>
        <p:txBody>
          <a:bodyPr/>
          <a:lstStyle/>
          <a:p>
            <a:fld id="{B8814F2C-C562-4A60-92A9-4051023A9452}" type="slidenum">
              <a:rPr lang="en-US" smtClean="0"/>
              <a:t>‹#›</a:t>
            </a:fld>
            <a:endParaRPr lang="en-US"/>
          </a:p>
        </p:txBody>
      </p:sp>
    </p:spTree>
    <p:extLst>
      <p:ext uri="{BB962C8B-B14F-4D97-AF65-F5344CB8AC3E}">
        <p14:creationId xmlns:p14="http://schemas.microsoft.com/office/powerpoint/2010/main" val="1496471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9CF6-094E-79AA-AE7F-A577A9C62A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B49BF8-210F-C3A7-9911-F3AF9CCE0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0FDD6E-9AA3-8852-75BC-8EC4D77AC6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4BEE32-0C87-7C4C-3BE5-AA5435A6D3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8505FF-6CE1-2A56-3001-7AF6E32E8A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2E1CFD-5218-3FC6-D7A0-8049C43E1284}"/>
              </a:ext>
            </a:extLst>
          </p:cNvPr>
          <p:cNvSpPr>
            <a:spLocks noGrp="1"/>
          </p:cNvSpPr>
          <p:nvPr>
            <p:ph type="dt" sz="half" idx="10"/>
          </p:nvPr>
        </p:nvSpPr>
        <p:spPr/>
        <p:txBody>
          <a:bodyPr/>
          <a:lstStyle/>
          <a:p>
            <a:fld id="{98C588A7-339E-40E1-8432-DC095DE949D0}" type="datetimeFigureOut">
              <a:rPr lang="en-US" smtClean="0"/>
              <a:t>1/11/2024</a:t>
            </a:fld>
            <a:endParaRPr lang="en-US"/>
          </a:p>
        </p:txBody>
      </p:sp>
      <p:sp>
        <p:nvSpPr>
          <p:cNvPr id="8" name="Footer Placeholder 7">
            <a:extLst>
              <a:ext uri="{FF2B5EF4-FFF2-40B4-BE49-F238E27FC236}">
                <a16:creationId xmlns:a16="http://schemas.microsoft.com/office/drawing/2014/main" id="{52F5D9F9-5F15-790B-6AF7-17D629C169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4C28CE-C425-D333-6AA4-D7EAFA457744}"/>
              </a:ext>
            </a:extLst>
          </p:cNvPr>
          <p:cNvSpPr>
            <a:spLocks noGrp="1"/>
          </p:cNvSpPr>
          <p:nvPr>
            <p:ph type="sldNum" sz="quarter" idx="12"/>
          </p:nvPr>
        </p:nvSpPr>
        <p:spPr/>
        <p:txBody>
          <a:bodyPr/>
          <a:lstStyle/>
          <a:p>
            <a:fld id="{B8814F2C-C562-4A60-92A9-4051023A9452}" type="slidenum">
              <a:rPr lang="en-US" smtClean="0"/>
              <a:t>‹#›</a:t>
            </a:fld>
            <a:endParaRPr lang="en-US"/>
          </a:p>
        </p:txBody>
      </p:sp>
    </p:spTree>
    <p:extLst>
      <p:ext uri="{BB962C8B-B14F-4D97-AF65-F5344CB8AC3E}">
        <p14:creationId xmlns:p14="http://schemas.microsoft.com/office/powerpoint/2010/main" val="2831827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2D2D-1888-8E09-909E-B22FDCD26F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ECE38-3620-1256-C3C9-8B981359FDB8}"/>
              </a:ext>
            </a:extLst>
          </p:cNvPr>
          <p:cNvSpPr>
            <a:spLocks noGrp="1"/>
          </p:cNvSpPr>
          <p:nvPr>
            <p:ph type="dt" sz="half" idx="10"/>
          </p:nvPr>
        </p:nvSpPr>
        <p:spPr/>
        <p:txBody>
          <a:bodyPr/>
          <a:lstStyle/>
          <a:p>
            <a:fld id="{98C588A7-339E-40E1-8432-DC095DE949D0}" type="datetimeFigureOut">
              <a:rPr lang="en-US" smtClean="0"/>
              <a:t>1/11/2024</a:t>
            </a:fld>
            <a:endParaRPr lang="en-US"/>
          </a:p>
        </p:txBody>
      </p:sp>
      <p:sp>
        <p:nvSpPr>
          <p:cNvPr id="4" name="Footer Placeholder 3">
            <a:extLst>
              <a:ext uri="{FF2B5EF4-FFF2-40B4-BE49-F238E27FC236}">
                <a16:creationId xmlns:a16="http://schemas.microsoft.com/office/drawing/2014/main" id="{F4A64FEC-2728-AB45-EA19-A2891C8C8A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DC3B4A-5F24-3E07-0150-C484067D92BF}"/>
              </a:ext>
            </a:extLst>
          </p:cNvPr>
          <p:cNvSpPr>
            <a:spLocks noGrp="1"/>
          </p:cNvSpPr>
          <p:nvPr>
            <p:ph type="sldNum" sz="quarter" idx="12"/>
          </p:nvPr>
        </p:nvSpPr>
        <p:spPr/>
        <p:txBody>
          <a:bodyPr/>
          <a:lstStyle/>
          <a:p>
            <a:fld id="{B8814F2C-C562-4A60-92A9-4051023A9452}" type="slidenum">
              <a:rPr lang="en-US" smtClean="0"/>
              <a:t>‹#›</a:t>
            </a:fld>
            <a:endParaRPr lang="en-US"/>
          </a:p>
        </p:txBody>
      </p:sp>
    </p:spTree>
    <p:extLst>
      <p:ext uri="{BB962C8B-B14F-4D97-AF65-F5344CB8AC3E}">
        <p14:creationId xmlns:p14="http://schemas.microsoft.com/office/powerpoint/2010/main" val="1570030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A2AA4-9E52-0701-5AEE-2299DF10F428}"/>
              </a:ext>
            </a:extLst>
          </p:cNvPr>
          <p:cNvSpPr>
            <a:spLocks noGrp="1"/>
          </p:cNvSpPr>
          <p:nvPr>
            <p:ph type="dt" sz="half" idx="10"/>
          </p:nvPr>
        </p:nvSpPr>
        <p:spPr/>
        <p:txBody>
          <a:bodyPr/>
          <a:lstStyle/>
          <a:p>
            <a:fld id="{98C588A7-339E-40E1-8432-DC095DE949D0}" type="datetimeFigureOut">
              <a:rPr lang="en-US" smtClean="0"/>
              <a:t>1/11/2024</a:t>
            </a:fld>
            <a:endParaRPr lang="en-US"/>
          </a:p>
        </p:txBody>
      </p:sp>
      <p:sp>
        <p:nvSpPr>
          <p:cNvPr id="3" name="Footer Placeholder 2">
            <a:extLst>
              <a:ext uri="{FF2B5EF4-FFF2-40B4-BE49-F238E27FC236}">
                <a16:creationId xmlns:a16="http://schemas.microsoft.com/office/drawing/2014/main" id="{F59AE298-E5D3-694B-11E5-CF8CBDCC1A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625235-99AE-8BB9-92B5-4EA8B9829FD5}"/>
              </a:ext>
            </a:extLst>
          </p:cNvPr>
          <p:cNvSpPr>
            <a:spLocks noGrp="1"/>
          </p:cNvSpPr>
          <p:nvPr>
            <p:ph type="sldNum" sz="quarter" idx="12"/>
          </p:nvPr>
        </p:nvSpPr>
        <p:spPr/>
        <p:txBody>
          <a:bodyPr/>
          <a:lstStyle/>
          <a:p>
            <a:fld id="{B8814F2C-C562-4A60-92A9-4051023A9452}" type="slidenum">
              <a:rPr lang="en-US" smtClean="0"/>
              <a:t>‹#›</a:t>
            </a:fld>
            <a:endParaRPr lang="en-US"/>
          </a:p>
        </p:txBody>
      </p:sp>
    </p:spTree>
    <p:extLst>
      <p:ext uri="{BB962C8B-B14F-4D97-AF65-F5344CB8AC3E}">
        <p14:creationId xmlns:p14="http://schemas.microsoft.com/office/powerpoint/2010/main" val="178613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093C9-0125-8F9A-AC65-4468ECFA3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A15EB5-B7A2-C09A-0973-56D982422D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BC6E32-34AD-019C-2A25-F9FBB190C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EAB932-E8EA-36CD-2E92-C43D65EC82A4}"/>
              </a:ext>
            </a:extLst>
          </p:cNvPr>
          <p:cNvSpPr>
            <a:spLocks noGrp="1"/>
          </p:cNvSpPr>
          <p:nvPr>
            <p:ph type="dt" sz="half" idx="10"/>
          </p:nvPr>
        </p:nvSpPr>
        <p:spPr/>
        <p:txBody>
          <a:bodyPr/>
          <a:lstStyle/>
          <a:p>
            <a:fld id="{98C588A7-339E-40E1-8432-DC095DE949D0}" type="datetimeFigureOut">
              <a:rPr lang="en-US" smtClean="0"/>
              <a:t>1/11/2024</a:t>
            </a:fld>
            <a:endParaRPr lang="en-US"/>
          </a:p>
        </p:txBody>
      </p:sp>
      <p:sp>
        <p:nvSpPr>
          <p:cNvPr id="6" name="Footer Placeholder 5">
            <a:extLst>
              <a:ext uri="{FF2B5EF4-FFF2-40B4-BE49-F238E27FC236}">
                <a16:creationId xmlns:a16="http://schemas.microsoft.com/office/drawing/2014/main" id="{F00CDA46-33CB-78D9-0651-2203B6417C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F1BBC-8F2B-1620-BCF7-E9D1A242C5B7}"/>
              </a:ext>
            </a:extLst>
          </p:cNvPr>
          <p:cNvSpPr>
            <a:spLocks noGrp="1"/>
          </p:cNvSpPr>
          <p:nvPr>
            <p:ph type="sldNum" sz="quarter" idx="12"/>
          </p:nvPr>
        </p:nvSpPr>
        <p:spPr/>
        <p:txBody>
          <a:bodyPr/>
          <a:lstStyle/>
          <a:p>
            <a:fld id="{B8814F2C-C562-4A60-92A9-4051023A9452}" type="slidenum">
              <a:rPr lang="en-US" smtClean="0"/>
              <a:t>‹#›</a:t>
            </a:fld>
            <a:endParaRPr lang="en-US"/>
          </a:p>
        </p:txBody>
      </p:sp>
    </p:spTree>
    <p:extLst>
      <p:ext uri="{BB962C8B-B14F-4D97-AF65-F5344CB8AC3E}">
        <p14:creationId xmlns:p14="http://schemas.microsoft.com/office/powerpoint/2010/main" val="112629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8764-8638-85B0-6A45-9913891106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30E727-3933-A679-97DA-C8627B17E7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92C17D-8CF5-6FA4-F43C-62021E59F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D88F7-E25E-955A-77CD-54EC3BC2CDB5}"/>
              </a:ext>
            </a:extLst>
          </p:cNvPr>
          <p:cNvSpPr>
            <a:spLocks noGrp="1"/>
          </p:cNvSpPr>
          <p:nvPr>
            <p:ph type="dt" sz="half" idx="10"/>
          </p:nvPr>
        </p:nvSpPr>
        <p:spPr/>
        <p:txBody>
          <a:bodyPr/>
          <a:lstStyle/>
          <a:p>
            <a:fld id="{98C588A7-339E-40E1-8432-DC095DE949D0}" type="datetimeFigureOut">
              <a:rPr lang="en-US" smtClean="0"/>
              <a:t>1/11/2024</a:t>
            </a:fld>
            <a:endParaRPr lang="en-US"/>
          </a:p>
        </p:txBody>
      </p:sp>
      <p:sp>
        <p:nvSpPr>
          <p:cNvPr id="6" name="Footer Placeholder 5">
            <a:extLst>
              <a:ext uri="{FF2B5EF4-FFF2-40B4-BE49-F238E27FC236}">
                <a16:creationId xmlns:a16="http://schemas.microsoft.com/office/drawing/2014/main" id="{FF6B7D84-B82D-7587-884E-439AC9CF49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DF2BF-AD5F-2147-E7E7-B4345E6C9D73}"/>
              </a:ext>
            </a:extLst>
          </p:cNvPr>
          <p:cNvSpPr>
            <a:spLocks noGrp="1"/>
          </p:cNvSpPr>
          <p:nvPr>
            <p:ph type="sldNum" sz="quarter" idx="12"/>
          </p:nvPr>
        </p:nvSpPr>
        <p:spPr/>
        <p:txBody>
          <a:bodyPr/>
          <a:lstStyle/>
          <a:p>
            <a:fld id="{B8814F2C-C562-4A60-92A9-4051023A9452}" type="slidenum">
              <a:rPr lang="en-US" smtClean="0"/>
              <a:t>‹#›</a:t>
            </a:fld>
            <a:endParaRPr lang="en-US"/>
          </a:p>
        </p:txBody>
      </p:sp>
    </p:spTree>
    <p:extLst>
      <p:ext uri="{BB962C8B-B14F-4D97-AF65-F5344CB8AC3E}">
        <p14:creationId xmlns:p14="http://schemas.microsoft.com/office/powerpoint/2010/main" val="101245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B30A03-DD88-F415-1E5D-6C6472FDA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428AB3-9F10-E5FB-10C2-BBB2687927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651FC7-0676-B197-145E-4BBD09E248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C588A7-339E-40E1-8432-DC095DE949D0}" type="datetimeFigureOut">
              <a:rPr lang="en-US" smtClean="0"/>
              <a:t>1/11/2024</a:t>
            </a:fld>
            <a:endParaRPr lang="en-US"/>
          </a:p>
        </p:txBody>
      </p:sp>
      <p:sp>
        <p:nvSpPr>
          <p:cNvPr id="5" name="Footer Placeholder 4">
            <a:extLst>
              <a:ext uri="{FF2B5EF4-FFF2-40B4-BE49-F238E27FC236}">
                <a16:creationId xmlns:a16="http://schemas.microsoft.com/office/drawing/2014/main" id="{8B09AC1B-2CBF-AE54-40E9-F62596E80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77DE66-E1EE-31E1-14F5-128530B359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814F2C-C562-4A60-92A9-4051023A9452}" type="slidenum">
              <a:rPr lang="en-US" smtClean="0"/>
              <a:t>‹#›</a:t>
            </a:fld>
            <a:endParaRPr lang="en-US"/>
          </a:p>
        </p:txBody>
      </p:sp>
      <p:sp>
        <p:nvSpPr>
          <p:cNvPr id="7" name="Rectangle 6">
            <a:extLst>
              <a:ext uri="{FF2B5EF4-FFF2-40B4-BE49-F238E27FC236}">
                <a16:creationId xmlns:a16="http://schemas.microsoft.com/office/drawing/2014/main" id="{00FCD984-2C41-387D-1397-243F9889F0C7}"/>
              </a:ext>
            </a:extLst>
          </p:cNvPr>
          <p:cNvSpPr/>
          <p:nvPr userDrawn="1"/>
        </p:nvSpPr>
        <p:spPr>
          <a:xfrm>
            <a:off x="527650" y="0"/>
            <a:ext cx="3733799" cy="6858000"/>
          </a:xfrm>
          <a:prstGeom prst="rect">
            <a:avLst/>
          </a:prstGeom>
          <a:solidFill>
            <a:srgbClr val="0785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56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97D3EB-3D43-6C39-D714-DF62B390924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0A62CEE-2275-D21D-5D87-C42DC1157CA1}"/>
              </a:ext>
            </a:extLst>
          </p:cNvPr>
          <p:cNvSpPr/>
          <p:nvPr/>
        </p:nvSpPr>
        <p:spPr>
          <a:xfrm>
            <a:off x="0" y="1518253"/>
            <a:ext cx="12192000" cy="4175185"/>
          </a:xfrm>
          <a:prstGeom prst="rect">
            <a:avLst/>
          </a:prstGeom>
          <a:solidFill>
            <a:srgbClr val="0785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72660F-1802-B532-C5EC-B39CCE7809A5}"/>
              </a:ext>
            </a:extLst>
          </p:cNvPr>
          <p:cNvSpPr>
            <a:spLocks noGrp="1"/>
          </p:cNvSpPr>
          <p:nvPr>
            <p:ph type="ctrTitle"/>
          </p:nvPr>
        </p:nvSpPr>
        <p:spPr>
          <a:xfrm>
            <a:off x="603850" y="544397"/>
            <a:ext cx="11007306" cy="2387600"/>
          </a:xfrm>
          <a:noFill/>
        </p:spPr>
        <p:txBody>
          <a:bodyPr/>
          <a:lstStyle/>
          <a:p>
            <a:r>
              <a:rPr lang="en-US" dirty="0">
                <a:solidFill>
                  <a:schemeClr val="bg1"/>
                </a:solidFill>
              </a:rPr>
              <a:t>2013: The Year Music Got Weird</a:t>
            </a:r>
          </a:p>
        </p:txBody>
      </p:sp>
      <p:sp>
        <p:nvSpPr>
          <p:cNvPr id="3" name="Subtitle 2">
            <a:extLst>
              <a:ext uri="{FF2B5EF4-FFF2-40B4-BE49-F238E27FC236}">
                <a16:creationId xmlns:a16="http://schemas.microsoft.com/office/drawing/2014/main" id="{0C9970C1-9C40-3FCA-C94F-E8C9815C18AB}"/>
              </a:ext>
            </a:extLst>
          </p:cNvPr>
          <p:cNvSpPr>
            <a:spLocks noGrp="1"/>
          </p:cNvSpPr>
          <p:nvPr>
            <p:ph type="subTitle" idx="1"/>
          </p:nvPr>
        </p:nvSpPr>
        <p:spPr>
          <a:xfrm>
            <a:off x="603849" y="3576160"/>
            <a:ext cx="11007305" cy="1655762"/>
          </a:xfrm>
          <a:noFill/>
        </p:spPr>
        <p:txBody>
          <a:bodyPr>
            <a:normAutofit lnSpcReduction="10000"/>
          </a:bodyPr>
          <a:lstStyle/>
          <a:p>
            <a:r>
              <a:rPr lang="en-US" dirty="0">
                <a:solidFill>
                  <a:schemeClr val="bg1"/>
                </a:solidFill>
              </a:rPr>
              <a:t>Joshua Ogden-Davis</a:t>
            </a:r>
          </a:p>
          <a:p>
            <a:r>
              <a:rPr lang="en-US" dirty="0">
                <a:solidFill>
                  <a:schemeClr val="bg1"/>
                </a:solidFill>
              </a:rPr>
              <a:t>January 2024</a:t>
            </a:r>
          </a:p>
          <a:p>
            <a:endParaRPr lang="en-US" dirty="0">
              <a:solidFill>
                <a:schemeClr val="bg1"/>
              </a:solidFill>
            </a:endParaRPr>
          </a:p>
          <a:p>
            <a:r>
              <a:rPr lang="en-US" dirty="0">
                <a:solidFill>
                  <a:schemeClr val="bg1"/>
                </a:solidFill>
              </a:rPr>
              <a:t>For Springboard</a:t>
            </a:r>
          </a:p>
        </p:txBody>
      </p:sp>
    </p:spTree>
    <p:extLst>
      <p:ext uri="{BB962C8B-B14F-4D97-AF65-F5344CB8AC3E}">
        <p14:creationId xmlns:p14="http://schemas.microsoft.com/office/powerpoint/2010/main" val="2542751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2966-0948-BF34-B028-B7DEF34F04CE}"/>
              </a:ext>
            </a:extLst>
          </p:cNvPr>
          <p:cNvSpPr>
            <a:spLocks noGrp="1"/>
          </p:cNvSpPr>
          <p:nvPr>
            <p:ph type="title"/>
          </p:nvPr>
        </p:nvSpPr>
        <p:spPr>
          <a:xfrm>
            <a:off x="633984" y="-19431"/>
            <a:ext cx="3429000" cy="1719072"/>
          </a:xfrm>
        </p:spPr>
        <p:txBody>
          <a:bodyPr anchor="b">
            <a:normAutofit/>
          </a:bodyPr>
          <a:lstStyle/>
          <a:p>
            <a:r>
              <a:rPr lang="en-US" sz="5400" dirty="0">
                <a:solidFill>
                  <a:schemeClr val="bg1"/>
                </a:solidFill>
              </a:rPr>
              <a:t>In 2013…</a:t>
            </a:r>
          </a:p>
        </p:txBody>
      </p:sp>
      <p:sp>
        <p:nvSpPr>
          <p:cNvPr id="13" name="Content Placeholder 12">
            <a:extLst>
              <a:ext uri="{FF2B5EF4-FFF2-40B4-BE49-F238E27FC236}">
                <a16:creationId xmlns:a16="http://schemas.microsoft.com/office/drawing/2014/main" id="{980A1135-E1C2-F4DD-957D-87F91A0393A7}"/>
              </a:ext>
            </a:extLst>
          </p:cNvPr>
          <p:cNvSpPr>
            <a:spLocks noGrp="1"/>
          </p:cNvSpPr>
          <p:nvPr>
            <p:ph idx="1"/>
          </p:nvPr>
        </p:nvSpPr>
        <p:spPr>
          <a:xfrm>
            <a:off x="633984" y="2148256"/>
            <a:ext cx="3429000" cy="4201029"/>
          </a:xfrm>
        </p:spPr>
        <p:txBody>
          <a:bodyPr anchor="t">
            <a:normAutofit/>
          </a:bodyPr>
          <a:lstStyle/>
          <a:p>
            <a:pPr marL="0" indent="0">
              <a:lnSpc>
                <a:spcPct val="120000"/>
              </a:lnSpc>
              <a:buNone/>
            </a:pPr>
            <a:r>
              <a:rPr lang="en-US" sz="2200" dirty="0">
                <a:solidFill>
                  <a:schemeClr val="bg1"/>
                </a:solidFill>
              </a:rPr>
              <a:t>Critics and listeners began rating music differently, for the first time since we started collecting data.</a:t>
            </a:r>
          </a:p>
          <a:p>
            <a:pPr marL="0" indent="0">
              <a:lnSpc>
                <a:spcPct val="120000"/>
              </a:lnSpc>
              <a:buNone/>
            </a:pPr>
            <a:endParaRPr lang="en-US" sz="2200" dirty="0">
              <a:solidFill>
                <a:schemeClr val="bg1"/>
              </a:solidFill>
            </a:endParaRPr>
          </a:p>
          <a:p>
            <a:pPr marL="0" indent="0">
              <a:lnSpc>
                <a:spcPct val="120000"/>
              </a:lnSpc>
              <a:buNone/>
            </a:pPr>
            <a:r>
              <a:rPr lang="en-US" sz="2200" dirty="0">
                <a:solidFill>
                  <a:schemeClr val="bg1"/>
                </a:solidFill>
              </a:rPr>
              <a:t>Listener reviews followed the long, slow, downward trend, while critic scores began an upward trend.</a:t>
            </a:r>
          </a:p>
        </p:txBody>
      </p:sp>
      <p:pic>
        <p:nvPicPr>
          <p:cNvPr id="9" name="Content Placeholder 8">
            <a:extLst>
              <a:ext uri="{FF2B5EF4-FFF2-40B4-BE49-F238E27FC236}">
                <a16:creationId xmlns:a16="http://schemas.microsoft.com/office/drawing/2014/main" id="{21AF5CE5-7EDA-DE05-C00E-86B0CA3C94E7}"/>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654296" y="840105"/>
            <a:ext cx="6903720" cy="5177789"/>
          </a:xfrm>
          <a:prstGeom prst="rect">
            <a:avLst/>
          </a:prstGeom>
        </p:spPr>
      </p:pic>
    </p:spTree>
    <p:extLst>
      <p:ext uri="{BB962C8B-B14F-4D97-AF65-F5344CB8AC3E}">
        <p14:creationId xmlns:p14="http://schemas.microsoft.com/office/powerpoint/2010/main" val="491145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graph with a line and a red line&#10;&#10;Description automatically generated">
            <a:extLst>
              <a:ext uri="{FF2B5EF4-FFF2-40B4-BE49-F238E27FC236}">
                <a16:creationId xmlns:a16="http://schemas.microsoft.com/office/drawing/2014/main" id="{BDF277A0-E3F6-10BD-D357-1C978D417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4" y="840105"/>
            <a:ext cx="6903719" cy="5177789"/>
          </a:xfrm>
          <a:prstGeom prst="rect">
            <a:avLst/>
          </a:prstGeom>
        </p:spPr>
      </p:pic>
      <p:sp>
        <p:nvSpPr>
          <p:cNvPr id="3" name="Title 1">
            <a:extLst>
              <a:ext uri="{FF2B5EF4-FFF2-40B4-BE49-F238E27FC236}">
                <a16:creationId xmlns:a16="http://schemas.microsoft.com/office/drawing/2014/main" id="{6AC7F8E8-54B2-150E-54DA-3F8DC23442AD}"/>
              </a:ext>
            </a:extLst>
          </p:cNvPr>
          <p:cNvSpPr>
            <a:spLocks noGrp="1"/>
          </p:cNvSpPr>
          <p:nvPr>
            <p:ph type="title"/>
          </p:nvPr>
        </p:nvSpPr>
        <p:spPr>
          <a:xfrm>
            <a:off x="633984" y="186620"/>
            <a:ext cx="3429000" cy="1719072"/>
          </a:xfrm>
        </p:spPr>
        <p:txBody>
          <a:bodyPr anchor="b">
            <a:normAutofit/>
          </a:bodyPr>
          <a:lstStyle/>
          <a:p>
            <a:r>
              <a:rPr lang="en-US" sz="5400" dirty="0">
                <a:solidFill>
                  <a:schemeClr val="bg1"/>
                </a:solidFill>
              </a:rPr>
              <a:t>Is that a big difference?</a:t>
            </a:r>
          </a:p>
        </p:txBody>
      </p:sp>
      <p:sp>
        <p:nvSpPr>
          <p:cNvPr id="4" name="Content Placeholder 12">
            <a:extLst>
              <a:ext uri="{FF2B5EF4-FFF2-40B4-BE49-F238E27FC236}">
                <a16:creationId xmlns:a16="http://schemas.microsoft.com/office/drawing/2014/main" id="{286D5A9E-6407-BCD4-487C-6FCD61945431}"/>
              </a:ext>
            </a:extLst>
          </p:cNvPr>
          <p:cNvSpPr>
            <a:spLocks noGrp="1"/>
          </p:cNvSpPr>
          <p:nvPr>
            <p:ph idx="1"/>
          </p:nvPr>
        </p:nvSpPr>
        <p:spPr>
          <a:xfrm>
            <a:off x="633984" y="2167687"/>
            <a:ext cx="3429000" cy="4604049"/>
          </a:xfrm>
        </p:spPr>
        <p:txBody>
          <a:bodyPr anchor="t">
            <a:normAutofit lnSpcReduction="10000"/>
          </a:bodyPr>
          <a:lstStyle/>
          <a:p>
            <a:pPr marL="0" indent="0">
              <a:lnSpc>
                <a:spcPct val="120000"/>
              </a:lnSpc>
              <a:buNone/>
            </a:pPr>
            <a:r>
              <a:rPr lang="en-US" sz="2200" dirty="0">
                <a:solidFill>
                  <a:schemeClr val="bg1"/>
                </a:solidFill>
              </a:rPr>
              <a:t>It might look small on the previous graph, but it’s unprecedented!</a:t>
            </a:r>
          </a:p>
          <a:p>
            <a:pPr marL="0" indent="0">
              <a:lnSpc>
                <a:spcPct val="120000"/>
              </a:lnSpc>
              <a:buNone/>
            </a:pPr>
            <a:r>
              <a:rPr lang="en-US" sz="2200" dirty="0">
                <a:solidFill>
                  <a:schemeClr val="bg1"/>
                </a:solidFill>
              </a:rPr>
              <a:t>This chart is a 10-year rolling average of the differences between listener and critic scores. It usually changes direction frequently, staying close to 0… until 2013, when it starts falling off the edge of the Earth!</a:t>
            </a:r>
          </a:p>
        </p:txBody>
      </p:sp>
    </p:spTree>
    <p:extLst>
      <p:ext uri="{BB962C8B-B14F-4D97-AF65-F5344CB8AC3E}">
        <p14:creationId xmlns:p14="http://schemas.microsoft.com/office/powerpoint/2010/main" val="385664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1AF5CE5-7EDA-DE05-C00E-86B0CA3C94E7}"/>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654296" y="840105"/>
            <a:ext cx="6903720" cy="5177789"/>
          </a:xfrm>
          <a:prstGeom prst="rect">
            <a:avLst/>
          </a:prstGeom>
        </p:spPr>
      </p:pic>
      <p:sp>
        <p:nvSpPr>
          <p:cNvPr id="4" name="Title 1">
            <a:extLst>
              <a:ext uri="{FF2B5EF4-FFF2-40B4-BE49-F238E27FC236}">
                <a16:creationId xmlns:a16="http://schemas.microsoft.com/office/drawing/2014/main" id="{1D226B1D-2699-635E-136C-C7C1019979B1}"/>
              </a:ext>
            </a:extLst>
          </p:cNvPr>
          <p:cNvSpPr>
            <a:spLocks noGrp="1"/>
          </p:cNvSpPr>
          <p:nvPr>
            <p:ph type="title"/>
          </p:nvPr>
        </p:nvSpPr>
        <p:spPr>
          <a:xfrm>
            <a:off x="633984" y="186620"/>
            <a:ext cx="3429000" cy="1719072"/>
          </a:xfrm>
        </p:spPr>
        <p:txBody>
          <a:bodyPr anchor="b">
            <a:normAutofit/>
          </a:bodyPr>
          <a:lstStyle/>
          <a:p>
            <a:r>
              <a:rPr lang="en-US" sz="5400" dirty="0">
                <a:solidFill>
                  <a:schemeClr val="bg1"/>
                </a:solidFill>
              </a:rPr>
              <a:t>What else changed?</a:t>
            </a:r>
          </a:p>
        </p:txBody>
      </p:sp>
      <p:sp>
        <p:nvSpPr>
          <p:cNvPr id="5" name="Content Placeholder 12">
            <a:extLst>
              <a:ext uri="{FF2B5EF4-FFF2-40B4-BE49-F238E27FC236}">
                <a16:creationId xmlns:a16="http://schemas.microsoft.com/office/drawing/2014/main" id="{CDAE62D1-7634-C250-3F59-3A39BB29A528}"/>
              </a:ext>
            </a:extLst>
          </p:cNvPr>
          <p:cNvSpPr>
            <a:spLocks noGrp="1"/>
          </p:cNvSpPr>
          <p:nvPr>
            <p:ph idx="1"/>
          </p:nvPr>
        </p:nvSpPr>
        <p:spPr>
          <a:xfrm>
            <a:off x="633984" y="2167687"/>
            <a:ext cx="3429000" cy="4604049"/>
          </a:xfrm>
        </p:spPr>
        <p:txBody>
          <a:bodyPr anchor="t">
            <a:normAutofit/>
          </a:bodyPr>
          <a:lstStyle/>
          <a:p>
            <a:pPr marL="0" indent="0">
              <a:lnSpc>
                <a:spcPct val="120000"/>
              </a:lnSpc>
              <a:buNone/>
            </a:pPr>
            <a:r>
              <a:rPr lang="en-US" sz="2200" dirty="0">
                <a:solidFill>
                  <a:schemeClr val="bg1"/>
                </a:solidFill>
              </a:rPr>
              <a:t>For one, critic scores used to have a lot more variance, but their variance reached a low point and synced up with listeners’ scores at about the same time.</a:t>
            </a:r>
          </a:p>
          <a:p>
            <a:pPr marL="0" indent="0">
              <a:lnSpc>
                <a:spcPct val="120000"/>
              </a:lnSpc>
              <a:buNone/>
            </a:pPr>
            <a:endParaRPr lang="en-US" sz="2200" dirty="0">
              <a:solidFill>
                <a:schemeClr val="bg1"/>
              </a:solidFill>
            </a:endParaRPr>
          </a:p>
          <a:p>
            <a:pPr marL="0" indent="0">
              <a:lnSpc>
                <a:spcPct val="120000"/>
              </a:lnSpc>
              <a:buNone/>
            </a:pPr>
            <a:r>
              <a:rPr lang="en-US" sz="2200" dirty="0">
                <a:solidFill>
                  <a:schemeClr val="bg1"/>
                </a:solidFill>
              </a:rPr>
              <a:t>Simply put, critics were rating music more </a:t>
            </a:r>
            <a:r>
              <a:rPr lang="en-US" sz="2200" i="1" dirty="0">
                <a:solidFill>
                  <a:schemeClr val="bg1"/>
                </a:solidFill>
              </a:rPr>
              <a:t>consistently</a:t>
            </a:r>
            <a:r>
              <a:rPr lang="en-US" sz="2200" dirty="0">
                <a:solidFill>
                  <a:schemeClr val="bg1"/>
                </a:solidFill>
              </a:rPr>
              <a:t> all of  a sudden. </a:t>
            </a:r>
          </a:p>
        </p:txBody>
      </p:sp>
    </p:spTree>
    <p:extLst>
      <p:ext uri="{BB962C8B-B14F-4D97-AF65-F5344CB8AC3E}">
        <p14:creationId xmlns:p14="http://schemas.microsoft.com/office/powerpoint/2010/main" val="4216052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1AF5CE5-7EDA-DE05-C00E-86B0CA3C94E7}"/>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654296" y="840105"/>
            <a:ext cx="6903720" cy="5177789"/>
          </a:xfrm>
          <a:prstGeom prst="rect">
            <a:avLst/>
          </a:prstGeom>
        </p:spPr>
      </p:pic>
      <p:sp>
        <p:nvSpPr>
          <p:cNvPr id="3" name="Title 1">
            <a:extLst>
              <a:ext uri="{FF2B5EF4-FFF2-40B4-BE49-F238E27FC236}">
                <a16:creationId xmlns:a16="http://schemas.microsoft.com/office/drawing/2014/main" id="{11164D7B-6741-3775-DEB4-2281AD6AA1F3}"/>
              </a:ext>
            </a:extLst>
          </p:cNvPr>
          <p:cNvSpPr>
            <a:spLocks noGrp="1"/>
          </p:cNvSpPr>
          <p:nvPr>
            <p:ph type="title"/>
          </p:nvPr>
        </p:nvSpPr>
        <p:spPr>
          <a:xfrm>
            <a:off x="633984" y="-1"/>
            <a:ext cx="3429000" cy="2167687"/>
          </a:xfrm>
        </p:spPr>
        <p:txBody>
          <a:bodyPr anchor="b">
            <a:normAutofit fontScale="90000"/>
          </a:bodyPr>
          <a:lstStyle/>
          <a:p>
            <a:r>
              <a:rPr lang="en-US" sz="5400" dirty="0">
                <a:solidFill>
                  <a:schemeClr val="bg1"/>
                </a:solidFill>
              </a:rPr>
              <a:t>But did</a:t>
            </a:r>
            <a:br>
              <a:rPr lang="en-US" sz="5400" dirty="0">
                <a:solidFill>
                  <a:schemeClr val="bg1"/>
                </a:solidFill>
              </a:rPr>
            </a:br>
            <a:r>
              <a:rPr lang="en-US" sz="5400" dirty="0">
                <a:solidFill>
                  <a:schemeClr val="bg1"/>
                </a:solidFill>
              </a:rPr>
              <a:t>the </a:t>
            </a:r>
            <a:r>
              <a:rPr lang="en-US" sz="5400" i="1" dirty="0">
                <a:solidFill>
                  <a:schemeClr val="bg1"/>
                </a:solidFill>
              </a:rPr>
              <a:t>music</a:t>
            </a:r>
            <a:r>
              <a:rPr lang="en-US" sz="5400" dirty="0">
                <a:solidFill>
                  <a:schemeClr val="bg1"/>
                </a:solidFill>
              </a:rPr>
              <a:t> change?</a:t>
            </a:r>
          </a:p>
        </p:txBody>
      </p:sp>
      <p:sp>
        <p:nvSpPr>
          <p:cNvPr id="4" name="Content Placeholder 12">
            <a:extLst>
              <a:ext uri="{FF2B5EF4-FFF2-40B4-BE49-F238E27FC236}">
                <a16:creationId xmlns:a16="http://schemas.microsoft.com/office/drawing/2014/main" id="{F9F1CB46-09D2-F140-AEA2-11E482352B56}"/>
              </a:ext>
            </a:extLst>
          </p:cNvPr>
          <p:cNvSpPr>
            <a:spLocks noGrp="1"/>
          </p:cNvSpPr>
          <p:nvPr>
            <p:ph idx="1"/>
          </p:nvPr>
        </p:nvSpPr>
        <p:spPr>
          <a:xfrm>
            <a:off x="633984" y="2298318"/>
            <a:ext cx="3429000" cy="4604049"/>
          </a:xfrm>
        </p:spPr>
        <p:txBody>
          <a:bodyPr anchor="t">
            <a:normAutofit/>
          </a:bodyPr>
          <a:lstStyle/>
          <a:p>
            <a:pPr marL="0" indent="0">
              <a:lnSpc>
                <a:spcPct val="120000"/>
              </a:lnSpc>
              <a:buNone/>
            </a:pPr>
            <a:r>
              <a:rPr lang="en-US" sz="2200" dirty="0">
                <a:solidFill>
                  <a:schemeClr val="bg1"/>
                </a:solidFill>
              </a:rPr>
              <a:t>Quite possibly.</a:t>
            </a:r>
          </a:p>
          <a:p>
            <a:pPr marL="0" indent="0">
              <a:lnSpc>
                <a:spcPct val="120000"/>
              </a:lnSpc>
              <a:buNone/>
            </a:pPr>
            <a:r>
              <a:rPr lang="en-US" sz="2200" dirty="0">
                <a:solidFill>
                  <a:schemeClr val="bg1"/>
                </a:solidFill>
              </a:rPr>
              <a:t>For one, there’s been an explosion of the number of albums released each year since the 90s, and the rate suddenly blips right at 2013, but quickly recovers.</a:t>
            </a:r>
          </a:p>
          <a:p>
            <a:pPr marL="0" indent="0">
              <a:lnSpc>
                <a:spcPct val="120000"/>
              </a:lnSpc>
              <a:buNone/>
            </a:pPr>
            <a:r>
              <a:rPr lang="en-US" sz="2200" dirty="0">
                <a:solidFill>
                  <a:schemeClr val="bg1"/>
                </a:solidFill>
              </a:rPr>
              <a:t>So, </a:t>
            </a:r>
            <a:r>
              <a:rPr lang="en-US" sz="2200" i="1" dirty="0">
                <a:solidFill>
                  <a:schemeClr val="bg1"/>
                </a:solidFill>
              </a:rPr>
              <a:t>something</a:t>
            </a:r>
            <a:r>
              <a:rPr lang="en-US" sz="2200" dirty="0">
                <a:solidFill>
                  <a:schemeClr val="bg1"/>
                </a:solidFill>
              </a:rPr>
              <a:t> definitely happened…</a:t>
            </a:r>
          </a:p>
        </p:txBody>
      </p:sp>
    </p:spTree>
    <p:extLst>
      <p:ext uri="{BB962C8B-B14F-4D97-AF65-F5344CB8AC3E}">
        <p14:creationId xmlns:p14="http://schemas.microsoft.com/office/powerpoint/2010/main" val="3912421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1AF5CE5-7EDA-DE05-C00E-86B0CA3C94E7}"/>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654296" y="840105"/>
            <a:ext cx="6903720" cy="5177789"/>
          </a:xfrm>
          <a:prstGeom prst="rect">
            <a:avLst/>
          </a:prstGeom>
        </p:spPr>
      </p:pic>
      <p:sp>
        <p:nvSpPr>
          <p:cNvPr id="3" name="Title 1">
            <a:extLst>
              <a:ext uri="{FF2B5EF4-FFF2-40B4-BE49-F238E27FC236}">
                <a16:creationId xmlns:a16="http://schemas.microsoft.com/office/drawing/2014/main" id="{A6688D86-BB98-2C3E-1B69-5E1E1EFD71D2}"/>
              </a:ext>
            </a:extLst>
          </p:cNvPr>
          <p:cNvSpPr>
            <a:spLocks noGrp="1"/>
          </p:cNvSpPr>
          <p:nvPr>
            <p:ph type="title"/>
          </p:nvPr>
        </p:nvSpPr>
        <p:spPr>
          <a:xfrm>
            <a:off x="633984" y="0"/>
            <a:ext cx="3429000" cy="1719072"/>
          </a:xfrm>
        </p:spPr>
        <p:txBody>
          <a:bodyPr anchor="b">
            <a:normAutofit/>
          </a:bodyPr>
          <a:lstStyle/>
          <a:p>
            <a:r>
              <a:rPr lang="en-US" sz="5400" dirty="0">
                <a:solidFill>
                  <a:schemeClr val="bg1"/>
                </a:solidFill>
              </a:rPr>
              <a:t>Whoa!</a:t>
            </a:r>
          </a:p>
        </p:txBody>
      </p:sp>
      <p:sp>
        <p:nvSpPr>
          <p:cNvPr id="4" name="Content Placeholder 12">
            <a:extLst>
              <a:ext uri="{FF2B5EF4-FFF2-40B4-BE49-F238E27FC236}">
                <a16:creationId xmlns:a16="http://schemas.microsoft.com/office/drawing/2014/main" id="{7B50BACA-AD2B-92CF-B662-D79E205BFF9C}"/>
              </a:ext>
            </a:extLst>
          </p:cNvPr>
          <p:cNvSpPr>
            <a:spLocks noGrp="1"/>
          </p:cNvSpPr>
          <p:nvPr>
            <p:ph idx="1"/>
          </p:nvPr>
        </p:nvSpPr>
        <p:spPr>
          <a:xfrm>
            <a:off x="633984" y="1719072"/>
            <a:ext cx="3429000" cy="5831451"/>
          </a:xfrm>
        </p:spPr>
        <p:txBody>
          <a:bodyPr anchor="t">
            <a:normAutofit/>
          </a:bodyPr>
          <a:lstStyle/>
          <a:p>
            <a:pPr marL="0" indent="0">
              <a:lnSpc>
                <a:spcPct val="120000"/>
              </a:lnSpc>
              <a:buNone/>
            </a:pPr>
            <a:r>
              <a:rPr lang="en-US" sz="2200" dirty="0">
                <a:solidFill>
                  <a:schemeClr val="bg1"/>
                </a:solidFill>
              </a:rPr>
              <a:t>Indeed! And the number of different genres in the market </a:t>
            </a:r>
            <a:r>
              <a:rPr lang="en-US" sz="2200" i="1" dirty="0">
                <a:solidFill>
                  <a:schemeClr val="bg1"/>
                </a:solidFill>
              </a:rPr>
              <a:t>also</a:t>
            </a:r>
            <a:r>
              <a:rPr lang="en-US" sz="2200" dirty="0">
                <a:solidFill>
                  <a:schemeClr val="bg1"/>
                </a:solidFill>
              </a:rPr>
              <a:t> blipped at exactly that time.</a:t>
            </a:r>
          </a:p>
          <a:p>
            <a:pPr marL="0" indent="0">
              <a:lnSpc>
                <a:spcPct val="120000"/>
              </a:lnSpc>
              <a:buNone/>
            </a:pPr>
            <a:r>
              <a:rPr lang="en-US" sz="2200" dirty="0">
                <a:solidFill>
                  <a:schemeClr val="bg1"/>
                </a:solidFill>
              </a:rPr>
              <a:t>So, whatever happened in 2013 changed: </a:t>
            </a:r>
          </a:p>
          <a:p>
            <a:pPr marL="0" indent="0">
              <a:lnSpc>
                <a:spcPct val="120000"/>
              </a:lnSpc>
              <a:buNone/>
            </a:pPr>
            <a:r>
              <a:rPr lang="en-US" sz="2200" dirty="0">
                <a:solidFill>
                  <a:schemeClr val="bg1"/>
                </a:solidFill>
              </a:rPr>
              <a:t>1. </a:t>
            </a:r>
            <a:r>
              <a:rPr lang="en-US" sz="2000" dirty="0">
                <a:solidFill>
                  <a:schemeClr val="bg1"/>
                </a:solidFill>
              </a:rPr>
              <a:t>Critic behavior </a:t>
            </a:r>
          </a:p>
          <a:p>
            <a:pPr marL="0" indent="0">
              <a:lnSpc>
                <a:spcPct val="120000"/>
              </a:lnSpc>
              <a:buNone/>
            </a:pPr>
            <a:r>
              <a:rPr lang="en-US" sz="2000" dirty="0">
                <a:solidFill>
                  <a:schemeClr val="bg1"/>
                </a:solidFill>
              </a:rPr>
              <a:t>2. New album quantity</a:t>
            </a:r>
          </a:p>
          <a:p>
            <a:pPr marL="0" indent="0">
              <a:lnSpc>
                <a:spcPct val="120000"/>
              </a:lnSpc>
              <a:buNone/>
            </a:pPr>
            <a:r>
              <a:rPr lang="en-US" sz="2000" dirty="0">
                <a:solidFill>
                  <a:schemeClr val="bg1"/>
                </a:solidFill>
              </a:rPr>
              <a:t>3. Musical variety</a:t>
            </a:r>
          </a:p>
          <a:p>
            <a:pPr marL="0" indent="0">
              <a:lnSpc>
                <a:spcPct val="120000"/>
              </a:lnSpc>
              <a:buNone/>
            </a:pPr>
            <a:r>
              <a:rPr lang="en-US" sz="2200" dirty="0">
                <a:solidFill>
                  <a:schemeClr val="bg1"/>
                </a:solidFill>
              </a:rPr>
              <a:t>All at once!</a:t>
            </a:r>
          </a:p>
        </p:txBody>
      </p:sp>
    </p:spTree>
    <p:extLst>
      <p:ext uri="{BB962C8B-B14F-4D97-AF65-F5344CB8AC3E}">
        <p14:creationId xmlns:p14="http://schemas.microsoft.com/office/powerpoint/2010/main" val="271397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973B52-64BC-5D87-860A-6535D9032E63}"/>
              </a:ext>
            </a:extLst>
          </p:cNvPr>
          <p:cNvSpPr/>
          <p:nvPr/>
        </p:nvSpPr>
        <p:spPr>
          <a:xfrm>
            <a:off x="-10066"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D3B7457-AD32-08CF-8ACB-4923B6CD4B08}"/>
              </a:ext>
            </a:extLst>
          </p:cNvPr>
          <p:cNvSpPr/>
          <p:nvPr/>
        </p:nvSpPr>
        <p:spPr>
          <a:xfrm>
            <a:off x="0" y="1112807"/>
            <a:ext cx="12192000" cy="4917057"/>
          </a:xfrm>
          <a:prstGeom prst="rect">
            <a:avLst/>
          </a:prstGeom>
          <a:solidFill>
            <a:srgbClr val="0785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DDEDEE97-30C8-10CE-8DCA-A7171DEAB9FE}"/>
              </a:ext>
            </a:extLst>
          </p:cNvPr>
          <p:cNvSpPr>
            <a:spLocks noGrp="1"/>
          </p:cNvSpPr>
          <p:nvPr>
            <p:ph type="title"/>
          </p:nvPr>
        </p:nvSpPr>
        <p:spPr>
          <a:xfrm>
            <a:off x="4381500" y="379554"/>
            <a:ext cx="3429000" cy="1719072"/>
          </a:xfrm>
        </p:spPr>
        <p:txBody>
          <a:bodyPr anchor="b">
            <a:normAutofit/>
          </a:bodyPr>
          <a:lstStyle/>
          <a:p>
            <a:pPr algn="ctr"/>
            <a:r>
              <a:rPr lang="en-US" sz="5400" dirty="0">
                <a:solidFill>
                  <a:schemeClr val="bg1"/>
                </a:solidFill>
              </a:rPr>
              <a:t>But why?</a:t>
            </a:r>
          </a:p>
        </p:txBody>
      </p:sp>
      <p:sp>
        <p:nvSpPr>
          <p:cNvPr id="12" name="Content Placeholder 12">
            <a:extLst>
              <a:ext uri="{FF2B5EF4-FFF2-40B4-BE49-F238E27FC236}">
                <a16:creationId xmlns:a16="http://schemas.microsoft.com/office/drawing/2014/main" id="{BD0FBA9D-E63C-9A7C-705B-5FB8A831357D}"/>
              </a:ext>
            </a:extLst>
          </p:cNvPr>
          <p:cNvSpPr>
            <a:spLocks noGrp="1"/>
          </p:cNvSpPr>
          <p:nvPr>
            <p:ph idx="1"/>
          </p:nvPr>
        </p:nvSpPr>
        <p:spPr>
          <a:xfrm>
            <a:off x="586595" y="2659336"/>
            <a:ext cx="10998679" cy="4604049"/>
          </a:xfrm>
        </p:spPr>
        <p:txBody>
          <a:bodyPr anchor="t">
            <a:normAutofit/>
          </a:bodyPr>
          <a:lstStyle/>
          <a:p>
            <a:pPr marL="0" indent="0" algn="ctr">
              <a:lnSpc>
                <a:spcPct val="120000"/>
              </a:lnSpc>
              <a:buNone/>
            </a:pPr>
            <a:r>
              <a:rPr lang="en-US" sz="2200" dirty="0">
                <a:solidFill>
                  <a:schemeClr val="bg1"/>
                </a:solidFill>
              </a:rPr>
              <a:t>After a long examination, I don’t believe the answer is in this dataset.</a:t>
            </a:r>
          </a:p>
          <a:p>
            <a:pPr marL="0" indent="0" algn="ctr">
              <a:lnSpc>
                <a:spcPct val="120000"/>
              </a:lnSpc>
              <a:buNone/>
            </a:pPr>
            <a:r>
              <a:rPr lang="en-US" sz="2200" dirty="0">
                <a:solidFill>
                  <a:schemeClr val="bg1"/>
                </a:solidFill>
              </a:rPr>
              <a:t>I think the most likely candidate is the growing popularity of music streaming services.</a:t>
            </a:r>
          </a:p>
          <a:p>
            <a:pPr marL="0" indent="0" algn="ctr">
              <a:lnSpc>
                <a:spcPct val="120000"/>
              </a:lnSpc>
              <a:buNone/>
            </a:pPr>
            <a:r>
              <a:rPr lang="en-US" sz="2200" dirty="0">
                <a:solidFill>
                  <a:schemeClr val="bg1"/>
                </a:solidFill>
              </a:rPr>
              <a:t>Spotify hit a few big milestones that year, and new services were introduced.</a:t>
            </a:r>
          </a:p>
          <a:p>
            <a:pPr marL="0" indent="0" algn="ctr">
              <a:lnSpc>
                <a:spcPct val="120000"/>
              </a:lnSpc>
              <a:buNone/>
            </a:pPr>
            <a:r>
              <a:rPr lang="en-US" sz="2200" dirty="0">
                <a:solidFill>
                  <a:schemeClr val="bg1"/>
                </a:solidFill>
              </a:rPr>
              <a:t>New modes of listening change monetary incentives for both musicians and critics.</a:t>
            </a:r>
          </a:p>
          <a:p>
            <a:pPr marL="0" indent="0" algn="ctr">
              <a:lnSpc>
                <a:spcPct val="120000"/>
              </a:lnSpc>
              <a:buNone/>
            </a:pPr>
            <a:r>
              <a:rPr lang="en-US" sz="2200" dirty="0">
                <a:solidFill>
                  <a:schemeClr val="bg1"/>
                </a:solidFill>
              </a:rPr>
              <a:t>It also changes listener behavior, as well as the music they’re exposed to.</a:t>
            </a:r>
          </a:p>
          <a:p>
            <a:pPr marL="0" indent="0" algn="ctr">
              <a:lnSpc>
                <a:spcPct val="120000"/>
              </a:lnSpc>
              <a:buNone/>
            </a:pPr>
            <a:r>
              <a:rPr lang="en-US" sz="2200" dirty="0">
                <a:solidFill>
                  <a:schemeClr val="bg1"/>
                </a:solidFill>
              </a:rPr>
              <a:t>But, one thing didn’t change…</a:t>
            </a:r>
          </a:p>
        </p:txBody>
      </p:sp>
    </p:spTree>
    <p:extLst>
      <p:ext uri="{BB962C8B-B14F-4D97-AF65-F5344CB8AC3E}">
        <p14:creationId xmlns:p14="http://schemas.microsoft.com/office/powerpoint/2010/main" val="1720377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3781B30-01F8-D03B-3178-7DC7C9CFB545}"/>
              </a:ext>
            </a:extLst>
          </p:cNvPr>
          <p:cNvSpPr/>
          <p:nvPr/>
        </p:nvSpPr>
        <p:spPr>
          <a:xfrm>
            <a:off x="-10066" y="2506662"/>
            <a:ext cx="12192000" cy="43513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13A68B5-AC17-D0DB-5A59-5B595C0E8B6B}"/>
              </a:ext>
            </a:extLst>
          </p:cNvPr>
          <p:cNvSpPr/>
          <p:nvPr/>
        </p:nvSpPr>
        <p:spPr>
          <a:xfrm>
            <a:off x="0" y="1"/>
            <a:ext cx="12192000" cy="2506662"/>
          </a:xfrm>
          <a:prstGeom prst="rect">
            <a:avLst/>
          </a:prstGeom>
          <a:solidFill>
            <a:srgbClr val="0785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AB2218F-AA4C-D622-DD86-D94F3C2DC2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1598013" y="2506662"/>
            <a:ext cx="8702676" cy="4351338"/>
          </a:xfrm>
        </p:spPr>
      </p:pic>
      <p:sp>
        <p:nvSpPr>
          <p:cNvPr id="8" name="Content Placeholder 12">
            <a:extLst>
              <a:ext uri="{FF2B5EF4-FFF2-40B4-BE49-F238E27FC236}">
                <a16:creationId xmlns:a16="http://schemas.microsoft.com/office/drawing/2014/main" id="{736A4AC1-5D32-22B5-70CE-831FF5261F51}"/>
              </a:ext>
            </a:extLst>
          </p:cNvPr>
          <p:cNvSpPr txBox="1">
            <a:spLocks/>
          </p:cNvSpPr>
          <p:nvPr/>
        </p:nvSpPr>
        <p:spPr>
          <a:xfrm>
            <a:off x="596657" y="278446"/>
            <a:ext cx="10998679" cy="208519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US" sz="4000" dirty="0">
                <a:solidFill>
                  <a:schemeClr val="bg1"/>
                </a:solidFill>
              </a:rPr>
              <a:t>Nobody releases new music in December,</a:t>
            </a:r>
          </a:p>
          <a:p>
            <a:pPr marL="0" indent="0" algn="ctr">
              <a:lnSpc>
                <a:spcPct val="120000"/>
              </a:lnSpc>
              <a:buFont typeface="Arial" panose="020B0604020202020204" pitchFamily="34" charset="0"/>
              <a:buNone/>
            </a:pPr>
            <a:r>
              <a:rPr lang="en-US" sz="4000" dirty="0">
                <a:solidFill>
                  <a:schemeClr val="bg1"/>
                </a:solidFill>
              </a:rPr>
              <a:t>and everyone will hate it if you do!</a:t>
            </a:r>
          </a:p>
        </p:txBody>
      </p:sp>
    </p:spTree>
    <p:extLst>
      <p:ext uri="{BB962C8B-B14F-4D97-AF65-F5344CB8AC3E}">
        <p14:creationId xmlns:p14="http://schemas.microsoft.com/office/powerpoint/2010/main" val="3053143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97D3EB-3D43-6C39-D714-DF62B390924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0A62CEE-2275-D21D-5D87-C42DC1157CA1}"/>
              </a:ext>
            </a:extLst>
          </p:cNvPr>
          <p:cNvSpPr/>
          <p:nvPr/>
        </p:nvSpPr>
        <p:spPr>
          <a:xfrm>
            <a:off x="0" y="1518253"/>
            <a:ext cx="12192000" cy="4175185"/>
          </a:xfrm>
          <a:prstGeom prst="rect">
            <a:avLst/>
          </a:prstGeom>
          <a:solidFill>
            <a:srgbClr val="0785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72660F-1802-B532-C5EC-B39CCE7809A5}"/>
              </a:ext>
            </a:extLst>
          </p:cNvPr>
          <p:cNvSpPr>
            <a:spLocks noGrp="1"/>
          </p:cNvSpPr>
          <p:nvPr>
            <p:ph type="ctrTitle"/>
          </p:nvPr>
        </p:nvSpPr>
        <p:spPr>
          <a:xfrm>
            <a:off x="603850" y="544397"/>
            <a:ext cx="11007306" cy="2387600"/>
          </a:xfrm>
          <a:noFill/>
        </p:spPr>
        <p:txBody>
          <a:bodyPr/>
          <a:lstStyle/>
          <a:p>
            <a:r>
              <a:rPr lang="en-US" dirty="0">
                <a:solidFill>
                  <a:schemeClr val="bg1"/>
                </a:solidFill>
              </a:rPr>
              <a:t>Thank you</a:t>
            </a:r>
          </a:p>
        </p:txBody>
      </p:sp>
      <p:sp>
        <p:nvSpPr>
          <p:cNvPr id="3" name="Subtitle 2">
            <a:extLst>
              <a:ext uri="{FF2B5EF4-FFF2-40B4-BE49-F238E27FC236}">
                <a16:creationId xmlns:a16="http://schemas.microsoft.com/office/drawing/2014/main" id="{0C9970C1-9C40-3FCA-C94F-E8C9815C18AB}"/>
              </a:ext>
            </a:extLst>
          </p:cNvPr>
          <p:cNvSpPr>
            <a:spLocks noGrp="1"/>
          </p:cNvSpPr>
          <p:nvPr>
            <p:ph type="subTitle" idx="1"/>
          </p:nvPr>
        </p:nvSpPr>
        <p:spPr>
          <a:xfrm>
            <a:off x="603849" y="3576160"/>
            <a:ext cx="11007305" cy="1655762"/>
          </a:xfrm>
          <a:noFill/>
        </p:spPr>
        <p:txBody>
          <a:bodyPr>
            <a:normAutofit lnSpcReduction="10000"/>
          </a:bodyPr>
          <a:lstStyle/>
          <a:p>
            <a:r>
              <a:rPr lang="en-US" dirty="0">
                <a:solidFill>
                  <a:schemeClr val="bg1"/>
                </a:solidFill>
              </a:rPr>
              <a:t>Joshua Ogden-Davis</a:t>
            </a:r>
          </a:p>
          <a:p>
            <a:r>
              <a:rPr lang="en-US" dirty="0">
                <a:solidFill>
                  <a:schemeClr val="bg1"/>
                </a:solidFill>
              </a:rPr>
              <a:t>January 2024</a:t>
            </a:r>
          </a:p>
          <a:p>
            <a:endParaRPr lang="en-US" dirty="0">
              <a:solidFill>
                <a:schemeClr val="bg1"/>
              </a:solidFill>
            </a:endParaRPr>
          </a:p>
          <a:p>
            <a:r>
              <a:rPr lang="en-US" dirty="0">
                <a:solidFill>
                  <a:schemeClr val="bg1"/>
                </a:solidFill>
              </a:rPr>
              <a:t>For Springboard</a:t>
            </a:r>
          </a:p>
        </p:txBody>
      </p:sp>
    </p:spTree>
    <p:extLst>
      <p:ext uri="{BB962C8B-B14F-4D97-AF65-F5344CB8AC3E}">
        <p14:creationId xmlns:p14="http://schemas.microsoft.com/office/powerpoint/2010/main" val="1029804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TotalTime>
  <Words>364</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2013: The Year Music Got Weird</vt:lpstr>
      <vt:lpstr>In 2013…</vt:lpstr>
      <vt:lpstr>Is that a big difference?</vt:lpstr>
      <vt:lpstr>What else changed?</vt:lpstr>
      <vt:lpstr>But did the music change?</vt:lpstr>
      <vt:lpstr>Whoa!</vt:lpstr>
      <vt:lpstr>But why?</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2013: The Year Music Got Weird</dc:title>
  <dc:creator>Joshua Ogden-Davis</dc:creator>
  <cp:lastModifiedBy>Joshua Ogden-Davis</cp:lastModifiedBy>
  <cp:revision>12</cp:revision>
  <dcterms:created xsi:type="dcterms:W3CDTF">2024-01-11T23:27:30Z</dcterms:created>
  <dcterms:modified xsi:type="dcterms:W3CDTF">2024-01-12T03:28:04Z</dcterms:modified>
</cp:coreProperties>
</file>