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63" r:id="rId7"/>
    <p:sldId id="270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3F0"/>
    <a:srgbClr val="59B600"/>
    <a:srgbClr val="C21632"/>
    <a:srgbClr val="E69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B086-9FB9-0D68-7A3B-CF06955C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8C25-1C0B-898D-7F08-A1AE9950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7012-14B3-9C7C-AFB4-892F82BE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67C4-8C5A-AEDE-ABE8-866207E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66E5-8157-58BE-13E4-4284E058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457-93FE-D780-1FA7-F0BA432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0407-FD5D-DD12-D847-8C1D6515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1EA-F97B-1133-B13B-A14A30F4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FD2-E772-C04B-C9FC-456C8E1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6E3B-6733-B015-9989-3C4101F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38FE-BED1-FD1F-A28F-854233C37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0149-54B7-2C0F-5509-0EF270E2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C95D-4ED7-F127-3F19-E4E0F9E7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A6F1-2A04-D7A1-5C6A-82F3E23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40E-1D3F-85FA-CEF2-7095C202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06-90CC-017F-DE38-8FE54DB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DDE-13DE-BA19-A0C1-643308E6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081D-5730-BBA8-2AD7-3B15E86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9D40-F98E-B7BA-D8BC-FB18C31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A305-7BD0-3E24-A9D8-1C3F8F4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318-081E-DEBC-D2DD-7AB3822B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F724-348B-347D-3CBE-1AF77255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96E6-98D3-9A3C-5A16-E284E7E6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A9B0-B9B3-1087-B8C9-3CC875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56F6-F506-B472-A2BF-4D434B6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17A-6A78-1D22-CD39-D4F94FC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0532-C9A6-2D48-FAF0-683D9754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9EA4-9729-AE81-BB92-7B98110B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3297-CEBA-A988-023D-2A5BEDB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D8C6-81BB-A93C-B9F8-BE8D3920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2434-9E00-959C-092D-6F1531E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E68-ECA1-CE69-729E-2C2000F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44F3-EAC4-C9F3-BA7B-875C3849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EACC-24AB-BD61-231E-3BD26019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FD951-F8C2-3021-918F-D87669AB3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72F4F-F941-BF58-1459-86F2794B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533F4-2A2E-4275-DC2B-7A4C9436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C772D-9755-0631-A30F-CE05C6D1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68B63-ECF3-A99D-6601-D5AF89F1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D2E-4AB6-0046-66D5-A2E93F67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6871-6E07-6A7C-A344-7E35410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6C065-903E-82A0-6EE0-2A421F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6619-E8C1-E9AE-DF5B-C5A1AEA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5947-8506-82B9-BB5D-72427BA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8FF9-93CC-7D29-3591-E701ED8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83F8-1CF1-EE96-1A56-7923023B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12C-A2A4-2D42-E63F-1408053A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5EDF-38B3-21AB-CBA4-AFF0ECC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AEE9-3A2F-8C11-C31C-B6EEA67E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809D-F507-E632-70AE-1C152432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DADF-36F7-C4A7-9E09-CDC1911C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0601-1420-B9F8-79FE-F92C75E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CFC-F1CC-CB86-209F-C484970B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6403C-D09B-55B7-ED8C-7FADEB91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9657-B2B1-6D40-FF1E-467CFFE4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6701-C16E-E0D1-8211-DF14B8F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2AE6-A3BA-966D-B900-2C2A7AEA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E1C5-76BF-2EBB-77B9-2C73FA5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8EF65-3EA6-0C0E-0AEB-F7A3D986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BD0E-B20D-EDFD-EE93-092EFBAC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BAB4-C134-265D-85F6-334949654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5F56-674A-7654-62EF-0925EBEB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0862-9C39-F001-41D0-A3C160E6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Steam Video Game</a:t>
            </a:r>
            <a:b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9439"/>
            <a:ext cx="9144000" cy="1508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 Springboard Data Science Career Track Final Capstone Project</a:t>
            </a:r>
          </a:p>
          <a:p>
            <a:endParaRPr lang="en-US" sz="1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2013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446-7F52-0D23-D840-BBDFF3C9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91639" cy="4557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Best parameters*: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similar_user_limit</a:t>
            </a:r>
            <a:r>
              <a:rPr lang="en-US" sz="2000" dirty="0"/>
              <a:t>': 250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collab_filter_limit</a:t>
            </a:r>
            <a:r>
              <a:rPr lang="en-US" sz="2000" dirty="0"/>
              <a:t>': 103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content_filter_limit</a:t>
            </a:r>
            <a:r>
              <a:rPr lang="en-US" sz="2000" dirty="0"/>
              <a:t>': 32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double_bonus</a:t>
            </a:r>
            <a:r>
              <a:rPr lang="en-US" sz="2000" dirty="0"/>
              <a:t>': 1.79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popular_bias</a:t>
            </a:r>
            <a:r>
              <a:rPr lang="en-US" sz="2000" dirty="0"/>
              <a:t>': 1.84</a:t>
            </a:r>
          </a:p>
          <a:p>
            <a:pPr marL="0" indent="0">
              <a:buNone/>
            </a:pPr>
            <a:r>
              <a:rPr lang="en-US" sz="2000" dirty="0"/>
              <a:t>'ratio': 0.71</a:t>
            </a:r>
          </a:p>
          <a:p>
            <a:pPr marL="0" indent="0">
              <a:buNone/>
            </a:pPr>
            <a:r>
              <a:rPr lang="en-US" sz="2000" dirty="0"/>
              <a:t>'recs': 20</a:t>
            </a:r>
          </a:p>
          <a:p>
            <a:pPr marL="0" indent="0">
              <a:buNone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*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BayesianOptimization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165333-778E-1B4E-A582-45D5028B3DB3}"/>
              </a:ext>
            </a:extLst>
          </p:cNvPr>
          <p:cNvSpPr txBox="1">
            <a:spLocks/>
          </p:cNvSpPr>
          <p:nvPr/>
        </p:nvSpPr>
        <p:spPr>
          <a:xfrm>
            <a:off x="5977379" y="1690688"/>
            <a:ext cx="45916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Best model performance: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Test users: 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Good recs: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Bad recs: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Total score: 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B6B-FD76-70FD-1E3C-7E4C27F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3F5E-537A-7934-1EDB-2568AF15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Continuously increase dataset</a:t>
            </a:r>
          </a:p>
          <a:p>
            <a:r>
              <a:rPr lang="en-US" dirty="0"/>
              <a:t>Include more features (developer, publisher, date released,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Control for new vs old users (only have “recently” played game info)</a:t>
            </a:r>
          </a:p>
          <a:p>
            <a:r>
              <a:rPr lang="en-US" dirty="0"/>
              <a:t>Develop a higher-resolution evaluation function (utilize ranking,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Implement PostgreSQL database</a:t>
            </a:r>
          </a:p>
          <a:p>
            <a:r>
              <a:rPr lang="en-US" dirty="0"/>
              <a:t>Move to the cloud</a:t>
            </a:r>
          </a:p>
        </p:txBody>
      </p:sp>
    </p:spTree>
    <p:extLst>
      <p:ext uri="{BB962C8B-B14F-4D97-AF65-F5344CB8AC3E}">
        <p14:creationId xmlns:p14="http://schemas.microsoft.com/office/powerpoint/2010/main" val="239447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811"/>
            <a:ext cx="9144000" cy="20495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Springboard Data Science Career Track Final Capstone Project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GitHub: </a:t>
            </a:r>
            <a:r>
              <a:rPr lang="en-US" sz="1800" dirty="0" err="1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joshtod</a:t>
            </a:r>
            <a:endParaRPr lang="en-US" sz="1800" dirty="0">
              <a:solidFill>
                <a:srgbClr val="2DC3F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Email: ogden.davis@gmail.com</a:t>
            </a:r>
          </a:p>
        </p:txBody>
      </p:sp>
    </p:spTree>
    <p:extLst>
      <p:ext uri="{BB962C8B-B14F-4D97-AF65-F5344CB8AC3E}">
        <p14:creationId xmlns:p14="http://schemas.microsoft.com/office/powerpoint/2010/main" val="33593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87A224-E917-6A47-4F0E-3F2985E12913}"/>
              </a:ext>
            </a:extLst>
          </p:cNvPr>
          <p:cNvSpPr txBox="1">
            <a:spLocks/>
          </p:cNvSpPr>
          <p:nvPr/>
        </p:nvSpPr>
        <p:spPr>
          <a:xfrm>
            <a:off x="6226629" y="4044041"/>
            <a:ext cx="4479471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Recommendation Engine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Collaborative + Content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Hybrid Filtering (custom)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FE922B-362C-D5B8-3CDA-B904EAF35284}"/>
              </a:ext>
            </a:extLst>
          </p:cNvPr>
          <p:cNvSpPr/>
          <p:nvPr/>
        </p:nvSpPr>
        <p:spPr>
          <a:xfrm>
            <a:off x="5453742" y="4740727"/>
            <a:ext cx="772887" cy="696686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FDB23-76F8-FF86-002F-F346DC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FFBC-1728-7B49-1A4C-AC3A7686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1149584" cy="1498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>
                <a:solidFill>
                  <a:srgbClr val="C21632"/>
                </a:solidFill>
              </a:rPr>
              <a:t>Generate an extensive dataset </a:t>
            </a:r>
            <a:r>
              <a:rPr lang="en-US" dirty="0"/>
              <a:t>from </a:t>
            </a:r>
            <a:r>
              <a:rPr lang="en-US" b="1" dirty="0">
                <a:solidFill>
                  <a:srgbClr val="C21632"/>
                </a:solidFill>
              </a:rPr>
              <a:t>publicly-available data</a:t>
            </a:r>
          </a:p>
          <a:p>
            <a:pPr marL="0" indent="0">
              <a:buNone/>
            </a:pPr>
            <a:r>
              <a:rPr lang="en-US" dirty="0"/>
              <a:t>2. Develop a </a:t>
            </a:r>
            <a:r>
              <a:rPr lang="en-US" b="1" dirty="0">
                <a:solidFill>
                  <a:srgbClr val="2DC3F0"/>
                </a:solidFill>
              </a:rPr>
              <a:t>game recommendation system </a:t>
            </a:r>
            <a:r>
              <a:rPr lang="en-US" dirty="0"/>
              <a:t>for </a:t>
            </a:r>
            <a:r>
              <a:rPr lang="en-US" b="1" dirty="0">
                <a:solidFill>
                  <a:srgbClr val="2DC3F0"/>
                </a:solidFill>
              </a:rPr>
              <a:t>existing users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086CBA-7CA5-19F0-85DB-EBE1D9A0C49C}"/>
              </a:ext>
            </a:extLst>
          </p:cNvPr>
          <p:cNvSpPr txBox="1">
            <a:spLocks/>
          </p:cNvSpPr>
          <p:nvPr/>
        </p:nvSpPr>
        <p:spPr>
          <a:xfrm>
            <a:off x="838200" y="2781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Main Sub-Projects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E6779C-6386-8125-D25D-6DB935EF333D}"/>
              </a:ext>
            </a:extLst>
          </p:cNvPr>
          <p:cNvSpPr txBox="1">
            <a:spLocks/>
          </p:cNvSpPr>
          <p:nvPr/>
        </p:nvSpPr>
        <p:spPr>
          <a:xfrm>
            <a:off x="974272" y="4044041"/>
            <a:ext cx="4479470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Web Scraping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user profiles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game profiles</a:t>
            </a:r>
          </a:p>
        </p:txBody>
      </p:sp>
    </p:spTree>
    <p:extLst>
      <p:ext uri="{BB962C8B-B14F-4D97-AF65-F5344CB8AC3E}">
        <p14:creationId xmlns:p14="http://schemas.microsoft.com/office/powerpoint/2010/main" val="23874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CC64-9C81-B6B6-46D9-801AB17F50A7}"/>
              </a:ext>
            </a:extLst>
          </p:cNvPr>
          <p:cNvCxnSpPr>
            <a:cxnSpLocks/>
          </p:cNvCxnSpPr>
          <p:nvPr/>
        </p:nvCxnSpPr>
        <p:spPr>
          <a:xfrm>
            <a:off x="8221980" y="4374377"/>
            <a:ext cx="1032464" cy="623353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E59E56-4578-CE75-B814-E6721CA7C09F}"/>
              </a:ext>
            </a:extLst>
          </p:cNvPr>
          <p:cNvSpPr/>
          <p:nvPr/>
        </p:nvSpPr>
        <p:spPr>
          <a:xfrm rot="898311">
            <a:off x="8023734" y="2240001"/>
            <a:ext cx="1221921" cy="228600"/>
          </a:xfrm>
          <a:prstGeom prst="rightArrow">
            <a:avLst/>
          </a:prstGeom>
          <a:solidFill>
            <a:srgbClr val="2DC3F0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DB3510-DB07-6439-6AFE-D42B3D177CF2}"/>
              </a:ext>
            </a:extLst>
          </p:cNvPr>
          <p:cNvSpPr/>
          <p:nvPr/>
        </p:nvSpPr>
        <p:spPr>
          <a:xfrm>
            <a:off x="8090353" y="272578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231AB0-01A4-7E29-604D-AA8EC3226BFF}"/>
              </a:ext>
            </a:extLst>
          </p:cNvPr>
          <p:cNvSpPr/>
          <p:nvPr/>
        </p:nvSpPr>
        <p:spPr>
          <a:xfrm rot="20701689" flipV="1">
            <a:off x="8023734" y="3861918"/>
            <a:ext cx="1221921" cy="228600"/>
          </a:xfrm>
          <a:prstGeom prst="rightArrow">
            <a:avLst/>
          </a:prstGeom>
          <a:solidFill>
            <a:schemeClr val="bg1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08CA7C-ABF3-90C0-73E5-C877F35276D7}"/>
              </a:ext>
            </a:extLst>
          </p:cNvPr>
          <p:cNvSpPr/>
          <p:nvPr/>
        </p:nvSpPr>
        <p:spPr>
          <a:xfrm>
            <a:off x="8090352" y="335661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830A99-3100-89E0-B909-C558A81ACDCF}"/>
              </a:ext>
            </a:extLst>
          </p:cNvPr>
          <p:cNvSpPr/>
          <p:nvPr/>
        </p:nvSpPr>
        <p:spPr>
          <a:xfrm rot="5400000">
            <a:off x="1285300" y="3115917"/>
            <a:ext cx="1721542" cy="409575"/>
          </a:xfrm>
          <a:prstGeom prst="rightArrow">
            <a:avLst/>
          </a:prstGeom>
          <a:solidFill>
            <a:srgbClr val="C21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90C0D5-DA27-0571-80CD-FDCD6D5ECD57}"/>
              </a:ext>
            </a:extLst>
          </p:cNvPr>
          <p:cNvSpPr/>
          <p:nvPr/>
        </p:nvSpPr>
        <p:spPr>
          <a:xfrm rot="16200000">
            <a:off x="6424127" y="4365226"/>
            <a:ext cx="391272" cy="409575"/>
          </a:xfrm>
          <a:prstGeom prst="rightArrow">
            <a:avLst/>
          </a:prstGeom>
          <a:solidFill>
            <a:srgbClr val="59B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CC484-1A68-0373-EEA9-C404C8A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72CEA-12E1-B902-B0C4-C1F8B0150AE8}"/>
              </a:ext>
            </a:extLst>
          </p:cNvPr>
          <p:cNvSpPr txBox="1">
            <a:spLocks/>
          </p:cNvSpPr>
          <p:nvPr/>
        </p:nvSpPr>
        <p:spPr>
          <a:xfrm>
            <a:off x="962252" y="197640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8877F-F4CD-886E-9287-F1BBAE63DB3B}"/>
              </a:ext>
            </a:extLst>
          </p:cNvPr>
          <p:cNvSpPr txBox="1">
            <a:spLocks/>
          </p:cNvSpPr>
          <p:nvPr/>
        </p:nvSpPr>
        <p:spPr>
          <a:xfrm>
            <a:off x="962252" y="262478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Store Pages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4B846-4D0C-C87D-FD92-26EEADFD1190}"/>
              </a:ext>
            </a:extLst>
          </p:cNvPr>
          <p:cNvSpPr txBox="1">
            <a:spLocks/>
          </p:cNvSpPr>
          <p:nvPr/>
        </p:nvSpPr>
        <p:spPr>
          <a:xfrm>
            <a:off x="962252" y="3284052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User Pages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896A2-A142-5808-3A82-0BA6715AD56D}"/>
              </a:ext>
            </a:extLst>
          </p:cNvPr>
          <p:cNvSpPr txBox="1">
            <a:spLocks/>
          </p:cNvSpPr>
          <p:nvPr/>
        </p:nvSpPr>
        <p:spPr>
          <a:xfrm>
            <a:off x="955448" y="4197992"/>
            <a:ext cx="2483304" cy="2061140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(multipurpose)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080E7-E537-2C2C-1C14-AC30DC702FA3}"/>
              </a:ext>
            </a:extLst>
          </p:cNvPr>
          <p:cNvSpPr txBox="1">
            <a:spLocks/>
          </p:cNvSpPr>
          <p:nvPr/>
        </p:nvSpPr>
        <p:spPr>
          <a:xfrm>
            <a:off x="5136923" y="4784442"/>
            <a:ext cx="2965676" cy="143827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Modeling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019808-0833-FC0A-1486-24332787260F}"/>
              </a:ext>
            </a:extLst>
          </p:cNvPr>
          <p:cNvSpPr/>
          <p:nvPr/>
        </p:nvSpPr>
        <p:spPr>
          <a:xfrm>
            <a:off x="3387725" y="5298793"/>
            <a:ext cx="1733550" cy="409575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615F9-866D-EDD8-7B0B-1068CB0F310D}"/>
              </a:ext>
            </a:extLst>
          </p:cNvPr>
          <p:cNvSpPr txBox="1"/>
          <p:nvPr/>
        </p:nvSpPr>
        <p:spPr>
          <a:xfrm>
            <a:off x="1496018" y="15278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21632"/>
                </a:solidFill>
              </a:rPr>
              <a:t>Scraping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682F-35B2-D3D4-9D0A-EB68338BF67C}"/>
              </a:ext>
            </a:extLst>
          </p:cNvPr>
          <p:cNvSpPr txBox="1"/>
          <p:nvPr/>
        </p:nvSpPr>
        <p:spPr>
          <a:xfrm>
            <a:off x="3425825" y="4997730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69B1B"/>
                </a:solidFill>
              </a:rPr>
              <a:t>Wrangling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6BCDDB-1933-50C8-A4FA-FE6F2FE2D7DE}"/>
              </a:ext>
            </a:extLst>
          </p:cNvPr>
          <p:cNvSpPr txBox="1">
            <a:spLocks/>
          </p:cNvSpPr>
          <p:nvPr/>
        </p:nvSpPr>
        <p:spPr>
          <a:xfrm>
            <a:off x="5121275" y="259454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Games Table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76599-D87D-B073-935C-71BB621E2CFB}"/>
              </a:ext>
            </a:extLst>
          </p:cNvPr>
          <p:cNvSpPr txBox="1">
            <a:spLocks/>
          </p:cNvSpPr>
          <p:nvPr/>
        </p:nvSpPr>
        <p:spPr>
          <a:xfrm>
            <a:off x="5136923" y="384443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Games Table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C4C49B-CCEC-ED4B-D906-C87431E2BC79}"/>
              </a:ext>
            </a:extLst>
          </p:cNvPr>
          <p:cNvSpPr txBox="1">
            <a:spLocks/>
          </p:cNvSpPr>
          <p:nvPr/>
        </p:nvSpPr>
        <p:spPr>
          <a:xfrm>
            <a:off x="5121273" y="196959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Users Table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80DBA8-0FE6-35EE-8F92-2DAD287E72F9}"/>
              </a:ext>
            </a:extLst>
          </p:cNvPr>
          <p:cNvSpPr txBox="1">
            <a:spLocks/>
          </p:cNvSpPr>
          <p:nvPr/>
        </p:nvSpPr>
        <p:spPr>
          <a:xfrm>
            <a:off x="5136923" y="321948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Users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1544D-00A4-405C-7567-50C5A7E3A4B6}"/>
              </a:ext>
            </a:extLst>
          </p:cNvPr>
          <p:cNvSpPr txBox="1"/>
          <p:nvPr/>
        </p:nvSpPr>
        <p:spPr>
          <a:xfrm>
            <a:off x="5520742" y="1528812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9B600"/>
                </a:solidFill>
              </a:rPr>
              <a:t>Preprocessing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1E7922-B95B-9905-9A62-91B97F52910E}"/>
              </a:ext>
            </a:extLst>
          </p:cNvPr>
          <p:cNvSpPr txBox="1">
            <a:spLocks/>
          </p:cNvSpPr>
          <p:nvPr/>
        </p:nvSpPr>
        <p:spPr>
          <a:xfrm>
            <a:off x="9254444" y="1969249"/>
            <a:ext cx="2483304" cy="2405128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Game Rec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Engine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61D96-8F7F-A0C2-4EEE-1FC1C9AA19D0}"/>
              </a:ext>
            </a:extLst>
          </p:cNvPr>
          <p:cNvSpPr txBox="1"/>
          <p:nvPr/>
        </p:nvSpPr>
        <p:spPr>
          <a:xfrm>
            <a:off x="9755348" y="1527817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DC3F0"/>
                </a:solidFill>
              </a:rPr>
              <a:t>Modeling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4DE5BF1-77A5-C5F5-1F1F-88C50155B916}"/>
              </a:ext>
            </a:extLst>
          </p:cNvPr>
          <p:cNvSpPr txBox="1">
            <a:spLocks/>
          </p:cNvSpPr>
          <p:nvPr/>
        </p:nvSpPr>
        <p:spPr>
          <a:xfrm>
            <a:off x="9226549" y="5041617"/>
            <a:ext cx="2483304" cy="923926"/>
          </a:xfrm>
          <a:prstGeom prst="roundRect">
            <a:avLst/>
          </a:prstGeom>
          <a:noFill/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Recommendations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4F0C2-F668-60DF-623E-48E5B5BD4132}"/>
              </a:ext>
            </a:extLst>
          </p:cNvPr>
          <p:cNvCxnSpPr>
            <a:cxnSpLocks/>
          </p:cNvCxnSpPr>
          <p:nvPr/>
        </p:nvCxnSpPr>
        <p:spPr>
          <a:xfrm flipH="1">
            <a:off x="8221980" y="3991647"/>
            <a:ext cx="1048112" cy="291428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67CE-C8DC-A175-F6B9-99374B58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21632"/>
                </a:solidFill>
              </a:rPr>
              <a:t>Scraping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96F7-0947-F332-F3E4-B9D41E79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67450" cy="50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Over 10 million API &amp; URL requests</a:t>
            </a:r>
          </a:p>
          <a:p>
            <a:pPr marL="0" indent="0">
              <a:buNone/>
            </a:pPr>
            <a:r>
              <a:rPr lang="en-US" dirty="0"/>
              <a:t>Libraries: Requests + </a:t>
            </a:r>
            <a:r>
              <a:rPr lang="en-US" dirty="0" err="1"/>
              <a:t>BeautifulSoup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A7712-47BB-B469-803E-48EC6D493301}"/>
              </a:ext>
            </a:extLst>
          </p:cNvPr>
          <p:cNvSpPr txBox="1">
            <a:spLocks/>
          </p:cNvSpPr>
          <p:nvPr/>
        </p:nvSpPr>
        <p:spPr>
          <a:xfrm>
            <a:off x="5457825" y="5988050"/>
            <a:ext cx="330922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3E486-8A4A-65DC-73D9-FE57ADF8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67400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C50209-53F4-1B25-1D68-640BBAB73C95}"/>
              </a:ext>
            </a:extLst>
          </p:cNvPr>
          <p:cNvSpPr txBox="1">
            <a:spLocks/>
          </p:cNvSpPr>
          <p:nvPr/>
        </p:nvSpPr>
        <p:spPr>
          <a:xfrm>
            <a:off x="838200" y="5141118"/>
            <a:ext cx="626745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3C4EAA-A7B5-BF45-A62A-8E1953AC74A1}"/>
              </a:ext>
            </a:extLst>
          </p:cNvPr>
          <p:cNvSpPr txBox="1">
            <a:spLocks/>
          </p:cNvSpPr>
          <p:nvPr/>
        </p:nvSpPr>
        <p:spPr>
          <a:xfrm>
            <a:off x="971777" y="32876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search results pages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0A877-C4F3-FB0A-1CAA-EB18665CA5C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09900" y="3752040"/>
            <a:ext cx="2038123" cy="26194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3DFFEF-9470-CB94-E9E1-E8A2DC86976C}"/>
              </a:ext>
            </a:extLst>
          </p:cNvPr>
          <p:cNvSpPr txBox="1">
            <a:spLocks/>
          </p:cNvSpPr>
          <p:nvPr/>
        </p:nvSpPr>
        <p:spPr>
          <a:xfrm>
            <a:off x="971777" y="48497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game pages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FAA52-698E-F74C-C7AA-476235F01CCE}"/>
              </a:ext>
            </a:extLst>
          </p:cNvPr>
          <p:cNvCxnSpPr>
            <a:cxnSpLocks/>
          </p:cNvCxnSpPr>
          <p:nvPr/>
        </p:nvCxnSpPr>
        <p:spPr>
          <a:xfrm flipH="1">
            <a:off x="3022373" y="4420555"/>
            <a:ext cx="2025649" cy="500889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79DFD-FA56-F4F2-4A3D-D7EDEE7F2BA0}"/>
              </a:ext>
            </a:extLst>
          </p:cNvPr>
          <p:cNvCxnSpPr>
            <a:cxnSpLocks/>
          </p:cNvCxnSpPr>
          <p:nvPr/>
        </p:nvCxnSpPr>
        <p:spPr>
          <a:xfrm flipV="1">
            <a:off x="3034846" y="4627779"/>
            <a:ext cx="2013177" cy="554520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10B102-0CCE-6281-4592-0EA2212FE727}"/>
              </a:ext>
            </a:extLst>
          </p:cNvPr>
          <p:cNvSpPr txBox="1"/>
          <p:nvPr/>
        </p:nvSpPr>
        <p:spPr>
          <a:xfrm rot="445212">
            <a:off x="3146067" y="3313180"/>
            <a:ext cx="17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Basic info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(+ game page URL)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8445E-EC72-4020-1561-19B4737A29FD}"/>
              </a:ext>
            </a:extLst>
          </p:cNvPr>
          <p:cNvSpPr txBox="1"/>
          <p:nvPr/>
        </p:nvSpPr>
        <p:spPr>
          <a:xfrm rot="20801132">
            <a:off x="3362421" y="4316427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Game page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E8ED3-7C62-8F06-CD6C-0401F8270901}"/>
              </a:ext>
            </a:extLst>
          </p:cNvPr>
          <p:cNvSpPr txBox="1"/>
          <p:nvPr/>
        </p:nvSpPr>
        <p:spPr>
          <a:xfrm rot="20675978">
            <a:off x="3243096" y="4949445"/>
            <a:ext cx="168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 game info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A78C386-3C07-FB0B-4D3D-E477B45F78C2}"/>
              </a:ext>
            </a:extLst>
          </p:cNvPr>
          <p:cNvSpPr txBox="1">
            <a:spLocks/>
          </p:cNvSpPr>
          <p:nvPr/>
        </p:nvSpPr>
        <p:spPr>
          <a:xfrm>
            <a:off x="8947454" y="2242327"/>
            <a:ext cx="2038123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“Relationships”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9A065E-4791-7E98-0B8B-243D3BBF1BF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87155" y="2706687"/>
            <a:ext cx="1360299" cy="828635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F7CE3-1B3F-3D73-1552-6BB42BBC2694}"/>
              </a:ext>
            </a:extLst>
          </p:cNvPr>
          <p:cNvSpPr txBox="1"/>
          <p:nvPr/>
        </p:nvSpPr>
        <p:spPr>
          <a:xfrm rot="19754250">
            <a:off x="7593331" y="2552913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IDs and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relationships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5B908-8098-F515-A3B7-EB2F0B0B4E04}"/>
              </a:ext>
            </a:extLst>
          </p:cNvPr>
          <p:cNvCxnSpPr>
            <a:cxnSpLocks/>
          </p:cNvCxnSpPr>
          <p:nvPr/>
        </p:nvCxnSpPr>
        <p:spPr>
          <a:xfrm flipV="1">
            <a:off x="7462132" y="3049228"/>
            <a:ext cx="1481288" cy="81936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6A2B79-E0C1-F307-7038-A19B05117A07}"/>
              </a:ext>
            </a:extLst>
          </p:cNvPr>
          <p:cNvSpPr txBox="1"/>
          <p:nvPr/>
        </p:nvSpPr>
        <p:spPr>
          <a:xfrm rot="19819668">
            <a:off x="7958124" y="347392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602607D-69BD-41D5-E050-CDC62D0AA9C7}"/>
              </a:ext>
            </a:extLst>
          </p:cNvPr>
          <p:cNvSpPr txBox="1">
            <a:spLocks/>
          </p:cNvSpPr>
          <p:nvPr/>
        </p:nvSpPr>
        <p:spPr>
          <a:xfrm>
            <a:off x="8767045" y="3794780"/>
            <a:ext cx="2424830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“Recently Played”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B0966-3D82-6A8D-CADF-378B226182A7}"/>
              </a:ext>
            </a:extLst>
          </p:cNvPr>
          <p:cNvSpPr txBox="1"/>
          <p:nvPr/>
        </p:nvSpPr>
        <p:spPr>
          <a:xfrm rot="21384452">
            <a:off x="7694909" y="399586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869C9F-A203-9BE8-084E-2AE2185190F4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491184" y="4259140"/>
            <a:ext cx="1275861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4C8DC-68F2-2A7C-BD2B-0AEEA340EB7F}"/>
              </a:ext>
            </a:extLst>
          </p:cNvPr>
          <p:cNvCxnSpPr>
            <a:cxnSpLocks/>
          </p:cNvCxnSpPr>
          <p:nvPr/>
        </p:nvCxnSpPr>
        <p:spPr>
          <a:xfrm flipH="1">
            <a:off x="7520371" y="4430962"/>
            <a:ext cx="1249422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8B52D4-6FC5-E70E-2C38-DDFB7BF597F5}"/>
              </a:ext>
            </a:extLst>
          </p:cNvPr>
          <p:cNvSpPr txBox="1"/>
          <p:nvPr/>
        </p:nvSpPr>
        <p:spPr>
          <a:xfrm rot="21384452">
            <a:off x="7858128" y="44856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RP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F5CA9D-38AF-7B12-2CEC-893A2F612BE9}"/>
              </a:ext>
            </a:extLst>
          </p:cNvPr>
          <p:cNvSpPr txBox="1">
            <a:spLocks/>
          </p:cNvSpPr>
          <p:nvPr/>
        </p:nvSpPr>
        <p:spPr>
          <a:xfrm>
            <a:off x="4745736" y="5694039"/>
            <a:ext cx="3066468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community page </a:t>
            </a:r>
            <a:r>
              <a:rPr lang="en-US" sz="2000" dirty="0"/>
              <a:t>user profiles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725A7-4E1D-A248-19C6-B988EC3D8510}"/>
              </a:ext>
            </a:extLst>
          </p:cNvPr>
          <p:cNvSpPr txBox="1"/>
          <p:nvPr/>
        </p:nvSpPr>
        <p:spPr>
          <a:xfrm>
            <a:off x="8785529" y="5842684"/>
            <a:ext cx="2424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Lesson Learned: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Steam Don’t Care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A92281-2B75-A134-68AA-B8F813B4D073}"/>
              </a:ext>
            </a:extLst>
          </p:cNvPr>
          <p:cNvCxnSpPr>
            <a:cxnSpLocks/>
          </p:cNvCxnSpPr>
          <p:nvPr/>
        </p:nvCxnSpPr>
        <p:spPr>
          <a:xfrm>
            <a:off x="6226264" y="4849780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4F617F-3328-DD90-C57C-72D96616D409}"/>
              </a:ext>
            </a:extLst>
          </p:cNvPr>
          <p:cNvSpPr txBox="1"/>
          <p:nvPr/>
        </p:nvSpPr>
        <p:spPr>
          <a:xfrm rot="16200000">
            <a:off x="5624441" y="511764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27CFB-BE2E-3149-718D-A537584244CE}"/>
              </a:ext>
            </a:extLst>
          </p:cNvPr>
          <p:cNvCxnSpPr>
            <a:cxnSpLocks/>
          </p:cNvCxnSpPr>
          <p:nvPr/>
        </p:nvCxnSpPr>
        <p:spPr>
          <a:xfrm flipV="1">
            <a:off x="6497536" y="4885748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6427FC-61E5-1D45-C6D6-1494537B101C}"/>
              </a:ext>
            </a:extLst>
          </p:cNvPr>
          <p:cNvSpPr txBox="1"/>
          <p:nvPr/>
        </p:nvSpPr>
        <p:spPr>
          <a:xfrm rot="16200000">
            <a:off x="6441075" y="4913819"/>
            <a:ext cx="920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user info,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reviews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075B44-D489-0864-BEAA-27658C8C6A81}"/>
              </a:ext>
            </a:extLst>
          </p:cNvPr>
          <p:cNvSpPr txBox="1">
            <a:spLocks/>
          </p:cNvSpPr>
          <p:nvPr/>
        </p:nvSpPr>
        <p:spPr>
          <a:xfrm>
            <a:off x="5048023" y="3287681"/>
            <a:ext cx="2483304" cy="1598068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</p:txBody>
      </p:sp>
    </p:spTree>
    <p:extLst>
      <p:ext uri="{BB962C8B-B14F-4D97-AF65-F5344CB8AC3E}">
        <p14:creationId xmlns:p14="http://schemas.microsoft.com/office/powerpoint/2010/main" val="22275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0304-EB70-2971-89DA-87E90E2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69B1B"/>
                </a:solidFill>
              </a:rPr>
              <a:t>Database Schema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9FD07D-687D-AB23-7812-478CD17031FA}"/>
              </a:ext>
            </a:extLst>
          </p:cNvPr>
          <p:cNvCxnSpPr>
            <a:cxnSpLocks/>
          </p:cNvCxnSpPr>
          <p:nvPr/>
        </p:nvCxnSpPr>
        <p:spPr>
          <a:xfrm>
            <a:off x="3538987" y="2069960"/>
            <a:ext cx="1294237" cy="28346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E686BC-0E63-F5C2-3D4D-ACDEAC3C5681}"/>
              </a:ext>
            </a:extLst>
          </p:cNvPr>
          <p:cNvCxnSpPr>
            <a:cxnSpLocks/>
          </p:cNvCxnSpPr>
          <p:nvPr/>
        </p:nvCxnSpPr>
        <p:spPr>
          <a:xfrm>
            <a:off x="4184290" y="2069960"/>
            <a:ext cx="0" cy="3813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546C25-9331-144F-4FC1-2ED5CC998875}"/>
              </a:ext>
            </a:extLst>
          </p:cNvPr>
          <p:cNvCxnSpPr>
            <a:cxnSpLocks/>
          </p:cNvCxnSpPr>
          <p:nvPr/>
        </p:nvCxnSpPr>
        <p:spPr>
          <a:xfrm>
            <a:off x="4184290" y="5883234"/>
            <a:ext cx="71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70EE2-5370-78DE-82BA-8E36439459F8}"/>
              </a:ext>
            </a:extLst>
          </p:cNvPr>
          <p:cNvCxnSpPr/>
          <p:nvPr/>
        </p:nvCxnSpPr>
        <p:spPr>
          <a:xfrm>
            <a:off x="7423401" y="2069960"/>
            <a:ext cx="1286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0D88C-1806-05A2-DE1C-F9301DFC0775}"/>
              </a:ext>
            </a:extLst>
          </p:cNvPr>
          <p:cNvCxnSpPr>
            <a:cxnSpLocks/>
          </p:cNvCxnSpPr>
          <p:nvPr/>
        </p:nvCxnSpPr>
        <p:spPr>
          <a:xfrm>
            <a:off x="8055864" y="2069960"/>
            <a:ext cx="0" cy="3591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2DE31-FF58-41A9-0460-282EB7C17D5F}"/>
              </a:ext>
            </a:extLst>
          </p:cNvPr>
          <p:cNvCxnSpPr>
            <a:cxnSpLocks/>
          </p:cNvCxnSpPr>
          <p:nvPr/>
        </p:nvCxnSpPr>
        <p:spPr>
          <a:xfrm flipH="1">
            <a:off x="7489192" y="5661238"/>
            <a:ext cx="566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CEDA61-BEB4-6B94-2FC9-EB7374B00100}"/>
              </a:ext>
            </a:extLst>
          </p:cNvPr>
          <p:cNvSpPr/>
          <p:nvPr/>
        </p:nvSpPr>
        <p:spPr>
          <a:xfrm rot="5400000">
            <a:off x="7407530" y="1981951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FE16DD6-C032-33A0-8249-659B934C2073}"/>
              </a:ext>
            </a:extLst>
          </p:cNvPr>
          <p:cNvSpPr/>
          <p:nvPr/>
        </p:nvSpPr>
        <p:spPr>
          <a:xfrm rot="16200000">
            <a:off x="8486140" y="1981950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8847ED-2952-BF71-661B-B3C6AC44A406}"/>
              </a:ext>
            </a:extLst>
          </p:cNvPr>
          <p:cNvSpPr/>
          <p:nvPr/>
        </p:nvSpPr>
        <p:spPr>
          <a:xfrm rot="5400000">
            <a:off x="7477809" y="5574324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F771BEF-82EC-10EB-733B-F50A1876E911}"/>
              </a:ext>
            </a:extLst>
          </p:cNvPr>
          <p:cNvSpPr/>
          <p:nvPr/>
        </p:nvSpPr>
        <p:spPr>
          <a:xfrm rot="16200000">
            <a:off x="4651550" y="226650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456154-2F2D-0581-CF35-0BEE4217A50A}"/>
              </a:ext>
            </a:extLst>
          </p:cNvPr>
          <p:cNvSpPr/>
          <p:nvPr/>
        </p:nvSpPr>
        <p:spPr>
          <a:xfrm rot="16200000">
            <a:off x="4713804" y="579631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08565-EC80-895A-4355-205BB4243A26}"/>
              </a:ext>
            </a:extLst>
          </p:cNvPr>
          <p:cNvCxnSpPr>
            <a:cxnSpLocks/>
          </p:cNvCxnSpPr>
          <p:nvPr/>
        </p:nvCxnSpPr>
        <p:spPr>
          <a:xfrm>
            <a:off x="3664025" y="1970566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0B6F7D-2ABE-35EC-BD22-2CC53AA07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28180"/>
              </p:ext>
            </p:extLst>
          </p:nvPr>
        </p:nvGraphicFramePr>
        <p:xfrm>
          <a:off x="948810" y="1640758"/>
          <a:ext cx="2590177" cy="474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725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Games (100k, ~90%)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release_date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positive_review_percent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number_of_reviews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game_page_link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 (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tag_list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46089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list(str)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3161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4154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interface_languages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0883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full_audio_languages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5042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subtitles_languages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18110"/>
                  </a:ext>
                </a:extLst>
              </a:tr>
              <a:tr h="749517"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german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french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spanish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braizlian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russian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italian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schinese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japanese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koreana</a:t>
                      </a:r>
                      <a:r>
                        <a:rPr lang="en-US" sz="900" dirty="0"/>
                        <a:t>, polish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24022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date scraped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346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059288-7B6A-3530-5509-0ECD652E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39726"/>
              </p:ext>
            </p:extLst>
          </p:nvPr>
        </p:nvGraphicFramePr>
        <p:xfrm>
          <a:off x="4833224" y="1588656"/>
          <a:ext cx="2590177" cy="281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Reviews (5.7mil)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int(0-1)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total_playtime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helpful_count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edit_date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date_scraped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200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6C4D31-449E-93DA-6D29-5C9CEA41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9007"/>
              </p:ext>
            </p:extLst>
          </p:nvPr>
        </p:nvGraphicFramePr>
        <p:xfrm>
          <a:off x="4899015" y="5172451"/>
          <a:ext cx="2590177" cy="132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Recently Played (3.6mil)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playtime_2weeks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playtime_forever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8372A-290A-BFD2-2457-36FE0999CD12}"/>
              </a:ext>
            </a:extLst>
          </p:cNvPr>
          <p:cNvCxnSpPr>
            <a:cxnSpLocks/>
          </p:cNvCxnSpPr>
          <p:nvPr/>
        </p:nvCxnSpPr>
        <p:spPr>
          <a:xfrm>
            <a:off x="8553481" y="3491221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BA9996-C686-BECC-56E8-A30CADD66113}"/>
              </a:ext>
            </a:extLst>
          </p:cNvPr>
          <p:cNvCxnSpPr>
            <a:cxnSpLocks/>
          </p:cNvCxnSpPr>
          <p:nvPr/>
        </p:nvCxnSpPr>
        <p:spPr>
          <a:xfrm>
            <a:off x="8017764" y="2071245"/>
            <a:ext cx="653588" cy="29424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F70441C-2CD4-7260-398C-E37F89B6E676}"/>
              </a:ext>
            </a:extLst>
          </p:cNvPr>
          <p:cNvSpPr/>
          <p:nvPr/>
        </p:nvSpPr>
        <p:spPr>
          <a:xfrm rot="16200000">
            <a:off x="8486141" y="227615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4012AF-E7B9-C57E-D114-A9D3653D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6709"/>
              </p:ext>
            </p:extLst>
          </p:nvPr>
        </p:nvGraphicFramePr>
        <p:xfrm>
          <a:off x="8671625" y="1588656"/>
          <a:ext cx="2590177" cy="107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Relationships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friend_since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EE58-0465-BF95-C230-4CA4B8A8F92D}"/>
              </a:ext>
            </a:extLst>
          </p:cNvPr>
          <p:cNvCxnSpPr>
            <a:cxnSpLocks/>
          </p:cNvCxnSpPr>
          <p:nvPr/>
        </p:nvCxnSpPr>
        <p:spPr>
          <a:xfrm flipH="1">
            <a:off x="8055864" y="3589518"/>
            <a:ext cx="615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F2E40CC-69D4-4F8C-2B29-99FA14E9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08366"/>
              </p:ext>
            </p:extLst>
          </p:nvPr>
        </p:nvGraphicFramePr>
        <p:xfrm>
          <a:off x="8671625" y="3100728"/>
          <a:ext cx="2590177" cy="58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All Users (1.9mil, ~1.5%)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749375-0C8C-C04F-AA66-670B6494EAB6}"/>
              </a:ext>
            </a:extLst>
          </p:cNvPr>
          <p:cNvSpPr txBox="1"/>
          <p:nvPr/>
        </p:nvSpPr>
        <p:spPr>
          <a:xfrm>
            <a:off x="859885" y="6513571"/>
            <a:ext cx="24657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90D2A-853C-D553-2AE5-8F2827E86653}"/>
              </a:ext>
            </a:extLst>
          </p:cNvPr>
          <p:cNvSpPr txBox="1"/>
          <p:nvPr/>
        </p:nvSpPr>
        <p:spPr>
          <a:xfrm>
            <a:off x="4812101" y="6513571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D7568-E7F5-97F8-8386-863F2CC7DD2A}"/>
              </a:ext>
            </a:extLst>
          </p:cNvPr>
          <p:cNvSpPr txBox="1"/>
          <p:nvPr/>
        </p:nvSpPr>
        <p:spPr>
          <a:xfrm>
            <a:off x="4749637" y="4438536"/>
            <a:ext cx="28889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user profiles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4D08-96A3-0D5E-0CD2-525666AD4613}"/>
              </a:ext>
            </a:extLst>
          </p:cNvPr>
          <p:cNvSpPr txBox="1"/>
          <p:nvPr/>
        </p:nvSpPr>
        <p:spPr>
          <a:xfrm>
            <a:off x="8584437" y="2660946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C19DC-E916-434F-81F5-54CF07AC6181}"/>
              </a:ext>
            </a:extLst>
          </p:cNvPr>
          <p:cNvSpPr txBox="1"/>
          <p:nvPr/>
        </p:nvSpPr>
        <p:spPr>
          <a:xfrm>
            <a:off x="8584437" y="3701333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C01C6-4116-3F14-8C27-1E2C5FD8F546}"/>
              </a:ext>
            </a:extLst>
          </p:cNvPr>
          <p:cNvSpPr txBox="1"/>
          <p:nvPr/>
        </p:nvSpPr>
        <p:spPr>
          <a:xfrm>
            <a:off x="8671352" y="4636499"/>
            <a:ext cx="2552076" cy="10215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Gray background means the field was used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2512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Games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034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Adventure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Fem. Protagonist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221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games table omits games with &lt;5 tags (arbitrary).</a:t>
            </a:r>
          </a:p>
          <a:p>
            <a:r>
              <a:rPr lang="en-US" dirty="0"/>
              <a:t>Because CSR has no separate index, we must maintain:</a:t>
            </a:r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</a:t>
            </a:r>
            <a:r>
              <a:rPr lang="en-US" dirty="0" err="1"/>
              <a:t>app_id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reduced table index</a:t>
            </a:r>
          </a:p>
          <a:p>
            <a:pPr lvl="1">
              <a:buFontTx/>
              <a:buChar char="-"/>
            </a:pPr>
            <a:r>
              <a:rPr lang="en-US" dirty="0"/>
              <a:t>(Steam already indexes tags starting at 1)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F89425E-0B72-051E-E323-05745D50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763FFD-550B-F78D-BE26-46791562A932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</p:spTree>
    <p:extLst>
      <p:ext uri="{BB962C8B-B14F-4D97-AF65-F5344CB8AC3E}">
        <p14:creationId xmlns:p14="http://schemas.microsoft.com/office/powerpoint/2010/main" val="421230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Users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64677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1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2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3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(1.9mil)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1692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users table omits users with &lt;10 games (arbitrary).</a:t>
            </a:r>
          </a:p>
          <a:p>
            <a:r>
              <a:rPr lang="en-US" dirty="0"/>
              <a:t>Values indicate levels of preference:</a:t>
            </a:r>
          </a:p>
          <a:p>
            <a:pPr lvl="1">
              <a:buFontTx/>
              <a:buChar char="-"/>
            </a:pPr>
            <a:r>
              <a:rPr lang="en-US" dirty="0"/>
              <a:t>Recently played: 0.2</a:t>
            </a:r>
          </a:p>
          <a:p>
            <a:pPr lvl="1">
              <a:buFontTx/>
              <a:buChar char="-"/>
            </a:pPr>
            <a:r>
              <a:rPr lang="en-US" dirty="0"/>
              <a:t>Positive review: 1</a:t>
            </a:r>
          </a:p>
          <a:p>
            <a:pPr lvl="1">
              <a:buFontTx/>
              <a:buChar char="-"/>
            </a:pPr>
            <a:r>
              <a:rPr lang="en-US" dirty="0"/>
              <a:t>Negative review: -1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85A5111-E927-9686-F003-68C2BA7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3283D-E4C5-8D68-0926-D7AB306D079D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3C5253-A3B5-ECD1-CE46-85F85FFA0C7A}"/>
              </a:ext>
            </a:extLst>
          </p:cNvPr>
          <p:cNvSpPr txBox="1">
            <a:spLocks/>
          </p:cNvSpPr>
          <p:nvPr/>
        </p:nvSpPr>
        <p:spPr>
          <a:xfrm>
            <a:off x="10594975" y="5230808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Still In</a:t>
            </a:r>
          </a:p>
        </p:txBody>
      </p:sp>
    </p:spTree>
    <p:extLst>
      <p:ext uri="{BB962C8B-B14F-4D97-AF65-F5344CB8AC3E}">
        <p14:creationId xmlns:p14="http://schemas.microsoft.com/office/powerpoint/2010/main" val="112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44EC47-D4CD-A31D-58AA-138A0B2A4583}"/>
              </a:ext>
            </a:extLst>
          </p:cNvPr>
          <p:cNvCxnSpPr/>
          <p:nvPr/>
        </p:nvCxnSpPr>
        <p:spPr>
          <a:xfrm>
            <a:off x="4085544" y="40842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0CF66-1EE3-1C4B-550B-4C9D770EAE40}"/>
              </a:ext>
            </a:extLst>
          </p:cNvPr>
          <p:cNvSpPr txBox="1">
            <a:spLocks/>
          </p:cNvSpPr>
          <p:nvPr/>
        </p:nvSpPr>
        <p:spPr>
          <a:xfrm>
            <a:off x="4085544" y="1514672"/>
            <a:ext cx="3928156" cy="4949628"/>
          </a:xfrm>
          <a:prstGeom prst="roundRect">
            <a:avLst/>
          </a:prstGeom>
          <a:solidFill>
            <a:srgbClr val="2DC3F0">
              <a:alpha val="5098"/>
            </a:srgbClr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2DC3F0"/>
                </a:solidFill>
              </a:rPr>
              <a:t>Model</a:t>
            </a:r>
            <a:endParaRPr lang="en-US" sz="2000" dirty="0">
              <a:solidFill>
                <a:srgbClr val="2DC3F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52F2BC-95F3-D0A2-193D-DF1C18D0DD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232639" cy="329973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31ADE4-71E1-41C4-8B57-868374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Modeling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E1D2-4D52-D840-AF97-6BACC60731AE}"/>
              </a:ext>
            </a:extLst>
          </p:cNvPr>
          <p:cNvSpPr txBox="1"/>
          <p:nvPr/>
        </p:nvSpPr>
        <p:spPr>
          <a:xfrm>
            <a:off x="4195422" y="2344322"/>
            <a:ext cx="3708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most similar users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Take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similar users</a:t>
            </a:r>
          </a:p>
          <a:p>
            <a:pPr algn="ctr"/>
            <a:r>
              <a:rPr lang="en-US" dirty="0"/>
              <a:t>Row </a:t>
            </a:r>
            <a:r>
              <a:rPr lang="en-US" dirty="0" err="1"/>
              <a:t>vals</a:t>
            </a:r>
            <a:r>
              <a:rPr lang="en-US" dirty="0"/>
              <a:t> * sim. scores, sum cols</a:t>
            </a:r>
          </a:p>
          <a:p>
            <a:pPr algn="ctr"/>
            <a:r>
              <a:rPr lang="en-US" dirty="0"/>
              <a:t>Select top </a:t>
            </a:r>
            <a:r>
              <a:rPr lang="en-US">
                <a:solidFill>
                  <a:srgbClr val="C21632"/>
                </a:solidFill>
              </a:rPr>
              <a:t>N</a:t>
            </a:r>
            <a:r>
              <a:rPr lang="en-US"/>
              <a:t> col </a:t>
            </a:r>
            <a:r>
              <a:rPr lang="en-US" dirty="0"/>
              <a:t>sums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Determine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most similar games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Get top </a:t>
            </a:r>
            <a:r>
              <a:rPr lang="en-US" dirty="0">
                <a:solidFill>
                  <a:srgbClr val="C21632"/>
                </a:solidFill>
              </a:rPr>
              <a:t>N </a:t>
            </a:r>
            <a:r>
              <a:rPr lang="en-US" dirty="0"/>
              <a:t>sim. score * pref. score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C21632"/>
                </a:solidFill>
              </a:rPr>
              <a:t>Weight </a:t>
            </a:r>
            <a:r>
              <a:rPr lang="en-US" dirty="0"/>
              <a:t>and combine scores</a:t>
            </a:r>
          </a:p>
          <a:p>
            <a:pPr algn="ctr"/>
            <a:r>
              <a:rPr lang="en-US" dirty="0"/>
              <a:t>Factor in</a:t>
            </a:r>
            <a:r>
              <a:rPr lang="en-US" dirty="0">
                <a:solidFill>
                  <a:srgbClr val="C21632"/>
                </a:solidFill>
              </a:rPr>
              <a:t> doubles </a:t>
            </a:r>
            <a:r>
              <a:rPr lang="en-US" dirty="0"/>
              <a:t>&amp; </a:t>
            </a:r>
            <a:r>
              <a:rPr lang="en-US" dirty="0">
                <a:solidFill>
                  <a:srgbClr val="C21632"/>
                </a:solidFill>
              </a:rPr>
              <a:t>popularity</a:t>
            </a:r>
          </a:p>
          <a:p>
            <a:pPr algn="ctr"/>
            <a:r>
              <a:rPr lang="en-US" b="1" dirty="0">
                <a:solidFill>
                  <a:srgbClr val="2DC3F0"/>
                </a:solidFill>
              </a:rPr>
              <a:t>Return top </a:t>
            </a:r>
            <a:r>
              <a:rPr lang="en-US" b="1" dirty="0">
                <a:solidFill>
                  <a:srgbClr val="C21632"/>
                </a:solidFill>
              </a:rPr>
              <a:t>N</a:t>
            </a:r>
            <a:r>
              <a:rPr lang="en-US" b="1" dirty="0">
                <a:solidFill>
                  <a:srgbClr val="2DC3F0"/>
                </a:solidFill>
              </a:rPr>
              <a:t> games + scores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A8F-CE0E-883C-BFB8-CD35D2AEF30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645683" y="2152522"/>
            <a:ext cx="1770965" cy="41180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38788-023D-94C4-79EE-895AAE02D9F6}"/>
              </a:ext>
            </a:extLst>
          </p:cNvPr>
          <p:cNvSpPr txBox="1"/>
          <p:nvPr/>
        </p:nvSpPr>
        <p:spPr>
          <a:xfrm rot="20728707">
            <a:off x="7961232" y="23317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B600"/>
                </a:solidFill>
              </a:rPr>
              <a:t>Cosine Sim.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8A6F28-7979-9485-E457-D2E388FF7672}"/>
              </a:ext>
            </a:extLst>
          </p:cNvPr>
          <p:cNvCxnSpPr/>
          <p:nvPr/>
        </p:nvCxnSpPr>
        <p:spPr>
          <a:xfrm>
            <a:off x="4085544" y="2257238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846FAC-B5A5-58A6-A8E7-9A7967791D7F}"/>
              </a:ext>
            </a:extLst>
          </p:cNvPr>
          <p:cNvCxnSpPr/>
          <p:nvPr/>
        </p:nvCxnSpPr>
        <p:spPr>
          <a:xfrm>
            <a:off x="4085544" y="53288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800C6A-A4F6-CD77-D0DF-7B168E9B821C}"/>
              </a:ext>
            </a:extLst>
          </p:cNvPr>
          <p:cNvSpPr txBox="1"/>
          <p:nvPr/>
        </p:nvSpPr>
        <p:spPr>
          <a:xfrm>
            <a:off x="1737089" y="15303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0F122-4AA9-FECC-85FE-60D5987BC65F}"/>
              </a:ext>
            </a:extLst>
          </p:cNvPr>
          <p:cNvSpPr/>
          <p:nvPr/>
        </p:nvSpPr>
        <p:spPr>
          <a:xfrm>
            <a:off x="943212" y="1927265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 User Table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6C9C1-AA99-9B08-E103-AE50D8E9F38B}"/>
              </a:ext>
            </a:extLst>
          </p:cNvPr>
          <p:cNvSpPr/>
          <p:nvPr/>
        </p:nvSpPr>
        <p:spPr>
          <a:xfrm>
            <a:off x="943212" y="2299811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row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B115BD-78B3-57CD-156C-140F8644B36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45683" y="2525068"/>
            <a:ext cx="1770965" cy="40912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D25A20-A3EF-C67F-4DD5-4390401590F4}"/>
              </a:ext>
            </a:extLst>
          </p:cNvPr>
          <p:cNvSpPr/>
          <p:nvPr/>
        </p:nvSpPr>
        <p:spPr>
          <a:xfrm>
            <a:off x="9416648" y="1905666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User 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9FE985-BA0D-4BD8-11DB-FC378A569F9B}"/>
              </a:ext>
            </a:extLst>
          </p:cNvPr>
          <p:cNvSpPr/>
          <p:nvPr/>
        </p:nvSpPr>
        <p:spPr>
          <a:xfrm>
            <a:off x="9416648" y="2278212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AC8225-AE93-F39D-EFC2-617BCEFED8C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777163" y="3944015"/>
            <a:ext cx="1650257" cy="41811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F504A6-6705-6528-ABB5-C132C488B5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77163" y="4316561"/>
            <a:ext cx="1650257" cy="40889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DCA1AE-5FEF-F90B-5B74-1B65FD101D56}"/>
              </a:ext>
            </a:extLst>
          </p:cNvPr>
          <p:cNvSpPr/>
          <p:nvPr/>
        </p:nvSpPr>
        <p:spPr>
          <a:xfrm>
            <a:off x="9427420" y="3697159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Game Table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FB4428-55E3-C5A5-419A-3C070C45D691}"/>
              </a:ext>
            </a:extLst>
          </p:cNvPr>
          <p:cNvSpPr/>
          <p:nvPr/>
        </p:nvSpPr>
        <p:spPr>
          <a:xfrm>
            <a:off x="9427420" y="4069705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sp>
        <p:nvSpPr>
          <p:cNvPr id="68" name="Arrow: U-Turn 67">
            <a:extLst>
              <a:ext uri="{FF2B5EF4-FFF2-40B4-BE49-F238E27FC236}">
                <a16:creationId xmlns:a16="http://schemas.microsoft.com/office/drawing/2014/main" id="{03E53527-E51E-29E3-0865-95AE071A6C43}"/>
              </a:ext>
            </a:extLst>
          </p:cNvPr>
          <p:cNvSpPr/>
          <p:nvPr/>
        </p:nvSpPr>
        <p:spPr>
          <a:xfrm rot="16200000" flipH="1">
            <a:off x="3089404" y="4306357"/>
            <a:ext cx="1898395" cy="838198"/>
          </a:xfrm>
          <a:prstGeom prst="uturnArrow">
            <a:avLst>
              <a:gd name="adj1" fmla="val 0"/>
              <a:gd name="adj2" fmla="val 5967"/>
              <a:gd name="adj3" fmla="val 13939"/>
              <a:gd name="adj4" fmla="val 43750"/>
              <a:gd name="adj5" fmla="val 100000"/>
            </a:avLst>
          </a:prstGeom>
          <a:solidFill>
            <a:srgbClr val="2DC3F0"/>
          </a:solidFill>
          <a:ln w="57150">
            <a:solidFill>
              <a:srgbClr val="2DC3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69" name="Arrow: U-Turn 68">
            <a:extLst>
              <a:ext uri="{FF2B5EF4-FFF2-40B4-BE49-F238E27FC236}">
                <a16:creationId xmlns:a16="http://schemas.microsoft.com/office/drawing/2014/main" id="{B71F0D55-627F-8C01-AC5A-509109CC3C85}"/>
              </a:ext>
            </a:extLst>
          </p:cNvPr>
          <p:cNvSpPr/>
          <p:nvPr/>
        </p:nvSpPr>
        <p:spPr>
          <a:xfrm rot="5400000">
            <a:off x="7679483" y="5022934"/>
            <a:ext cx="617916" cy="685517"/>
          </a:xfrm>
          <a:prstGeom prst="uturnArrow">
            <a:avLst>
              <a:gd name="adj1" fmla="val 0"/>
              <a:gd name="adj2" fmla="val 8922"/>
              <a:gd name="adj3" fmla="val 20177"/>
              <a:gd name="adj4" fmla="val 43750"/>
              <a:gd name="adj5" fmla="val 100000"/>
            </a:avLst>
          </a:prstGeom>
          <a:solidFill>
            <a:srgbClr val="2DC3F0"/>
          </a:solidFill>
          <a:ln w="57150">
            <a:solidFill>
              <a:srgbClr val="2DC3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5115D1-22C1-34BA-BFF1-CCDF435EC76D}"/>
              </a:ext>
            </a:extLst>
          </p:cNvPr>
          <p:cNvSpPr txBox="1"/>
          <p:nvPr/>
        </p:nvSpPr>
        <p:spPr>
          <a:xfrm>
            <a:off x="831301" y="4600641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Doubles</a:t>
            </a:r>
            <a:r>
              <a:rPr lang="en-US" dirty="0"/>
              <a:t>: A bonus for appearing in both filter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A4BC2-7C52-43EA-B4E8-EF014F30A692}"/>
              </a:ext>
            </a:extLst>
          </p:cNvPr>
          <p:cNvSpPr txBox="1"/>
          <p:nvPr/>
        </p:nvSpPr>
        <p:spPr>
          <a:xfrm>
            <a:off x="828806" y="5512822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Popularity</a:t>
            </a:r>
            <a:r>
              <a:rPr lang="en-US" dirty="0"/>
              <a:t>: A bonus based on overall positive rating percent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889746-470B-F65F-676D-B756C98EAC7C}"/>
              </a:ext>
            </a:extLst>
          </p:cNvPr>
          <p:cNvSpPr txBox="1"/>
          <p:nvPr/>
        </p:nvSpPr>
        <p:spPr>
          <a:xfrm>
            <a:off x="905601" y="3237540"/>
            <a:ext cx="2437674" cy="1021556"/>
          </a:xfrm>
          <a:prstGeom prst="roundRect">
            <a:avLst/>
          </a:prstGeom>
          <a:solidFill>
            <a:srgbClr val="2DC3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Items in </a:t>
            </a:r>
            <a:r>
              <a:rPr lang="en-US" b="1" dirty="0">
                <a:solidFill>
                  <a:srgbClr val="C21632"/>
                </a:solidFill>
              </a:rPr>
              <a:t>red</a:t>
            </a:r>
            <a:r>
              <a:rPr lang="en-US" b="1" dirty="0"/>
              <a:t> </a:t>
            </a:r>
            <a:r>
              <a:rPr lang="en-US" dirty="0"/>
              <a:t>are parameters used in model optimization.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7E5871-4851-09F9-965F-B1E7B450A007}"/>
              </a:ext>
            </a:extLst>
          </p:cNvPr>
          <p:cNvCxnSpPr>
            <a:cxnSpLocks/>
          </p:cNvCxnSpPr>
          <p:nvPr/>
        </p:nvCxnSpPr>
        <p:spPr>
          <a:xfrm flipV="1">
            <a:off x="7570164" y="5820676"/>
            <a:ext cx="1468092" cy="334855"/>
          </a:xfrm>
          <a:prstGeom prst="straightConnector1">
            <a:avLst/>
          </a:prstGeom>
          <a:ln w="762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14B699-0B70-B383-D8F4-95A590F7E23C}"/>
              </a:ext>
            </a:extLst>
          </p:cNvPr>
          <p:cNvSpPr txBox="1"/>
          <p:nvPr/>
        </p:nvSpPr>
        <p:spPr>
          <a:xfrm>
            <a:off x="9874790" y="491385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E68C890-3C55-C457-E68B-3166234C4820}"/>
              </a:ext>
            </a:extLst>
          </p:cNvPr>
          <p:cNvSpPr/>
          <p:nvPr/>
        </p:nvSpPr>
        <p:spPr>
          <a:xfrm>
            <a:off x="9038256" y="5313107"/>
            <a:ext cx="2738664" cy="493712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 Series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F878D18-5343-6FDD-29DD-67FB2660A87A}"/>
              </a:ext>
            </a:extLst>
          </p:cNvPr>
          <p:cNvSpPr/>
          <p:nvPr/>
        </p:nvSpPr>
        <p:spPr>
          <a:xfrm>
            <a:off x="9038256" y="5685652"/>
            <a:ext cx="2738664" cy="74444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Keys: </a:t>
            </a:r>
            <a:r>
              <a:rPr lang="en-US" b="1" dirty="0" err="1">
                <a:solidFill>
                  <a:srgbClr val="E69B1B"/>
                </a:solidFill>
              </a:rPr>
              <a:t>app_id</a:t>
            </a:r>
            <a:endParaRPr lang="en-US" b="1" dirty="0">
              <a:solidFill>
                <a:srgbClr val="E69B1B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Values: </a:t>
            </a:r>
            <a:r>
              <a:rPr lang="en-US" b="1" dirty="0">
                <a:solidFill>
                  <a:srgbClr val="2DC3F0"/>
                </a:solidFill>
              </a:rPr>
              <a:t>score</a:t>
            </a:r>
            <a:r>
              <a:rPr lang="en-US" dirty="0">
                <a:solidFill>
                  <a:schemeClr val="tx1"/>
                </a:solidFill>
              </a:rPr>
              <a:t> (ordered)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B6B767-38D8-F790-40CD-6BF0951371CB}"/>
              </a:ext>
            </a:extLst>
          </p:cNvPr>
          <p:cNvSpPr txBox="1"/>
          <p:nvPr/>
        </p:nvSpPr>
        <p:spPr>
          <a:xfrm rot="20728707">
            <a:off x="7974576" y="41318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B600"/>
                </a:solidFill>
              </a:rPr>
              <a:t>Cosine Sim.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22E5E9-978E-4D1A-B14C-F957CA3F9DB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054005" cy="2080671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Testing &amp;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C2A4-3D3E-2303-6A68-81005F3B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8540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Create test users </a:t>
            </a:r>
            <a:r>
              <a:rPr lang="en-US" dirty="0"/>
              <a:t>by removing one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 and one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>
                <a:solidFill>
                  <a:srgbClr val="2DC3F0"/>
                </a:solidFill>
              </a:rPr>
              <a:t> </a:t>
            </a:r>
            <a:r>
              <a:rPr lang="en-US" dirty="0"/>
              <a:t>game </a:t>
            </a:r>
            <a:r>
              <a:rPr lang="en-US" b="1" dirty="0"/>
              <a:t>from random existing user profiles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E3F7E-0795-35D0-C3AB-5B139E466E08}"/>
              </a:ext>
            </a:extLst>
          </p:cNvPr>
          <p:cNvSpPr txBox="1">
            <a:spLocks/>
          </p:cNvSpPr>
          <p:nvPr/>
        </p:nvSpPr>
        <p:spPr>
          <a:xfrm>
            <a:off x="838200" y="450230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b="1" dirty="0"/>
              <a:t>Generate recommendations </a:t>
            </a:r>
            <a:r>
              <a:rPr lang="en-US" dirty="0"/>
              <a:t>for the test user.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en-US" b="1" dirty="0"/>
              <a:t>Compare the results </a:t>
            </a:r>
            <a:r>
              <a:rPr lang="en-US" dirty="0"/>
              <a:t>to the removed games.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2DC3F0"/>
                </a:solidFill>
              </a:rPr>
              <a:t>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C21632"/>
                </a:solidFill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C4C90F-40CD-68B1-436D-D05575D3273B}"/>
              </a:ext>
            </a:extLst>
          </p:cNvPr>
          <p:cNvSpPr txBox="1">
            <a:spLocks/>
          </p:cNvSpPr>
          <p:nvPr/>
        </p:nvSpPr>
        <p:spPr>
          <a:xfrm>
            <a:off x="838200" y="497998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4E32E8-F438-6DAF-915E-2AB35BC63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663"/>
              </p:ext>
            </p:extLst>
          </p:nvPr>
        </p:nvGraphicFramePr>
        <p:xfrm>
          <a:off x="2828036" y="2707132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9C3166-FCDB-D102-5355-FAF085C8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39691"/>
              </p:ext>
            </p:extLst>
          </p:nvPr>
        </p:nvGraphicFramePr>
        <p:xfrm>
          <a:off x="52440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34B7D7-3E38-F61A-F713-54ECD0BA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32437"/>
              </p:ext>
            </p:extLst>
          </p:nvPr>
        </p:nvGraphicFramePr>
        <p:xfrm>
          <a:off x="60441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4AF8BD-15EA-E4E4-6F85-22439ED112BE}"/>
              </a:ext>
            </a:extLst>
          </p:cNvPr>
          <p:cNvSpPr/>
          <p:nvPr/>
        </p:nvSpPr>
        <p:spPr>
          <a:xfrm>
            <a:off x="5815584" y="298930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9CCFF8-0EA8-1C6A-DDFD-6189A4584675}"/>
              </a:ext>
            </a:extLst>
          </p:cNvPr>
          <p:cNvSpPr/>
          <p:nvPr/>
        </p:nvSpPr>
        <p:spPr>
          <a:xfrm>
            <a:off x="5815584" y="346698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BEDB33-BED3-A0B0-C9B9-392D987A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98504"/>
              </p:ext>
            </p:extLst>
          </p:nvPr>
        </p:nvGraphicFramePr>
        <p:xfrm>
          <a:off x="8172499" y="2823602"/>
          <a:ext cx="571500" cy="126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Test 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10C18BC-91ED-39A5-5482-1DCA7E76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36122"/>
              </p:ext>
            </p:extLst>
          </p:nvPr>
        </p:nvGraphicFramePr>
        <p:xfrm>
          <a:off x="9243793" y="3277839"/>
          <a:ext cx="741426" cy="46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26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Anti-Target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3B4FE6-0277-BD0C-941C-108BD3AF1515}"/>
              </a:ext>
            </a:extLst>
          </p:cNvPr>
          <p:cNvSpPr/>
          <p:nvPr/>
        </p:nvSpPr>
        <p:spPr>
          <a:xfrm>
            <a:off x="3924299" y="3166332"/>
            <a:ext cx="767769" cy="628377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D7F5BC-FA57-088B-74C6-05CD9AD300E3}"/>
              </a:ext>
            </a:extLst>
          </p:cNvPr>
          <p:cNvSpPr/>
          <p:nvPr/>
        </p:nvSpPr>
        <p:spPr>
          <a:xfrm>
            <a:off x="6987612" y="3163471"/>
            <a:ext cx="767769" cy="628377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784A68-BF9A-6C55-4B9B-DA0A21D7FB29}"/>
              </a:ext>
            </a:extLst>
          </p:cNvPr>
          <p:cNvSpPr txBox="1">
            <a:spLocks/>
          </p:cNvSpPr>
          <p:nvPr/>
        </p:nvSpPr>
        <p:spPr>
          <a:xfrm>
            <a:off x="8807016" y="3271108"/>
            <a:ext cx="368867" cy="50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978</Words>
  <Application>Microsoft Office PowerPoint</Application>
  <PresentationFormat>Widescreen</PresentationFormat>
  <Paragraphs>300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Roboto Black</vt:lpstr>
      <vt:lpstr>Office Theme</vt:lpstr>
      <vt:lpstr>Steam Video Game Recommendation System</vt:lpstr>
      <vt:lpstr>Purpose</vt:lpstr>
      <vt:lpstr>Overall Flow</vt:lpstr>
      <vt:lpstr>Scraping Methods</vt:lpstr>
      <vt:lpstr>Database Schema</vt:lpstr>
      <vt:lpstr>Games Tables</vt:lpstr>
      <vt:lpstr>Users Tables</vt:lpstr>
      <vt:lpstr>Modeling Flow</vt:lpstr>
      <vt:lpstr>Testing &amp; Evaluation</vt:lpstr>
      <vt:lpstr>Results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Ogden-Davis</dc:creator>
  <cp:lastModifiedBy>Joshua Ogden-Davis</cp:lastModifiedBy>
  <cp:revision>264</cp:revision>
  <dcterms:created xsi:type="dcterms:W3CDTF">2024-04-04T19:15:05Z</dcterms:created>
  <dcterms:modified xsi:type="dcterms:W3CDTF">2024-04-19T16:16:44Z</dcterms:modified>
</cp:coreProperties>
</file>