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3"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EE2032-A093-9AA3-CEF1-1570B6199A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F77F07-8AD3-F4DE-A048-B0C75E069F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36E45-5414-4CE4-920E-C3E9F2DB260B}" type="datetimeFigureOut">
              <a:rPr lang="en-US" smtClean="0"/>
              <a:t>1/26/2024</a:t>
            </a:fld>
            <a:endParaRPr lang="en-US"/>
          </a:p>
        </p:txBody>
      </p:sp>
      <p:sp>
        <p:nvSpPr>
          <p:cNvPr id="4" name="Footer Placeholder 3">
            <a:extLst>
              <a:ext uri="{FF2B5EF4-FFF2-40B4-BE49-F238E27FC236}">
                <a16:creationId xmlns:a16="http://schemas.microsoft.com/office/drawing/2014/main" id="{ECDFFECF-8B05-9032-4A33-14EED0B575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75540D9-73FC-84F4-9AB3-C741BC6C02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908824-9D68-4604-8490-B4C8563A9CD0}" type="slidenum">
              <a:rPr lang="en-US" smtClean="0"/>
              <a:t>‹#›</a:t>
            </a:fld>
            <a:endParaRPr lang="en-US"/>
          </a:p>
        </p:txBody>
      </p:sp>
    </p:spTree>
    <p:extLst>
      <p:ext uri="{BB962C8B-B14F-4D97-AF65-F5344CB8AC3E}">
        <p14:creationId xmlns:p14="http://schemas.microsoft.com/office/powerpoint/2010/main" val="3296913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9BF01-F71E-47B9-9DB3-50D668E0240F}"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73AB3-8223-47D3-A76E-5C1F98044023}" type="slidenum">
              <a:rPr lang="en-US" smtClean="0"/>
              <a:t>‹#›</a:t>
            </a:fld>
            <a:endParaRPr lang="en-US"/>
          </a:p>
        </p:txBody>
      </p:sp>
    </p:spTree>
    <p:extLst>
      <p:ext uri="{BB962C8B-B14F-4D97-AF65-F5344CB8AC3E}">
        <p14:creationId xmlns:p14="http://schemas.microsoft.com/office/powerpoint/2010/main" val="308650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1/26/2024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1/26/2024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11381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1/26/2024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03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338282"/>
            <a:ext cx="10380573" cy="143227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1587500"/>
            <a:ext cx="10381205" cy="390371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3997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1/26/2024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02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1/26/2024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91378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1/26/2024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95618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1/26/2024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71465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1/26/2024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55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1/26/2024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34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1/26/2024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28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1/26/2024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20053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yeonhousing.org/2023/10/housing-share-of-gdp-remains-flat-in-the-third-quarter-of-202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jse.amstat.org/v19n3/decock.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5CC50F2E-EF04-4D7A-A09C-5AEF6E5EA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5" cy="3429000"/>
          </a:xfrm>
          <a:prstGeom prst="rect">
            <a:avLst/>
          </a:prstGeom>
          <a:ln>
            <a:noFill/>
          </a:ln>
          <a:effectLst>
            <a:outerShdw blurRad="342900" dist="228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9D1E6F-6889-20C4-E22C-408F766C0B65}"/>
              </a:ext>
            </a:extLst>
          </p:cNvPr>
          <p:cNvSpPr>
            <a:spLocks noGrp="1"/>
          </p:cNvSpPr>
          <p:nvPr>
            <p:ph type="ctrTitle"/>
          </p:nvPr>
        </p:nvSpPr>
        <p:spPr>
          <a:xfrm>
            <a:off x="6575305" y="235881"/>
            <a:ext cx="4569006" cy="2884247"/>
          </a:xfrm>
        </p:spPr>
        <p:txBody>
          <a:bodyPr anchor="ctr">
            <a:normAutofit/>
          </a:bodyPr>
          <a:lstStyle/>
          <a:p>
            <a:pPr>
              <a:lnSpc>
                <a:spcPct val="90000"/>
              </a:lnSpc>
            </a:pPr>
            <a:r>
              <a:rPr lang="en-US" b="1" dirty="0"/>
              <a:t>Predicting the Sale Price of Residential Properties</a:t>
            </a:r>
            <a:endParaRPr lang="en-US" b="1"/>
          </a:p>
        </p:txBody>
      </p:sp>
      <p:sp>
        <p:nvSpPr>
          <p:cNvPr id="3" name="Subtitle 2">
            <a:extLst>
              <a:ext uri="{FF2B5EF4-FFF2-40B4-BE49-F238E27FC236}">
                <a16:creationId xmlns:a16="http://schemas.microsoft.com/office/drawing/2014/main" id="{C462E735-2A69-0DF8-5CBD-16E2637A912E}"/>
              </a:ext>
            </a:extLst>
          </p:cNvPr>
          <p:cNvSpPr>
            <a:spLocks noGrp="1"/>
          </p:cNvSpPr>
          <p:nvPr>
            <p:ph type="subTitle" idx="1"/>
          </p:nvPr>
        </p:nvSpPr>
        <p:spPr>
          <a:xfrm>
            <a:off x="6575305" y="3880965"/>
            <a:ext cx="4569006" cy="2359114"/>
          </a:xfrm>
        </p:spPr>
        <p:txBody>
          <a:bodyPr anchor="b">
            <a:normAutofit/>
          </a:bodyPr>
          <a:lstStyle/>
          <a:p>
            <a:r>
              <a:rPr lang="en-US" dirty="0"/>
              <a:t>Joshua Ogden-Davis</a:t>
            </a:r>
          </a:p>
          <a:p>
            <a:r>
              <a:rPr lang="en-US" dirty="0"/>
              <a:t>Springboard Data Science Track</a:t>
            </a:r>
          </a:p>
          <a:p>
            <a:r>
              <a:rPr lang="en-US" dirty="0"/>
              <a:t>June 2023 Cohort</a:t>
            </a:r>
          </a:p>
          <a:p>
            <a:r>
              <a:rPr lang="en-US" dirty="0"/>
              <a:t>Capstone Project</a:t>
            </a:r>
          </a:p>
        </p:txBody>
      </p:sp>
      <p:pic>
        <p:nvPicPr>
          <p:cNvPr id="4" name="Picture 3" descr="Houses in an area">
            <a:extLst>
              <a:ext uri="{FF2B5EF4-FFF2-40B4-BE49-F238E27FC236}">
                <a16:creationId xmlns:a16="http://schemas.microsoft.com/office/drawing/2014/main" id="{AC4E70A9-F8A5-AD26-869B-804A21003334}"/>
              </a:ext>
            </a:extLst>
          </p:cNvPr>
          <p:cNvPicPr>
            <a:picLocks noChangeAspect="1"/>
          </p:cNvPicPr>
          <p:nvPr/>
        </p:nvPicPr>
        <p:blipFill rotWithShape="1">
          <a:blip r:embed="rId2"/>
          <a:srcRect l="15579" r="25087" b="-1"/>
          <a:stretch/>
        </p:blipFill>
        <p:spPr>
          <a:xfrm>
            <a:off x="20" y="10"/>
            <a:ext cx="6095978" cy="6857989"/>
          </a:xfrm>
          <a:prstGeom prst="rect">
            <a:avLst/>
          </a:prstGeom>
        </p:spPr>
      </p:pic>
      <p:cxnSp>
        <p:nvCxnSpPr>
          <p:cNvPr id="13" name="Straight Connector 12">
            <a:extLst>
              <a:ext uri="{FF2B5EF4-FFF2-40B4-BE49-F238E27FC236}">
                <a16:creationId xmlns:a16="http://schemas.microsoft.com/office/drawing/2014/main" id="{1D7AD51E-A168-490B-B8A6-8AFE86E0F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3FCBE7C-19D0-9E6E-3044-ACA23562AA30}"/>
              </a:ext>
            </a:extLst>
          </p:cNvPr>
          <p:cNvSpPr/>
          <p:nvPr/>
        </p:nvSpPr>
        <p:spPr>
          <a:xfrm>
            <a:off x="11524891" y="5529532"/>
            <a:ext cx="319177" cy="9316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079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lstStyle/>
          <a:p>
            <a:r>
              <a:rPr lang="en-US" dirty="0"/>
              <a:t>Feature surprises: garage area vs type</a:t>
            </a:r>
          </a:p>
        </p:txBody>
      </p:sp>
      <p:pic>
        <p:nvPicPr>
          <p:cNvPr id="18" name="Picture 17">
            <a:extLst>
              <a:ext uri="{FF2B5EF4-FFF2-40B4-BE49-F238E27FC236}">
                <a16:creationId xmlns:a16="http://schemas.microsoft.com/office/drawing/2014/main" id="{D005265E-7DA9-BFDD-2731-5CDEBB8169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77975" y="1562100"/>
            <a:ext cx="7014024" cy="5260518"/>
          </a:xfrm>
          <a:prstGeom prst="rect">
            <a:avLst/>
          </a:prstGeom>
        </p:spPr>
      </p:pic>
      <p:sp>
        <p:nvSpPr>
          <p:cNvPr id="19" name="TextBox 18">
            <a:extLst>
              <a:ext uri="{FF2B5EF4-FFF2-40B4-BE49-F238E27FC236}">
                <a16:creationId xmlns:a16="http://schemas.microsoft.com/office/drawing/2014/main" id="{B67BC503-395D-5E94-E766-6F31F37C3DE8}"/>
              </a:ext>
            </a:extLst>
          </p:cNvPr>
          <p:cNvSpPr txBox="1"/>
          <p:nvPr/>
        </p:nvSpPr>
        <p:spPr>
          <a:xfrm>
            <a:off x="761802" y="1936122"/>
            <a:ext cx="4416174" cy="2246769"/>
          </a:xfrm>
          <a:prstGeom prst="rect">
            <a:avLst/>
          </a:prstGeom>
          <a:noFill/>
        </p:spPr>
        <p:txBody>
          <a:bodyPr wrap="square" rtlCol="0">
            <a:spAutoFit/>
          </a:bodyPr>
          <a:lstStyle/>
          <a:p>
            <a:r>
              <a:rPr lang="en-US" altLang="zh-CN" sz="2000" dirty="0"/>
              <a:t>While garage size greatly influences sale price, there’s a wide range of sizes for each type of garage.</a:t>
            </a:r>
          </a:p>
          <a:p>
            <a:endParaRPr lang="en-US" altLang="zh-CN" sz="2000" dirty="0"/>
          </a:p>
          <a:p>
            <a:r>
              <a:rPr lang="en-US" altLang="zh-CN" sz="2000" dirty="0"/>
              <a:t>Some figures (such as the 500sqft, 4-car garage) seem improbable and are likely errors.</a:t>
            </a:r>
          </a:p>
        </p:txBody>
      </p:sp>
    </p:spTree>
    <p:extLst>
      <p:ext uri="{BB962C8B-B14F-4D97-AF65-F5344CB8AC3E}">
        <p14:creationId xmlns:p14="http://schemas.microsoft.com/office/powerpoint/2010/main" val="65499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lstStyle/>
          <a:p>
            <a:r>
              <a:rPr lang="en-US" dirty="0"/>
              <a:t>Feature surprise takeaways</a:t>
            </a:r>
          </a:p>
        </p:txBody>
      </p:sp>
      <p:sp>
        <p:nvSpPr>
          <p:cNvPr id="19" name="TextBox 18">
            <a:extLst>
              <a:ext uri="{FF2B5EF4-FFF2-40B4-BE49-F238E27FC236}">
                <a16:creationId xmlns:a16="http://schemas.microsoft.com/office/drawing/2014/main" id="{B67BC503-395D-5E94-E766-6F31F37C3DE8}"/>
              </a:ext>
            </a:extLst>
          </p:cNvPr>
          <p:cNvSpPr txBox="1"/>
          <p:nvPr/>
        </p:nvSpPr>
        <p:spPr>
          <a:xfrm>
            <a:off x="761802" y="1936122"/>
            <a:ext cx="8194308" cy="1631216"/>
          </a:xfrm>
          <a:prstGeom prst="rect">
            <a:avLst/>
          </a:prstGeom>
          <a:noFill/>
        </p:spPr>
        <p:txBody>
          <a:bodyPr wrap="square" rtlCol="0">
            <a:spAutoFit/>
          </a:bodyPr>
          <a:lstStyle/>
          <a:p>
            <a:r>
              <a:rPr lang="en-US" altLang="zh-CN" sz="2000" dirty="0"/>
              <a:t>The variables have generally predictable but imperfect and occasionally surprising relationships.</a:t>
            </a:r>
          </a:p>
          <a:p>
            <a:endParaRPr lang="en-US" altLang="zh-CN" sz="2000" dirty="0"/>
          </a:p>
          <a:p>
            <a:r>
              <a:rPr lang="en-US" altLang="zh-CN" sz="2000" dirty="0"/>
              <a:t>This suggests an </a:t>
            </a:r>
            <a:r>
              <a:rPr lang="en-US" altLang="zh-CN" sz="2000" b="1" dirty="0"/>
              <a:t>ensemble model</a:t>
            </a:r>
            <a:r>
              <a:rPr lang="en-US" altLang="zh-CN" sz="2000" dirty="0"/>
              <a:t>, such as </a:t>
            </a:r>
            <a:r>
              <a:rPr lang="en-US" altLang="zh-CN" sz="2000" b="1" dirty="0"/>
              <a:t>gradient boost</a:t>
            </a:r>
            <a:r>
              <a:rPr lang="en-US" altLang="zh-CN" sz="2000" dirty="0"/>
              <a:t>, may be best able to capture the points-of-no-return and rating biases.</a:t>
            </a:r>
          </a:p>
        </p:txBody>
      </p:sp>
    </p:spTree>
    <p:extLst>
      <p:ext uri="{BB962C8B-B14F-4D97-AF65-F5344CB8AC3E}">
        <p14:creationId xmlns:p14="http://schemas.microsoft.com/office/powerpoint/2010/main" val="171560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Bent-Up 71">
            <a:extLst>
              <a:ext uri="{FF2B5EF4-FFF2-40B4-BE49-F238E27FC236}">
                <a16:creationId xmlns:a16="http://schemas.microsoft.com/office/drawing/2014/main" id="{ECAECE3A-7CF1-88CD-3E27-D8454598BAF9}"/>
              </a:ext>
            </a:extLst>
          </p:cNvPr>
          <p:cNvSpPr/>
          <p:nvPr/>
        </p:nvSpPr>
        <p:spPr>
          <a:xfrm rot="5400000" flipV="1">
            <a:off x="9929718" y="5743696"/>
            <a:ext cx="977309" cy="574734"/>
          </a:xfrm>
          <a:prstGeom prst="bentUpArrow">
            <a:avLst>
              <a:gd name="adj1" fmla="val 17727"/>
              <a:gd name="adj2" fmla="val 18975"/>
              <a:gd name="adj3" fmla="val 31611"/>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row: Bent-Up 69">
            <a:extLst>
              <a:ext uri="{FF2B5EF4-FFF2-40B4-BE49-F238E27FC236}">
                <a16:creationId xmlns:a16="http://schemas.microsoft.com/office/drawing/2014/main" id="{BD83DC89-8692-9192-7876-27667982D05F}"/>
              </a:ext>
            </a:extLst>
          </p:cNvPr>
          <p:cNvSpPr/>
          <p:nvPr/>
        </p:nvSpPr>
        <p:spPr>
          <a:xfrm rot="16200000" flipH="1">
            <a:off x="6123231" y="5365438"/>
            <a:ext cx="631816" cy="689836"/>
          </a:xfrm>
          <a:prstGeom prst="bentUpArrow">
            <a:avLst>
              <a:gd name="adj1" fmla="val 17727"/>
              <a:gd name="adj2" fmla="val 18975"/>
              <a:gd name="adj3" fmla="val 31611"/>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F3EC5E7-102B-36FA-71DA-9A9A1604B5F0}"/>
              </a:ext>
            </a:extLst>
          </p:cNvPr>
          <p:cNvCxnSpPr>
            <a:cxnSpLocks/>
          </p:cNvCxnSpPr>
          <p:nvPr/>
        </p:nvCxnSpPr>
        <p:spPr>
          <a:xfrm>
            <a:off x="3059502" y="2586863"/>
            <a:ext cx="0" cy="21175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6F9891-547B-EE8B-5C66-7AA0B4D480A1}"/>
              </a:ext>
            </a:extLst>
          </p:cNvPr>
          <p:cNvCxnSpPr>
            <a:cxnSpLocks/>
          </p:cNvCxnSpPr>
          <p:nvPr/>
        </p:nvCxnSpPr>
        <p:spPr>
          <a:xfrm>
            <a:off x="6682597" y="2586863"/>
            <a:ext cx="0" cy="211755"/>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2C170AA-FAB3-C767-75FD-D6296CADEB75}"/>
              </a:ext>
            </a:extLst>
          </p:cNvPr>
          <p:cNvCxnSpPr>
            <a:cxnSpLocks/>
          </p:cNvCxnSpPr>
          <p:nvPr/>
        </p:nvCxnSpPr>
        <p:spPr>
          <a:xfrm>
            <a:off x="9788106" y="2586863"/>
            <a:ext cx="0" cy="211755"/>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159D185-3CC8-E40C-1BEA-A74DE24BCB8E}"/>
              </a:ext>
            </a:extLst>
          </p:cNvPr>
          <p:cNvCxnSpPr>
            <a:cxnSpLocks/>
          </p:cNvCxnSpPr>
          <p:nvPr/>
        </p:nvCxnSpPr>
        <p:spPr>
          <a:xfrm flipH="1">
            <a:off x="6673968" y="4893255"/>
            <a:ext cx="2876" cy="21886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249B050F-38AB-DFD6-37EF-5FC562A1ECCE}"/>
              </a:ext>
            </a:extLst>
          </p:cNvPr>
          <p:cNvSpPr/>
          <p:nvPr/>
        </p:nvSpPr>
        <p:spPr>
          <a:xfrm>
            <a:off x="1061049" y="3599302"/>
            <a:ext cx="3985401" cy="733245"/>
          </a:xfrm>
          <a:prstGeom prst="roundRect">
            <a:avLst/>
          </a:prstGeom>
          <a:solidFill>
            <a:schemeClr val="bg1"/>
          </a:solid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Impute to zero (23)</a:t>
            </a:r>
          </a:p>
          <a:p>
            <a:pPr algn="ctr"/>
            <a:r>
              <a:rPr lang="en-US" sz="1400" dirty="0">
                <a:solidFill>
                  <a:schemeClr val="tx1"/>
                </a:solidFill>
              </a:rPr>
              <a:t>Impute to median (3)</a:t>
            </a:r>
          </a:p>
          <a:p>
            <a:pPr algn="ctr"/>
            <a:r>
              <a:rPr lang="en-US" sz="1400" dirty="0">
                <a:solidFill>
                  <a:schemeClr val="tx1"/>
                </a:solidFill>
              </a:rPr>
              <a:t>Impute to mode (7)</a:t>
            </a:r>
          </a:p>
        </p:txBody>
      </p:sp>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lstStyle/>
          <a:p>
            <a:r>
              <a:rPr lang="en-US" dirty="0"/>
              <a:t>Pre-Preparation Process</a:t>
            </a:r>
          </a:p>
        </p:txBody>
      </p:sp>
      <p:sp>
        <p:nvSpPr>
          <p:cNvPr id="3" name="Rectangle: Rounded Corners 2">
            <a:extLst>
              <a:ext uri="{FF2B5EF4-FFF2-40B4-BE49-F238E27FC236}">
                <a16:creationId xmlns:a16="http://schemas.microsoft.com/office/drawing/2014/main" id="{8DE49814-B1FF-1452-245A-75A150DF410F}"/>
              </a:ext>
            </a:extLst>
          </p:cNvPr>
          <p:cNvSpPr/>
          <p:nvPr/>
        </p:nvSpPr>
        <p:spPr>
          <a:xfrm>
            <a:off x="621102" y="1589597"/>
            <a:ext cx="10972800" cy="405441"/>
          </a:xfrm>
          <a:prstGeom prst="round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Full dataset (1,460 x 79)</a:t>
            </a:r>
          </a:p>
        </p:txBody>
      </p:sp>
      <p:sp>
        <p:nvSpPr>
          <p:cNvPr id="4" name="Rectangle: Rounded Corners 3">
            <a:extLst>
              <a:ext uri="{FF2B5EF4-FFF2-40B4-BE49-F238E27FC236}">
                <a16:creationId xmlns:a16="http://schemas.microsoft.com/office/drawing/2014/main" id="{671250CC-5600-259B-78EF-03AF0D1D3941}"/>
              </a:ext>
            </a:extLst>
          </p:cNvPr>
          <p:cNvSpPr/>
          <p:nvPr/>
        </p:nvSpPr>
        <p:spPr>
          <a:xfrm>
            <a:off x="1061049" y="2171576"/>
            <a:ext cx="10081326" cy="405441"/>
          </a:xfrm>
          <a:prstGeom prst="round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Dataset with droppable nulls removed  (1,389 x 79)</a:t>
            </a:r>
          </a:p>
        </p:txBody>
      </p:sp>
      <p:cxnSp>
        <p:nvCxnSpPr>
          <p:cNvPr id="6" name="Straight Arrow Connector 5">
            <a:extLst>
              <a:ext uri="{FF2B5EF4-FFF2-40B4-BE49-F238E27FC236}">
                <a16:creationId xmlns:a16="http://schemas.microsoft.com/office/drawing/2014/main" id="{3B991BDA-06FA-69AD-BABA-6D34DE658D75}"/>
              </a:ext>
            </a:extLst>
          </p:cNvPr>
          <p:cNvCxnSpPr>
            <a:cxnSpLocks/>
          </p:cNvCxnSpPr>
          <p:nvPr/>
        </p:nvCxnSpPr>
        <p:spPr>
          <a:xfrm>
            <a:off x="6107502" y="2013510"/>
            <a:ext cx="0" cy="17550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DA842A9-5713-A9B7-B88D-36941234254F}"/>
              </a:ext>
            </a:extLst>
          </p:cNvPr>
          <p:cNvSpPr/>
          <p:nvPr/>
        </p:nvSpPr>
        <p:spPr>
          <a:xfrm>
            <a:off x="1061049" y="2782852"/>
            <a:ext cx="3976778" cy="577526"/>
          </a:xfrm>
          <a:prstGeom prst="roundRect">
            <a:avLst/>
          </a:prstGeom>
          <a:solidFill>
            <a:schemeClr val="bg1"/>
          </a:solid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Continuous features</a:t>
            </a:r>
          </a:p>
          <a:p>
            <a:pPr algn="ctr"/>
            <a:r>
              <a:rPr lang="en-US" altLang="zh-CN" sz="1600" dirty="0">
                <a:solidFill>
                  <a:schemeClr val="tx1"/>
                </a:solidFill>
              </a:rPr>
              <a:t>(1,389 x 33)</a:t>
            </a:r>
            <a:endParaRPr lang="en-US" sz="1600" dirty="0">
              <a:solidFill>
                <a:schemeClr val="tx1"/>
              </a:solidFill>
            </a:endParaRPr>
          </a:p>
        </p:txBody>
      </p:sp>
      <p:sp>
        <p:nvSpPr>
          <p:cNvPr id="11" name="Rectangle: Rounded Corners 10">
            <a:extLst>
              <a:ext uri="{FF2B5EF4-FFF2-40B4-BE49-F238E27FC236}">
                <a16:creationId xmlns:a16="http://schemas.microsoft.com/office/drawing/2014/main" id="{3B557FD1-30D5-2F5D-EFBF-D9786EB0473E}"/>
              </a:ext>
            </a:extLst>
          </p:cNvPr>
          <p:cNvSpPr/>
          <p:nvPr/>
        </p:nvSpPr>
        <p:spPr>
          <a:xfrm>
            <a:off x="5216105" y="2773615"/>
            <a:ext cx="2927231" cy="577527"/>
          </a:xfrm>
          <a:prstGeom prst="roundRect">
            <a:avLst/>
          </a:prstGeom>
          <a:solidFill>
            <a:schemeClr val="bg1"/>
          </a:solid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Ordinal features</a:t>
            </a:r>
          </a:p>
          <a:p>
            <a:pPr algn="ctr"/>
            <a:r>
              <a:rPr lang="en-US" altLang="zh-CN" sz="1600" dirty="0">
                <a:solidFill>
                  <a:schemeClr val="tx1"/>
                </a:solidFill>
              </a:rPr>
              <a:t>(1,389 x 20)</a:t>
            </a:r>
            <a:endParaRPr lang="en-US" sz="1600" dirty="0">
              <a:solidFill>
                <a:schemeClr val="tx1"/>
              </a:solidFill>
            </a:endParaRPr>
          </a:p>
        </p:txBody>
      </p:sp>
      <p:sp>
        <p:nvSpPr>
          <p:cNvPr id="12" name="Rectangle: Rounded Corners 11">
            <a:extLst>
              <a:ext uri="{FF2B5EF4-FFF2-40B4-BE49-F238E27FC236}">
                <a16:creationId xmlns:a16="http://schemas.microsoft.com/office/drawing/2014/main" id="{76A0CD9B-7640-15CA-AFEE-F2CA471779E8}"/>
              </a:ext>
            </a:extLst>
          </p:cNvPr>
          <p:cNvSpPr/>
          <p:nvPr/>
        </p:nvSpPr>
        <p:spPr>
          <a:xfrm>
            <a:off x="8310112" y="2773614"/>
            <a:ext cx="2820839" cy="577527"/>
          </a:xfrm>
          <a:prstGeom prst="roundRect">
            <a:avLst/>
          </a:prstGeom>
          <a:solidFill>
            <a:schemeClr val="bg1"/>
          </a:solid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Categorical features</a:t>
            </a:r>
          </a:p>
          <a:p>
            <a:pPr algn="ctr"/>
            <a:r>
              <a:rPr lang="en-US" altLang="zh-CN" sz="1600" dirty="0">
                <a:solidFill>
                  <a:schemeClr val="tx1"/>
                </a:solidFill>
              </a:rPr>
              <a:t>(1,389 x 26)</a:t>
            </a:r>
            <a:endParaRPr lang="en-US" sz="1600" dirty="0">
              <a:solidFill>
                <a:schemeClr val="tx1"/>
              </a:solidFill>
            </a:endParaRPr>
          </a:p>
        </p:txBody>
      </p:sp>
      <p:sp>
        <p:nvSpPr>
          <p:cNvPr id="27" name="Arrow: Bent-Up 26">
            <a:extLst>
              <a:ext uri="{FF2B5EF4-FFF2-40B4-BE49-F238E27FC236}">
                <a16:creationId xmlns:a16="http://schemas.microsoft.com/office/drawing/2014/main" id="{481FEA24-BEB3-6E2A-1DF1-990EADC7F736}"/>
              </a:ext>
            </a:extLst>
          </p:cNvPr>
          <p:cNvSpPr/>
          <p:nvPr/>
        </p:nvSpPr>
        <p:spPr>
          <a:xfrm rot="5400000">
            <a:off x="425472" y="1803992"/>
            <a:ext cx="531958" cy="474452"/>
          </a:xfrm>
          <a:prstGeom prst="bentUpArrow">
            <a:avLst>
              <a:gd name="adj1" fmla="val 17727"/>
              <a:gd name="adj2" fmla="val 25000"/>
              <a:gd name="adj3" fmla="val 45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FC83A334-BD80-3D54-6766-FEF0557772EB}"/>
              </a:ext>
            </a:extLst>
          </p:cNvPr>
          <p:cNvSpPr/>
          <p:nvPr/>
        </p:nvSpPr>
        <p:spPr>
          <a:xfrm>
            <a:off x="1061049" y="4547617"/>
            <a:ext cx="3976779" cy="405441"/>
          </a:xfrm>
          <a:prstGeom prst="roundRect">
            <a:avLst/>
          </a:prstGeom>
          <a:solidFill>
            <a:schemeClr val="bg1"/>
          </a:solid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Scale (mean=0, </a:t>
            </a:r>
            <a:r>
              <a:rPr lang="en-US" sz="1400" dirty="0">
                <a:solidFill>
                  <a:schemeClr val="tx1"/>
                </a:solidFill>
              </a:rPr>
              <a:t>STD=1)</a:t>
            </a:r>
          </a:p>
        </p:txBody>
      </p:sp>
      <p:cxnSp>
        <p:nvCxnSpPr>
          <p:cNvPr id="39" name="Straight Arrow Connector 38">
            <a:extLst>
              <a:ext uri="{FF2B5EF4-FFF2-40B4-BE49-F238E27FC236}">
                <a16:creationId xmlns:a16="http://schemas.microsoft.com/office/drawing/2014/main" id="{5134AA28-1928-7612-3A41-1B2FC4FD0032}"/>
              </a:ext>
            </a:extLst>
          </p:cNvPr>
          <p:cNvCxnSpPr>
            <a:cxnSpLocks/>
          </p:cNvCxnSpPr>
          <p:nvPr/>
        </p:nvCxnSpPr>
        <p:spPr>
          <a:xfrm>
            <a:off x="3080240" y="3386790"/>
            <a:ext cx="0" cy="21358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75058918-17FC-CA44-8D22-48D1264E3DA9}"/>
              </a:ext>
            </a:extLst>
          </p:cNvPr>
          <p:cNvSpPr/>
          <p:nvPr/>
        </p:nvSpPr>
        <p:spPr>
          <a:xfrm>
            <a:off x="5216105" y="3591229"/>
            <a:ext cx="2927231" cy="395114"/>
          </a:xfrm>
          <a:prstGeom prst="roundRect">
            <a:avLst/>
          </a:prstGeom>
          <a:solidFill>
            <a:schemeClr val="bg1"/>
          </a:solid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Change from str to int</a:t>
            </a:r>
          </a:p>
        </p:txBody>
      </p:sp>
      <p:cxnSp>
        <p:nvCxnSpPr>
          <p:cNvPr id="42" name="Straight Arrow Connector 41">
            <a:extLst>
              <a:ext uri="{FF2B5EF4-FFF2-40B4-BE49-F238E27FC236}">
                <a16:creationId xmlns:a16="http://schemas.microsoft.com/office/drawing/2014/main" id="{706B4A4D-CC5B-DABE-F9D9-720DF33E4C92}"/>
              </a:ext>
            </a:extLst>
          </p:cNvPr>
          <p:cNvCxnSpPr>
            <a:cxnSpLocks/>
            <a:endCxn id="41" idx="0"/>
          </p:cNvCxnSpPr>
          <p:nvPr/>
        </p:nvCxnSpPr>
        <p:spPr>
          <a:xfrm flipH="1">
            <a:off x="6679721" y="3372368"/>
            <a:ext cx="2876" cy="21886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6D0AC081-A388-F1CF-0E0F-0F25282D408A}"/>
              </a:ext>
            </a:extLst>
          </p:cNvPr>
          <p:cNvSpPr/>
          <p:nvPr/>
        </p:nvSpPr>
        <p:spPr>
          <a:xfrm>
            <a:off x="5233675" y="4182443"/>
            <a:ext cx="2927229" cy="733245"/>
          </a:xfrm>
          <a:prstGeom prst="roundRect">
            <a:avLst/>
          </a:prstGeom>
          <a:solidFill>
            <a:schemeClr val="bg1"/>
          </a:solid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Impute to zero (6)</a:t>
            </a:r>
          </a:p>
          <a:p>
            <a:pPr algn="ctr"/>
            <a:r>
              <a:rPr lang="en-US" sz="1400" dirty="0">
                <a:solidFill>
                  <a:schemeClr val="tx1"/>
                </a:solidFill>
              </a:rPr>
              <a:t>Impute to median (1)</a:t>
            </a:r>
          </a:p>
          <a:p>
            <a:pPr algn="ctr"/>
            <a:r>
              <a:rPr lang="en-US" sz="1400" dirty="0">
                <a:solidFill>
                  <a:schemeClr val="tx1"/>
                </a:solidFill>
              </a:rPr>
              <a:t>Impute to mode (13)</a:t>
            </a:r>
          </a:p>
        </p:txBody>
      </p:sp>
      <p:cxnSp>
        <p:nvCxnSpPr>
          <p:cNvPr id="45" name="Straight Arrow Connector 44">
            <a:extLst>
              <a:ext uri="{FF2B5EF4-FFF2-40B4-BE49-F238E27FC236}">
                <a16:creationId xmlns:a16="http://schemas.microsoft.com/office/drawing/2014/main" id="{497F7883-9100-5B3F-CEF4-4C61442E6287}"/>
              </a:ext>
            </a:extLst>
          </p:cNvPr>
          <p:cNvCxnSpPr>
            <a:cxnSpLocks/>
          </p:cNvCxnSpPr>
          <p:nvPr/>
        </p:nvCxnSpPr>
        <p:spPr>
          <a:xfrm flipH="1">
            <a:off x="6676844" y="3976729"/>
            <a:ext cx="2876" cy="21886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332E64-1230-2991-C492-F5C708D9F666}"/>
              </a:ext>
            </a:extLst>
          </p:cNvPr>
          <p:cNvCxnSpPr>
            <a:cxnSpLocks/>
          </p:cNvCxnSpPr>
          <p:nvPr/>
        </p:nvCxnSpPr>
        <p:spPr>
          <a:xfrm>
            <a:off x="3080240" y="4332547"/>
            <a:ext cx="0" cy="239457"/>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C90CC76F-1421-E359-2253-546762F34B51}"/>
              </a:ext>
            </a:extLst>
          </p:cNvPr>
          <p:cNvSpPr/>
          <p:nvPr/>
        </p:nvSpPr>
        <p:spPr>
          <a:xfrm>
            <a:off x="8304069" y="3581664"/>
            <a:ext cx="2835429" cy="904772"/>
          </a:xfrm>
          <a:prstGeom prst="roundRect">
            <a:avLst/>
          </a:prstGeom>
          <a:solidFill>
            <a:schemeClr val="bg1"/>
          </a:solid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Impute to “Other” (4)</a:t>
            </a:r>
          </a:p>
          <a:p>
            <a:pPr algn="ctr"/>
            <a:r>
              <a:rPr lang="en-US" sz="1400" dirty="0">
                <a:solidFill>
                  <a:schemeClr val="tx1"/>
                </a:solidFill>
              </a:rPr>
              <a:t>Impute to “NA” (4)</a:t>
            </a:r>
          </a:p>
          <a:p>
            <a:pPr algn="ctr"/>
            <a:r>
              <a:rPr lang="en-US" sz="1400" dirty="0">
                <a:solidFill>
                  <a:schemeClr val="tx1"/>
                </a:solidFill>
              </a:rPr>
              <a:t>Impute to “Norm” (1)</a:t>
            </a:r>
          </a:p>
          <a:p>
            <a:pPr algn="ctr"/>
            <a:r>
              <a:rPr lang="en-US" sz="1400" dirty="0">
                <a:solidFill>
                  <a:schemeClr val="tx1"/>
                </a:solidFill>
              </a:rPr>
              <a:t>Impute to mode (14)</a:t>
            </a:r>
          </a:p>
        </p:txBody>
      </p:sp>
      <p:sp>
        <p:nvSpPr>
          <p:cNvPr id="51" name="Rectangle: Rounded Corners 50">
            <a:extLst>
              <a:ext uri="{FF2B5EF4-FFF2-40B4-BE49-F238E27FC236}">
                <a16:creationId xmlns:a16="http://schemas.microsoft.com/office/drawing/2014/main" id="{B6917639-3EFE-BACE-9794-A050CC22120B}"/>
              </a:ext>
            </a:extLst>
          </p:cNvPr>
          <p:cNvSpPr/>
          <p:nvPr/>
        </p:nvSpPr>
        <p:spPr>
          <a:xfrm>
            <a:off x="8432156" y="4665856"/>
            <a:ext cx="1225055" cy="904772"/>
          </a:xfrm>
          <a:prstGeom prst="roundRect">
            <a:avLst/>
          </a:prstGeom>
          <a:solidFill>
            <a:schemeClr val="bg1"/>
          </a:solid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Select 10 most important</a:t>
            </a:r>
          </a:p>
        </p:txBody>
      </p:sp>
      <p:cxnSp>
        <p:nvCxnSpPr>
          <p:cNvPr id="58" name="Straight Arrow Connector 57">
            <a:extLst>
              <a:ext uri="{FF2B5EF4-FFF2-40B4-BE49-F238E27FC236}">
                <a16:creationId xmlns:a16="http://schemas.microsoft.com/office/drawing/2014/main" id="{864D39E9-6B61-B25C-7C3C-D534E4280B8A}"/>
              </a:ext>
            </a:extLst>
          </p:cNvPr>
          <p:cNvCxnSpPr>
            <a:cxnSpLocks/>
          </p:cNvCxnSpPr>
          <p:nvPr/>
        </p:nvCxnSpPr>
        <p:spPr>
          <a:xfrm>
            <a:off x="9042242" y="4501340"/>
            <a:ext cx="0" cy="211755"/>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B59FAABD-EBBF-2D6F-DF49-B07E41F3A19C}"/>
              </a:ext>
            </a:extLst>
          </p:cNvPr>
          <p:cNvSpPr/>
          <p:nvPr/>
        </p:nvSpPr>
        <p:spPr>
          <a:xfrm>
            <a:off x="9840599" y="4665856"/>
            <a:ext cx="1225055" cy="904772"/>
          </a:xfrm>
          <a:prstGeom prst="roundRect">
            <a:avLst/>
          </a:prstGeom>
          <a:solidFill>
            <a:schemeClr val="bg1"/>
          </a:solid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One-hot</a:t>
            </a:r>
          </a:p>
          <a:p>
            <a:pPr algn="ctr"/>
            <a:r>
              <a:rPr lang="en-US" sz="1400" dirty="0">
                <a:solidFill>
                  <a:schemeClr val="tx1"/>
                </a:solidFill>
              </a:rPr>
              <a:t>Encode</a:t>
            </a:r>
          </a:p>
          <a:p>
            <a:pPr algn="ctr"/>
            <a:r>
              <a:rPr lang="en-US" sz="1400" dirty="0">
                <a:solidFill>
                  <a:schemeClr val="tx1"/>
                </a:solidFill>
              </a:rPr>
              <a:t>(102 cols)</a:t>
            </a:r>
          </a:p>
        </p:txBody>
      </p:sp>
      <p:cxnSp>
        <p:nvCxnSpPr>
          <p:cNvPr id="60" name="Straight Arrow Connector 59">
            <a:extLst>
              <a:ext uri="{FF2B5EF4-FFF2-40B4-BE49-F238E27FC236}">
                <a16:creationId xmlns:a16="http://schemas.microsoft.com/office/drawing/2014/main" id="{F18BFEF7-6645-D70E-57CB-1A948DB9C404}"/>
              </a:ext>
            </a:extLst>
          </p:cNvPr>
          <p:cNvCxnSpPr>
            <a:cxnSpLocks/>
          </p:cNvCxnSpPr>
          <p:nvPr/>
        </p:nvCxnSpPr>
        <p:spPr>
          <a:xfrm>
            <a:off x="9703391" y="5118242"/>
            <a:ext cx="164916"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79652023-2D11-D1E8-4A3D-12A95CD5E773}"/>
              </a:ext>
            </a:extLst>
          </p:cNvPr>
          <p:cNvSpPr/>
          <p:nvPr/>
        </p:nvSpPr>
        <p:spPr>
          <a:xfrm>
            <a:off x="5216105" y="5096596"/>
            <a:ext cx="2945799" cy="405441"/>
          </a:xfrm>
          <a:prstGeom prst="roundRect">
            <a:avLst/>
          </a:prstGeom>
          <a:solidFill>
            <a:schemeClr val="bg1"/>
          </a:solid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Scale (mean=0, </a:t>
            </a:r>
            <a:r>
              <a:rPr lang="en-US" sz="1400" dirty="0">
                <a:solidFill>
                  <a:schemeClr val="tx1"/>
                </a:solidFill>
              </a:rPr>
              <a:t>STD=1)</a:t>
            </a:r>
          </a:p>
        </p:txBody>
      </p:sp>
      <p:cxnSp>
        <p:nvCxnSpPr>
          <p:cNvPr id="64" name="Straight Arrow Connector 63">
            <a:extLst>
              <a:ext uri="{FF2B5EF4-FFF2-40B4-BE49-F238E27FC236}">
                <a16:creationId xmlns:a16="http://schemas.microsoft.com/office/drawing/2014/main" id="{0B30CF22-5352-132E-0658-EAACC5C944C1}"/>
              </a:ext>
            </a:extLst>
          </p:cNvPr>
          <p:cNvCxnSpPr>
            <a:cxnSpLocks/>
          </p:cNvCxnSpPr>
          <p:nvPr/>
        </p:nvCxnSpPr>
        <p:spPr>
          <a:xfrm>
            <a:off x="9788106" y="3368318"/>
            <a:ext cx="0" cy="21358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28A6BBAB-3B09-B4C7-F0AF-45F5AB8310C8}"/>
              </a:ext>
            </a:extLst>
          </p:cNvPr>
          <p:cNvSpPr/>
          <p:nvPr/>
        </p:nvSpPr>
        <p:spPr>
          <a:xfrm>
            <a:off x="3733268" y="5746989"/>
            <a:ext cx="2374234" cy="380868"/>
          </a:xfrm>
          <a:prstGeom prst="round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Select 11 most important</a:t>
            </a:r>
          </a:p>
        </p:txBody>
      </p:sp>
      <p:sp>
        <p:nvSpPr>
          <p:cNvPr id="69" name="Arrow: Bent-Up 68">
            <a:extLst>
              <a:ext uri="{FF2B5EF4-FFF2-40B4-BE49-F238E27FC236}">
                <a16:creationId xmlns:a16="http://schemas.microsoft.com/office/drawing/2014/main" id="{05D82BFD-EB97-850B-CD40-0E9823B39996}"/>
              </a:ext>
            </a:extLst>
          </p:cNvPr>
          <p:cNvSpPr/>
          <p:nvPr/>
        </p:nvSpPr>
        <p:spPr>
          <a:xfrm rot="5400000">
            <a:off x="2838054" y="5151124"/>
            <a:ext cx="1089083" cy="689836"/>
          </a:xfrm>
          <a:prstGeom prst="bentUpArrow">
            <a:avLst>
              <a:gd name="adj1" fmla="val 17727"/>
              <a:gd name="adj2" fmla="val 18975"/>
              <a:gd name="adj3" fmla="val 31611"/>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B8A763DF-46BC-436F-E92B-81CBE9085E5A}"/>
              </a:ext>
            </a:extLst>
          </p:cNvPr>
          <p:cNvSpPr/>
          <p:nvPr/>
        </p:nvSpPr>
        <p:spPr>
          <a:xfrm>
            <a:off x="7738300" y="5860324"/>
            <a:ext cx="2374234" cy="772724"/>
          </a:xfrm>
          <a:prstGeom prst="roundRect">
            <a:avLst/>
          </a:prstGeom>
          <a:solidFill>
            <a:schemeClr val="tx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Modeling set</a:t>
            </a:r>
          </a:p>
          <a:p>
            <a:pPr algn="ctr"/>
            <a:r>
              <a:rPr lang="en-US" sz="2000" b="1" dirty="0">
                <a:solidFill>
                  <a:schemeClr val="bg1"/>
                </a:solidFill>
              </a:rPr>
              <a:t>(1,389 x 113)</a:t>
            </a:r>
          </a:p>
        </p:txBody>
      </p:sp>
      <p:sp>
        <p:nvSpPr>
          <p:cNvPr id="73" name="Arrow: Bent-Up 72">
            <a:extLst>
              <a:ext uri="{FF2B5EF4-FFF2-40B4-BE49-F238E27FC236}">
                <a16:creationId xmlns:a16="http://schemas.microsoft.com/office/drawing/2014/main" id="{58509B70-9035-004F-F7BA-CFC90A7C3FAB}"/>
              </a:ext>
            </a:extLst>
          </p:cNvPr>
          <p:cNvSpPr/>
          <p:nvPr/>
        </p:nvSpPr>
        <p:spPr>
          <a:xfrm rot="5400000">
            <a:off x="6125547" y="4941185"/>
            <a:ext cx="405441" cy="2786660"/>
          </a:xfrm>
          <a:prstGeom prst="bentUpArrow">
            <a:avLst>
              <a:gd name="adj1" fmla="val 32157"/>
              <a:gd name="adj2" fmla="val 35192"/>
              <a:gd name="adj3"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27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Arrow Connector 23">
            <a:extLst>
              <a:ext uri="{FF2B5EF4-FFF2-40B4-BE49-F238E27FC236}">
                <a16:creationId xmlns:a16="http://schemas.microsoft.com/office/drawing/2014/main" id="{B26BE2D4-BE68-C136-5649-9FB6A59730FA}"/>
              </a:ext>
            </a:extLst>
          </p:cNvPr>
          <p:cNvCxnSpPr>
            <a:cxnSpLocks/>
          </p:cNvCxnSpPr>
          <p:nvPr/>
        </p:nvCxnSpPr>
        <p:spPr>
          <a:xfrm>
            <a:off x="10146233" y="2792373"/>
            <a:ext cx="0" cy="211755"/>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EDEEA36-9410-8C94-AF26-7EC0B33E5E6A}"/>
              </a:ext>
            </a:extLst>
          </p:cNvPr>
          <p:cNvCxnSpPr>
            <a:cxnSpLocks/>
          </p:cNvCxnSpPr>
          <p:nvPr/>
        </p:nvCxnSpPr>
        <p:spPr>
          <a:xfrm>
            <a:off x="8571433" y="2792373"/>
            <a:ext cx="0" cy="2117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AD451E-3EE5-D201-27AA-84145E130808}"/>
              </a:ext>
            </a:extLst>
          </p:cNvPr>
          <p:cNvCxnSpPr>
            <a:cxnSpLocks/>
          </p:cNvCxnSpPr>
          <p:nvPr/>
        </p:nvCxnSpPr>
        <p:spPr>
          <a:xfrm>
            <a:off x="10146233" y="4935690"/>
            <a:ext cx="0" cy="211755"/>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883CFC3-8727-6EB9-207D-8DAD4EE9C74D}"/>
              </a:ext>
            </a:extLst>
          </p:cNvPr>
          <p:cNvCxnSpPr>
            <a:cxnSpLocks/>
          </p:cNvCxnSpPr>
          <p:nvPr/>
        </p:nvCxnSpPr>
        <p:spPr>
          <a:xfrm>
            <a:off x="8571433" y="4935690"/>
            <a:ext cx="0" cy="2117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lstStyle/>
          <a:p>
            <a:r>
              <a:rPr lang="en-US" dirty="0"/>
              <a:t>Modeling process</a:t>
            </a:r>
          </a:p>
        </p:txBody>
      </p:sp>
      <p:sp>
        <p:nvSpPr>
          <p:cNvPr id="5" name="TextBox 4">
            <a:extLst>
              <a:ext uri="{FF2B5EF4-FFF2-40B4-BE49-F238E27FC236}">
                <a16:creationId xmlns:a16="http://schemas.microsoft.com/office/drawing/2014/main" id="{64E9FD46-823C-A3BD-7A2A-FA665855D91F}"/>
              </a:ext>
            </a:extLst>
          </p:cNvPr>
          <p:cNvSpPr txBox="1"/>
          <p:nvPr/>
        </p:nvSpPr>
        <p:spPr>
          <a:xfrm>
            <a:off x="761801" y="1770555"/>
            <a:ext cx="8194308" cy="1938992"/>
          </a:xfrm>
          <a:prstGeom prst="rect">
            <a:avLst/>
          </a:prstGeom>
          <a:noFill/>
        </p:spPr>
        <p:txBody>
          <a:bodyPr wrap="square" rtlCol="0">
            <a:spAutoFit/>
          </a:bodyPr>
          <a:lstStyle/>
          <a:p>
            <a:r>
              <a:rPr lang="en-US" altLang="zh-CN" sz="2000" dirty="0"/>
              <a:t>- Given the nature of the problem described earlier, I expected gradient</a:t>
            </a:r>
          </a:p>
          <a:p>
            <a:r>
              <a:rPr lang="en-US" altLang="zh-CN" sz="2000" dirty="0"/>
              <a:t>   boosting or random forest to yield the best results.</a:t>
            </a:r>
          </a:p>
          <a:p>
            <a:endParaRPr lang="en-US" altLang="zh-CN" sz="2000" dirty="0"/>
          </a:p>
          <a:p>
            <a:r>
              <a:rPr lang="en-US" altLang="zh-CN" sz="2000" dirty="0"/>
              <a:t>- I also included a Lasso model as a sanity check.</a:t>
            </a:r>
          </a:p>
          <a:p>
            <a:endParaRPr lang="en-US" altLang="zh-CN" sz="2000" dirty="0"/>
          </a:p>
          <a:p>
            <a:r>
              <a:rPr lang="en-US" altLang="zh-CN" sz="2000" dirty="0"/>
              <a:t>- Each model went through the following process:</a:t>
            </a:r>
          </a:p>
        </p:txBody>
      </p:sp>
      <p:sp>
        <p:nvSpPr>
          <p:cNvPr id="7" name="Rectangle: Rounded Corners 6">
            <a:extLst>
              <a:ext uri="{FF2B5EF4-FFF2-40B4-BE49-F238E27FC236}">
                <a16:creationId xmlns:a16="http://schemas.microsoft.com/office/drawing/2014/main" id="{E89D777C-65D3-D3CF-8F99-A9755FE7405D}"/>
              </a:ext>
            </a:extLst>
          </p:cNvPr>
          <p:cNvSpPr/>
          <p:nvPr/>
        </p:nvSpPr>
        <p:spPr>
          <a:xfrm>
            <a:off x="7730834" y="2357892"/>
            <a:ext cx="3195782" cy="420065"/>
          </a:xfrm>
          <a:prstGeom prst="roundRect">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Model Type</a:t>
            </a:r>
            <a:endParaRPr lang="en-US" dirty="0">
              <a:solidFill>
                <a:schemeClr val="tx1"/>
              </a:solidFill>
            </a:endParaRPr>
          </a:p>
        </p:txBody>
      </p:sp>
      <p:sp>
        <p:nvSpPr>
          <p:cNvPr id="9" name="Rectangle: Rounded Corners 8">
            <a:extLst>
              <a:ext uri="{FF2B5EF4-FFF2-40B4-BE49-F238E27FC236}">
                <a16:creationId xmlns:a16="http://schemas.microsoft.com/office/drawing/2014/main" id="{8545CCE2-7F7A-E9FA-4799-DC1E25E33B2B}"/>
              </a:ext>
            </a:extLst>
          </p:cNvPr>
          <p:cNvSpPr/>
          <p:nvPr/>
        </p:nvSpPr>
        <p:spPr>
          <a:xfrm>
            <a:off x="7730834" y="3004129"/>
            <a:ext cx="1597893" cy="1106054"/>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Default Parameters</a:t>
            </a:r>
            <a:endParaRPr lang="en-US" dirty="0">
              <a:solidFill>
                <a:schemeClr val="tx1"/>
              </a:solidFill>
            </a:endParaRPr>
          </a:p>
        </p:txBody>
      </p:sp>
      <p:sp>
        <p:nvSpPr>
          <p:cNvPr id="13" name="Rectangle: Rounded Corners 12">
            <a:extLst>
              <a:ext uri="{FF2B5EF4-FFF2-40B4-BE49-F238E27FC236}">
                <a16:creationId xmlns:a16="http://schemas.microsoft.com/office/drawing/2014/main" id="{605546D2-CE49-5D5C-E148-E111CC4B2D38}"/>
              </a:ext>
            </a:extLst>
          </p:cNvPr>
          <p:cNvSpPr/>
          <p:nvPr/>
        </p:nvSpPr>
        <p:spPr>
          <a:xfrm>
            <a:off x="9328725" y="3004128"/>
            <a:ext cx="1597891" cy="1106055"/>
          </a:xfrm>
          <a:prstGeom prst="roundRect">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Bayesian Optimized Parameters</a:t>
            </a:r>
            <a:endParaRPr lang="en-US" dirty="0">
              <a:solidFill>
                <a:schemeClr val="tx1"/>
              </a:solidFill>
            </a:endParaRPr>
          </a:p>
        </p:txBody>
      </p:sp>
      <p:cxnSp>
        <p:nvCxnSpPr>
          <p:cNvPr id="17" name="Straight Arrow Connector 16">
            <a:extLst>
              <a:ext uri="{FF2B5EF4-FFF2-40B4-BE49-F238E27FC236}">
                <a16:creationId xmlns:a16="http://schemas.microsoft.com/office/drawing/2014/main" id="{9D03EB37-5FC9-626C-0F8D-AC865EF3365B}"/>
              </a:ext>
            </a:extLst>
          </p:cNvPr>
          <p:cNvCxnSpPr>
            <a:cxnSpLocks/>
          </p:cNvCxnSpPr>
          <p:nvPr/>
        </p:nvCxnSpPr>
        <p:spPr>
          <a:xfrm>
            <a:off x="10146233" y="4110183"/>
            <a:ext cx="0" cy="211755"/>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EDAB33-A401-82F4-9A16-9B5AF54F5A8E}"/>
              </a:ext>
            </a:extLst>
          </p:cNvPr>
          <p:cNvCxnSpPr>
            <a:cxnSpLocks/>
          </p:cNvCxnSpPr>
          <p:nvPr/>
        </p:nvCxnSpPr>
        <p:spPr>
          <a:xfrm>
            <a:off x="8571433" y="4110183"/>
            <a:ext cx="0" cy="2117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E3BAEC8E-5D37-3910-08C2-E79726D4BE5E}"/>
              </a:ext>
            </a:extLst>
          </p:cNvPr>
          <p:cNvSpPr/>
          <p:nvPr/>
        </p:nvSpPr>
        <p:spPr>
          <a:xfrm>
            <a:off x="7726214" y="4336354"/>
            <a:ext cx="3195782" cy="599336"/>
          </a:xfrm>
          <a:prstGeom prst="roundRect">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 on 30 randomized train/test splits</a:t>
            </a:r>
          </a:p>
        </p:txBody>
      </p:sp>
      <p:sp>
        <p:nvSpPr>
          <p:cNvPr id="20" name="Rectangle: Rounded Corners 19">
            <a:extLst>
              <a:ext uri="{FF2B5EF4-FFF2-40B4-BE49-F238E27FC236}">
                <a16:creationId xmlns:a16="http://schemas.microsoft.com/office/drawing/2014/main" id="{01CCA6F0-3FC5-4AAE-7E35-49A669DBCBFB}"/>
              </a:ext>
            </a:extLst>
          </p:cNvPr>
          <p:cNvSpPr/>
          <p:nvPr/>
        </p:nvSpPr>
        <p:spPr>
          <a:xfrm>
            <a:off x="7772486" y="5147445"/>
            <a:ext cx="1597893" cy="947402"/>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Check avg model metrics</a:t>
            </a:r>
            <a:endParaRPr lang="en-US" dirty="0">
              <a:solidFill>
                <a:schemeClr val="tx1"/>
              </a:solidFill>
            </a:endParaRPr>
          </a:p>
        </p:txBody>
      </p:sp>
      <p:sp>
        <p:nvSpPr>
          <p:cNvPr id="21" name="Rectangle: Rounded Corners 20">
            <a:extLst>
              <a:ext uri="{FF2B5EF4-FFF2-40B4-BE49-F238E27FC236}">
                <a16:creationId xmlns:a16="http://schemas.microsoft.com/office/drawing/2014/main" id="{93E49260-45ED-BCB0-6A29-3A87CB389A90}"/>
              </a:ext>
            </a:extLst>
          </p:cNvPr>
          <p:cNvSpPr/>
          <p:nvPr/>
        </p:nvSpPr>
        <p:spPr>
          <a:xfrm>
            <a:off x="9370379" y="5133590"/>
            <a:ext cx="1597891" cy="961258"/>
          </a:xfrm>
          <a:prstGeom prst="roundRect">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Check avg model metrics</a:t>
            </a:r>
            <a:endParaRPr lang="en-US" dirty="0">
              <a:solidFill>
                <a:schemeClr val="tx1"/>
              </a:solidFill>
            </a:endParaRPr>
          </a:p>
        </p:txBody>
      </p:sp>
    </p:spTree>
    <p:extLst>
      <p:ext uri="{BB962C8B-B14F-4D97-AF65-F5344CB8AC3E}">
        <p14:creationId xmlns:p14="http://schemas.microsoft.com/office/powerpoint/2010/main" val="4182955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lstStyle/>
          <a:p>
            <a:r>
              <a:rPr lang="en-US" dirty="0"/>
              <a:t>Model type performances</a:t>
            </a:r>
          </a:p>
        </p:txBody>
      </p:sp>
      <p:pic>
        <p:nvPicPr>
          <p:cNvPr id="4" name="Picture 3" descr="A graph of a number of cv scores&#10;&#10;Description automatically generated">
            <a:extLst>
              <a:ext uri="{FF2B5EF4-FFF2-40B4-BE49-F238E27FC236}">
                <a16:creationId xmlns:a16="http://schemas.microsoft.com/office/drawing/2014/main" id="{A88EB08E-F8D9-A89F-6C92-7CBBF512E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51" y="1998441"/>
            <a:ext cx="3484529" cy="2613397"/>
          </a:xfrm>
          <a:prstGeom prst="rect">
            <a:avLst/>
          </a:prstGeom>
        </p:spPr>
      </p:pic>
      <p:pic>
        <p:nvPicPr>
          <p:cNvPr id="8" name="Picture 7" descr="A graph of different colored bars&#10;&#10;Description automatically generated">
            <a:extLst>
              <a:ext uri="{FF2B5EF4-FFF2-40B4-BE49-F238E27FC236}">
                <a16:creationId xmlns:a16="http://schemas.microsoft.com/office/drawing/2014/main" id="{9ED0689F-1A90-0C72-BE24-BA6192129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080" y="1969186"/>
            <a:ext cx="3484529" cy="2613397"/>
          </a:xfrm>
          <a:prstGeom prst="rect">
            <a:avLst/>
          </a:prstGeom>
        </p:spPr>
      </p:pic>
      <p:pic>
        <p:nvPicPr>
          <p:cNvPr id="11" name="Picture 10" descr="A graph of different colored squares&#10;&#10;Description automatically generated">
            <a:extLst>
              <a:ext uri="{FF2B5EF4-FFF2-40B4-BE49-F238E27FC236}">
                <a16:creationId xmlns:a16="http://schemas.microsoft.com/office/drawing/2014/main" id="{90BC0098-8929-5695-5DA1-6C80A870A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5609" y="1998441"/>
            <a:ext cx="3484529" cy="2613397"/>
          </a:xfrm>
          <a:prstGeom prst="rect">
            <a:avLst/>
          </a:prstGeom>
        </p:spPr>
      </p:pic>
      <p:sp>
        <p:nvSpPr>
          <p:cNvPr id="12" name="TextBox 11">
            <a:extLst>
              <a:ext uri="{FF2B5EF4-FFF2-40B4-BE49-F238E27FC236}">
                <a16:creationId xmlns:a16="http://schemas.microsoft.com/office/drawing/2014/main" id="{151B5D7D-3B43-0735-2642-4E2BBFA54D2F}"/>
              </a:ext>
            </a:extLst>
          </p:cNvPr>
          <p:cNvSpPr txBox="1"/>
          <p:nvPr/>
        </p:nvSpPr>
        <p:spPr>
          <a:xfrm>
            <a:off x="888103" y="4611838"/>
            <a:ext cx="2861424" cy="369332"/>
          </a:xfrm>
          <a:prstGeom prst="rect">
            <a:avLst/>
          </a:prstGeom>
          <a:noFill/>
        </p:spPr>
        <p:txBody>
          <a:bodyPr wrap="none" rtlCol="0">
            <a:spAutoFit/>
          </a:bodyPr>
          <a:lstStyle/>
          <a:p>
            <a:r>
              <a:rPr lang="en-US" dirty="0"/>
              <a:t>Mean Lasso R</a:t>
            </a:r>
            <a:r>
              <a:rPr lang="en-US" baseline="30000" dirty="0"/>
              <a:t>2</a:t>
            </a:r>
            <a:r>
              <a:rPr lang="en-US" dirty="0"/>
              <a:t> score: .866</a:t>
            </a:r>
          </a:p>
        </p:txBody>
      </p:sp>
      <p:sp>
        <p:nvSpPr>
          <p:cNvPr id="14" name="TextBox 13">
            <a:extLst>
              <a:ext uri="{FF2B5EF4-FFF2-40B4-BE49-F238E27FC236}">
                <a16:creationId xmlns:a16="http://schemas.microsoft.com/office/drawing/2014/main" id="{68C4036F-D7E8-FB4A-F894-085961E3629D}"/>
              </a:ext>
            </a:extLst>
          </p:cNvPr>
          <p:cNvSpPr txBox="1"/>
          <p:nvPr/>
        </p:nvSpPr>
        <p:spPr>
          <a:xfrm>
            <a:off x="4536619" y="4582583"/>
            <a:ext cx="2533450" cy="369332"/>
          </a:xfrm>
          <a:prstGeom prst="rect">
            <a:avLst/>
          </a:prstGeom>
          <a:noFill/>
        </p:spPr>
        <p:txBody>
          <a:bodyPr wrap="none" rtlCol="0">
            <a:spAutoFit/>
          </a:bodyPr>
          <a:lstStyle/>
          <a:p>
            <a:r>
              <a:rPr lang="en-US" dirty="0">
                <a:solidFill>
                  <a:srgbClr val="FF0000"/>
                </a:solidFill>
              </a:rPr>
              <a:t>Mean GB R</a:t>
            </a:r>
            <a:r>
              <a:rPr lang="en-US" baseline="30000" dirty="0">
                <a:solidFill>
                  <a:srgbClr val="FF0000"/>
                </a:solidFill>
              </a:rPr>
              <a:t>2</a:t>
            </a:r>
            <a:r>
              <a:rPr lang="en-US" dirty="0">
                <a:solidFill>
                  <a:srgbClr val="FF0000"/>
                </a:solidFill>
              </a:rPr>
              <a:t> score: .885</a:t>
            </a:r>
          </a:p>
        </p:txBody>
      </p:sp>
      <p:sp>
        <p:nvSpPr>
          <p:cNvPr id="15" name="TextBox 14">
            <a:extLst>
              <a:ext uri="{FF2B5EF4-FFF2-40B4-BE49-F238E27FC236}">
                <a16:creationId xmlns:a16="http://schemas.microsoft.com/office/drawing/2014/main" id="{E090AD3C-3F41-08B9-11BD-01BE2DF6D239}"/>
              </a:ext>
            </a:extLst>
          </p:cNvPr>
          <p:cNvSpPr txBox="1"/>
          <p:nvPr/>
        </p:nvSpPr>
        <p:spPr>
          <a:xfrm>
            <a:off x="8021148" y="4582583"/>
            <a:ext cx="2491772" cy="369332"/>
          </a:xfrm>
          <a:prstGeom prst="rect">
            <a:avLst/>
          </a:prstGeom>
          <a:noFill/>
        </p:spPr>
        <p:txBody>
          <a:bodyPr wrap="none" rtlCol="0">
            <a:spAutoFit/>
          </a:bodyPr>
          <a:lstStyle/>
          <a:p>
            <a:r>
              <a:rPr lang="en-US" dirty="0"/>
              <a:t>Mean RF R</a:t>
            </a:r>
            <a:r>
              <a:rPr lang="en-US" baseline="30000" dirty="0"/>
              <a:t>2</a:t>
            </a:r>
            <a:r>
              <a:rPr lang="en-US" dirty="0"/>
              <a:t> score: .884</a:t>
            </a:r>
          </a:p>
        </p:txBody>
      </p:sp>
      <p:sp>
        <p:nvSpPr>
          <p:cNvPr id="16" name="TextBox 15">
            <a:extLst>
              <a:ext uri="{FF2B5EF4-FFF2-40B4-BE49-F238E27FC236}">
                <a16:creationId xmlns:a16="http://schemas.microsoft.com/office/drawing/2014/main" id="{07142607-3977-E838-C85D-4B5647EF4931}"/>
              </a:ext>
            </a:extLst>
          </p:cNvPr>
          <p:cNvSpPr txBox="1"/>
          <p:nvPr/>
        </p:nvSpPr>
        <p:spPr>
          <a:xfrm>
            <a:off x="761800" y="5226784"/>
            <a:ext cx="10268337" cy="1323439"/>
          </a:xfrm>
          <a:prstGeom prst="rect">
            <a:avLst/>
          </a:prstGeom>
          <a:noFill/>
        </p:spPr>
        <p:txBody>
          <a:bodyPr wrap="square" rtlCol="0">
            <a:spAutoFit/>
          </a:bodyPr>
          <a:lstStyle/>
          <a:p>
            <a:r>
              <a:rPr lang="en-US" altLang="zh-CN" sz="2000" dirty="0"/>
              <a:t>Since the mean GB and RF scores were comparable, I ran a t-test to see if the difference was possibly due to chance and got a p-value of 0.72. </a:t>
            </a:r>
          </a:p>
          <a:p>
            <a:r>
              <a:rPr lang="en-US" altLang="zh-CN" sz="2000" dirty="0"/>
              <a:t>Thus, </a:t>
            </a:r>
            <a:r>
              <a:rPr lang="en-US" altLang="zh-CN" sz="2000" dirty="0">
                <a:solidFill>
                  <a:srgbClr val="FF0000"/>
                </a:solidFill>
              </a:rPr>
              <a:t>I am not confident that GB or RF is consistently more accurate than the other</a:t>
            </a:r>
            <a:r>
              <a:rPr lang="en-US" altLang="zh-CN" sz="2000" dirty="0"/>
              <a:t>.</a:t>
            </a:r>
          </a:p>
          <a:p>
            <a:endParaRPr lang="en-US" altLang="zh-CN" sz="2000" dirty="0"/>
          </a:p>
        </p:txBody>
      </p:sp>
    </p:spTree>
    <p:extLst>
      <p:ext uri="{BB962C8B-B14F-4D97-AF65-F5344CB8AC3E}">
        <p14:creationId xmlns:p14="http://schemas.microsoft.com/office/powerpoint/2010/main" val="451193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normAutofit fontScale="90000"/>
          </a:bodyPr>
          <a:lstStyle/>
          <a:p>
            <a:r>
              <a:rPr lang="en-US" altLang="zh-CN" dirty="0"/>
              <a:t>Winning m</a:t>
            </a:r>
            <a:r>
              <a:rPr lang="en-US" dirty="0"/>
              <a:t>odel parameters and metrics (GB)</a:t>
            </a:r>
          </a:p>
        </p:txBody>
      </p:sp>
      <p:sp>
        <p:nvSpPr>
          <p:cNvPr id="3" name="TextBox 2">
            <a:extLst>
              <a:ext uri="{FF2B5EF4-FFF2-40B4-BE49-F238E27FC236}">
                <a16:creationId xmlns:a16="http://schemas.microsoft.com/office/drawing/2014/main" id="{F550ABD2-40A8-C16B-6B18-F6EF94E67B25}"/>
              </a:ext>
            </a:extLst>
          </p:cNvPr>
          <p:cNvSpPr txBox="1"/>
          <p:nvPr/>
        </p:nvSpPr>
        <p:spPr>
          <a:xfrm>
            <a:off x="761800" y="2151727"/>
            <a:ext cx="5112787" cy="2554545"/>
          </a:xfrm>
          <a:prstGeom prst="rect">
            <a:avLst/>
          </a:prstGeom>
          <a:noFill/>
          <a:ln>
            <a:solidFill>
              <a:schemeClr val="tx1"/>
            </a:solidFill>
          </a:ln>
        </p:spPr>
        <p:txBody>
          <a:bodyPr wrap="square" rtlCol="0">
            <a:spAutoFit/>
          </a:bodyPr>
          <a:lstStyle/>
          <a:p>
            <a:pPr algn="ctr"/>
            <a:r>
              <a:rPr lang="en-US" altLang="zh-CN" sz="2000" b="1" dirty="0"/>
              <a:t>Optimal parameters (Bayesian optimized):</a:t>
            </a:r>
          </a:p>
          <a:p>
            <a:endParaRPr lang="en-US" altLang="zh-CN" sz="2000" dirty="0"/>
          </a:p>
          <a:p>
            <a:r>
              <a:rPr lang="en-US" altLang="zh-CN" sz="2000" dirty="0"/>
              <a:t>'</a:t>
            </a:r>
            <a:r>
              <a:rPr lang="en-US" altLang="zh-CN" sz="2000" dirty="0" err="1"/>
              <a:t>learning_rate</a:t>
            </a:r>
            <a:r>
              <a:rPr lang="en-US" altLang="zh-CN" sz="2000" dirty="0"/>
              <a:t>’: 	         0.0249</a:t>
            </a:r>
          </a:p>
          <a:p>
            <a:r>
              <a:rPr lang="en-US" altLang="zh-CN" sz="2000" dirty="0"/>
              <a:t>'</a:t>
            </a:r>
            <a:r>
              <a:rPr lang="en-US" altLang="zh-CN" sz="2000" dirty="0" err="1"/>
              <a:t>max_depth</a:t>
            </a:r>
            <a:r>
              <a:rPr lang="en-US" altLang="zh-CN" sz="2000" dirty="0"/>
              <a:t>’: 	         10</a:t>
            </a:r>
          </a:p>
          <a:p>
            <a:r>
              <a:rPr lang="en-US" altLang="zh-CN" sz="2000" dirty="0"/>
              <a:t>'</a:t>
            </a:r>
            <a:r>
              <a:rPr lang="en-US" altLang="zh-CN" sz="2000" dirty="0" err="1"/>
              <a:t>min_samples_leaf</a:t>
            </a:r>
            <a:r>
              <a:rPr lang="en-US" altLang="zh-CN" sz="2000" dirty="0"/>
              <a:t>’:   5</a:t>
            </a:r>
          </a:p>
          <a:p>
            <a:r>
              <a:rPr lang="en-US" altLang="zh-CN" sz="2000" dirty="0"/>
              <a:t>'</a:t>
            </a:r>
            <a:r>
              <a:rPr lang="en-US" altLang="zh-CN" sz="2000" dirty="0" err="1"/>
              <a:t>min_samples_split</a:t>
            </a:r>
            <a:r>
              <a:rPr lang="en-US" altLang="zh-CN" sz="2000" dirty="0"/>
              <a:t>': 12</a:t>
            </a:r>
          </a:p>
          <a:p>
            <a:r>
              <a:rPr lang="en-US" altLang="zh-CN" sz="2000" dirty="0"/>
              <a:t>'</a:t>
            </a:r>
            <a:r>
              <a:rPr lang="en-US" altLang="zh-CN" sz="2000" dirty="0" err="1"/>
              <a:t>n_estimators</a:t>
            </a:r>
            <a:r>
              <a:rPr lang="en-US" altLang="zh-CN" sz="2000" dirty="0"/>
              <a:t>’: 	         291</a:t>
            </a:r>
          </a:p>
          <a:p>
            <a:r>
              <a:rPr lang="en-US" altLang="zh-CN" sz="2000" dirty="0"/>
              <a:t>'subsample’: 	         0.2108</a:t>
            </a:r>
          </a:p>
        </p:txBody>
      </p:sp>
      <p:sp>
        <p:nvSpPr>
          <p:cNvPr id="5" name="TextBox 4">
            <a:extLst>
              <a:ext uri="{FF2B5EF4-FFF2-40B4-BE49-F238E27FC236}">
                <a16:creationId xmlns:a16="http://schemas.microsoft.com/office/drawing/2014/main" id="{03D48169-7053-FC2B-323E-97E349BE4FB8}"/>
              </a:ext>
            </a:extLst>
          </p:cNvPr>
          <p:cNvSpPr txBox="1"/>
          <p:nvPr/>
        </p:nvSpPr>
        <p:spPr>
          <a:xfrm>
            <a:off x="6096000" y="2151727"/>
            <a:ext cx="5334200" cy="2246769"/>
          </a:xfrm>
          <a:prstGeom prst="rect">
            <a:avLst/>
          </a:prstGeom>
          <a:noFill/>
          <a:ln>
            <a:solidFill>
              <a:schemeClr val="tx1"/>
            </a:solidFill>
          </a:ln>
        </p:spPr>
        <p:txBody>
          <a:bodyPr wrap="square" rtlCol="0">
            <a:spAutoFit/>
          </a:bodyPr>
          <a:lstStyle/>
          <a:p>
            <a:pPr algn="ctr"/>
            <a:r>
              <a:rPr lang="en-US" altLang="zh-CN" sz="2000" b="1" dirty="0"/>
              <a:t>Performance metrics:</a:t>
            </a:r>
          </a:p>
          <a:p>
            <a:endParaRPr lang="en-US" altLang="zh-CN" sz="2000" dirty="0"/>
          </a:p>
          <a:p>
            <a:r>
              <a:rPr lang="en-US" altLang="zh-CN" sz="2000" dirty="0"/>
              <a:t>R</a:t>
            </a:r>
            <a:r>
              <a:rPr lang="en-US" altLang="zh-CN" sz="2000" baseline="30000" dirty="0"/>
              <a:t>2</a:t>
            </a:r>
            <a:r>
              <a:rPr lang="en-US" altLang="zh-CN" sz="2000" dirty="0"/>
              <a:t> score: 		        0.885</a:t>
            </a:r>
          </a:p>
          <a:p>
            <a:r>
              <a:rPr lang="en-US" altLang="zh-CN" sz="2000" dirty="0"/>
              <a:t>Explained variance:	        0.885</a:t>
            </a:r>
          </a:p>
          <a:p>
            <a:r>
              <a:rPr lang="en-US" altLang="zh-CN" sz="2000" dirty="0"/>
              <a:t>Mean squared log error:	        0.020</a:t>
            </a:r>
          </a:p>
          <a:p>
            <a:r>
              <a:rPr lang="en-US" altLang="zh-CN" sz="2000" dirty="0"/>
              <a:t>Mean squared error (USD</a:t>
            </a:r>
            <a:r>
              <a:rPr lang="en-US" altLang="zh-CN" sz="2000" baseline="30000" dirty="0"/>
              <a:t>2</a:t>
            </a:r>
            <a:r>
              <a:rPr lang="en-US" altLang="zh-CN" sz="2000" dirty="0"/>
              <a:t>):   452,431,840.99</a:t>
            </a:r>
          </a:p>
          <a:p>
            <a:r>
              <a:rPr lang="en-US" altLang="zh-CN" sz="2000" dirty="0"/>
              <a:t>Mean absolute error (USD):   15,260.78</a:t>
            </a:r>
          </a:p>
        </p:txBody>
      </p:sp>
    </p:spTree>
    <p:extLst>
      <p:ext uri="{BB962C8B-B14F-4D97-AF65-F5344CB8AC3E}">
        <p14:creationId xmlns:p14="http://schemas.microsoft.com/office/powerpoint/2010/main" val="180054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normAutofit/>
          </a:bodyPr>
          <a:lstStyle/>
          <a:p>
            <a:r>
              <a:rPr lang="en-US" altLang="zh-CN" dirty="0"/>
              <a:t>Limitations</a:t>
            </a:r>
            <a:endParaRPr lang="en-US" dirty="0"/>
          </a:p>
        </p:txBody>
      </p:sp>
      <p:sp>
        <p:nvSpPr>
          <p:cNvPr id="3" name="TextBox 2">
            <a:extLst>
              <a:ext uri="{FF2B5EF4-FFF2-40B4-BE49-F238E27FC236}">
                <a16:creationId xmlns:a16="http://schemas.microsoft.com/office/drawing/2014/main" id="{F550ABD2-40A8-C16B-6B18-F6EF94E67B25}"/>
              </a:ext>
            </a:extLst>
          </p:cNvPr>
          <p:cNvSpPr txBox="1"/>
          <p:nvPr/>
        </p:nvSpPr>
        <p:spPr>
          <a:xfrm>
            <a:off x="761799" y="2151727"/>
            <a:ext cx="10901113" cy="3785652"/>
          </a:xfrm>
          <a:prstGeom prst="rect">
            <a:avLst/>
          </a:prstGeom>
          <a:noFill/>
          <a:ln>
            <a:noFill/>
          </a:ln>
        </p:spPr>
        <p:txBody>
          <a:bodyPr wrap="square" rtlCol="0">
            <a:spAutoFit/>
          </a:bodyPr>
          <a:lstStyle/>
          <a:p>
            <a:r>
              <a:rPr lang="en-US" altLang="zh-CN" sz="2000" dirty="0"/>
              <a:t>The model’s applicability to real-life situations suffers from the following:</a:t>
            </a:r>
          </a:p>
          <a:p>
            <a:endParaRPr lang="en-US" altLang="zh-CN" sz="2000" dirty="0"/>
          </a:p>
          <a:p>
            <a:r>
              <a:rPr lang="en-US" altLang="zh-CN" sz="2000" b="1" dirty="0"/>
              <a:t>- Generalizability</a:t>
            </a:r>
          </a:p>
          <a:p>
            <a:r>
              <a:rPr lang="en-US" altLang="zh-CN" sz="2000" b="1" dirty="0"/>
              <a:t>	</a:t>
            </a:r>
            <a:r>
              <a:rPr lang="en-US" altLang="zh-CN" sz="2000" dirty="0"/>
              <a:t>The data is limited to a small location that is not representative of the country.</a:t>
            </a:r>
          </a:p>
          <a:p>
            <a:endParaRPr lang="en-US" altLang="zh-CN" sz="2000" dirty="0"/>
          </a:p>
          <a:p>
            <a:r>
              <a:rPr lang="en-US" altLang="zh-CN" sz="2000" b="1" dirty="0"/>
              <a:t>- Relevance</a:t>
            </a:r>
          </a:p>
          <a:p>
            <a:r>
              <a:rPr lang="en-US" altLang="zh-CN" sz="2000" dirty="0"/>
              <a:t>	The data comes from a narrow range of years over a decade ago.</a:t>
            </a:r>
          </a:p>
          <a:p>
            <a:endParaRPr lang="en-US" altLang="zh-CN" sz="2000" dirty="0"/>
          </a:p>
          <a:p>
            <a:r>
              <a:rPr lang="en-US" altLang="zh-CN" sz="2000" b="1" dirty="0"/>
              <a:t>- Reliability</a:t>
            </a:r>
          </a:p>
          <a:p>
            <a:r>
              <a:rPr lang="en-US" altLang="zh-CN" sz="2000" dirty="0"/>
              <a:t>	The data contains some clear errors, and the collection process is not transparent.</a:t>
            </a:r>
          </a:p>
          <a:p>
            <a:endParaRPr lang="en-US" altLang="zh-CN" sz="2000" dirty="0"/>
          </a:p>
          <a:p>
            <a:endParaRPr lang="en-US" altLang="zh-CN" sz="2000" dirty="0"/>
          </a:p>
        </p:txBody>
      </p:sp>
    </p:spTree>
    <p:extLst>
      <p:ext uri="{BB962C8B-B14F-4D97-AF65-F5344CB8AC3E}">
        <p14:creationId xmlns:p14="http://schemas.microsoft.com/office/powerpoint/2010/main" val="2517031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normAutofit/>
          </a:bodyPr>
          <a:lstStyle/>
          <a:p>
            <a:r>
              <a:rPr lang="en-US" altLang="zh-CN" dirty="0"/>
              <a:t>Future improvements</a:t>
            </a:r>
            <a:endParaRPr lang="en-US" dirty="0"/>
          </a:p>
        </p:txBody>
      </p:sp>
      <p:sp>
        <p:nvSpPr>
          <p:cNvPr id="3" name="TextBox 2">
            <a:extLst>
              <a:ext uri="{FF2B5EF4-FFF2-40B4-BE49-F238E27FC236}">
                <a16:creationId xmlns:a16="http://schemas.microsoft.com/office/drawing/2014/main" id="{F550ABD2-40A8-C16B-6B18-F6EF94E67B25}"/>
              </a:ext>
            </a:extLst>
          </p:cNvPr>
          <p:cNvSpPr txBox="1"/>
          <p:nvPr/>
        </p:nvSpPr>
        <p:spPr>
          <a:xfrm>
            <a:off x="761799" y="2151727"/>
            <a:ext cx="11108148" cy="3170099"/>
          </a:xfrm>
          <a:prstGeom prst="rect">
            <a:avLst/>
          </a:prstGeom>
          <a:noFill/>
          <a:ln>
            <a:noFill/>
          </a:ln>
        </p:spPr>
        <p:txBody>
          <a:bodyPr wrap="square" rtlCol="0">
            <a:spAutoFit/>
          </a:bodyPr>
          <a:lstStyle/>
          <a:p>
            <a:r>
              <a:rPr lang="en-US" altLang="zh-CN" sz="2000" b="1" dirty="0"/>
              <a:t>- Improved feature engineering</a:t>
            </a:r>
            <a:endParaRPr lang="en-US" altLang="zh-CN" sz="2000" dirty="0"/>
          </a:p>
          <a:p>
            <a:r>
              <a:rPr lang="en-US" altLang="zh-CN" sz="2000" dirty="0"/>
              <a:t>	More in-depth exploration of feature selection and creation could yield better results.</a:t>
            </a:r>
          </a:p>
          <a:p>
            <a:endParaRPr lang="en-US" altLang="zh-CN" sz="2000" dirty="0"/>
          </a:p>
          <a:p>
            <a:r>
              <a:rPr lang="en-US" altLang="zh-CN" sz="2000" b="1" dirty="0"/>
              <a:t>- Expert consultation</a:t>
            </a:r>
          </a:p>
          <a:p>
            <a:r>
              <a:rPr lang="en-US" altLang="zh-CN" sz="2000" dirty="0"/>
              <a:t>	Specific domain expertise could offer useful insights.</a:t>
            </a:r>
          </a:p>
          <a:p>
            <a:endParaRPr lang="en-US" altLang="zh-CN" sz="2000" dirty="0"/>
          </a:p>
          <a:p>
            <a:r>
              <a:rPr lang="en-US" altLang="zh-CN" sz="2000" b="1" dirty="0"/>
              <a:t>- Model combination</a:t>
            </a:r>
          </a:p>
          <a:p>
            <a:r>
              <a:rPr lang="en-US" altLang="zh-CN" sz="2000" dirty="0"/>
              <a:t>	Employing different models and combining the results may reduce error.</a:t>
            </a:r>
          </a:p>
          <a:p>
            <a:endParaRPr lang="en-US" altLang="zh-CN" sz="2000" dirty="0"/>
          </a:p>
          <a:p>
            <a:endParaRPr lang="en-US" altLang="zh-CN" sz="2000" dirty="0"/>
          </a:p>
        </p:txBody>
      </p:sp>
    </p:spTree>
    <p:extLst>
      <p:ext uri="{BB962C8B-B14F-4D97-AF65-F5344CB8AC3E}">
        <p14:creationId xmlns:p14="http://schemas.microsoft.com/office/powerpoint/2010/main" val="56300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1E6F-6889-20C4-E22C-408F766C0B65}"/>
              </a:ext>
            </a:extLst>
          </p:cNvPr>
          <p:cNvSpPr>
            <a:spLocks noGrp="1"/>
          </p:cNvSpPr>
          <p:nvPr>
            <p:ph type="ctrTitle"/>
          </p:nvPr>
        </p:nvSpPr>
        <p:spPr>
          <a:xfrm>
            <a:off x="6575305" y="235881"/>
            <a:ext cx="4569006" cy="2884247"/>
          </a:xfrm>
        </p:spPr>
        <p:txBody>
          <a:bodyPr anchor="ctr">
            <a:normAutofit/>
          </a:bodyPr>
          <a:lstStyle/>
          <a:p>
            <a:pPr>
              <a:lnSpc>
                <a:spcPct val="90000"/>
              </a:lnSpc>
            </a:pPr>
            <a:r>
              <a:rPr lang="en-US" b="1" dirty="0"/>
              <a:t>Thank you!</a:t>
            </a:r>
          </a:p>
        </p:txBody>
      </p:sp>
      <p:sp>
        <p:nvSpPr>
          <p:cNvPr id="3" name="Subtitle 2">
            <a:extLst>
              <a:ext uri="{FF2B5EF4-FFF2-40B4-BE49-F238E27FC236}">
                <a16:creationId xmlns:a16="http://schemas.microsoft.com/office/drawing/2014/main" id="{C462E735-2A69-0DF8-5CBD-16E2637A912E}"/>
              </a:ext>
            </a:extLst>
          </p:cNvPr>
          <p:cNvSpPr>
            <a:spLocks noGrp="1"/>
          </p:cNvSpPr>
          <p:nvPr>
            <p:ph type="subTitle" idx="1"/>
          </p:nvPr>
        </p:nvSpPr>
        <p:spPr>
          <a:xfrm>
            <a:off x="6575305" y="3880965"/>
            <a:ext cx="4569006" cy="2359114"/>
          </a:xfrm>
        </p:spPr>
        <p:txBody>
          <a:bodyPr anchor="b">
            <a:normAutofit/>
          </a:bodyPr>
          <a:lstStyle/>
          <a:p>
            <a:r>
              <a:rPr lang="en-US" dirty="0"/>
              <a:t>Joshua Ogden-Davis</a:t>
            </a:r>
          </a:p>
          <a:p>
            <a:r>
              <a:rPr lang="en-US" dirty="0"/>
              <a:t>Springboard Data Science Track</a:t>
            </a:r>
          </a:p>
          <a:p>
            <a:r>
              <a:rPr lang="en-US" dirty="0"/>
              <a:t>June 2023 Cohort</a:t>
            </a:r>
          </a:p>
          <a:p>
            <a:r>
              <a:rPr lang="en-US" dirty="0"/>
              <a:t>Capstone Project</a:t>
            </a:r>
          </a:p>
        </p:txBody>
      </p:sp>
      <p:pic>
        <p:nvPicPr>
          <p:cNvPr id="4" name="Picture 3" descr="Houses in an area">
            <a:extLst>
              <a:ext uri="{FF2B5EF4-FFF2-40B4-BE49-F238E27FC236}">
                <a16:creationId xmlns:a16="http://schemas.microsoft.com/office/drawing/2014/main" id="{AC4E70A9-F8A5-AD26-869B-804A21003334}"/>
              </a:ext>
            </a:extLst>
          </p:cNvPr>
          <p:cNvPicPr>
            <a:picLocks noChangeAspect="1"/>
          </p:cNvPicPr>
          <p:nvPr/>
        </p:nvPicPr>
        <p:blipFill rotWithShape="1">
          <a:blip r:embed="rId2"/>
          <a:srcRect l="15579" r="25087" b="-1"/>
          <a:stretch/>
        </p:blipFill>
        <p:spPr>
          <a:xfrm>
            <a:off x="20" y="10"/>
            <a:ext cx="6095978" cy="6857989"/>
          </a:xfrm>
          <a:prstGeom prst="rect">
            <a:avLst/>
          </a:prstGeom>
        </p:spPr>
      </p:pic>
      <p:sp>
        <p:nvSpPr>
          <p:cNvPr id="5" name="Rectangle 4">
            <a:extLst>
              <a:ext uri="{FF2B5EF4-FFF2-40B4-BE49-F238E27FC236}">
                <a16:creationId xmlns:a16="http://schemas.microsoft.com/office/drawing/2014/main" id="{90DBC0A4-7535-DFBF-3667-CC638BEB6419}"/>
              </a:ext>
            </a:extLst>
          </p:cNvPr>
          <p:cNvSpPr/>
          <p:nvPr/>
        </p:nvSpPr>
        <p:spPr>
          <a:xfrm>
            <a:off x="11524891" y="5529532"/>
            <a:ext cx="319177" cy="9316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14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2967-D7F3-7EC9-F9C6-B7037074EB8C}"/>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999768F5-A05E-C5F8-6890-92418D959746}"/>
              </a:ext>
            </a:extLst>
          </p:cNvPr>
          <p:cNvSpPr>
            <a:spLocks noGrp="1"/>
          </p:cNvSpPr>
          <p:nvPr>
            <p:ph idx="1"/>
          </p:nvPr>
        </p:nvSpPr>
        <p:spPr>
          <a:xfrm>
            <a:off x="761169" y="1574800"/>
            <a:ext cx="10381205" cy="4368800"/>
          </a:xfrm>
        </p:spPr>
        <p:txBody>
          <a:bodyPr>
            <a:normAutofit fontScale="92500" lnSpcReduction="10000"/>
          </a:bodyPr>
          <a:lstStyle/>
          <a:p>
            <a:r>
              <a:rPr lang="en-US" dirty="0"/>
              <a:t>Purchasing a home is not only one of the most important and consequential financial decisions in American life, it is a crucial part of the economy. Residential fixed investment and housing services together account for roughly 15-16% of the US GDP in 2023.*</a:t>
            </a:r>
          </a:p>
          <a:p>
            <a:endParaRPr lang="en-US" dirty="0"/>
          </a:p>
          <a:p>
            <a:r>
              <a:rPr lang="en-US" dirty="0"/>
              <a:t>However, both the official valuation of a residential property as well as the sale price negotiation process are subject to biases and sales tactics that can make navigating this decision treacherous and potentially unequitable, with profound consequences for individuals, families, and the economy as a whole.</a:t>
            </a:r>
          </a:p>
          <a:p>
            <a:endParaRPr lang="en-US" dirty="0"/>
          </a:p>
          <a:p>
            <a:r>
              <a:rPr lang="en-US" dirty="0"/>
              <a:t>Our task is to develop a machine learning model that will reliably estimate the expected sale price for residential properties based on objective features as a useful tool to reduce uncertainty for homebuyers and investors.</a:t>
            </a:r>
          </a:p>
        </p:txBody>
      </p:sp>
      <p:sp>
        <p:nvSpPr>
          <p:cNvPr id="4" name="TextBox 3">
            <a:extLst>
              <a:ext uri="{FF2B5EF4-FFF2-40B4-BE49-F238E27FC236}">
                <a16:creationId xmlns:a16="http://schemas.microsoft.com/office/drawing/2014/main" id="{F7554596-B99B-3E8B-A66C-67187260DEA1}"/>
              </a:ext>
            </a:extLst>
          </p:cNvPr>
          <p:cNvSpPr txBox="1"/>
          <p:nvPr/>
        </p:nvSpPr>
        <p:spPr>
          <a:xfrm>
            <a:off x="761799" y="6181164"/>
            <a:ext cx="9127883" cy="338554"/>
          </a:xfrm>
          <a:prstGeom prst="rect">
            <a:avLst/>
          </a:prstGeom>
          <a:noFill/>
        </p:spPr>
        <p:txBody>
          <a:bodyPr wrap="none" rtlCol="0">
            <a:spAutoFit/>
          </a:bodyPr>
          <a:lstStyle/>
          <a:p>
            <a:r>
              <a:rPr lang="en-US" altLang="zh-CN" sz="1600" dirty="0"/>
              <a:t>* </a:t>
            </a:r>
            <a:r>
              <a:rPr lang="en-US" altLang="zh-CN" sz="1600" dirty="0">
                <a:solidFill>
                  <a:srgbClr val="0070C0"/>
                </a:solidFill>
                <a:hlinkClick r:id="rId2">
                  <a:extLst>
                    <a:ext uri="{A12FA001-AC4F-418D-AE19-62706E023703}">
                      <ahyp:hlinkClr xmlns:ahyp="http://schemas.microsoft.com/office/drawing/2018/hyperlinkcolor" val="tx"/>
                    </a:ext>
                  </a:extLst>
                </a:hlinkClick>
              </a:rPr>
              <a:t>https://eyeonhousing.org/2023/10/housing-share-of-gdp-remains-flat-in-the-third-quarter-of-2023/</a:t>
            </a:r>
            <a:endParaRPr lang="en-US" sz="1600" dirty="0">
              <a:solidFill>
                <a:srgbClr val="0070C0"/>
              </a:solidFill>
            </a:endParaRPr>
          </a:p>
        </p:txBody>
      </p:sp>
    </p:spTree>
    <p:extLst>
      <p:ext uri="{BB962C8B-B14F-4D97-AF65-F5344CB8AC3E}">
        <p14:creationId xmlns:p14="http://schemas.microsoft.com/office/powerpoint/2010/main" val="3659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2967-D7F3-7EC9-F9C6-B7037074EB8C}"/>
              </a:ext>
            </a:extLst>
          </p:cNvPr>
          <p:cNvSpPr>
            <a:spLocks noGrp="1"/>
          </p:cNvSpPr>
          <p:nvPr>
            <p:ph type="title"/>
          </p:nvPr>
        </p:nvSpPr>
        <p:spPr/>
        <p:txBody>
          <a:bodyPr/>
          <a:lstStyle/>
          <a:p>
            <a:r>
              <a:rPr lang="en-US" dirty="0"/>
              <a:t>What might affect a property’s price?</a:t>
            </a:r>
          </a:p>
        </p:txBody>
      </p:sp>
      <p:sp>
        <p:nvSpPr>
          <p:cNvPr id="3" name="Content Placeholder 2">
            <a:extLst>
              <a:ext uri="{FF2B5EF4-FFF2-40B4-BE49-F238E27FC236}">
                <a16:creationId xmlns:a16="http://schemas.microsoft.com/office/drawing/2014/main" id="{999768F5-A05E-C5F8-6890-92418D959746}"/>
              </a:ext>
            </a:extLst>
          </p:cNvPr>
          <p:cNvSpPr>
            <a:spLocks noGrp="1"/>
          </p:cNvSpPr>
          <p:nvPr>
            <p:ph idx="1"/>
          </p:nvPr>
        </p:nvSpPr>
        <p:spPr>
          <a:xfrm>
            <a:off x="1049627" y="1778001"/>
            <a:ext cx="2671675" cy="596900"/>
          </a:xfrm>
          <a:solidFill>
            <a:srgbClr val="7030A0"/>
          </a:solidFill>
        </p:spPr>
        <p:txBody>
          <a:bodyPr anchor="ctr">
            <a:noAutofit/>
          </a:bodyPr>
          <a:lstStyle/>
          <a:p>
            <a:pPr algn="ctr"/>
            <a:r>
              <a:rPr lang="en-US" sz="3200" dirty="0">
                <a:solidFill>
                  <a:schemeClr val="bg1"/>
                </a:solidFill>
              </a:rPr>
              <a:t>Features</a:t>
            </a:r>
          </a:p>
        </p:txBody>
      </p:sp>
      <p:sp>
        <p:nvSpPr>
          <p:cNvPr id="4" name="Content Placeholder 2">
            <a:extLst>
              <a:ext uri="{FF2B5EF4-FFF2-40B4-BE49-F238E27FC236}">
                <a16:creationId xmlns:a16="http://schemas.microsoft.com/office/drawing/2014/main" id="{3C7A2B2F-3A42-4A59-0E75-82FC780AB9F1}"/>
              </a:ext>
            </a:extLst>
          </p:cNvPr>
          <p:cNvSpPr txBox="1">
            <a:spLocks/>
          </p:cNvSpPr>
          <p:nvPr/>
        </p:nvSpPr>
        <p:spPr>
          <a:xfrm>
            <a:off x="4806849" y="1778001"/>
            <a:ext cx="2671675" cy="596900"/>
          </a:xfrm>
          <a:prstGeom prst="rect">
            <a:avLst/>
          </a:prstGeom>
          <a:solidFill>
            <a:srgbClr val="0070C0"/>
          </a:solidFill>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200" dirty="0">
                <a:solidFill>
                  <a:schemeClr val="bg1"/>
                </a:solidFill>
              </a:rPr>
              <a:t>Location</a:t>
            </a:r>
          </a:p>
        </p:txBody>
      </p:sp>
      <p:sp>
        <p:nvSpPr>
          <p:cNvPr id="5" name="Content Placeholder 2">
            <a:extLst>
              <a:ext uri="{FF2B5EF4-FFF2-40B4-BE49-F238E27FC236}">
                <a16:creationId xmlns:a16="http://schemas.microsoft.com/office/drawing/2014/main" id="{A71879FD-0E72-6534-0799-BDC73F14741D}"/>
              </a:ext>
            </a:extLst>
          </p:cNvPr>
          <p:cNvSpPr txBox="1">
            <a:spLocks/>
          </p:cNvSpPr>
          <p:nvPr/>
        </p:nvSpPr>
        <p:spPr>
          <a:xfrm>
            <a:off x="8470699" y="1778001"/>
            <a:ext cx="2671675" cy="596900"/>
          </a:xfrm>
          <a:prstGeom prst="rect">
            <a:avLst/>
          </a:prstGeom>
          <a:solidFill>
            <a:srgbClr val="00B050"/>
          </a:solidFill>
        </p:spPr>
        <p:txBody>
          <a:bodyPr vert="horz" lIns="91440" tIns="45720" rIns="91440" bIns="45720" rtlCol="0" anchor="ctr">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200" dirty="0">
                <a:solidFill>
                  <a:schemeClr val="bg1"/>
                </a:solidFill>
              </a:rPr>
              <a:t>Condition</a:t>
            </a:r>
          </a:p>
        </p:txBody>
      </p:sp>
      <p:sp>
        <p:nvSpPr>
          <p:cNvPr id="6" name="TextBox 5">
            <a:extLst>
              <a:ext uri="{FF2B5EF4-FFF2-40B4-BE49-F238E27FC236}">
                <a16:creationId xmlns:a16="http://schemas.microsoft.com/office/drawing/2014/main" id="{569A0818-6EA6-6FA7-084F-2A3A1673B17F}"/>
              </a:ext>
            </a:extLst>
          </p:cNvPr>
          <p:cNvSpPr txBox="1"/>
          <p:nvPr/>
        </p:nvSpPr>
        <p:spPr>
          <a:xfrm>
            <a:off x="1049627" y="2499991"/>
            <a:ext cx="2671675" cy="2308324"/>
          </a:xfrm>
          <a:prstGeom prst="rect">
            <a:avLst/>
          </a:prstGeom>
          <a:noFill/>
          <a:ln w="76200">
            <a:solidFill>
              <a:srgbClr val="7030A0"/>
            </a:solidFill>
          </a:ln>
        </p:spPr>
        <p:txBody>
          <a:bodyPr wrap="square" rtlCol="0">
            <a:spAutoFit/>
          </a:bodyPr>
          <a:lstStyle/>
          <a:p>
            <a:r>
              <a:rPr lang="en-US" sz="2400" dirty="0"/>
              <a:t>House size</a:t>
            </a:r>
          </a:p>
          <a:p>
            <a:r>
              <a:rPr lang="en-US" sz="2400" dirty="0"/>
              <a:t>Lot size</a:t>
            </a:r>
          </a:p>
          <a:p>
            <a:r>
              <a:rPr lang="en-US" sz="2400" dirty="0"/>
              <a:t>Number of rooms</a:t>
            </a:r>
          </a:p>
          <a:p>
            <a:r>
              <a:rPr lang="en-US" sz="2400" dirty="0"/>
              <a:t>Materials</a:t>
            </a:r>
          </a:p>
          <a:p>
            <a:r>
              <a:rPr lang="en-US" sz="2400" dirty="0"/>
              <a:t>Style</a:t>
            </a:r>
          </a:p>
          <a:p>
            <a:r>
              <a:rPr lang="en-US" sz="2400" dirty="0"/>
              <a:t>(</a:t>
            </a:r>
            <a:r>
              <a:rPr lang="en-US" sz="2400" dirty="0" err="1"/>
              <a:t>etc</a:t>
            </a:r>
            <a:r>
              <a:rPr lang="en-US" sz="2400" dirty="0"/>
              <a:t>)</a:t>
            </a:r>
          </a:p>
        </p:txBody>
      </p:sp>
      <p:sp>
        <p:nvSpPr>
          <p:cNvPr id="7" name="TextBox 6">
            <a:extLst>
              <a:ext uri="{FF2B5EF4-FFF2-40B4-BE49-F238E27FC236}">
                <a16:creationId xmlns:a16="http://schemas.microsoft.com/office/drawing/2014/main" id="{116BAC46-0C1D-4650-CD51-F96B4D91444B}"/>
              </a:ext>
            </a:extLst>
          </p:cNvPr>
          <p:cNvSpPr txBox="1"/>
          <p:nvPr/>
        </p:nvSpPr>
        <p:spPr>
          <a:xfrm>
            <a:off x="4806848" y="2499991"/>
            <a:ext cx="2671675" cy="2308324"/>
          </a:xfrm>
          <a:prstGeom prst="rect">
            <a:avLst/>
          </a:prstGeom>
          <a:noFill/>
          <a:ln w="76200">
            <a:solidFill>
              <a:srgbClr val="0070C0"/>
            </a:solidFill>
          </a:ln>
        </p:spPr>
        <p:txBody>
          <a:bodyPr wrap="square" rtlCol="0">
            <a:spAutoFit/>
          </a:bodyPr>
          <a:lstStyle/>
          <a:p>
            <a:r>
              <a:rPr lang="en-US" sz="2400" dirty="0"/>
              <a:t>Neighborhood</a:t>
            </a:r>
          </a:p>
          <a:p>
            <a:r>
              <a:rPr lang="en-US" sz="2400" dirty="0"/>
              <a:t>Zoning</a:t>
            </a:r>
          </a:p>
          <a:p>
            <a:r>
              <a:rPr lang="en-US" sz="2400" dirty="0"/>
              <a:t>Nearby amenities</a:t>
            </a:r>
          </a:p>
          <a:p>
            <a:r>
              <a:rPr lang="en-US" sz="2400" dirty="0"/>
              <a:t>Highway access</a:t>
            </a:r>
          </a:p>
          <a:p>
            <a:r>
              <a:rPr lang="en-US" sz="2400" dirty="0"/>
              <a:t>Alley access</a:t>
            </a:r>
          </a:p>
          <a:p>
            <a:r>
              <a:rPr lang="en-US" sz="2400" dirty="0"/>
              <a:t>(</a:t>
            </a:r>
            <a:r>
              <a:rPr lang="en-US" sz="2400" dirty="0" err="1"/>
              <a:t>etc</a:t>
            </a:r>
            <a:r>
              <a:rPr lang="en-US" sz="2400" dirty="0"/>
              <a:t>)</a:t>
            </a:r>
          </a:p>
        </p:txBody>
      </p:sp>
      <p:sp>
        <p:nvSpPr>
          <p:cNvPr id="8" name="TextBox 7">
            <a:extLst>
              <a:ext uri="{FF2B5EF4-FFF2-40B4-BE49-F238E27FC236}">
                <a16:creationId xmlns:a16="http://schemas.microsoft.com/office/drawing/2014/main" id="{28793ACE-2C39-70BE-9A7E-A050C4A1FD78}"/>
              </a:ext>
            </a:extLst>
          </p:cNvPr>
          <p:cNvSpPr txBox="1"/>
          <p:nvPr/>
        </p:nvSpPr>
        <p:spPr>
          <a:xfrm>
            <a:off x="8470698" y="2499991"/>
            <a:ext cx="2671675" cy="2308324"/>
          </a:xfrm>
          <a:prstGeom prst="rect">
            <a:avLst/>
          </a:prstGeom>
          <a:noFill/>
          <a:ln w="76200">
            <a:solidFill>
              <a:srgbClr val="00B050"/>
            </a:solidFill>
          </a:ln>
        </p:spPr>
        <p:txBody>
          <a:bodyPr wrap="square" rtlCol="0">
            <a:spAutoFit/>
          </a:bodyPr>
          <a:lstStyle/>
          <a:p>
            <a:r>
              <a:rPr lang="en-US" sz="2400" dirty="0"/>
              <a:t>Year built</a:t>
            </a:r>
          </a:p>
          <a:p>
            <a:r>
              <a:rPr lang="en-US" sz="2400" dirty="0"/>
              <a:t>Year remodeled</a:t>
            </a:r>
          </a:p>
          <a:p>
            <a:r>
              <a:rPr lang="en-US" sz="2400" dirty="0"/>
              <a:t>Exterior quality</a:t>
            </a:r>
          </a:p>
          <a:p>
            <a:r>
              <a:rPr lang="en-US" sz="2400" dirty="0"/>
              <a:t>Interior quality</a:t>
            </a:r>
          </a:p>
          <a:p>
            <a:r>
              <a:rPr lang="en-US" sz="2400" dirty="0"/>
              <a:t>Finished interior %</a:t>
            </a:r>
          </a:p>
          <a:p>
            <a:r>
              <a:rPr lang="en-US" sz="2400" dirty="0"/>
              <a:t>(</a:t>
            </a:r>
            <a:r>
              <a:rPr lang="en-US" sz="2400" dirty="0" err="1"/>
              <a:t>etc</a:t>
            </a:r>
            <a:r>
              <a:rPr lang="en-US" sz="2400" dirty="0"/>
              <a:t>)</a:t>
            </a:r>
          </a:p>
        </p:txBody>
      </p:sp>
    </p:spTree>
    <p:extLst>
      <p:ext uri="{BB962C8B-B14F-4D97-AF65-F5344CB8AC3E}">
        <p14:creationId xmlns:p14="http://schemas.microsoft.com/office/powerpoint/2010/main" val="295310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81637B25-D9CC-DD54-1F16-BE0F8D13195D}"/>
              </a:ext>
            </a:extLst>
          </p:cNvPr>
          <p:cNvSpPr>
            <a:spLocks noGrp="1"/>
          </p:cNvSpPr>
          <p:nvPr>
            <p:ph idx="1"/>
          </p:nvPr>
        </p:nvSpPr>
        <p:spPr/>
        <p:txBody>
          <a:bodyPr/>
          <a:lstStyle/>
          <a:p>
            <a:r>
              <a:rPr lang="en-US" dirty="0"/>
              <a:t>The Ames Housing Dataset was compiled in 2011 by Dean De Cock from residential property sale information obtained through the Ames City Assessor’s Office regarding sales that took place between 2006 and 2010. It contains 79 features for 2,930 records, each record pertaining to a sale.</a:t>
            </a:r>
          </a:p>
          <a:p>
            <a:endParaRPr lang="en-US" dirty="0"/>
          </a:p>
          <a:p>
            <a:r>
              <a:rPr lang="en-US" dirty="0"/>
              <a:t>I will be using a subset of the Ames dataset that has been pre-divided into a training set (1,460 records) and a test set (1,459 records) by Kaggle.</a:t>
            </a:r>
          </a:p>
        </p:txBody>
      </p:sp>
      <p:sp>
        <p:nvSpPr>
          <p:cNvPr id="4" name="TextBox 3">
            <a:extLst>
              <a:ext uri="{FF2B5EF4-FFF2-40B4-BE49-F238E27FC236}">
                <a16:creationId xmlns:a16="http://schemas.microsoft.com/office/drawing/2014/main" id="{E0103CDD-A9B1-6496-4C64-DEA272E16D38}"/>
              </a:ext>
            </a:extLst>
          </p:cNvPr>
          <p:cNvSpPr txBox="1"/>
          <p:nvPr/>
        </p:nvSpPr>
        <p:spPr>
          <a:xfrm>
            <a:off x="761799" y="6181164"/>
            <a:ext cx="8711103" cy="338554"/>
          </a:xfrm>
          <a:prstGeom prst="rect">
            <a:avLst/>
          </a:prstGeom>
          <a:noFill/>
        </p:spPr>
        <p:txBody>
          <a:bodyPr wrap="none" rtlCol="0">
            <a:spAutoFit/>
          </a:bodyPr>
          <a:lstStyle/>
          <a:p>
            <a:r>
              <a:rPr lang="en-US" altLang="zh-CN" sz="1600" dirty="0"/>
              <a:t>* De</a:t>
            </a:r>
            <a:r>
              <a:rPr lang="zh-CN" altLang="en-US" sz="1600" dirty="0"/>
              <a:t> </a:t>
            </a:r>
            <a:r>
              <a:rPr lang="en-US" altLang="zh-CN" sz="1600" dirty="0"/>
              <a:t>Cock’s</a:t>
            </a:r>
            <a:r>
              <a:rPr lang="zh-CN" altLang="en-US" sz="1600" dirty="0"/>
              <a:t> </a:t>
            </a:r>
            <a:r>
              <a:rPr lang="en-US" altLang="zh-CN" sz="1600" dirty="0"/>
              <a:t>paper</a:t>
            </a:r>
            <a:r>
              <a:rPr lang="zh-CN" altLang="en-US" sz="1600" dirty="0"/>
              <a:t> </a:t>
            </a:r>
            <a:r>
              <a:rPr lang="en-US" altLang="zh-CN" sz="1600" dirty="0"/>
              <a:t>about</a:t>
            </a:r>
            <a:r>
              <a:rPr lang="zh-CN" altLang="en-US" sz="1600" dirty="0"/>
              <a:t> </a:t>
            </a:r>
            <a:r>
              <a:rPr lang="en-US" altLang="zh-CN" sz="1600" dirty="0"/>
              <a:t>the</a:t>
            </a:r>
            <a:r>
              <a:rPr lang="zh-CN" altLang="en-US" sz="1600" dirty="0"/>
              <a:t> </a:t>
            </a:r>
            <a:r>
              <a:rPr lang="en-US" altLang="zh-CN" sz="1600" dirty="0"/>
              <a:t>dataset</a:t>
            </a:r>
            <a:r>
              <a:rPr lang="zh-CN" altLang="en-US" sz="1600" dirty="0"/>
              <a:t> </a:t>
            </a:r>
            <a:r>
              <a:rPr lang="en-US" altLang="zh-CN" sz="1600" dirty="0"/>
              <a:t>can</a:t>
            </a:r>
            <a:r>
              <a:rPr lang="zh-CN" altLang="en-US" sz="1600" dirty="0"/>
              <a:t> </a:t>
            </a:r>
            <a:r>
              <a:rPr lang="en-US" altLang="zh-CN" sz="1600" dirty="0"/>
              <a:t>be</a:t>
            </a:r>
            <a:r>
              <a:rPr lang="zh-CN" altLang="en-US" sz="1600" dirty="0"/>
              <a:t> </a:t>
            </a:r>
            <a:r>
              <a:rPr lang="en-US" altLang="zh-CN" sz="1600" dirty="0"/>
              <a:t>found</a:t>
            </a:r>
            <a:r>
              <a:rPr lang="zh-CN" altLang="en-US" sz="1600" dirty="0"/>
              <a:t> </a:t>
            </a:r>
            <a:r>
              <a:rPr lang="en-US" altLang="zh-CN" sz="1600" dirty="0"/>
              <a:t>here:</a:t>
            </a:r>
            <a:r>
              <a:rPr lang="zh-CN" altLang="en-US" sz="1600" dirty="0"/>
              <a:t> </a:t>
            </a:r>
            <a:r>
              <a:rPr lang="en-US" sz="1600" dirty="0">
                <a:solidFill>
                  <a:srgbClr val="0070C0"/>
                </a:solidFill>
                <a:hlinkClick r:id="rId2">
                  <a:extLst>
                    <a:ext uri="{A12FA001-AC4F-418D-AE19-62706E023703}">
                      <ahyp:hlinkClr xmlns:ahyp="http://schemas.microsoft.com/office/drawing/2018/hyperlinkcolor" val="tx"/>
                    </a:ext>
                  </a:extLst>
                </a:hlinkClick>
              </a:rPr>
              <a:t>https://jse.amstat.org/v19n3/decock.pdf</a:t>
            </a:r>
            <a:endParaRPr lang="en-US" sz="1600" dirty="0">
              <a:solidFill>
                <a:srgbClr val="0070C0"/>
              </a:solidFill>
            </a:endParaRPr>
          </a:p>
        </p:txBody>
      </p:sp>
    </p:spTree>
    <p:extLst>
      <p:ext uri="{BB962C8B-B14F-4D97-AF65-F5344CB8AC3E}">
        <p14:creationId xmlns:p14="http://schemas.microsoft.com/office/powerpoint/2010/main" val="130781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81637B25-D9CC-DD54-1F16-BE0F8D13195D}"/>
              </a:ext>
            </a:extLst>
          </p:cNvPr>
          <p:cNvSpPr>
            <a:spLocks noGrp="1"/>
          </p:cNvSpPr>
          <p:nvPr>
            <p:ph idx="1"/>
          </p:nvPr>
        </p:nvSpPr>
        <p:spPr>
          <a:xfrm>
            <a:off x="761799" y="1587501"/>
            <a:ext cx="10934901" cy="698500"/>
          </a:xfrm>
        </p:spPr>
        <p:txBody>
          <a:bodyPr>
            <a:normAutofit/>
          </a:bodyPr>
          <a:lstStyle/>
          <a:p>
            <a:r>
              <a:rPr lang="en-US" dirty="0"/>
              <a:t>The features fall into one of three categories, requiring different preparation:</a:t>
            </a:r>
          </a:p>
        </p:txBody>
      </p:sp>
      <p:sp>
        <p:nvSpPr>
          <p:cNvPr id="5" name="TextBox 4">
            <a:extLst>
              <a:ext uri="{FF2B5EF4-FFF2-40B4-BE49-F238E27FC236}">
                <a16:creationId xmlns:a16="http://schemas.microsoft.com/office/drawing/2014/main" id="{219795F9-2900-7371-86FB-D19463EB17ED}"/>
              </a:ext>
            </a:extLst>
          </p:cNvPr>
          <p:cNvSpPr txBox="1"/>
          <p:nvPr/>
        </p:nvSpPr>
        <p:spPr>
          <a:xfrm>
            <a:off x="240581" y="2319502"/>
            <a:ext cx="3768146" cy="1661993"/>
          </a:xfrm>
          <a:prstGeom prst="rect">
            <a:avLst/>
          </a:prstGeom>
          <a:noFill/>
          <a:ln w="76200">
            <a:solidFill>
              <a:srgbClr val="7030A0"/>
            </a:solidFill>
          </a:ln>
        </p:spPr>
        <p:txBody>
          <a:bodyPr wrap="square" rtlCol="0">
            <a:spAutoFit/>
          </a:bodyPr>
          <a:lstStyle/>
          <a:p>
            <a:pPr algn="ctr"/>
            <a:r>
              <a:rPr lang="en-US" sz="3200" dirty="0"/>
              <a:t>Continuous</a:t>
            </a:r>
          </a:p>
          <a:p>
            <a:pPr algn="ctr"/>
            <a:endParaRPr lang="en-US" dirty="0"/>
          </a:p>
          <a:p>
            <a:pPr algn="ctr"/>
            <a:r>
              <a:rPr lang="en-US" sz="1600" dirty="0"/>
              <a:t>Sizes (in square feet)</a:t>
            </a:r>
          </a:p>
          <a:p>
            <a:pPr algn="ctr"/>
            <a:r>
              <a:rPr lang="en-US" sz="1600" dirty="0"/>
              <a:t>Quantities (</a:t>
            </a:r>
            <a:r>
              <a:rPr lang="en-US" sz="1600" dirty="0" err="1"/>
              <a:t>ie</a:t>
            </a:r>
            <a:r>
              <a:rPr lang="en-US" sz="1600" dirty="0"/>
              <a:t>,</a:t>
            </a:r>
            <a:r>
              <a:rPr lang="zh-CN" altLang="en-US" sz="1600" dirty="0"/>
              <a:t> </a:t>
            </a:r>
            <a:r>
              <a:rPr lang="en-US" altLang="zh-CN" sz="1600" dirty="0"/>
              <a:t>bedrooms)</a:t>
            </a:r>
          </a:p>
          <a:p>
            <a:pPr algn="ctr"/>
            <a:endParaRPr lang="en-US" altLang="zh-CN" sz="2000" dirty="0"/>
          </a:p>
        </p:txBody>
      </p:sp>
      <p:sp>
        <p:nvSpPr>
          <p:cNvPr id="6" name="TextBox 5">
            <a:extLst>
              <a:ext uri="{FF2B5EF4-FFF2-40B4-BE49-F238E27FC236}">
                <a16:creationId xmlns:a16="http://schemas.microsoft.com/office/drawing/2014/main" id="{A03DC577-1607-F382-2D43-00E6C1F26997}"/>
              </a:ext>
            </a:extLst>
          </p:cNvPr>
          <p:cNvSpPr txBox="1"/>
          <p:nvPr/>
        </p:nvSpPr>
        <p:spPr>
          <a:xfrm>
            <a:off x="4084927" y="2319501"/>
            <a:ext cx="3768146" cy="1661993"/>
          </a:xfrm>
          <a:prstGeom prst="rect">
            <a:avLst/>
          </a:prstGeom>
          <a:noFill/>
          <a:ln w="76200">
            <a:solidFill>
              <a:srgbClr val="0070C0"/>
            </a:solidFill>
          </a:ln>
        </p:spPr>
        <p:txBody>
          <a:bodyPr wrap="square" rtlCol="0">
            <a:noAutofit/>
          </a:bodyPr>
          <a:lstStyle/>
          <a:p>
            <a:pPr algn="ctr"/>
            <a:r>
              <a:rPr lang="en-US" sz="3200" dirty="0"/>
              <a:t>Ordinal</a:t>
            </a:r>
            <a:endParaRPr lang="en-US" sz="1600" dirty="0"/>
          </a:p>
          <a:p>
            <a:pPr algn="ctr"/>
            <a:endParaRPr lang="en-US" sz="1600" dirty="0"/>
          </a:p>
          <a:p>
            <a:pPr algn="ctr"/>
            <a:r>
              <a:rPr lang="en-US" sz="1600" dirty="0"/>
              <a:t>Quality scores</a:t>
            </a:r>
          </a:p>
          <a:p>
            <a:pPr algn="ctr"/>
            <a:endParaRPr lang="en-US" sz="1600" dirty="0"/>
          </a:p>
          <a:p>
            <a:pPr algn="ctr"/>
            <a:endParaRPr lang="en-US" sz="2000" dirty="0"/>
          </a:p>
        </p:txBody>
      </p:sp>
      <p:sp>
        <p:nvSpPr>
          <p:cNvPr id="7" name="TextBox 6">
            <a:extLst>
              <a:ext uri="{FF2B5EF4-FFF2-40B4-BE49-F238E27FC236}">
                <a16:creationId xmlns:a16="http://schemas.microsoft.com/office/drawing/2014/main" id="{73049521-33ED-70F1-F03F-1F0CE946D7B6}"/>
              </a:ext>
            </a:extLst>
          </p:cNvPr>
          <p:cNvSpPr txBox="1"/>
          <p:nvPr/>
        </p:nvSpPr>
        <p:spPr>
          <a:xfrm>
            <a:off x="7928554" y="2319501"/>
            <a:ext cx="3768146" cy="1661991"/>
          </a:xfrm>
          <a:prstGeom prst="rect">
            <a:avLst/>
          </a:prstGeom>
          <a:noFill/>
          <a:ln w="76200">
            <a:solidFill>
              <a:srgbClr val="00B050"/>
            </a:solidFill>
          </a:ln>
        </p:spPr>
        <p:txBody>
          <a:bodyPr wrap="square" rtlCol="0">
            <a:noAutofit/>
          </a:bodyPr>
          <a:lstStyle/>
          <a:p>
            <a:pPr algn="ctr"/>
            <a:r>
              <a:rPr lang="en-US" sz="3200" dirty="0"/>
              <a:t>Categorical</a:t>
            </a:r>
          </a:p>
          <a:p>
            <a:pPr algn="ctr"/>
            <a:endParaRPr lang="en-US" dirty="0"/>
          </a:p>
          <a:p>
            <a:pPr algn="ctr"/>
            <a:r>
              <a:rPr lang="en-US" sz="1600" dirty="0"/>
              <a:t>Neighborhood</a:t>
            </a:r>
          </a:p>
          <a:p>
            <a:pPr algn="ctr"/>
            <a:r>
              <a:rPr lang="en-US" sz="1600" dirty="0"/>
              <a:t>Materials (wood, brick, </a:t>
            </a:r>
            <a:r>
              <a:rPr lang="en-US" sz="1600" dirty="0" err="1"/>
              <a:t>etc</a:t>
            </a:r>
            <a:r>
              <a:rPr lang="en-US" sz="1600" dirty="0"/>
              <a:t>)</a:t>
            </a:r>
          </a:p>
          <a:p>
            <a:pPr algn="ctr"/>
            <a:r>
              <a:rPr lang="en-US" sz="1600" dirty="0"/>
              <a:t>Etc.</a:t>
            </a:r>
          </a:p>
        </p:txBody>
      </p:sp>
      <p:sp>
        <p:nvSpPr>
          <p:cNvPr id="4" name="Arrow: Down 3">
            <a:extLst>
              <a:ext uri="{FF2B5EF4-FFF2-40B4-BE49-F238E27FC236}">
                <a16:creationId xmlns:a16="http://schemas.microsoft.com/office/drawing/2014/main" id="{93657C5C-3CF7-4F97-D5CA-C876BE38B411}"/>
              </a:ext>
            </a:extLst>
          </p:cNvPr>
          <p:cNvSpPr/>
          <p:nvPr/>
        </p:nvSpPr>
        <p:spPr>
          <a:xfrm>
            <a:off x="1418006" y="3981493"/>
            <a:ext cx="1414733" cy="819509"/>
          </a:xfrm>
          <a:prstGeom prst="downArrow">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3D8E937B-BC80-126F-16E0-C7C966850ACC}"/>
              </a:ext>
            </a:extLst>
          </p:cNvPr>
          <p:cNvSpPr/>
          <p:nvPr/>
        </p:nvSpPr>
        <p:spPr>
          <a:xfrm>
            <a:off x="5261633" y="4012213"/>
            <a:ext cx="1414733" cy="819509"/>
          </a:xfrm>
          <a:prstGeom prst="down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0578C725-AC94-3361-17C2-9C12BA3F9EA7}"/>
              </a:ext>
            </a:extLst>
          </p:cNvPr>
          <p:cNvSpPr/>
          <p:nvPr/>
        </p:nvSpPr>
        <p:spPr>
          <a:xfrm>
            <a:off x="9105260" y="3981494"/>
            <a:ext cx="1414733" cy="819509"/>
          </a:xfrm>
          <a:prstGeom prst="down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92FE2F6-0129-2BAE-9141-C224DCC5E50F}"/>
              </a:ext>
            </a:extLst>
          </p:cNvPr>
          <p:cNvSpPr txBox="1"/>
          <p:nvPr/>
        </p:nvSpPr>
        <p:spPr>
          <a:xfrm>
            <a:off x="495073" y="4831722"/>
            <a:ext cx="3259162" cy="1200329"/>
          </a:xfrm>
          <a:prstGeom prst="rect">
            <a:avLst/>
          </a:prstGeom>
          <a:noFill/>
        </p:spPr>
        <p:txBody>
          <a:bodyPr wrap="none" rtlCol="0">
            <a:spAutoFit/>
          </a:bodyPr>
          <a:lstStyle/>
          <a:p>
            <a:r>
              <a:rPr lang="en-US" dirty="0"/>
              <a:t>- Remove unreasonable values</a:t>
            </a:r>
          </a:p>
          <a:p>
            <a:r>
              <a:rPr lang="en-US" dirty="0"/>
              <a:t>- Remove outliers (&gt;3.5std)</a:t>
            </a:r>
          </a:p>
          <a:p>
            <a:r>
              <a:rPr lang="en-US" dirty="0"/>
              <a:t>- Impute missing values</a:t>
            </a:r>
          </a:p>
          <a:p>
            <a:r>
              <a:rPr lang="en-US" dirty="0"/>
              <a:t>- Normalize</a:t>
            </a:r>
          </a:p>
        </p:txBody>
      </p:sp>
      <p:sp>
        <p:nvSpPr>
          <p:cNvPr id="11" name="TextBox 10">
            <a:extLst>
              <a:ext uri="{FF2B5EF4-FFF2-40B4-BE49-F238E27FC236}">
                <a16:creationId xmlns:a16="http://schemas.microsoft.com/office/drawing/2014/main" id="{A07CC613-8701-E9BA-A0F2-8E766618065A}"/>
              </a:ext>
            </a:extLst>
          </p:cNvPr>
          <p:cNvSpPr txBox="1"/>
          <p:nvPr/>
        </p:nvSpPr>
        <p:spPr>
          <a:xfrm>
            <a:off x="4373156" y="4831722"/>
            <a:ext cx="3445687" cy="923330"/>
          </a:xfrm>
          <a:prstGeom prst="rect">
            <a:avLst/>
          </a:prstGeom>
          <a:noFill/>
        </p:spPr>
        <p:txBody>
          <a:bodyPr wrap="none" rtlCol="0">
            <a:spAutoFit/>
          </a:bodyPr>
          <a:lstStyle/>
          <a:p>
            <a:r>
              <a:rPr lang="en-US" dirty="0"/>
              <a:t>- Convert from strings to integers</a:t>
            </a:r>
          </a:p>
          <a:p>
            <a:r>
              <a:rPr lang="en-US" dirty="0"/>
              <a:t>- Impute missing values</a:t>
            </a:r>
          </a:p>
          <a:p>
            <a:r>
              <a:rPr lang="en-US" dirty="0"/>
              <a:t>- Normalize</a:t>
            </a:r>
          </a:p>
        </p:txBody>
      </p:sp>
      <p:sp>
        <p:nvSpPr>
          <p:cNvPr id="12" name="TextBox 11">
            <a:extLst>
              <a:ext uri="{FF2B5EF4-FFF2-40B4-BE49-F238E27FC236}">
                <a16:creationId xmlns:a16="http://schemas.microsoft.com/office/drawing/2014/main" id="{F85CF541-D03B-D127-D265-7C1FDF24B622}"/>
              </a:ext>
            </a:extLst>
          </p:cNvPr>
          <p:cNvSpPr txBox="1"/>
          <p:nvPr/>
        </p:nvSpPr>
        <p:spPr>
          <a:xfrm>
            <a:off x="8477014" y="4831722"/>
            <a:ext cx="2546531" cy="1200329"/>
          </a:xfrm>
          <a:prstGeom prst="rect">
            <a:avLst/>
          </a:prstGeom>
          <a:noFill/>
        </p:spPr>
        <p:txBody>
          <a:bodyPr wrap="none" rtlCol="0">
            <a:spAutoFit/>
          </a:bodyPr>
          <a:lstStyle/>
          <a:p>
            <a:r>
              <a:rPr lang="en-US" dirty="0"/>
              <a:t>- Standardize spellings</a:t>
            </a:r>
          </a:p>
          <a:p>
            <a:r>
              <a:rPr lang="en-US" dirty="0"/>
              <a:t>- Impute missing values</a:t>
            </a:r>
          </a:p>
          <a:p>
            <a:r>
              <a:rPr lang="en-US" dirty="0"/>
              <a:t>- Check for importance</a:t>
            </a:r>
          </a:p>
          <a:p>
            <a:r>
              <a:rPr lang="en-US" dirty="0"/>
              <a:t>- One-hot encode</a:t>
            </a:r>
          </a:p>
        </p:txBody>
      </p:sp>
    </p:spTree>
    <p:extLst>
      <p:ext uri="{BB962C8B-B14F-4D97-AF65-F5344CB8AC3E}">
        <p14:creationId xmlns:p14="http://schemas.microsoft.com/office/powerpoint/2010/main" val="26292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lstStyle/>
          <a:p>
            <a:r>
              <a:rPr lang="en-US" dirty="0"/>
              <a:t>Target variable</a:t>
            </a:r>
          </a:p>
        </p:txBody>
      </p:sp>
      <p:pic>
        <p:nvPicPr>
          <p:cNvPr id="18" name="Picture 17">
            <a:extLst>
              <a:ext uri="{FF2B5EF4-FFF2-40B4-BE49-F238E27FC236}">
                <a16:creationId xmlns:a16="http://schemas.microsoft.com/office/drawing/2014/main" id="{D005265E-7DA9-BFDD-2731-5CDEBB8169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77975" y="1562100"/>
            <a:ext cx="7014025" cy="5260518"/>
          </a:xfrm>
          <a:prstGeom prst="rect">
            <a:avLst/>
          </a:prstGeom>
        </p:spPr>
      </p:pic>
      <p:sp>
        <p:nvSpPr>
          <p:cNvPr id="19" name="TextBox 18">
            <a:extLst>
              <a:ext uri="{FF2B5EF4-FFF2-40B4-BE49-F238E27FC236}">
                <a16:creationId xmlns:a16="http://schemas.microsoft.com/office/drawing/2014/main" id="{B67BC503-395D-5E94-E766-6F31F37C3DE8}"/>
              </a:ext>
            </a:extLst>
          </p:cNvPr>
          <p:cNvSpPr txBox="1"/>
          <p:nvPr/>
        </p:nvSpPr>
        <p:spPr>
          <a:xfrm>
            <a:off x="761801" y="1936122"/>
            <a:ext cx="4157164" cy="1015663"/>
          </a:xfrm>
          <a:prstGeom prst="rect">
            <a:avLst/>
          </a:prstGeom>
          <a:noFill/>
        </p:spPr>
        <p:txBody>
          <a:bodyPr wrap="none" rtlCol="0">
            <a:spAutoFit/>
          </a:bodyPr>
          <a:lstStyle/>
          <a:p>
            <a:r>
              <a:rPr lang="en-US" sz="2000" dirty="0"/>
              <a:t>- </a:t>
            </a:r>
            <a:r>
              <a:rPr lang="en-US" altLang="zh-CN" sz="2000" dirty="0"/>
              <a:t>Right skew with outliers (expected)</a:t>
            </a:r>
          </a:p>
          <a:p>
            <a:endParaRPr lang="en-US" altLang="zh-CN" sz="2000" dirty="0"/>
          </a:p>
          <a:p>
            <a:r>
              <a:rPr lang="en-US" sz="2000" dirty="0"/>
              <a:t>- No left outliers</a:t>
            </a:r>
          </a:p>
        </p:txBody>
      </p:sp>
    </p:spTree>
    <p:extLst>
      <p:ext uri="{BB962C8B-B14F-4D97-AF65-F5344CB8AC3E}">
        <p14:creationId xmlns:p14="http://schemas.microsoft.com/office/powerpoint/2010/main" val="35983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lstStyle/>
          <a:p>
            <a:r>
              <a:rPr lang="en-US" dirty="0"/>
              <a:t>Feature </a:t>
            </a:r>
            <a:r>
              <a:rPr lang="en-US" dirty="0" err="1"/>
              <a:t>importances</a:t>
            </a:r>
            <a:endParaRPr lang="en-US" dirty="0"/>
          </a:p>
        </p:txBody>
      </p:sp>
      <p:pic>
        <p:nvPicPr>
          <p:cNvPr id="18" name="Picture 17">
            <a:extLst>
              <a:ext uri="{FF2B5EF4-FFF2-40B4-BE49-F238E27FC236}">
                <a16:creationId xmlns:a16="http://schemas.microsoft.com/office/drawing/2014/main" id="{D005265E-7DA9-BFDD-2731-5CDEBB8169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77975" y="1562100"/>
            <a:ext cx="7014024" cy="5260518"/>
          </a:xfrm>
          <a:prstGeom prst="rect">
            <a:avLst/>
          </a:prstGeom>
        </p:spPr>
      </p:pic>
      <p:sp>
        <p:nvSpPr>
          <p:cNvPr id="19" name="TextBox 18">
            <a:extLst>
              <a:ext uri="{FF2B5EF4-FFF2-40B4-BE49-F238E27FC236}">
                <a16:creationId xmlns:a16="http://schemas.microsoft.com/office/drawing/2014/main" id="{B67BC503-395D-5E94-E766-6F31F37C3DE8}"/>
              </a:ext>
            </a:extLst>
          </p:cNvPr>
          <p:cNvSpPr txBox="1"/>
          <p:nvPr/>
        </p:nvSpPr>
        <p:spPr>
          <a:xfrm>
            <a:off x="761801" y="1936122"/>
            <a:ext cx="4227824" cy="1323439"/>
          </a:xfrm>
          <a:prstGeom prst="rect">
            <a:avLst/>
          </a:prstGeom>
          <a:noFill/>
        </p:spPr>
        <p:txBody>
          <a:bodyPr wrap="none" rtlCol="0">
            <a:spAutoFit/>
          </a:bodyPr>
          <a:lstStyle/>
          <a:p>
            <a:r>
              <a:rPr lang="en-US" sz="2000" dirty="0"/>
              <a:t>- Quality is by far the most important</a:t>
            </a:r>
          </a:p>
          <a:p>
            <a:endParaRPr lang="en-US" sz="2000" dirty="0"/>
          </a:p>
          <a:p>
            <a:r>
              <a:rPr lang="en-US" sz="2000" dirty="0"/>
              <a:t>- Most important features are quality</a:t>
            </a:r>
          </a:p>
          <a:p>
            <a:r>
              <a:rPr lang="en-US" sz="2000" dirty="0"/>
              <a:t>   scores and size measurements</a:t>
            </a:r>
          </a:p>
        </p:txBody>
      </p:sp>
    </p:spTree>
    <p:extLst>
      <p:ext uri="{BB962C8B-B14F-4D97-AF65-F5344CB8AC3E}">
        <p14:creationId xmlns:p14="http://schemas.microsoft.com/office/powerpoint/2010/main" val="177891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lstStyle/>
          <a:p>
            <a:r>
              <a:rPr lang="en-US" dirty="0"/>
              <a:t>Feature surprises: overall quality vs area</a:t>
            </a:r>
          </a:p>
        </p:txBody>
      </p:sp>
      <p:pic>
        <p:nvPicPr>
          <p:cNvPr id="18" name="Picture 17">
            <a:extLst>
              <a:ext uri="{FF2B5EF4-FFF2-40B4-BE49-F238E27FC236}">
                <a16:creationId xmlns:a16="http://schemas.microsoft.com/office/drawing/2014/main" id="{D005265E-7DA9-BFDD-2731-5CDEBB8169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77975" y="1562100"/>
            <a:ext cx="7014024" cy="5260518"/>
          </a:xfrm>
          <a:prstGeom prst="rect">
            <a:avLst/>
          </a:prstGeom>
        </p:spPr>
      </p:pic>
      <p:sp>
        <p:nvSpPr>
          <p:cNvPr id="19" name="TextBox 18">
            <a:extLst>
              <a:ext uri="{FF2B5EF4-FFF2-40B4-BE49-F238E27FC236}">
                <a16:creationId xmlns:a16="http://schemas.microsoft.com/office/drawing/2014/main" id="{B67BC503-395D-5E94-E766-6F31F37C3DE8}"/>
              </a:ext>
            </a:extLst>
          </p:cNvPr>
          <p:cNvSpPr txBox="1"/>
          <p:nvPr/>
        </p:nvSpPr>
        <p:spPr>
          <a:xfrm>
            <a:off x="761801" y="1936122"/>
            <a:ext cx="4416174" cy="3785652"/>
          </a:xfrm>
          <a:prstGeom prst="rect">
            <a:avLst/>
          </a:prstGeom>
          <a:noFill/>
        </p:spPr>
        <p:txBody>
          <a:bodyPr wrap="square" rtlCol="0">
            <a:spAutoFit/>
          </a:bodyPr>
          <a:lstStyle/>
          <a:p>
            <a:r>
              <a:rPr lang="en-US" sz="2000" dirty="0"/>
              <a:t>Our two most important features have an interesting correlation.</a:t>
            </a:r>
          </a:p>
          <a:p>
            <a:endParaRPr lang="en-US" sz="2000" dirty="0"/>
          </a:p>
          <a:p>
            <a:r>
              <a:rPr lang="en-US" sz="2000" dirty="0"/>
              <a:t>Homes above a certain size have narrower quality score ranges, until 10 is reached.</a:t>
            </a:r>
          </a:p>
          <a:p>
            <a:endParaRPr lang="en-US" sz="2000" dirty="0"/>
          </a:p>
          <a:p>
            <a:r>
              <a:rPr lang="en-US" sz="2000" dirty="0"/>
              <a:t>This suggests that evaluators score 10s differently than other categories; it may be more likely that they lump a house into the 10 category, instead of 8 or 9.</a:t>
            </a:r>
          </a:p>
        </p:txBody>
      </p:sp>
    </p:spTree>
    <p:extLst>
      <p:ext uri="{BB962C8B-B14F-4D97-AF65-F5344CB8AC3E}">
        <p14:creationId xmlns:p14="http://schemas.microsoft.com/office/powerpoint/2010/main" val="390177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9A5-F7BB-6C77-8D9D-8E2643A4228B}"/>
              </a:ext>
            </a:extLst>
          </p:cNvPr>
          <p:cNvSpPr>
            <a:spLocks noGrp="1"/>
          </p:cNvSpPr>
          <p:nvPr>
            <p:ph type="title"/>
          </p:nvPr>
        </p:nvSpPr>
        <p:spPr/>
        <p:txBody>
          <a:bodyPr/>
          <a:lstStyle/>
          <a:p>
            <a:r>
              <a:rPr lang="en-US" dirty="0"/>
              <a:t>Feature surprises: rooms vs area</a:t>
            </a:r>
          </a:p>
        </p:txBody>
      </p:sp>
      <p:pic>
        <p:nvPicPr>
          <p:cNvPr id="18" name="Picture 17">
            <a:extLst>
              <a:ext uri="{FF2B5EF4-FFF2-40B4-BE49-F238E27FC236}">
                <a16:creationId xmlns:a16="http://schemas.microsoft.com/office/drawing/2014/main" id="{D005265E-7DA9-BFDD-2731-5CDEBB8169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77975" y="1562100"/>
            <a:ext cx="7014024" cy="5260518"/>
          </a:xfrm>
          <a:prstGeom prst="rect">
            <a:avLst/>
          </a:prstGeom>
        </p:spPr>
      </p:pic>
      <p:sp>
        <p:nvSpPr>
          <p:cNvPr id="19" name="TextBox 18">
            <a:extLst>
              <a:ext uri="{FF2B5EF4-FFF2-40B4-BE49-F238E27FC236}">
                <a16:creationId xmlns:a16="http://schemas.microsoft.com/office/drawing/2014/main" id="{B67BC503-395D-5E94-E766-6F31F37C3DE8}"/>
              </a:ext>
            </a:extLst>
          </p:cNvPr>
          <p:cNvSpPr txBox="1"/>
          <p:nvPr/>
        </p:nvSpPr>
        <p:spPr>
          <a:xfrm>
            <a:off x="761802" y="1936122"/>
            <a:ext cx="4416174" cy="1323439"/>
          </a:xfrm>
          <a:prstGeom prst="rect">
            <a:avLst/>
          </a:prstGeom>
          <a:noFill/>
        </p:spPr>
        <p:txBody>
          <a:bodyPr wrap="square" rtlCol="0">
            <a:spAutoFit/>
          </a:bodyPr>
          <a:lstStyle/>
          <a:p>
            <a:r>
              <a:rPr lang="en-US" altLang="zh-CN" sz="2000" dirty="0"/>
              <a:t>While size matters, there is a point of diminishing returns for both size and number of rooms.</a:t>
            </a:r>
          </a:p>
          <a:p>
            <a:endParaRPr lang="en-US" altLang="zh-CN" sz="2000" dirty="0"/>
          </a:p>
        </p:txBody>
      </p:sp>
    </p:spTree>
    <p:extLst>
      <p:ext uri="{BB962C8B-B14F-4D97-AF65-F5344CB8AC3E}">
        <p14:creationId xmlns:p14="http://schemas.microsoft.com/office/powerpoint/2010/main" val="1312544311"/>
      </p:ext>
    </p:extLst>
  </p:cSld>
  <p:clrMapOvr>
    <a:masterClrMapping/>
  </p:clrMapOvr>
</p:sld>
</file>

<file path=ppt/theme/theme1.xml><?xml version="1.0" encoding="utf-8"?>
<a:theme xmlns:a="http://schemas.openxmlformats.org/drawingml/2006/main" name="BevelVTI">
  <a:themeElements>
    <a:clrScheme name="AnalogousFromDarkSeedLeftStep">
      <a:dk1>
        <a:srgbClr val="000000"/>
      </a:dk1>
      <a:lt1>
        <a:srgbClr val="FFFFFF"/>
      </a:lt1>
      <a:dk2>
        <a:srgbClr val="323820"/>
      </a:dk2>
      <a:lt2>
        <a:srgbClr val="E8E2E8"/>
      </a:lt2>
      <a:accent1>
        <a:srgbClr val="48B851"/>
      </a:accent1>
      <a:accent2>
        <a:srgbClr val="63B13B"/>
      </a:accent2>
      <a:accent3>
        <a:srgbClr val="91AA43"/>
      </a:accent3>
      <a:accent4>
        <a:srgbClr val="B19D3B"/>
      </a:accent4>
      <a:accent5>
        <a:srgbClr val="C37D4D"/>
      </a:accent5>
      <a:accent6>
        <a:srgbClr val="B13B3C"/>
      </a:accent6>
      <a:hlink>
        <a:srgbClr val="A67737"/>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1127</Words>
  <Application>Microsoft Office PowerPoint</Application>
  <PresentationFormat>Widescreen</PresentationFormat>
  <Paragraphs>178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Bierstadt</vt:lpstr>
      <vt:lpstr>Calibri</vt:lpstr>
      <vt:lpstr>BevelVTI</vt:lpstr>
      <vt:lpstr>Predicting the Sale Price of Residential Properties</vt:lpstr>
      <vt:lpstr>Problem</vt:lpstr>
      <vt:lpstr>What might affect a property’s price?</vt:lpstr>
      <vt:lpstr>Data Source</vt:lpstr>
      <vt:lpstr>Data Preparation</vt:lpstr>
      <vt:lpstr>Target variable</vt:lpstr>
      <vt:lpstr>Feature importances</vt:lpstr>
      <vt:lpstr>Feature surprises: overall quality vs area</vt:lpstr>
      <vt:lpstr>Feature surprises: rooms vs area</vt:lpstr>
      <vt:lpstr>Feature surprises: garage area vs type</vt:lpstr>
      <vt:lpstr>Feature surprise takeaways</vt:lpstr>
      <vt:lpstr>Pre-Preparation Process</vt:lpstr>
      <vt:lpstr>Modeling process</vt:lpstr>
      <vt:lpstr>Model type performances</vt:lpstr>
      <vt:lpstr>Winning model parameters and metrics (GB)</vt:lpstr>
      <vt:lpstr>Limitations</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Sale Price of Residential Properties</dc:title>
  <dc:creator>Joshua Ogden-Davis</dc:creator>
  <cp:lastModifiedBy>Joshua Ogden-Davis</cp:lastModifiedBy>
  <cp:revision>71</cp:revision>
  <dcterms:created xsi:type="dcterms:W3CDTF">2024-01-24T16:25:32Z</dcterms:created>
  <dcterms:modified xsi:type="dcterms:W3CDTF">2024-01-27T01:39:21Z</dcterms:modified>
</cp:coreProperties>
</file>