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3" r:id="rId4"/>
    <p:sldId id="257" r:id="rId5"/>
    <p:sldId id="260" r:id="rId6"/>
    <p:sldId id="262" r:id="rId7"/>
    <p:sldId id="261" r:id="rId8"/>
    <p:sldId id="258"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E6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00" d="100"/>
          <a:sy n="100" d="100"/>
        </p:scale>
        <p:origin x="990"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65ECC-5126-9543-903D-8665BCB243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001D77-CB21-6DD5-D0AB-CC81172DD8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D22EBF-CF1F-9B02-46D8-FC12AC6810EB}"/>
              </a:ext>
            </a:extLst>
          </p:cNvPr>
          <p:cNvSpPr>
            <a:spLocks noGrp="1"/>
          </p:cNvSpPr>
          <p:nvPr>
            <p:ph type="dt" sz="half" idx="10"/>
          </p:nvPr>
        </p:nvSpPr>
        <p:spPr/>
        <p:txBody>
          <a:bodyPr/>
          <a:lstStyle/>
          <a:p>
            <a:fld id="{8FCB0733-AC94-4486-950F-889B6FEEDE4C}" type="datetimeFigureOut">
              <a:rPr lang="en-US" smtClean="0"/>
              <a:t>8/16/2023</a:t>
            </a:fld>
            <a:endParaRPr lang="en-US"/>
          </a:p>
        </p:txBody>
      </p:sp>
      <p:sp>
        <p:nvSpPr>
          <p:cNvPr id="5" name="Footer Placeholder 4">
            <a:extLst>
              <a:ext uri="{FF2B5EF4-FFF2-40B4-BE49-F238E27FC236}">
                <a16:creationId xmlns:a16="http://schemas.microsoft.com/office/drawing/2014/main" id="{D0D75046-BB93-8154-EC04-2F82F65F41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0C3D57-BC47-9736-FD12-15E77A20A871}"/>
              </a:ext>
            </a:extLst>
          </p:cNvPr>
          <p:cNvSpPr>
            <a:spLocks noGrp="1"/>
          </p:cNvSpPr>
          <p:nvPr>
            <p:ph type="sldNum" sz="quarter" idx="12"/>
          </p:nvPr>
        </p:nvSpPr>
        <p:spPr/>
        <p:txBody>
          <a:bodyPr/>
          <a:lstStyle/>
          <a:p>
            <a:fld id="{49CDE847-D408-4EB0-8615-2D187287C3AE}" type="slidenum">
              <a:rPr lang="en-US" smtClean="0"/>
              <a:t>‹#›</a:t>
            </a:fld>
            <a:endParaRPr lang="en-US"/>
          </a:p>
        </p:txBody>
      </p:sp>
    </p:spTree>
    <p:extLst>
      <p:ext uri="{BB962C8B-B14F-4D97-AF65-F5344CB8AC3E}">
        <p14:creationId xmlns:p14="http://schemas.microsoft.com/office/powerpoint/2010/main" val="4270116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8F556-DB3A-3C63-CD35-3A48B618AD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C83B718-5C17-8733-3FFD-0881389804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0695E6-08E1-5087-4050-0CBAAD587145}"/>
              </a:ext>
            </a:extLst>
          </p:cNvPr>
          <p:cNvSpPr>
            <a:spLocks noGrp="1"/>
          </p:cNvSpPr>
          <p:nvPr>
            <p:ph type="dt" sz="half" idx="10"/>
          </p:nvPr>
        </p:nvSpPr>
        <p:spPr/>
        <p:txBody>
          <a:bodyPr/>
          <a:lstStyle/>
          <a:p>
            <a:fld id="{8FCB0733-AC94-4486-950F-889B6FEEDE4C}" type="datetimeFigureOut">
              <a:rPr lang="en-US" smtClean="0"/>
              <a:t>8/16/2023</a:t>
            </a:fld>
            <a:endParaRPr lang="en-US"/>
          </a:p>
        </p:txBody>
      </p:sp>
      <p:sp>
        <p:nvSpPr>
          <p:cNvPr id="5" name="Footer Placeholder 4">
            <a:extLst>
              <a:ext uri="{FF2B5EF4-FFF2-40B4-BE49-F238E27FC236}">
                <a16:creationId xmlns:a16="http://schemas.microsoft.com/office/drawing/2014/main" id="{55BFE40E-B5DC-2B0D-6978-E615EB010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B5E085-5673-AF51-F33F-D46CA2C07368}"/>
              </a:ext>
            </a:extLst>
          </p:cNvPr>
          <p:cNvSpPr>
            <a:spLocks noGrp="1"/>
          </p:cNvSpPr>
          <p:nvPr>
            <p:ph type="sldNum" sz="quarter" idx="12"/>
          </p:nvPr>
        </p:nvSpPr>
        <p:spPr/>
        <p:txBody>
          <a:bodyPr/>
          <a:lstStyle/>
          <a:p>
            <a:fld id="{49CDE847-D408-4EB0-8615-2D187287C3AE}" type="slidenum">
              <a:rPr lang="en-US" smtClean="0"/>
              <a:t>‹#›</a:t>
            </a:fld>
            <a:endParaRPr lang="en-US"/>
          </a:p>
        </p:txBody>
      </p:sp>
    </p:spTree>
    <p:extLst>
      <p:ext uri="{BB962C8B-B14F-4D97-AF65-F5344CB8AC3E}">
        <p14:creationId xmlns:p14="http://schemas.microsoft.com/office/powerpoint/2010/main" val="3749194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1C756E-7319-C322-3115-B3DDF7C3BF7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AD7B698-0072-1623-A96F-F7660DD8D0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518A63-0E65-0338-F36A-E6F27D015817}"/>
              </a:ext>
            </a:extLst>
          </p:cNvPr>
          <p:cNvSpPr>
            <a:spLocks noGrp="1"/>
          </p:cNvSpPr>
          <p:nvPr>
            <p:ph type="dt" sz="half" idx="10"/>
          </p:nvPr>
        </p:nvSpPr>
        <p:spPr/>
        <p:txBody>
          <a:bodyPr/>
          <a:lstStyle/>
          <a:p>
            <a:fld id="{8FCB0733-AC94-4486-950F-889B6FEEDE4C}" type="datetimeFigureOut">
              <a:rPr lang="en-US" smtClean="0"/>
              <a:t>8/16/2023</a:t>
            </a:fld>
            <a:endParaRPr lang="en-US"/>
          </a:p>
        </p:txBody>
      </p:sp>
      <p:sp>
        <p:nvSpPr>
          <p:cNvPr id="5" name="Footer Placeholder 4">
            <a:extLst>
              <a:ext uri="{FF2B5EF4-FFF2-40B4-BE49-F238E27FC236}">
                <a16:creationId xmlns:a16="http://schemas.microsoft.com/office/drawing/2014/main" id="{A301F6F7-A024-4ACA-58F6-5781950AAB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9E1E2E-4D16-A2DB-A8BF-5ADA5A9A7C07}"/>
              </a:ext>
            </a:extLst>
          </p:cNvPr>
          <p:cNvSpPr>
            <a:spLocks noGrp="1"/>
          </p:cNvSpPr>
          <p:nvPr>
            <p:ph type="sldNum" sz="quarter" idx="12"/>
          </p:nvPr>
        </p:nvSpPr>
        <p:spPr/>
        <p:txBody>
          <a:bodyPr/>
          <a:lstStyle/>
          <a:p>
            <a:fld id="{49CDE847-D408-4EB0-8615-2D187287C3AE}" type="slidenum">
              <a:rPr lang="en-US" smtClean="0"/>
              <a:t>‹#›</a:t>
            </a:fld>
            <a:endParaRPr lang="en-US"/>
          </a:p>
        </p:txBody>
      </p:sp>
    </p:spTree>
    <p:extLst>
      <p:ext uri="{BB962C8B-B14F-4D97-AF65-F5344CB8AC3E}">
        <p14:creationId xmlns:p14="http://schemas.microsoft.com/office/powerpoint/2010/main" val="1201264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F7A15-D32A-76F5-8811-D37473C79D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0BD983-DA0F-13B1-EC03-19A56584A6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C1720F-03E2-96C0-C345-EA9AEE516E7F}"/>
              </a:ext>
            </a:extLst>
          </p:cNvPr>
          <p:cNvSpPr>
            <a:spLocks noGrp="1"/>
          </p:cNvSpPr>
          <p:nvPr>
            <p:ph type="dt" sz="half" idx="10"/>
          </p:nvPr>
        </p:nvSpPr>
        <p:spPr/>
        <p:txBody>
          <a:bodyPr/>
          <a:lstStyle/>
          <a:p>
            <a:fld id="{8FCB0733-AC94-4486-950F-889B6FEEDE4C}" type="datetimeFigureOut">
              <a:rPr lang="en-US" smtClean="0"/>
              <a:t>8/16/2023</a:t>
            </a:fld>
            <a:endParaRPr lang="en-US"/>
          </a:p>
        </p:txBody>
      </p:sp>
      <p:sp>
        <p:nvSpPr>
          <p:cNvPr id="5" name="Footer Placeholder 4">
            <a:extLst>
              <a:ext uri="{FF2B5EF4-FFF2-40B4-BE49-F238E27FC236}">
                <a16:creationId xmlns:a16="http://schemas.microsoft.com/office/drawing/2014/main" id="{E251CC40-1D25-A363-DECA-10A4128B8A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89D571-4EA7-9650-D670-6E361BB0F4E4}"/>
              </a:ext>
            </a:extLst>
          </p:cNvPr>
          <p:cNvSpPr>
            <a:spLocks noGrp="1"/>
          </p:cNvSpPr>
          <p:nvPr>
            <p:ph type="sldNum" sz="quarter" idx="12"/>
          </p:nvPr>
        </p:nvSpPr>
        <p:spPr/>
        <p:txBody>
          <a:bodyPr/>
          <a:lstStyle/>
          <a:p>
            <a:fld id="{49CDE847-D408-4EB0-8615-2D187287C3AE}" type="slidenum">
              <a:rPr lang="en-US" smtClean="0"/>
              <a:t>‹#›</a:t>
            </a:fld>
            <a:endParaRPr lang="en-US"/>
          </a:p>
        </p:txBody>
      </p:sp>
    </p:spTree>
    <p:extLst>
      <p:ext uri="{BB962C8B-B14F-4D97-AF65-F5344CB8AC3E}">
        <p14:creationId xmlns:p14="http://schemas.microsoft.com/office/powerpoint/2010/main" val="3466533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3537D-CBF2-2098-11F6-40984BFA47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16F1098-A45F-EB7E-C5E0-39E74E3EC4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E6518D-A62A-A6C7-8EFC-51AE2E4CDF78}"/>
              </a:ext>
            </a:extLst>
          </p:cNvPr>
          <p:cNvSpPr>
            <a:spLocks noGrp="1"/>
          </p:cNvSpPr>
          <p:nvPr>
            <p:ph type="dt" sz="half" idx="10"/>
          </p:nvPr>
        </p:nvSpPr>
        <p:spPr/>
        <p:txBody>
          <a:bodyPr/>
          <a:lstStyle/>
          <a:p>
            <a:fld id="{8FCB0733-AC94-4486-950F-889B6FEEDE4C}" type="datetimeFigureOut">
              <a:rPr lang="en-US" smtClean="0"/>
              <a:t>8/16/2023</a:t>
            </a:fld>
            <a:endParaRPr lang="en-US"/>
          </a:p>
        </p:txBody>
      </p:sp>
      <p:sp>
        <p:nvSpPr>
          <p:cNvPr id="5" name="Footer Placeholder 4">
            <a:extLst>
              <a:ext uri="{FF2B5EF4-FFF2-40B4-BE49-F238E27FC236}">
                <a16:creationId xmlns:a16="http://schemas.microsoft.com/office/drawing/2014/main" id="{D0AF0BE8-B6C7-D87C-5D93-580100254A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2F4271-2761-1CBC-6858-A8738B1976AA}"/>
              </a:ext>
            </a:extLst>
          </p:cNvPr>
          <p:cNvSpPr>
            <a:spLocks noGrp="1"/>
          </p:cNvSpPr>
          <p:nvPr>
            <p:ph type="sldNum" sz="quarter" idx="12"/>
          </p:nvPr>
        </p:nvSpPr>
        <p:spPr/>
        <p:txBody>
          <a:bodyPr/>
          <a:lstStyle/>
          <a:p>
            <a:fld id="{49CDE847-D408-4EB0-8615-2D187287C3AE}" type="slidenum">
              <a:rPr lang="en-US" smtClean="0"/>
              <a:t>‹#›</a:t>
            </a:fld>
            <a:endParaRPr lang="en-US"/>
          </a:p>
        </p:txBody>
      </p:sp>
    </p:spTree>
    <p:extLst>
      <p:ext uri="{BB962C8B-B14F-4D97-AF65-F5344CB8AC3E}">
        <p14:creationId xmlns:p14="http://schemas.microsoft.com/office/powerpoint/2010/main" val="1001000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6453D-370E-8142-579E-50AD3EF690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AC02FE-455D-7935-CFC3-E86E7488676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389C76-4E00-2B64-0274-FDCE00474D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27B1858-C347-936D-7909-E4C72D8B2148}"/>
              </a:ext>
            </a:extLst>
          </p:cNvPr>
          <p:cNvSpPr>
            <a:spLocks noGrp="1"/>
          </p:cNvSpPr>
          <p:nvPr>
            <p:ph type="dt" sz="half" idx="10"/>
          </p:nvPr>
        </p:nvSpPr>
        <p:spPr/>
        <p:txBody>
          <a:bodyPr/>
          <a:lstStyle/>
          <a:p>
            <a:fld id="{8FCB0733-AC94-4486-950F-889B6FEEDE4C}" type="datetimeFigureOut">
              <a:rPr lang="en-US" smtClean="0"/>
              <a:t>8/16/2023</a:t>
            </a:fld>
            <a:endParaRPr lang="en-US"/>
          </a:p>
        </p:txBody>
      </p:sp>
      <p:sp>
        <p:nvSpPr>
          <p:cNvPr id="6" name="Footer Placeholder 5">
            <a:extLst>
              <a:ext uri="{FF2B5EF4-FFF2-40B4-BE49-F238E27FC236}">
                <a16:creationId xmlns:a16="http://schemas.microsoft.com/office/drawing/2014/main" id="{2D6C1BE6-735F-F562-B680-4726762AE8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3DE25C-B76F-7D92-B01F-908F80A745E1}"/>
              </a:ext>
            </a:extLst>
          </p:cNvPr>
          <p:cNvSpPr>
            <a:spLocks noGrp="1"/>
          </p:cNvSpPr>
          <p:nvPr>
            <p:ph type="sldNum" sz="quarter" idx="12"/>
          </p:nvPr>
        </p:nvSpPr>
        <p:spPr/>
        <p:txBody>
          <a:bodyPr/>
          <a:lstStyle/>
          <a:p>
            <a:fld id="{49CDE847-D408-4EB0-8615-2D187287C3AE}" type="slidenum">
              <a:rPr lang="en-US" smtClean="0"/>
              <a:t>‹#›</a:t>
            </a:fld>
            <a:endParaRPr lang="en-US"/>
          </a:p>
        </p:txBody>
      </p:sp>
    </p:spTree>
    <p:extLst>
      <p:ext uri="{BB962C8B-B14F-4D97-AF65-F5344CB8AC3E}">
        <p14:creationId xmlns:p14="http://schemas.microsoft.com/office/powerpoint/2010/main" val="1855097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BE999-84AC-03CB-EE7A-68A0B1EA28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3A17648-19B5-C2B1-2791-B2F6AFF170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3DF70E-9DBC-F587-4D4B-75CA9C4663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C41434-E3AC-621B-E864-81F681DBA9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97821B-CD04-A11D-066A-CFF117786E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F13980-E957-8F99-BBF6-77F9ECBC6D9D}"/>
              </a:ext>
            </a:extLst>
          </p:cNvPr>
          <p:cNvSpPr>
            <a:spLocks noGrp="1"/>
          </p:cNvSpPr>
          <p:nvPr>
            <p:ph type="dt" sz="half" idx="10"/>
          </p:nvPr>
        </p:nvSpPr>
        <p:spPr/>
        <p:txBody>
          <a:bodyPr/>
          <a:lstStyle/>
          <a:p>
            <a:fld id="{8FCB0733-AC94-4486-950F-889B6FEEDE4C}" type="datetimeFigureOut">
              <a:rPr lang="en-US" smtClean="0"/>
              <a:t>8/16/2023</a:t>
            </a:fld>
            <a:endParaRPr lang="en-US"/>
          </a:p>
        </p:txBody>
      </p:sp>
      <p:sp>
        <p:nvSpPr>
          <p:cNvPr id="8" name="Footer Placeholder 7">
            <a:extLst>
              <a:ext uri="{FF2B5EF4-FFF2-40B4-BE49-F238E27FC236}">
                <a16:creationId xmlns:a16="http://schemas.microsoft.com/office/drawing/2014/main" id="{39E8EC8F-DB05-9631-27E9-95D89F46C0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99B925-7A14-F7E0-7463-851A5E4A9BA3}"/>
              </a:ext>
            </a:extLst>
          </p:cNvPr>
          <p:cNvSpPr>
            <a:spLocks noGrp="1"/>
          </p:cNvSpPr>
          <p:nvPr>
            <p:ph type="sldNum" sz="quarter" idx="12"/>
          </p:nvPr>
        </p:nvSpPr>
        <p:spPr/>
        <p:txBody>
          <a:bodyPr/>
          <a:lstStyle/>
          <a:p>
            <a:fld id="{49CDE847-D408-4EB0-8615-2D187287C3AE}" type="slidenum">
              <a:rPr lang="en-US" smtClean="0"/>
              <a:t>‹#›</a:t>
            </a:fld>
            <a:endParaRPr lang="en-US"/>
          </a:p>
        </p:txBody>
      </p:sp>
    </p:spTree>
    <p:extLst>
      <p:ext uri="{BB962C8B-B14F-4D97-AF65-F5344CB8AC3E}">
        <p14:creationId xmlns:p14="http://schemas.microsoft.com/office/powerpoint/2010/main" val="396767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7B6B3-2CF1-AD75-B2DB-CD062D9D53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59B1B14-6270-19BB-23D1-347D46F3ABDD}"/>
              </a:ext>
            </a:extLst>
          </p:cNvPr>
          <p:cNvSpPr>
            <a:spLocks noGrp="1"/>
          </p:cNvSpPr>
          <p:nvPr>
            <p:ph type="dt" sz="half" idx="10"/>
          </p:nvPr>
        </p:nvSpPr>
        <p:spPr/>
        <p:txBody>
          <a:bodyPr/>
          <a:lstStyle/>
          <a:p>
            <a:fld id="{8FCB0733-AC94-4486-950F-889B6FEEDE4C}" type="datetimeFigureOut">
              <a:rPr lang="en-US" smtClean="0"/>
              <a:t>8/16/2023</a:t>
            </a:fld>
            <a:endParaRPr lang="en-US"/>
          </a:p>
        </p:txBody>
      </p:sp>
      <p:sp>
        <p:nvSpPr>
          <p:cNvPr id="4" name="Footer Placeholder 3">
            <a:extLst>
              <a:ext uri="{FF2B5EF4-FFF2-40B4-BE49-F238E27FC236}">
                <a16:creationId xmlns:a16="http://schemas.microsoft.com/office/drawing/2014/main" id="{72567B46-9A3E-1D90-AE6A-088D5C29DB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EC1C0D-11E4-3AD7-C759-20F9C0199306}"/>
              </a:ext>
            </a:extLst>
          </p:cNvPr>
          <p:cNvSpPr>
            <a:spLocks noGrp="1"/>
          </p:cNvSpPr>
          <p:nvPr>
            <p:ph type="sldNum" sz="quarter" idx="12"/>
          </p:nvPr>
        </p:nvSpPr>
        <p:spPr/>
        <p:txBody>
          <a:bodyPr/>
          <a:lstStyle/>
          <a:p>
            <a:fld id="{49CDE847-D408-4EB0-8615-2D187287C3AE}" type="slidenum">
              <a:rPr lang="en-US" smtClean="0"/>
              <a:t>‹#›</a:t>
            </a:fld>
            <a:endParaRPr lang="en-US"/>
          </a:p>
        </p:txBody>
      </p:sp>
    </p:spTree>
    <p:extLst>
      <p:ext uri="{BB962C8B-B14F-4D97-AF65-F5344CB8AC3E}">
        <p14:creationId xmlns:p14="http://schemas.microsoft.com/office/powerpoint/2010/main" val="4033519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B5983B-21F8-4105-9948-C2A59364C392}"/>
              </a:ext>
            </a:extLst>
          </p:cNvPr>
          <p:cNvSpPr>
            <a:spLocks noGrp="1"/>
          </p:cNvSpPr>
          <p:nvPr>
            <p:ph type="dt" sz="half" idx="10"/>
          </p:nvPr>
        </p:nvSpPr>
        <p:spPr/>
        <p:txBody>
          <a:bodyPr/>
          <a:lstStyle/>
          <a:p>
            <a:fld id="{8FCB0733-AC94-4486-950F-889B6FEEDE4C}" type="datetimeFigureOut">
              <a:rPr lang="en-US" smtClean="0"/>
              <a:t>8/16/2023</a:t>
            </a:fld>
            <a:endParaRPr lang="en-US"/>
          </a:p>
        </p:txBody>
      </p:sp>
      <p:sp>
        <p:nvSpPr>
          <p:cNvPr id="3" name="Footer Placeholder 2">
            <a:extLst>
              <a:ext uri="{FF2B5EF4-FFF2-40B4-BE49-F238E27FC236}">
                <a16:creationId xmlns:a16="http://schemas.microsoft.com/office/drawing/2014/main" id="{04B46388-CACA-0A47-EC26-F69F13E540E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BDEC3A-4FD3-DC5F-7252-8DE2411D2723}"/>
              </a:ext>
            </a:extLst>
          </p:cNvPr>
          <p:cNvSpPr>
            <a:spLocks noGrp="1"/>
          </p:cNvSpPr>
          <p:nvPr>
            <p:ph type="sldNum" sz="quarter" idx="12"/>
          </p:nvPr>
        </p:nvSpPr>
        <p:spPr/>
        <p:txBody>
          <a:bodyPr/>
          <a:lstStyle/>
          <a:p>
            <a:fld id="{49CDE847-D408-4EB0-8615-2D187287C3AE}" type="slidenum">
              <a:rPr lang="en-US" smtClean="0"/>
              <a:t>‹#›</a:t>
            </a:fld>
            <a:endParaRPr lang="en-US"/>
          </a:p>
        </p:txBody>
      </p:sp>
    </p:spTree>
    <p:extLst>
      <p:ext uri="{BB962C8B-B14F-4D97-AF65-F5344CB8AC3E}">
        <p14:creationId xmlns:p14="http://schemas.microsoft.com/office/powerpoint/2010/main" val="3699655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A53E2-8DDB-438C-1A66-D0184C8D54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138F35-6D85-23A5-2446-99AEFD39A3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FDC7558-E3DC-D24D-AAF2-14B0AF1BA6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33FB18-6AF5-DC35-CE67-F9BB1ADA77FC}"/>
              </a:ext>
            </a:extLst>
          </p:cNvPr>
          <p:cNvSpPr>
            <a:spLocks noGrp="1"/>
          </p:cNvSpPr>
          <p:nvPr>
            <p:ph type="dt" sz="half" idx="10"/>
          </p:nvPr>
        </p:nvSpPr>
        <p:spPr/>
        <p:txBody>
          <a:bodyPr/>
          <a:lstStyle/>
          <a:p>
            <a:fld id="{8FCB0733-AC94-4486-950F-889B6FEEDE4C}" type="datetimeFigureOut">
              <a:rPr lang="en-US" smtClean="0"/>
              <a:t>8/16/2023</a:t>
            </a:fld>
            <a:endParaRPr lang="en-US"/>
          </a:p>
        </p:txBody>
      </p:sp>
      <p:sp>
        <p:nvSpPr>
          <p:cNvPr id="6" name="Footer Placeholder 5">
            <a:extLst>
              <a:ext uri="{FF2B5EF4-FFF2-40B4-BE49-F238E27FC236}">
                <a16:creationId xmlns:a16="http://schemas.microsoft.com/office/drawing/2014/main" id="{C7D0553C-8091-BA56-D455-D9DCCC0221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A1F6B7-B7C6-88CA-3D97-6F5A9EEA0117}"/>
              </a:ext>
            </a:extLst>
          </p:cNvPr>
          <p:cNvSpPr>
            <a:spLocks noGrp="1"/>
          </p:cNvSpPr>
          <p:nvPr>
            <p:ph type="sldNum" sz="quarter" idx="12"/>
          </p:nvPr>
        </p:nvSpPr>
        <p:spPr/>
        <p:txBody>
          <a:bodyPr/>
          <a:lstStyle/>
          <a:p>
            <a:fld id="{49CDE847-D408-4EB0-8615-2D187287C3AE}" type="slidenum">
              <a:rPr lang="en-US" smtClean="0"/>
              <a:t>‹#›</a:t>
            </a:fld>
            <a:endParaRPr lang="en-US"/>
          </a:p>
        </p:txBody>
      </p:sp>
    </p:spTree>
    <p:extLst>
      <p:ext uri="{BB962C8B-B14F-4D97-AF65-F5344CB8AC3E}">
        <p14:creationId xmlns:p14="http://schemas.microsoft.com/office/powerpoint/2010/main" val="2577526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75457-ACA0-1FA7-A192-EF642ED1A7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F4A1ED-C052-CC27-E317-C074870208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3FE160F-D5D6-CBDD-A3E3-DF57426DAA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769FC0-9A62-F7CA-5BAC-D7B1E9BF472C}"/>
              </a:ext>
            </a:extLst>
          </p:cNvPr>
          <p:cNvSpPr>
            <a:spLocks noGrp="1"/>
          </p:cNvSpPr>
          <p:nvPr>
            <p:ph type="dt" sz="half" idx="10"/>
          </p:nvPr>
        </p:nvSpPr>
        <p:spPr/>
        <p:txBody>
          <a:bodyPr/>
          <a:lstStyle/>
          <a:p>
            <a:fld id="{8FCB0733-AC94-4486-950F-889B6FEEDE4C}" type="datetimeFigureOut">
              <a:rPr lang="en-US" smtClean="0"/>
              <a:t>8/16/2023</a:t>
            </a:fld>
            <a:endParaRPr lang="en-US"/>
          </a:p>
        </p:txBody>
      </p:sp>
      <p:sp>
        <p:nvSpPr>
          <p:cNvPr id="6" name="Footer Placeholder 5">
            <a:extLst>
              <a:ext uri="{FF2B5EF4-FFF2-40B4-BE49-F238E27FC236}">
                <a16:creationId xmlns:a16="http://schemas.microsoft.com/office/drawing/2014/main" id="{B941B261-3DF8-BA6D-2E2B-6435FA7721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D9B7A4-AD82-7666-AF22-A0CC0382472C}"/>
              </a:ext>
            </a:extLst>
          </p:cNvPr>
          <p:cNvSpPr>
            <a:spLocks noGrp="1"/>
          </p:cNvSpPr>
          <p:nvPr>
            <p:ph type="sldNum" sz="quarter" idx="12"/>
          </p:nvPr>
        </p:nvSpPr>
        <p:spPr/>
        <p:txBody>
          <a:bodyPr/>
          <a:lstStyle/>
          <a:p>
            <a:fld id="{49CDE847-D408-4EB0-8615-2D187287C3AE}" type="slidenum">
              <a:rPr lang="en-US" smtClean="0"/>
              <a:t>‹#›</a:t>
            </a:fld>
            <a:endParaRPr lang="en-US"/>
          </a:p>
        </p:txBody>
      </p:sp>
    </p:spTree>
    <p:extLst>
      <p:ext uri="{BB962C8B-B14F-4D97-AF65-F5344CB8AC3E}">
        <p14:creationId xmlns:p14="http://schemas.microsoft.com/office/powerpoint/2010/main" val="3551130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30000"/>
            <a:lum/>
          </a:blip>
          <a:srcRect/>
          <a:stretch>
            <a:fillRect t="-9000" b="-9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F02D64-0159-BC8B-6BFD-376F4ADC08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4E77C45-8666-2317-7A2A-5687E68C73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5AFB8F-B5DB-4062-EE8C-98D191AF1B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CB0733-AC94-4486-950F-889B6FEEDE4C}" type="datetimeFigureOut">
              <a:rPr lang="en-US" smtClean="0"/>
              <a:t>8/16/2023</a:t>
            </a:fld>
            <a:endParaRPr lang="en-US"/>
          </a:p>
        </p:txBody>
      </p:sp>
      <p:sp>
        <p:nvSpPr>
          <p:cNvPr id="5" name="Footer Placeholder 4">
            <a:extLst>
              <a:ext uri="{FF2B5EF4-FFF2-40B4-BE49-F238E27FC236}">
                <a16:creationId xmlns:a16="http://schemas.microsoft.com/office/drawing/2014/main" id="{C2B3838A-1DB0-0E68-1C96-1FEC9650C5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B711030-25B2-3888-D0A1-84D953829D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CDE847-D408-4EB0-8615-2D187287C3AE}" type="slidenum">
              <a:rPr lang="en-US" smtClean="0"/>
              <a:t>‹#›</a:t>
            </a:fld>
            <a:endParaRPr lang="en-US"/>
          </a:p>
        </p:txBody>
      </p:sp>
    </p:spTree>
    <p:extLst>
      <p:ext uri="{BB962C8B-B14F-4D97-AF65-F5344CB8AC3E}">
        <p14:creationId xmlns:p14="http://schemas.microsoft.com/office/powerpoint/2010/main" val="2487996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7FC50-9FC6-072C-8A95-DC82FB6B05AA}"/>
              </a:ext>
            </a:extLst>
          </p:cNvPr>
          <p:cNvSpPr>
            <a:spLocks noGrp="1"/>
          </p:cNvSpPr>
          <p:nvPr>
            <p:ph type="ctrTitle"/>
          </p:nvPr>
        </p:nvSpPr>
        <p:spPr>
          <a:xfrm>
            <a:off x="1524000" y="931863"/>
            <a:ext cx="9144000" cy="2387600"/>
          </a:xfrm>
        </p:spPr>
        <p:txBody>
          <a:bodyPr anchor="ctr">
            <a:normAutofit/>
          </a:bodyPr>
          <a:lstStyle/>
          <a:p>
            <a:r>
              <a:rPr lang="en-US" sz="4400" b="1" i="0" u="none" strike="noStrike" dirty="0">
                <a:solidFill>
                  <a:srgbClr val="008E67"/>
                </a:solidFill>
                <a:effectLst/>
                <a:latin typeface="Arial" panose="020B0604020202020204" pitchFamily="34" charset="0"/>
              </a:rPr>
              <a:t>Recommendation on Ticket Price &amp; Facilities Adjustments</a:t>
            </a:r>
            <a:endParaRPr lang="en-US" sz="13800" b="1" dirty="0">
              <a:solidFill>
                <a:srgbClr val="008E67"/>
              </a:solidFill>
            </a:endParaRPr>
          </a:p>
        </p:txBody>
      </p:sp>
      <p:sp>
        <p:nvSpPr>
          <p:cNvPr id="3" name="Subtitle 2">
            <a:extLst>
              <a:ext uri="{FF2B5EF4-FFF2-40B4-BE49-F238E27FC236}">
                <a16:creationId xmlns:a16="http://schemas.microsoft.com/office/drawing/2014/main" id="{F08A9E08-8206-3E17-13C4-8F3B53C76510}"/>
              </a:ext>
            </a:extLst>
          </p:cNvPr>
          <p:cNvSpPr>
            <a:spLocks noGrp="1"/>
          </p:cNvSpPr>
          <p:nvPr>
            <p:ph type="subTitle" idx="1"/>
          </p:nvPr>
        </p:nvSpPr>
        <p:spPr>
          <a:xfrm>
            <a:off x="1524000" y="4337483"/>
            <a:ext cx="9144000" cy="1655762"/>
          </a:xfrm>
        </p:spPr>
        <p:txBody>
          <a:bodyPr anchor="b">
            <a:normAutofit/>
          </a:bodyPr>
          <a:lstStyle/>
          <a:p>
            <a:r>
              <a:rPr lang="en-US" altLang="zh-CN" sz="1800" b="1" dirty="0"/>
              <a:t>Created for Big Mountain Resort</a:t>
            </a:r>
          </a:p>
          <a:p>
            <a:r>
              <a:rPr lang="en-US" sz="1800" b="1" dirty="0"/>
              <a:t>by </a:t>
            </a:r>
            <a:r>
              <a:rPr lang="en-US" sz="1800" b="1" dirty="0" err="1"/>
              <a:t>Boardspring</a:t>
            </a:r>
            <a:r>
              <a:rPr lang="en-US" sz="1800" b="1" dirty="0"/>
              <a:t> Analytics</a:t>
            </a:r>
          </a:p>
          <a:p>
            <a:r>
              <a:rPr lang="en-US" sz="1800" b="1" dirty="0" err="1"/>
              <a:t>Septembruary</a:t>
            </a:r>
            <a:r>
              <a:rPr lang="en-US" sz="1800" b="1" dirty="0"/>
              <a:t> 39</a:t>
            </a:r>
            <a:r>
              <a:rPr lang="en-US" sz="1800" b="1" baseline="30000" dirty="0"/>
              <a:t>st</a:t>
            </a:r>
            <a:r>
              <a:rPr lang="en-US" sz="1800" b="1" dirty="0"/>
              <a:t>, 2048</a:t>
            </a:r>
          </a:p>
        </p:txBody>
      </p:sp>
    </p:spTree>
    <p:extLst>
      <p:ext uri="{BB962C8B-B14F-4D97-AF65-F5344CB8AC3E}">
        <p14:creationId xmlns:p14="http://schemas.microsoft.com/office/powerpoint/2010/main" val="3345245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7FC50-9FC6-072C-8A95-DC82FB6B05AA}"/>
              </a:ext>
            </a:extLst>
          </p:cNvPr>
          <p:cNvSpPr>
            <a:spLocks noGrp="1"/>
          </p:cNvSpPr>
          <p:nvPr>
            <p:ph type="ctrTitle"/>
          </p:nvPr>
        </p:nvSpPr>
        <p:spPr>
          <a:xfrm>
            <a:off x="1524000" y="931863"/>
            <a:ext cx="9144000" cy="2387600"/>
          </a:xfrm>
        </p:spPr>
        <p:txBody>
          <a:bodyPr anchor="ctr">
            <a:normAutofit/>
          </a:bodyPr>
          <a:lstStyle/>
          <a:p>
            <a:r>
              <a:rPr lang="en-US" sz="4400" b="1" i="0" u="none" strike="noStrike" dirty="0">
                <a:solidFill>
                  <a:srgbClr val="008E67"/>
                </a:solidFill>
                <a:effectLst/>
                <a:latin typeface="Arial" panose="020B0604020202020204" pitchFamily="34" charset="0"/>
              </a:rPr>
              <a:t>Thank You</a:t>
            </a:r>
            <a:endParaRPr lang="en-US" sz="13800" b="1" dirty="0">
              <a:solidFill>
                <a:srgbClr val="008E67"/>
              </a:solidFill>
            </a:endParaRPr>
          </a:p>
        </p:txBody>
      </p:sp>
      <p:sp>
        <p:nvSpPr>
          <p:cNvPr id="3" name="Subtitle 2">
            <a:extLst>
              <a:ext uri="{FF2B5EF4-FFF2-40B4-BE49-F238E27FC236}">
                <a16:creationId xmlns:a16="http://schemas.microsoft.com/office/drawing/2014/main" id="{F08A9E08-8206-3E17-13C4-8F3B53C76510}"/>
              </a:ext>
            </a:extLst>
          </p:cNvPr>
          <p:cNvSpPr>
            <a:spLocks noGrp="1"/>
          </p:cNvSpPr>
          <p:nvPr>
            <p:ph type="subTitle" idx="1"/>
          </p:nvPr>
        </p:nvSpPr>
        <p:spPr>
          <a:xfrm>
            <a:off x="1524000" y="4337483"/>
            <a:ext cx="9144000" cy="1655762"/>
          </a:xfrm>
        </p:spPr>
        <p:txBody>
          <a:bodyPr anchor="b">
            <a:normAutofit/>
          </a:bodyPr>
          <a:lstStyle/>
          <a:p>
            <a:r>
              <a:rPr lang="en-US" altLang="zh-CN" sz="1800" b="1" dirty="0"/>
              <a:t>Created for Big Mountain Resort</a:t>
            </a:r>
          </a:p>
          <a:p>
            <a:r>
              <a:rPr lang="en-US" sz="1800" b="1" dirty="0"/>
              <a:t>by </a:t>
            </a:r>
            <a:r>
              <a:rPr lang="en-US" sz="1800" b="1" dirty="0" err="1"/>
              <a:t>Boardspring</a:t>
            </a:r>
            <a:r>
              <a:rPr lang="en-US" sz="1800" b="1" dirty="0"/>
              <a:t> Analytics</a:t>
            </a:r>
          </a:p>
          <a:p>
            <a:r>
              <a:rPr lang="en-US" sz="1800" b="1" dirty="0" err="1"/>
              <a:t>Septembruary</a:t>
            </a:r>
            <a:r>
              <a:rPr lang="en-US" sz="1800" b="1" dirty="0"/>
              <a:t> 39</a:t>
            </a:r>
            <a:r>
              <a:rPr lang="en-US" sz="1800" b="1" baseline="30000" dirty="0"/>
              <a:t>st</a:t>
            </a:r>
            <a:r>
              <a:rPr lang="en-US" sz="1800" b="1" dirty="0"/>
              <a:t>, 2048</a:t>
            </a:r>
          </a:p>
        </p:txBody>
      </p:sp>
    </p:spTree>
    <p:extLst>
      <p:ext uri="{BB962C8B-B14F-4D97-AF65-F5344CB8AC3E}">
        <p14:creationId xmlns:p14="http://schemas.microsoft.com/office/powerpoint/2010/main" val="4210279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AE3B5-C3BE-B8FB-7A21-54911DB6B61C}"/>
              </a:ext>
            </a:extLst>
          </p:cNvPr>
          <p:cNvSpPr>
            <a:spLocks noGrp="1"/>
          </p:cNvSpPr>
          <p:nvPr>
            <p:ph type="title"/>
          </p:nvPr>
        </p:nvSpPr>
        <p:spPr>
          <a:xfrm>
            <a:off x="701618" y="347872"/>
            <a:ext cx="10515600" cy="815975"/>
          </a:xfrm>
        </p:spPr>
        <p:txBody>
          <a:bodyPr/>
          <a:lstStyle/>
          <a:p>
            <a:r>
              <a:rPr lang="en-US" dirty="0"/>
              <a:t>Problem Identification</a:t>
            </a:r>
          </a:p>
        </p:txBody>
      </p:sp>
      <p:sp>
        <p:nvSpPr>
          <p:cNvPr id="3" name="Content Placeholder 2">
            <a:extLst>
              <a:ext uri="{FF2B5EF4-FFF2-40B4-BE49-F238E27FC236}">
                <a16:creationId xmlns:a16="http://schemas.microsoft.com/office/drawing/2014/main" id="{AC67B23A-156C-F42B-49DB-F7DFDE4D4848}"/>
              </a:ext>
            </a:extLst>
          </p:cNvPr>
          <p:cNvSpPr>
            <a:spLocks noGrp="1"/>
          </p:cNvSpPr>
          <p:nvPr>
            <p:ph idx="1"/>
          </p:nvPr>
        </p:nvSpPr>
        <p:spPr>
          <a:xfrm>
            <a:off x="838200" y="1604490"/>
            <a:ext cx="10515600" cy="4351338"/>
          </a:xfrm>
        </p:spPr>
        <p:txBody>
          <a:bodyPr>
            <a:noAutofit/>
          </a:bodyPr>
          <a:lstStyle/>
          <a:p>
            <a:pPr marL="0" indent="0" algn="ctr" rtl="0" fontAlgn="base">
              <a:spcBef>
                <a:spcPts val="0"/>
              </a:spcBef>
              <a:spcAft>
                <a:spcPts val="0"/>
              </a:spcAft>
              <a:buNone/>
            </a:pPr>
            <a:r>
              <a:rPr lang="en-US" i="0" strike="noStrike" dirty="0">
                <a:solidFill>
                  <a:srgbClr val="000000"/>
                </a:solidFill>
                <a:effectLst/>
              </a:rPr>
              <a:t>Big Mountain enlisted </a:t>
            </a:r>
            <a:r>
              <a:rPr lang="en-US" i="0" strike="noStrike" dirty="0" err="1">
                <a:solidFill>
                  <a:srgbClr val="000000"/>
                </a:solidFill>
                <a:effectLst/>
              </a:rPr>
              <a:t>Boardspring</a:t>
            </a:r>
            <a:r>
              <a:rPr lang="en-US" i="0" strike="noStrike" dirty="0">
                <a:solidFill>
                  <a:srgbClr val="000000"/>
                </a:solidFill>
                <a:effectLst/>
              </a:rPr>
              <a:t> Analytics</a:t>
            </a:r>
          </a:p>
          <a:p>
            <a:pPr marL="0" indent="0" algn="ctr" rtl="0" fontAlgn="base">
              <a:spcBef>
                <a:spcPts val="0"/>
              </a:spcBef>
              <a:spcAft>
                <a:spcPts val="0"/>
              </a:spcAft>
              <a:buNone/>
            </a:pPr>
            <a:r>
              <a:rPr lang="en-US" i="0" strike="noStrike" dirty="0">
                <a:solidFill>
                  <a:srgbClr val="000000"/>
                </a:solidFill>
                <a:effectLst/>
              </a:rPr>
              <a:t>for help with </a:t>
            </a:r>
            <a:r>
              <a:rPr lang="en-US" b="1" i="0" strike="noStrike" dirty="0">
                <a:solidFill>
                  <a:srgbClr val="008E67"/>
                </a:solidFill>
                <a:effectLst/>
              </a:rPr>
              <a:t>3 core business problems:</a:t>
            </a:r>
          </a:p>
          <a:p>
            <a:pPr marL="0" indent="0" rtl="0" fontAlgn="base">
              <a:spcBef>
                <a:spcPts val="0"/>
              </a:spcBef>
              <a:spcAft>
                <a:spcPts val="0"/>
              </a:spcAft>
              <a:buNone/>
            </a:pPr>
            <a:endParaRPr lang="en-US" sz="1800" b="1" dirty="0">
              <a:solidFill>
                <a:srgbClr val="000000"/>
              </a:solidFill>
            </a:endParaRPr>
          </a:p>
          <a:p>
            <a:pPr marL="0" indent="0" rtl="0" fontAlgn="base">
              <a:spcBef>
                <a:spcPts val="0"/>
              </a:spcBef>
              <a:spcAft>
                <a:spcPts val="0"/>
              </a:spcAft>
              <a:buNone/>
            </a:pPr>
            <a:endParaRPr lang="en-US" sz="1800" b="1" dirty="0">
              <a:solidFill>
                <a:srgbClr val="000000"/>
              </a:solidFill>
            </a:endParaRPr>
          </a:p>
          <a:p>
            <a:pPr marL="0" indent="0" rtl="0" fontAlgn="base">
              <a:spcBef>
                <a:spcPts val="0"/>
              </a:spcBef>
              <a:spcAft>
                <a:spcPts val="0"/>
              </a:spcAft>
              <a:buNone/>
            </a:pPr>
            <a:r>
              <a:rPr lang="en-US" sz="2000" b="1" i="0" u="none" strike="noStrike" dirty="0">
                <a:solidFill>
                  <a:srgbClr val="008E67"/>
                </a:solidFill>
                <a:effectLst/>
              </a:rPr>
              <a:t>1. Big Mountain did not have a data-driven price point.</a:t>
            </a:r>
          </a:p>
          <a:p>
            <a:pPr marL="0" indent="0" rtl="0" fontAlgn="base">
              <a:spcBef>
                <a:spcPts val="0"/>
              </a:spcBef>
              <a:spcAft>
                <a:spcPts val="0"/>
              </a:spcAft>
              <a:buNone/>
            </a:pPr>
            <a:r>
              <a:rPr lang="en-US" sz="1800" b="0" i="0" u="none" strike="noStrike" dirty="0">
                <a:solidFill>
                  <a:srgbClr val="000000"/>
                </a:solidFill>
                <a:effectLst/>
              </a:rPr>
              <a:t>Previously, the resort has simply pegged its ticket price to the average price of resorts in its market segment without analyzing potential for increases.</a:t>
            </a:r>
          </a:p>
          <a:p>
            <a:pPr marL="0" indent="0" rtl="0" fontAlgn="base">
              <a:spcBef>
                <a:spcPts val="0"/>
              </a:spcBef>
              <a:spcAft>
                <a:spcPts val="0"/>
              </a:spcAft>
              <a:buNone/>
            </a:pPr>
            <a:br>
              <a:rPr lang="en-US" sz="1800" b="0" dirty="0">
                <a:effectLst/>
              </a:rPr>
            </a:br>
            <a:r>
              <a:rPr lang="en-US" sz="2000" b="1" dirty="0">
                <a:solidFill>
                  <a:srgbClr val="008E67"/>
                </a:solidFill>
                <a:effectLst/>
              </a:rPr>
              <a:t>2. Big Mountain </a:t>
            </a:r>
            <a:r>
              <a:rPr lang="en-US" sz="2000" b="1" i="0" u="none" strike="noStrike" dirty="0">
                <a:solidFill>
                  <a:srgbClr val="008E67"/>
                </a:solidFill>
                <a:effectLst/>
              </a:rPr>
              <a:t>did not understand the ROI of its facilities.</a:t>
            </a:r>
          </a:p>
          <a:p>
            <a:pPr marL="0" indent="0" rtl="0" fontAlgn="base">
              <a:spcBef>
                <a:spcPts val="0"/>
              </a:spcBef>
              <a:spcAft>
                <a:spcPts val="0"/>
              </a:spcAft>
              <a:buNone/>
            </a:pPr>
            <a:r>
              <a:rPr lang="en-US" altLang="zh-CN" sz="1800" dirty="0">
                <a:solidFill>
                  <a:srgbClr val="000000"/>
                </a:solidFill>
              </a:rPr>
              <a:t>The resort</a:t>
            </a:r>
            <a:r>
              <a:rPr lang="en-US" sz="1800" b="0" i="0" u="none" strike="noStrike" dirty="0">
                <a:solidFill>
                  <a:srgbClr val="000000"/>
                </a:solidFill>
                <a:effectLst/>
              </a:rPr>
              <a:t> did not know which of our facilities are driving ticket sales and which are not earning back their own operating costs.</a:t>
            </a:r>
          </a:p>
          <a:p>
            <a:pPr marL="0" indent="0">
              <a:spcBef>
                <a:spcPts val="0"/>
              </a:spcBef>
              <a:buNone/>
            </a:pPr>
            <a:br>
              <a:rPr lang="en-US" sz="1800" b="0" dirty="0">
                <a:effectLst/>
              </a:rPr>
            </a:br>
            <a:r>
              <a:rPr lang="en-US" sz="2000" b="1" dirty="0">
                <a:solidFill>
                  <a:srgbClr val="008E67"/>
                </a:solidFill>
                <a:effectLst/>
              </a:rPr>
              <a:t>3. </a:t>
            </a:r>
            <a:r>
              <a:rPr lang="en-US" sz="2000" b="1" i="0" u="none" strike="noStrike" dirty="0">
                <a:solidFill>
                  <a:srgbClr val="008E67"/>
                </a:solidFill>
                <a:effectLst/>
              </a:rPr>
              <a:t>Big Mountain must cover the $1.5mil operating cost increase from the new lift.</a:t>
            </a:r>
            <a:endParaRPr lang="en-US" sz="1800" dirty="0">
              <a:solidFill>
                <a:srgbClr val="008E67"/>
              </a:solidFill>
            </a:endParaRPr>
          </a:p>
          <a:p>
            <a:pPr marL="0" indent="0">
              <a:spcBef>
                <a:spcPts val="0"/>
              </a:spcBef>
              <a:buNone/>
            </a:pPr>
            <a:r>
              <a:rPr lang="en-US" sz="1800" b="0" i="0" u="none" strike="noStrike" dirty="0">
                <a:solidFill>
                  <a:srgbClr val="000000"/>
                </a:solidFill>
                <a:effectLst/>
              </a:rPr>
              <a:t>The resort built the lift without understanding the specific ROI and is at risk of running at a loss without adjustments to prices or facilities.</a:t>
            </a:r>
            <a:endParaRPr lang="en-US" dirty="0"/>
          </a:p>
        </p:txBody>
      </p:sp>
      <p:cxnSp>
        <p:nvCxnSpPr>
          <p:cNvPr id="5" name="Straight Connector 4">
            <a:extLst>
              <a:ext uri="{FF2B5EF4-FFF2-40B4-BE49-F238E27FC236}">
                <a16:creationId xmlns:a16="http://schemas.microsoft.com/office/drawing/2014/main" id="{443E4DD0-5090-A626-9D65-9FAA9374CA19}"/>
              </a:ext>
            </a:extLst>
          </p:cNvPr>
          <p:cNvCxnSpPr>
            <a:cxnSpLocks/>
          </p:cNvCxnSpPr>
          <p:nvPr/>
        </p:nvCxnSpPr>
        <p:spPr>
          <a:xfrm>
            <a:off x="838200" y="1052423"/>
            <a:ext cx="1058317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5926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AE3B5-C3BE-B8FB-7A21-54911DB6B61C}"/>
              </a:ext>
            </a:extLst>
          </p:cNvPr>
          <p:cNvSpPr>
            <a:spLocks noGrp="1"/>
          </p:cNvSpPr>
          <p:nvPr>
            <p:ph type="title"/>
          </p:nvPr>
        </p:nvSpPr>
        <p:spPr>
          <a:xfrm>
            <a:off x="701618" y="347872"/>
            <a:ext cx="10515600" cy="815975"/>
          </a:xfrm>
        </p:spPr>
        <p:txBody>
          <a:bodyPr/>
          <a:lstStyle/>
          <a:p>
            <a:r>
              <a:rPr lang="en-US" dirty="0"/>
              <a:t>Problem Identification</a:t>
            </a:r>
          </a:p>
        </p:txBody>
      </p:sp>
      <p:sp>
        <p:nvSpPr>
          <p:cNvPr id="3" name="Content Placeholder 2">
            <a:extLst>
              <a:ext uri="{FF2B5EF4-FFF2-40B4-BE49-F238E27FC236}">
                <a16:creationId xmlns:a16="http://schemas.microsoft.com/office/drawing/2014/main" id="{AC67B23A-156C-F42B-49DB-F7DFDE4D4848}"/>
              </a:ext>
            </a:extLst>
          </p:cNvPr>
          <p:cNvSpPr>
            <a:spLocks noGrp="1"/>
          </p:cNvSpPr>
          <p:nvPr>
            <p:ph idx="1"/>
          </p:nvPr>
        </p:nvSpPr>
        <p:spPr>
          <a:xfrm>
            <a:off x="838200" y="1604490"/>
            <a:ext cx="10515600" cy="4351338"/>
          </a:xfrm>
        </p:spPr>
        <p:txBody>
          <a:bodyPr>
            <a:noAutofit/>
          </a:bodyPr>
          <a:lstStyle/>
          <a:p>
            <a:pPr marL="0" indent="0" algn="ctr" rtl="0" fontAlgn="base">
              <a:spcBef>
                <a:spcPts val="0"/>
              </a:spcBef>
              <a:spcAft>
                <a:spcPts val="0"/>
              </a:spcAft>
              <a:buNone/>
            </a:pPr>
            <a:r>
              <a:rPr lang="en-US" altLang="zh-CN" i="0" strike="noStrike" dirty="0">
                <a:solidFill>
                  <a:srgbClr val="000000"/>
                </a:solidFill>
                <a:effectLst/>
              </a:rPr>
              <a:t>Based on these 3 problems, our </a:t>
            </a:r>
            <a:r>
              <a:rPr lang="en-US" altLang="zh-CN" b="1" i="0" strike="noStrike" dirty="0">
                <a:solidFill>
                  <a:srgbClr val="008E67"/>
                </a:solidFill>
                <a:effectLst/>
              </a:rPr>
              <a:t>mission</a:t>
            </a:r>
            <a:r>
              <a:rPr lang="en-US" altLang="zh-CN" i="0" strike="noStrike" dirty="0">
                <a:solidFill>
                  <a:srgbClr val="000000"/>
                </a:solidFill>
                <a:effectLst/>
              </a:rPr>
              <a:t> was clear:</a:t>
            </a:r>
            <a:endParaRPr lang="en-US" sz="1800" b="1" dirty="0">
              <a:solidFill>
                <a:srgbClr val="000000"/>
              </a:solidFill>
            </a:endParaRPr>
          </a:p>
          <a:p>
            <a:pPr marL="0" indent="0" rtl="0" fontAlgn="base">
              <a:spcBef>
                <a:spcPts val="0"/>
              </a:spcBef>
              <a:spcAft>
                <a:spcPts val="0"/>
              </a:spcAft>
              <a:buNone/>
            </a:pPr>
            <a:endParaRPr lang="en-US" sz="1800" b="1" dirty="0">
              <a:solidFill>
                <a:srgbClr val="000000"/>
              </a:solidFill>
            </a:endParaRPr>
          </a:p>
          <a:p>
            <a:pPr marL="0" indent="0" rtl="0" fontAlgn="base">
              <a:spcBef>
                <a:spcPts val="0"/>
              </a:spcBef>
              <a:spcAft>
                <a:spcPts val="0"/>
              </a:spcAft>
              <a:buNone/>
            </a:pPr>
            <a:endParaRPr lang="en-US" sz="1800" b="1" dirty="0">
              <a:solidFill>
                <a:srgbClr val="000000"/>
              </a:solidFill>
            </a:endParaRPr>
          </a:p>
          <a:p>
            <a:pPr marL="0" indent="0" rtl="0" fontAlgn="base">
              <a:spcBef>
                <a:spcPts val="0"/>
              </a:spcBef>
              <a:spcAft>
                <a:spcPts val="0"/>
              </a:spcAft>
              <a:buNone/>
            </a:pPr>
            <a:endParaRPr lang="en-US" sz="1800" b="1" dirty="0">
              <a:solidFill>
                <a:srgbClr val="000000"/>
              </a:solidFill>
            </a:endParaRPr>
          </a:p>
          <a:p>
            <a:pPr marL="0" indent="0" rtl="0" fontAlgn="base">
              <a:spcBef>
                <a:spcPts val="0"/>
              </a:spcBef>
              <a:spcAft>
                <a:spcPts val="0"/>
              </a:spcAft>
              <a:buNone/>
            </a:pPr>
            <a:endParaRPr lang="en-US" sz="1800" b="1" dirty="0">
              <a:solidFill>
                <a:srgbClr val="000000"/>
              </a:solidFill>
            </a:endParaRPr>
          </a:p>
          <a:p>
            <a:pPr marL="0" indent="0" algn="ctr" rtl="0" fontAlgn="base">
              <a:spcBef>
                <a:spcPts val="0"/>
              </a:spcBef>
              <a:spcAft>
                <a:spcPts val="0"/>
              </a:spcAft>
              <a:buNone/>
            </a:pPr>
            <a:r>
              <a:rPr lang="en-US" sz="2400" i="1" dirty="0">
                <a:solidFill>
                  <a:srgbClr val="000000"/>
                </a:solidFill>
              </a:rPr>
              <a:t>We will determine an </a:t>
            </a:r>
            <a:r>
              <a:rPr lang="en-US" sz="2400" b="1" i="1" dirty="0">
                <a:solidFill>
                  <a:srgbClr val="008E67"/>
                </a:solidFill>
              </a:rPr>
              <a:t>optimal ticket price </a:t>
            </a:r>
            <a:r>
              <a:rPr lang="en-US" sz="2400" i="1" dirty="0">
                <a:solidFill>
                  <a:srgbClr val="000000"/>
                </a:solidFill>
              </a:rPr>
              <a:t>and </a:t>
            </a:r>
            <a:r>
              <a:rPr lang="en-US" sz="2400" b="1" i="1" dirty="0">
                <a:solidFill>
                  <a:srgbClr val="008E67"/>
                </a:solidFill>
              </a:rPr>
              <a:t>adjustments to facility offerings</a:t>
            </a:r>
            <a:r>
              <a:rPr lang="en-US" sz="2400" b="1" i="1" dirty="0"/>
              <a:t>…</a:t>
            </a:r>
            <a:r>
              <a:rPr lang="en-US" sz="2400" b="1" i="1" dirty="0">
                <a:solidFill>
                  <a:srgbClr val="008E67"/>
                </a:solidFill>
              </a:rPr>
              <a:t> </a:t>
            </a:r>
          </a:p>
          <a:p>
            <a:pPr marL="0" indent="0" algn="ctr" rtl="0" fontAlgn="base">
              <a:spcBef>
                <a:spcPts val="0"/>
              </a:spcBef>
              <a:spcAft>
                <a:spcPts val="0"/>
              </a:spcAft>
              <a:buNone/>
            </a:pPr>
            <a:endParaRPr lang="en-US" sz="2400" b="1" i="1" dirty="0">
              <a:solidFill>
                <a:srgbClr val="008E67"/>
              </a:solidFill>
            </a:endParaRPr>
          </a:p>
          <a:p>
            <a:pPr marL="0" indent="0" algn="ctr" rtl="0" fontAlgn="base">
              <a:spcBef>
                <a:spcPts val="0"/>
              </a:spcBef>
              <a:spcAft>
                <a:spcPts val="0"/>
              </a:spcAft>
              <a:buNone/>
            </a:pPr>
            <a:r>
              <a:rPr lang="en-US" sz="2400" i="1" dirty="0">
                <a:solidFill>
                  <a:srgbClr val="000000"/>
                </a:solidFill>
              </a:rPr>
              <a:t>that will </a:t>
            </a:r>
            <a:r>
              <a:rPr lang="en-US" sz="2400" b="1" i="1" dirty="0">
                <a:solidFill>
                  <a:srgbClr val="008E67"/>
                </a:solidFill>
              </a:rPr>
              <a:t>increase revenue by at least $1.5mil/year</a:t>
            </a:r>
            <a:r>
              <a:rPr lang="en-US" sz="2400" i="1" dirty="0">
                <a:solidFill>
                  <a:srgbClr val="000000"/>
                </a:solidFill>
              </a:rPr>
              <a:t>…</a:t>
            </a:r>
          </a:p>
          <a:p>
            <a:pPr marL="0" indent="0" algn="ctr" rtl="0" fontAlgn="base">
              <a:spcBef>
                <a:spcPts val="0"/>
              </a:spcBef>
              <a:spcAft>
                <a:spcPts val="0"/>
              </a:spcAft>
              <a:buNone/>
            </a:pPr>
            <a:endParaRPr lang="en-US" sz="2400" i="1" dirty="0">
              <a:solidFill>
                <a:srgbClr val="000000"/>
              </a:solidFill>
            </a:endParaRPr>
          </a:p>
          <a:p>
            <a:pPr marL="0" indent="0" algn="ctr" rtl="0" fontAlgn="base">
              <a:spcBef>
                <a:spcPts val="0"/>
              </a:spcBef>
              <a:spcAft>
                <a:spcPts val="0"/>
              </a:spcAft>
              <a:buNone/>
            </a:pPr>
            <a:r>
              <a:rPr lang="en-US" sz="2400" i="1" dirty="0">
                <a:solidFill>
                  <a:srgbClr val="000000"/>
                </a:solidFill>
              </a:rPr>
              <a:t>to be implemented </a:t>
            </a:r>
            <a:r>
              <a:rPr lang="en-US" sz="2400" b="1" i="1" dirty="0">
                <a:solidFill>
                  <a:srgbClr val="008E67"/>
                </a:solidFill>
              </a:rPr>
              <a:t>before tickets for next season go on sale.</a:t>
            </a:r>
          </a:p>
        </p:txBody>
      </p:sp>
      <p:cxnSp>
        <p:nvCxnSpPr>
          <p:cNvPr id="5" name="Straight Connector 4">
            <a:extLst>
              <a:ext uri="{FF2B5EF4-FFF2-40B4-BE49-F238E27FC236}">
                <a16:creationId xmlns:a16="http://schemas.microsoft.com/office/drawing/2014/main" id="{443E4DD0-5090-A626-9D65-9FAA9374CA19}"/>
              </a:ext>
            </a:extLst>
          </p:cNvPr>
          <p:cNvCxnSpPr>
            <a:cxnSpLocks/>
          </p:cNvCxnSpPr>
          <p:nvPr/>
        </p:nvCxnSpPr>
        <p:spPr>
          <a:xfrm>
            <a:off x="838200" y="1052423"/>
            <a:ext cx="1058317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8880C693-0451-2569-C157-A909ECFFC2AE}"/>
              </a:ext>
            </a:extLst>
          </p:cNvPr>
          <p:cNvSpPr/>
          <p:nvPr/>
        </p:nvSpPr>
        <p:spPr>
          <a:xfrm>
            <a:off x="838200" y="2768960"/>
            <a:ext cx="10583174" cy="2060620"/>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2800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AE3B5-C3BE-B8FB-7A21-54911DB6B61C}"/>
              </a:ext>
            </a:extLst>
          </p:cNvPr>
          <p:cNvSpPr>
            <a:spLocks noGrp="1"/>
          </p:cNvSpPr>
          <p:nvPr>
            <p:ph type="title"/>
          </p:nvPr>
        </p:nvSpPr>
        <p:spPr>
          <a:xfrm>
            <a:off x="701618" y="347872"/>
            <a:ext cx="10515600" cy="815975"/>
          </a:xfrm>
        </p:spPr>
        <p:txBody>
          <a:bodyPr>
            <a:noAutofit/>
          </a:bodyPr>
          <a:lstStyle/>
          <a:p>
            <a:r>
              <a:rPr lang="en-US" dirty="0" err="1"/>
              <a:t>Boardspring’s</a:t>
            </a:r>
            <a:r>
              <a:rPr lang="en-US" dirty="0"/>
              <a:t> Solution Process</a:t>
            </a:r>
          </a:p>
        </p:txBody>
      </p:sp>
      <p:sp>
        <p:nvSpPr>
          <p:cNvPr id="3" name="Content Placeholder 2">
            <a:extLst>
              <a:ext uri="{FF2B5EF4-FFF2-40B4-BE49-F238E27FC236}">
                <a16:creationId xmlns:a16="http://schemas.microsoft.com/office/drawing/2014/main" id="{AC67B23A-156C-F42B-49DB-F7DFDE4D4848}"/>
              </a:ext>
            </a:extLst>
          </p:cNvPr>
          <p:cNvSpPr>
            <a:spLocks noGrp="1"/>
          </p:cNvSpPr>
          <p:nvPr>
            <p:ph idx="1"/>
          </p:nvPr>
        </p:nvSpPr>
        <p:spPr>
          <a:xfrm>
            <a:off x="838200" y="1549074"/>
            <a:ext cx="10515600" cy="1113310"/>
          </a:xfrm>
        </p:spPr>
        <p:txBody>
          <a:bodyPr lIns="0">
            <a:noAutofit/>
          </a:bodyPr>
          <a:lstStyle/>
          <a:p>
            <a:pPr marL="0" indent="0" algn="ctr" rtl="0" fontAlgn="base">
              <a:lnSpc>
                <a:spcPct val="100000"/>
              </a:lnSpc>
              <a:spcBef>
                <a:spcPts val="0"/>
              </a:spcBef>
              <a:spcAft>
                <a:spcPts val="0"/>
              </a:spcAft>
              <a:buNone/>
            </a:pPr>
            <a:r>
              <a:rPr lang="en-US" i="0" strike="noStrike" dirty="0" err="1">
                <a:solidFill>
                  <a:srgbClr val="000000"/>
                </a:solidFill>
                <a:effectLst/>
              </a:rPr>
              <a:t>Boardspring</a:t>
            </a:r>
            <a:r>
              <a:rPr lang="en-US" i="0" strike="noStrike" dirty="0">
                <a:solidFill>
                  <a:srgbClr val="000000"/>
                </a:solidFill>
                <a:effectLst/>
              </a:rPr>
              <a:t> Analytics engaged with the problem</a:t>
            </a:r>
          </a:p>
          <a:p>
            <a:pPr marL="0" indent="0" algn="ctr" rtl="0" fontAlgn="base">
              <a:lnSpc>
                <a:spcPct val="100000"/>
              </a:lnSpc>
              <a:spcBef>
                <a:spcPts val="0"/>
              </a:spcBef>
              <a:spcAft>
                <a:spcPts val="0"/>
              </a:spcAft>
              <a:buNone/>
            </a:pPr>
            <a:r>
              <a:rPr lang="en-US" i="0" strike="noStrike" dirty="0">
                <a:solidFill>
                  <a:srgbClr val="000000"/>
                </a:solidFill>
                <a:effectLst/>
              </a:rPr>
              <a:t>using a </a:t>
            </a:r>
            <a:r>
              <a:rPr lang="en-US" b="1" i="0" strike="noStrike" dirty="0">
                <a:solidFill>
                  <a:srgbClr val="008E67"/>
                </a:solidFill>
                <a:effectLst/>
              </a:rPr>
              <a:t>data-driven, machine learning approach:</a:t>
            </a:r>
          </a:p>
        </p:txBody>
      </p:sp>
      <p:cxnSp>
        <p:nvCxnSpPr>
          <p:cNvPr id="5" name="Straight Connector 4">
            <a:extLst>
              <a:ext uri="{FF2B5EF4-FFF2-40B4-BE49-F238E27FC236}">
                <a16:creationId xmlns:a16="http://schemas.microsoft.com/office/drawing/2014/main" id="{443E4DD0-5090-A626-9D65-9FAA9374CA19}"/>
              </a:ext>
            </a:extLst>
          </p:cNvPr>
          <p:cNvCxnSpPr>
            <a:cxnSpLocks/>
          </p:cNvCxnSpPr>
          <p:nvPr/>
        </p:nvCxnSpPr>
        <p:spPr>
          <a:xfrm>
            <a:off x="838200" y="1052423"/>
            <a:ext cx="1058317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0046AFA0-70A7-3568-6BA3-3509DE862F6C}"/>
              </a:ext>
            </a:extLst>
          </p:cNvPr>
          <p:cNvSpPr txBox="1">
            <a:spLocks/>
          </p:cNvSpPr>
          <p:nvPr/>
        </p:nvSpPr>
        <p:spPr>
          <a:xfrm>
            <a:off x="838200" y="3153891"/>
            <a:ext cx="3022600" cy="2302820"/>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base">
              <a:lnSpc>
                <a:spcPct val="100000"/>
              </a:lnSpc>
              <a:spcBef>
                <a:spcPts val="0"/>
              </a:spcBef>
              <a:buFont typeface="Arial" panose="020B0604020202020204" pitchFamily="34" charset="0"/>
              <a:buNone/>
            </a:pPr>
            <a:r>
              <a:rPr lang="en-US" sz="2000" b="1" dirty="0">
                <a:solidFill>
                  <a:srgbClr val="008E67"/>
                </a:solidFill>
              </a:rPr>
              <a:t>Analyze competitor data</a:t>
            </a:r>
          </a:p>
          <a:p>
            <a:pPr marL="0" indent="0" algn="ctr" fontAlgn="base">
              <a:lnSpc>
                <a:spcPct val="100000"/>
              </a:lnSpc>
              <a:spcBef>
                <a:spcPts val="0"/>
              </a:spcBef>
              <a:buFont typeface="Arial" panose="020B0604020202020204" pitchFamily="34" charset="0"/>
              <a:buNone/>
            </a:pPr>
            <a:endParaRPr lang="en-US" sz="2000" b="1" dirty="0">
              <a:solidFill>
                <a:srgbClr val="008E67"/>
              </a:solidFill>
            </a:endParaRPr>
          </a:p>
          <a:p>
            <a:pPr marL="0" indent="0" algn="ctr" fontAlgn="base">
              <a:lnSpc>
                <a:spcPct val="100000"/>
              </a:lnSpc>
              <a:spcBef>
                <a:spcPts val="0"/>
              </a:spcBef>
              <a:buFont typeface="Arial" panose="020B0604020202020204" pitchFamily="34" charset="0"/>
              <a:buNone/>
            </a:pPr>
            <a:r>
              <a:rPr lang="en-US" sz="1800" dirty="0">
                <a:solidFill>
                  <a:srgbClr val="000000"/>
                </a:solidFill>
              </a:rPr>
              <a:t>By investigating the relationship between our competitors’ prices and facilities, we can get an idea of how our customers value our specific offerings.</a:t>
            </a:r>
            <a:endParaRPr lang="en-US" dirty="0"/>
          </a:p>
        </p:txBody>
      </p:sp>
      <p:sp>
        <p:nvSpPr>
          <p:cNvPr id="10" name="Content Placeholder 2">
            <a:extLst>
              <a:ext uri="{FF2B5EF4-FFF2-40B4-BE49-F238E27FC236}">
                <a16:creationId xmlns:a16="http://schemas.microsoft.com/office/drawing/2014/main" id="{3FFD6421-2B17-C84B-D5B4-4656C50AD33F}"/>
              </a:ext>
            </a:extLst>
          </p:cNvPr>
          <p:cNvSpPr txBox="1">
            <a:spLocks/>
          </p:cNvSpPr>
          <p:nvPr/>
        </p:nvSpPr>
        <p:spPr>
          <a:xfrm>
            <a:off x="4584700" y="3144262"/>
            <a:ext cx="3022600" cy="2302820"/>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base">
              <a:lnSpc>
                <a:spcPct val="100000"/>
              </a:lnSpc>
              <a:spcBef>
                <a:spcPts val="0"/>
              </a:spcBef>
              <a:buFont typeface="Arial" panose="020B0604020202020204" pitchFamily="34" charset="0"/>
              <a:buNone/>
            </a:pPr>
            <a:r>
              <a:rPr lang="en-US" sz="2000" b="1" dirty="0">
                <a:solidFill>
                  <a:srgbClr val="008E67"/>
                </a:solidFill>
              </a:rPr>
              <a:t>Model the results</a:t>
            </a:r>
          </a:p>
          <a:p>
            <a:pPr marL="0" indent="0" algn="ctr" fontAlgn="base">
              <a:lnSpc>
                <a:spcPct val="100000"/>
              </a:lnSpc>
              <a:spcBef>
                <a:spcPts val="0"/>
              </a:spcBef>
              <a:buFont typeface="Arial" panose="020B0604020202020204" pitchFamily="34" charset="0"/>
              <a:buNone/>
            </a:pPr>
            <a:endParaRPr lang="en-US" sz="2000" b="1" dirty="0">
              <a:solidFill>
                <a:srgbClr val="008E67"/>
              </a:solidFill>
            </a:endParaRPr>
          </a:p>
          <a:p>
            <a:pPr marL="0" indent="0" algn="ctr" fontAlgn="base">
              <a:lnSpc>
                <a:spcPct val="100000"/>
              </a:lnSpc>
              <a:spcBef>
                <a:spcPts val="0"/>
              </a:spcBef>
              <a:buFont typeface="Arial" panose="020B0604020202020204" pitchFamily="34" charset="0"/>
              <a:buNone/>
            </a:pPr>
            <a:r>
              <a:rPr lang="en-US" sz="1800" dirty="0">
                <a:solidFill>
                  <a:srgbClr val="000000"/>
                </a:solidFill>
              </a:rPr>
              <a:t>We used rigorous machine learning techniques to uncover and quantify the relative effect of different facility offerings on competitors’ market prices.</a:t>
            </a:r>
            <a:endParaRPr lang="en-US" dirty="0"/>
          </a:p>
        </p:txBody>
      </p:sp>
      <p:sp>
        <p:nvSpPr>
          <p:cNvPr id="11" name="Content Placeholder 2">
            <a:extLst>
              <a:ext uri="{FF2B5EF4-FFF2-40B4-BE49-F238E27FC236}">
                <a16:creationId xmlns:a16="http://schemas.microsoft.com/office/drawing/2014/main" id="{D0103183-4655-BC88-46E3-4F98933A4182}"/>
              </a:ext>
            </a:extLst>
          </p:cNvPr>
          <p:cNvSpPr txBox="1">
            <a:spLocks/>
          </p:cNvSpPr>
          <p:nvPr/>
        </p:nvSpPr>
        <p:spPr>
          <a:xfrm>
            <a:off x="8326236" y="3144655"/>
            <a:ext cx="3022600" cy="2302820"/>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base">
              <a:lnSpc>
                <a:spcPct val="100000"/>
              </a:lnSpc>
              <a:spcBef>
                <a:spcPts val="0"/>
              </a:spcBef>
              <a:buFont typeface="Arial" panose="020B0604020202020204" pitchFamily="34" charset="0"/>
              <a:buNone/>
            </a:pPr>
            <a:r>
              <a:rPr lang="en-US" sz="2000" b="1" dirty="0">
                <a:solidFill>
                  <a:srgbClr val="008E67"/>
                </a:solidFill>
              </a:rPr>
              <a:t>Produce actionable</a:t>
            </a:r>
          </a:p>
          <a:p>
            <a:pPr marL="0" indent="0" algn="ctr" fontAlgn="base">
              <a:lnSpc>
                <a:spcPct val="100000"/>
              </a:lnSpc>
              <a:spcBef>
                <a:spcPts val="0"/>
              </a:spcBef>
              <a:buFont typeface="Arial" panose="020B0604020202020204" pitchFamily="34" charset="0"/>
              <a:buNone/>
            </a:pPr>
            <a:r>
              <a:rPr lang="en-US" sz="2000" b="1" dirty="0">
                <a:solidFill>
                  <a:srgbClr val="008E67"/>
                </a:solidFill>
              </a:rPr>
              <a:t>recommendations</a:t>
            </a:r>
          </a:p>
          <a:p>
            <a:pPr marL="0" indent="0" algn="ctr" fontAlgn="base">
              <a:lnSpc>
                <a:spcPct val="100000"/>
              </a:lnSpc>
              <a:spcBef>
                <a:spcPts val="0"/>
              </a:spcBef>
              <a:buFont typeface="Arial" panose="020B0604020202020204" pitchFamily="34" charset="0"/>
              <a:buNone/>
            </a:pPr>
            <a:endParaRPr lang="en-US" sz="2000" b="1" dirty="0">
              <a:solidFill>
                <a:srgbClr val="008E67"/>
              </a:solidFill>
            </a:endParaRPr>
          </a:p>
          <a:p>
            <a:pPr marL="0" indent="0" algn="ctr" fontAlgn="base">
              <a:lnSpc>
                <a:spcPct val="100000"/>
              </a:lnSpc>
              <a:spcBef>
                <a:spcPts val="0"/>
              </a:spcBef>
              <a:buFont typeface="Arial" panose="020B0604020202020204" pitchFamily="34" charset="0"/>
              <a:buNone/>
            </a:pPr>
            <a:r>
              <a:rPr lang="en-US" sz="1800" dirty="0"/>
              <a:t>We now know the optimal price point for our facilities and can also offer a facilities adjustment plan to maximize the resort’s profit margin.</a:t>
            </a:r>
          </a:p>
        </p:txBody>
      </p:sp>
      <p:sp>
        <p:nvSpPr>
          <p:cNvPr id="12" name="Arrow: Right 11">
            <a:extLst>
              <a:ext uri="{FF2B5EF4-FFF2-40B4-BE49-F238E27FC236}">
                <a16:creationId xmlns:a16="http://schemas.microsoft.com/office/drawing/2014/main" id="{65ED3C5D-3841-B77D-B389-9DF7515EFE45}"/>
              </a:ext>
            </a:extLst>
          </p:cNvPr>
          <p:cNvSpPr/>
          <p:nvPr/>
        </p:nvSpPr>
        <p:spPr>
          <a:xfrm>
            <a:off x="3997382" y="4091534"/>
            <a:ext cx="491706" cy="517585"/>
          </a:xfrm>
          <a:prstGeom prst="rightArrow">
            <a:avLst/>
          </a:prstGeom>
          <a:solidFill>
            <a:srgbClr val="008E6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F03C81AC-91CE-CC43-36C5-1D7A59FD73A4}"/>
              </a:ext>
            </a:extLst>
          </p:cNvPr>
          <p:cNvSpPr/>
          <p:nvPr/>
        </p:nvSpPr>
        <p:spPr>
          <a:xfrm>
            <a:off x="7702912" y="4091533"/>
            <a:ext cx="491706" cy="517585"/>
          </a:xfrm>
          <a:prstGeom prst="rightArrow">
            <a:avLst/>
          </a:prstGeom>
          <a:solidFill>
            <a:srgbClr val="008E6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8042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AE3B5-C3BE-B8FB-7A21-54911DB6B61C}"/>
              </a:ext>
            </a:extLst>
          </p:cNvPr>
          <p:cNvSpPr>
            <a:spLocks noGrp="1"/>
          </p:cNvSpPr>
          <p:nvPr>
            <p:ph type="title"/>
          </p:nvPr>
        </p:nvSpPr>
        <p:spPr>
          <a:xfrm>
            <a:off x="701618" y="347872"/>
            <a:ext cx="10515600" cy="815975"/>
          </a:xfrm>
        </p:spPr>
        <p:txBody>
          <a:bodyPr>
            <a:noAutofit/>
          </a:bodyPr>
          <a:lstStyle/>
          <a:p>
            <a:r>
              <a:rPr lang="en-US" dirty="0"/>
              <a:t>Recommendation Summary</a:t>
            </a:r>
          </a:p>
        </p:txBody>
      </p:sp>
      <p:sp>
        <p:nvSpPr>
          <p:cNvPr id="3" name="Content Placeholder 2">
            <a:extLst>
              <a:ext uri="{FF2B5EF4-FFF2-40B4-BE49-F238E27FC236}">
                <a16:creationId xmlns:a16="http://schemas.microsoft.com/office/drawing/2014/main" id="{AC67B23A-156C-F42B-49DB-F7DFDE4D4848}"/>
              </a:ext>
            </a:extLst>
          </p:cNvPr>
          <p:cNvSpPr>
            <a:spLocks noGrp="1"/>
          </p:cNvSpPr>
          <p:nvPr>
            <p:ph idx="1"/>
          </p:nvPr>
        </p:nvSpPr>
        <p:spPr>
          <a:xfrm>
            <a:off x="838200" y="2347359"/>
            <a:ext cx="4357914" cy="4256501"/>
          </a:xfrm>
        </p:spPr>
        <p:txBody>
          <a:bodyPr lIns="0">
            <a:noAutofit/>
          </a:bodyPr>
          <a:lstStyle/>
          <a:p>
            <a:pPr marL="0" indent="0" rtl="0" fontAlgn="base">
              <a:lnSpc>
                <a:spcPct val="100000"/>
              </a:lnSpc>
              <a:spcBef>
                <a:spcPts val="0"/>
              </a:spcBef>
              <a:spcAft>
                <a:spcPts val="0"/>
              </a:spcAft>
              <a:buNone/>
            </a:pPr>
            <a:r>
              <a:rPr lang="en-US" sz="2000" i="0" strike="noStrike" dirty="0">
                <a:solidFill>
                  <a:srgbClr val="000000"/>
                </a:solidFill>
                <a:effectLst/>
              </a:rPr>
              <a:t>Big Mountain’s offerings support a </a:t>
            </a:r>
            <a:r>
              <a:rPr lang="en-US" sz="2000" b="1" i="0" strike="noStrike" dirty="0">
                <a:solidFill>
                  <a:srgbClr val="008E67"/>
                </a:solidFill>
                <a:effectLst/>
              </a:rPr>
              <a:t>ticket price increase of ~$14, from $81 per adult weekend ticket to $95 (+-$10). </a:t>
            </a:r>
          </a:p>
          <a:p>
            <a:pPr marL="0" indent="0" rtl="0" fontAlgn="base">
              <a:lnSpc>
                <a:spcPct val="100000"/>
              </a:lnSpc>
              <a:spcBef>
                <a:spcPts val="0"/>
              </a:spcBef>
              <a:spcAft>
                <a:spcPts val="0"/>
              </a:spcAft>
              <a:buNone/>
            </a:pPr>
            <a:endParaRPr lang="en-US" sz="2000" b="1" dirty="0">
              <a:solidFill>
                <a:srgbClr val="008E67"/>
              </a:solidFill>
            </a:endParaRPr>
          </a:p>
          <a:p>
            <a:pPr marL="0" indent="0" rtl="0" fontAlgn="base">
              <a:lnSpc>
                <a:spcPct val="100000"/>
              </a:lnSpc>
              <a:spcBef>
                <a:spcPts val="0"/>
              </a:spcBef>
              <a:spcAft>
                <a:spcPts val="0"/>
              </a:spcAft>
              <a:buNone/>
            </a:pPr>
            <a:r>
              <a:rPr lang="en-US" sz="2000" i="0" strike="noStrike" dirty="0">
                <a:solidFill>
                  <a:srgbClr val="000000"/>
                </a:solidFill>
                <a:effectLst/>
              </a:rPr>
              <a:t>With the expected annual visitor count to be 350,000 and the average number of daily tickets per visitor to be 5, </a:t>
            </a:r>
            <a:r>
              <a:rPr lang="en-US" sz="2000" b="1" i="0" strike="noStrike" dirty="0">
                <a:solidFill>
                  <a:srgbClr val="008E67"/>
                </a:solidFill>
                <a:effectLst/>
              </a:rPr>
              <a:t>this price increase could increase annual revenue by about $24.5mil.</a:t>
            </a:r>
          </a:p>
          <a:p>
            <a:pPr marL="0" indent="0" rtl="0" fontAlgn="base">
              <a:lnSpc>
                <a:spcPct val="100000"/>
              </a:lnSpc>
              <a:spcBef>
                <a:spcPts val="0"/>
              </a:spcBef>
              <a:spcAft>
                <a:spcPts val="0"/>
              </a:spcAft>
              <a:buNone/>
            </a:pPr>
            <a:endParaRPr lang="en-US" sz="2000" b="1" i="0" strike="noStrike" dirty="0">
              <a:solidFill>
                <a:srgbClr val="008E67"/>
              </a:solidFill>
              <a:effectLst/>
            </a:endParaRPr>
          </a:p>
        </p:txBody>
      </p:sp>
      <p:cxnSp>
        <p:nvCxnSpPr>
          <p:cNvPr id="5" name="Straight Connector 4">
            <a:extLst>
              <a:ext uri="{FF2B5EF4-FFF2-40B4-BE49-F238E27FC236}">
                <a16:creationId xmlns:a16="http://schemas.microsoft.com/office/drawing/2014/main" id="{443E4DD0-5090-A626-9D65-9FAA9374CA19}"/>
              </a:ext>
            </a:extLst>
          </p:cNvPr>
          <p:cNvCxnSpPr>
            <a:cxnSpLocks/>
          </p:cNvCxnSpPr>
          <p:nvPr/>
        </p:nvCxnSpPr>
        <p:spPr>
          <a:xfrm>
            <a:off x="838200" y="1052423"/>
            <a:ext cx="1058317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5DC6AD0-F08E-66BD-EA30-AEC51EEC7A3E}"/>
              </a:ext>
            </a:extLst>
          </p:cNvPr>
          <p:cNvSpPr txBox="1"/>
          <p:nvPr/>
        </p:nvSpPr>
        <p:spPr>
          <a:xfrm>
            <a:off x="847271" y="1577897"/>
            <a:ext cx="4357914" cy="523220"/>
          </a:xfrm>
          <a:prstGeom prst="rect">
            <a:avLst/>
          </a:prstGeom>
          <a:noFill/>
        </p:spPr>
        <p:txBody>
          <a:bodyPr wrap="square">
            <a:noAutofit/>
          </a:bodyPr>
          <a:lstStyle/>
          <a:p>
            <a:pPr algn="ctr"/>
            <a:r>
              <a:rPr kumimoji="0" lang="en-US" sz="2800" b="0" i="0" u="none" strike="noStrike" kern="1200" cap="none" spc="0" normalizeH="0" baseline="0" noProof="0" dirty="0">
                <a:ln>
                  <a:noFill/>
                </a:ln>
                <a:solidFill>
                  <a:srgbClr val="000000"/>
                </a:solidFill>
                <a:effectLst/>
                <a:uLnTx/>
                <a:uFillTx/>
                <a:ea typeface="+mn-ea"/>
                <a:cs typeface="+mn-cs"/>
              </a:rPr>
              <a:t>Pricing Recommendation</a:t>
            </a:r>
            <a:endParaRPr lang="en-US" dirty="0"/>
          </a:p>
        </p:txBody>
      </p:sp>
      <p:cxnSp>
        <p:nvCxnSpPr>
          <p:cNvPr id="15" name="Straight Connector 14">
            <a:extLst>
              <a:ext uri="{FF2B5EF4-FFF2-40B4-BE49-F238E27FC236}">
                <a16:creationId xmlns:a16="http://schemas.microsoft.com/office/drawing/2014/main" id="{38EBB7F6-FA1C-1C9E-58F4-F24CC701B975}"/>
              </a:ext>
            </a:extLst>
          </p:cNvPr>
          <p:cNvCxnSpPr>
            <a:cxnSpLocks/>
          </p:cNvCxnSpPr>
          <p:nvPr/>
        </p:nvCxnSpPr>
        <p:spPr>
          <a:xfrm>
            <a:off x="957943" y="2101117"/>
            <a:ext cx="413657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Content Placeholder 2">
            <a:extLst>
              <a:ext uri="{FF2B5EF4-FFF2-40B4-BE49-F238E27FC236}">
                <a16:creationId xmlns:a16="http://schemas.microsoft.com/office/drawing/2014/main" id="{0A7EC7BA-7B68-8EBB-03B3-462EDCC03FE9}"/>
              </a:ext>
            </a:extLst>
          </p:cNvPr>
          <p:cNvSpPr txBox="1">
            <a:spLocks/>
          </p:cNvSpPr>
          <p:nvPr/>
        </p:nvSpPr>
        <p:spPr>
          <a:xfrm>
            <a:off x="6850232" y="2347359"/>
            <a:ext cx="4503567" cy="4256501"/>
          </a:xfrm>
          <a:prstGeom prst="rect">
            <a:avLst/>
          </a:prstGeom>
        </p:spPr>
        <p:txBody>
          <a:bodyPr vert="horz" lIns="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lnSpc>
                <a:spcPct val="100000"/>
              </a:lnSpc>
              <a:spcBef>
                <a:spcPts val="0"/>
              </a:spcBef>
              <a:buFont typeface="Arial" panose="020B0604020202020204" pitchFamily="34" charset="0"/>
              <a:buNone/>
            </a:pPr>
            <a:r>
              <a:rPr lang="en-US" sz="2000" b="1" dirty="0">
                <a:solidFill>
                  <a:srgbClr val="008E67"/>
                </a:solidFill>
              </a:rPr>
              <a:t>1. Closing our least-used run </a:t>
            </a:r>
            <a:r>
              <a:rPr lang="en-US" sz="2000" dirty="0">
                <a:solidFill>
                  <a:srgbClr val="000000"/>
                </a:solidFill>
              </a:rPr>
              <a:t>would reduce operating costs while having no measurable impact on revenue.</a:t>
            </a:r>
          </a:p>
          <a:p>
            <a:pPr marL="0" indent="0" fontAlgn="base">
              <a:lnSpc>
                <a:spcPct val="100000"/>
              </a:lnSpc>
              <a:spcBef>
                <a:spcPts val="0"/>
              </a:spcBef>
              <a:buFont typeface="Arial" panose="020B0604020202020204" pitchFamily="34" charset="0"/>
              <a:buNone/>
            </a:pPr>
            <a:endParaRPr lang="en-US" sz="2000" b="1" dirty="0">
              <a:solidFill>
                <a:srgbClr val="000000"/>
              </a:solidFill>
            </a:endParaRPr>
          </a:p>
          <a:p>
            <a:pPr marL="0" indent="0" fontAlgn="base">
              <a:lnSpc>
                <a:spcPct val="100000"/>
              </a:lnSpc>
              <a:spcBef>
                <a:spcPts val="0"/>
              </a:spcBef>
              <a:buFont typeface="Arial" panose="020B0604020202020204" pitchFamily="34" charset="0"/>
              <a:buNone/>
            </a:pPr>
            <a:r>
              <a:rPr lang="en-US" sz="2000" b="1" dirty="0">
                <a:solidFill>
                  <a:srgbClr val="008E67"/>
                </a:solidFill>
              </a:rPr>
              <a:t>2. Extending our longest run by 0.2 miles, accompanied by a 4-acre increase in snow production</a:t>
            </a:r>
            <a:r>
              <a:rPr lang="en-US" sz="2000" dirty="0"/>
              <a:t>, could support a further price increase that could additionally </a:t>
            </a:r>
            <a:r>
              <a:rPr lang="en-US" sz="2000" b="1" dirty="0">
                <a:solidFill>
                  <a:srgbClr val="008E67"/>
                </a:solidFill>
              </a:rPr>
              <a:t>increase revenue by over $3mil. </a:t>
            </a:r>
          </a:p>
        </p:txBody>
      </p:sp>
      <p:sp>
        <p:nvSpPr>
          <p:cNvPr id="19" name="TextBox 18">
            <a:extLst>
              <a:ext uri="{FF2B5EF4-FFF2-40B4-BE49-F238E27FC236}">
                <a16:creationId xmlns:a16="http://schemas.microsoft.com/office/drawing/2014/main" id="{6C816AC1-71C7-1C9D-2F95-4F5B4D5E5C4F}"/>
              </a:ext>
            </a:extLst>
          </p:cNvPr>
          <p:cNvSpPr txBox="1"/>
          <p:nvPr/>
        </p:nvSpPr>
        <p:spPr>
          <a:xfrm>
            <a:off x="6859304" y="1577897"/>
            <a:ext cx="4357914" cy="523220"/>
          </a:xfrm>
          <a:prstGeom prst="rect">
            <a:avLst/>
          </a:prstGeom>
          <a:noFill/>
        </p:spPr>
        <p:txBody>
          <a:bodyPr wrap="square">
            <a:noAutofit/>
          </a:bodyPr>
          <a:lstStyle/>
          <a:p>
            <a:pPr algn="ctr"/>
            <a:r>
              <a:rPr kumimoji="0" lang="en-US" sz="2800" b="0" i="0" u="none" strike="noStrike" kern="1200" cap="none" spc="0" normalizeH="0" baseline="0" noProof="0" dirty="0">
                <a:ln>
                  <a:noFill/>
                </a:ln>
                <a:solidFill>
                  <a:srgbClr val="000000"/>
                </a:solidFill>
                <a:effectLst/>
                <a:uLnTx/>
                <a:uFillTx/>
                <a:ea typeface="+mn-ea"/>
                <a:cs typeface="+mn-cs"/>
              </a:rPr>
              <a:t>Facilities Recommendations</a:t>
            </a:r>
            <a:endParaRPr lang="en-US" dirty="0"/>
          </a:p>
        </p:txBody>
      </p:sp>
      <p:cxnSp>
        <p:nvCxnSpPr>
          <p:cNvPr id="20" name="Straight Connector 19">
            <a:extLst>
              <a:ext uri="{FF2B5EF4-FFF2-40B4-BE49-F238E27FC236}">
                <a16:creationId xmlns:a16="http://schemas.microsoft.com/office/drawing/2014/main" id="{357D6675-E428-21AA-9160-300F2BB2063E}"/>
              </a:ext>
            </a:extLst>
          </p:cNvPr>
          <p:cNvCxnSpPr>
            <a:cxnSpLocks/>
          </p:cNvCxnSpPr>
          <p:nvPr/>
        </p:nvCxnSpPr>
        <p:spPr>
          <a:xfrm>
            <a:off x="6969976" y="2101117"/>
            <a:ext cx="413657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2449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AE3B5-C3BE-B8FB-7A21-54911DB6B61C}"/>
              </a:ext>
            </a:extLst>
          </p:cNvPr>
          <p:cNvSpPr>
            <a:spLocks noGrp="1"/>
          </p:cNvSpPr>
          <p:nvPr>
            <p:ph type="title"/>
          </p:nvPr>
        </p:nvSpPr>
        <p:spPr>
          <a:xfrm>
            <a:off x="701618" y="347872"/>
            <a:ext cx="10515600" cy="815975"/>
          </a:xfrm>
        </p:spPr>
        <p:txBody>
          <a:bodyPr>
            <a:noAutofit/>
          </a:bodyPr>
          <a:lstStyle/>
          <a:p>
            <a:r>
              <a:rPr lang="en-US" dirty="0"/>
              <a:t>Methodology – Ticket Price Recommendation</a:t>
            </a:r>
          </a:p>
        </p:txBody>
      </p:sp>
      <p:cxnSp>
        <p:nvCxnSpPr>
          <p:cNvPr id="5" name="Straight Connector 4">
            <a:extLst>
              <a:ext uri="{FF2B5EF4-FFF2-40B4-BE49-F238E27FC236}">
                <a16:creationId xmlns:a16="http://schemas.microsoft.com/office/drawing/2014/main" id="{443E4DD0-5090-A626-9D65-9FAA9374CA19}"/>
              </a:ext>
            </a:extLst>
          </p:cNvPr>
          <p:cNvCxnSpPr>
            <a:cxnSpLocks/>
          </p:cNvCxnSpPr>
          <p:nvPr/>
        </p:nvCxnSpPr>
        <p:spPr>
          <a:xfrm>
            <a:off x="838200" y="1052423"/>
            <a:ext cx="1058317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359D47EE-BD03-7489-06A6-26B82347956D}"/>
              </a:ext>
            </a:extLst>
          </p:cNvPr>
          <p:cNvSpPr txBox="1">
            <a:spLocks/>
          </p:cNvSpPr>
          <p:nvPr/>
        </p:nvSpPr>
        <p:spPr>
          <a:xfrm>
            <a:off x="701618" y="1774151"/>
            <a:ext cx="4780389" cy="855744"/>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lnSpc>
                <a:spcPct val="100000"/>
              </a:lnSpc>
              <a:spcBef>
                <a:spcPts val="0"/>
              </a:spcBef>
              <a:buFont typeface="Arial" panose="020B0604020202020204" pitchFamily="34" charset="0"/>
              <a:buNone/>
            </a:pPr>
            <a:r>
              <a:rPr lang="en-US" sz="2400" i="1" dirty="0">
                <a:solidFill>
                  <a:srgbClr val="008E67"/>
                </a:solidFill>
              </a:rPr>
              <a:t>4 of 32 offerings considered were most influential on ticket price…</a:t>
            </a:r>
          </a:p>
        </p:txBody>
      </p:sp>
      <p:pic>
        <p:nvPicPr>
          <p:cNvPr id="18" name="Picture 17" descr="Big Mountain's current price is well below the value offered by its facilities.">
            <a:extLst>
              <a:ext uri="{FF2B5EF4-FFF2-40B4-BE49-F238E27FC236}">
                <a16:creationId xmlns:a16="http://schemas.microsoft.com/office/drawing/2014/main" id="{5B39AB83-A440-2767-DD49-958DF97831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200" y="2703218"/>
            <a:ext cx="7188200" cy="2396066"/>
          </a:xfrm>
          <a:prstGeom prst="rect">
            <a:avLst/>
          </a:prstGeom>
          <a:ln w="12700">
            <a:solidFill>
              <a:schemeClr val="tx1"/>
            </a:solidFill>
          </a:ln>
        </p:spPr>
      </p:pic>
      <p:sp>
        <p:nvSpPr>
          <p:cNvPr id="23" name="Content Placeholder 2">
            <a:extLst>
              <a:ext uri="{FF2B5EF4-FFF2-40B4-BE49-F238E27FC236}">
                <a16:creationId xmlns:a16="http://schemas.microsoft.com/office/drawing/2014/main" id="{2DDA30BF-018B-39C9-B1D2-61CF391080DE}"/>
              </a:ext>
            </a:extLst>
          </p:cNvPr>
          <p:cNvSpPr txBox="1">
            <a:spLocks/>
          </p:cNvSpPr>
          <p:nvPr/>
        </p:nvSpPr>
        <p:spPr>
          <a:xfrm>
            <a:off x="6129787" y="1786750"/>
            <a:ext cx="6270682" cy="815975"/>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lnSpc>
                <a:spcPct val="100000"/>
              </a:lnSpc>
              <a:spcBef>
                <a:spcPts val="0"/>
              </a:spcBef>
              <a:buFont typeface="Arial" panose="020B0604020202020204" pitchFamily="34" charset="0"/>
              <a:buNone/>
            </a:pPr>
            <a:r>
              <a:rPr lang="en-US" sz="2400" i="1" dirty="0">
                <a:solidFill>
                  <a:srgbClr val="008E67"/>
                </a:solidFill>
              </a:rPr>
              <a:t>…and Big Mountain’s current price lags far behind its ranking </a:t>
            </a:r>
            <a:r>
              <a:rPr lang="en-US" sz="2400" i="1" u="sng" dirty="0">
                <a:solidFill>
                  <a:srgbClr val="008E67"/>
                </a:solidFill>
              </a:rPr>
              <a:t>on all of these offerings</a:t>
            </a:r>
            <a:r>
              <a:rPr lang="en-US" sz="2400" i="1" dirty="0">
                <a:solidFill>
                  <a:srgbClr val="008E67"/>
                </a:solidFill>
              </a:rPr>
              <a:t>.</a:t>
            </a:r>
            <a:endParaRPr lang="en-US" sz="2400" i="1" dirty="0"/>
          </a:p>
        </p:txBody>
      </p:sp>
      <p:sp>
        <p:nvSpPr>
          <p:cNvPr id="25" name="TextBox 24">
            <a:extLst>
              <a:ext uri="{FF2B5EF4-FFF2-40B4-BE49-F238E27FC236}">
                <a16:creationId xmlns:a16="http://schemas.microsoft.com/office/drawing/2014/main" id="{70F5848C-ECF7-F4D3-5443-50159FC11798}"/>
              </a:ext>
            </a:extLst>
          </p:cNvPr>
          <p:cNvSpPr txBox="1"/>
          <p:nvPr/>
        </p:nvSpPr>
        <p:spPr>
          <a:xfrm>
            <a:off x="727018" y="5205794"/>
            <a:ext cx="3476682" cy="923330"/>
          </a:xfrm>
          <a:prstGeom prst="rect">
            <a:avLst/>
          </a:prstGeom>
          <a:noFill/>
        </p:spPr>
        <p:txBody>
          <a:bodyPr wrap="square">
            <a:spAutoFit/>
          </a:bodyPr>
          <a:lstStyle/>
          <a:p>
            <a:pPr marL="0" indent="0" fontAlgn="base">
              <a:lnSpc>
                <a:spcPct val="100000"/>
              </a:lnSpc>
              <a:spcBef>
                <a:spcPts val="0"/>
              </a:spcBef>
              <a:buFont typeface="Arial" panose="020B0604020202020204" pitchFamily="34" charset="0"/>
              <a:buNone/>
            </a:pPr>
            <a:r>
              <a:rPr lang="en-US" altLang="zh-CN" sz="1800" i="1" dirty="0"/>
              <a:t>Fig1: The </a:t>
            </a:r>
            <a:r>
              <a:rPr lang="en-US" sz="1800" i="1" dirty="0"/>
              <a:t>relative importance of the top </a:t>
            </a:r>
            <a:r>
              <a:rPr lang="en-US" i="1" dirty="0"/>
              <a:t>8</a:t>
            </a:r>
            <a:r>
              <a:rPr lang="en-US" sz="1800" i="1" dirty="0"/>
              <a:t> features</a:t>
            </a:r>
            <a:r>
              <a:rPr lang="en-US" i="1" dirty="0"/>
              <a:t> shows a clear influence drop-off after the first 4.</a:t>
            </a:r>
            <a:endParaRPr lang="en-US" sz="2400" i="1" dirty="0"/>
          </a:p>
        </p:txBody>
      </p:sp>
      <p:pic>
        <p:nvPicPr>
          <p:cNvPr id="31" name="Picture 30">
            <a:extLst>
              <a:ext uri="{FF2B5EF4-FFF2-40B4-BE49-F238E27FC236}">
                <a16:creationId xmlns:a16="http://schemas.microsoft.com/office/drawing/2014/main" id="{F0AA251B-6999-A99E-4848-A7AE088881A5}"/>
              </a:ext>
            </a:extLst>
          </p:cNvPr>
          <p:cNvPicPr>
            <a:picLocks noChangeAspect="1"/>
          </p:cNvPicPr>
          <p:nvPr/>
        </p:nvPicPr>
        <p:blipFill>
          <a:blip r:embed="rId3"/>
          <a:stretch>
            <a:fillRect/>
          </a:stretch>
        </p:blipFill>
        <p:spPr>
          <a:xfrm>
            <a:off x="838200" y="2706239"/>
            <a:ext cx="3327400" cy="2395728"/>
          </a:xfrm>
          <a:prstGeom prst="rect">
            <a:avLst/>
          </a:prstGeom>
          <a:ln w="12700">
            <a:solidFill>
              <a:schemeClr val="tx1"/>
            </a:solidFill>
          </a:ln>
        </p:spPr>
      </p:pic>
      <p:sp>
        <p:nvSpPr>
          <p:cNvPr id="32" name="TextBox 31">
            <a:extLst>
              <a:ext uri="{FF2B5EF4-FFF2-40B4-BE49-F238E27FC236}">
                <a16:creationId xmlns:a16="http://schemas.microsoft.com/office/drawing/2014/main" id="{F94B27DE-9D67-1B45-B0F4-AC3752A31F8A}"/>
              </a:ext>
            </a:extLst>
          </p:cNvPr>
          <p:cNvSpPr txBox="1"/>
          <p:nvPr/>
        </p:nvSpPr>
        <p:spPr>
          <a:xfrm>
            <a:off x="4178300" y="5205793"/>
            <a:ext cx="7154174" cy="646331"/>
          </a:xfrm>
          <a:prstGeom prst="rect">
            <a:avLst/>
          </a:prstGeom>
          <a:noFill/>
        </p:spPr>
        <p:txBody>
          <a:bodyPr wrap="square">
            <a:spAutoFit/>
          </a:bodyPr>
          <a:lstStyle/>
          <a:p>
            <a:pPr marL="0" indent="0" fontAlgn="base">
              <a:lnSpc>
                <a:spcPct val="100000"/>
              </a:lnSpc>
              <a:spcBef>
                <a:spcPts val="0"/>
              </a:spcBef>
              <a:buFont typeface="Arial" panose="020B0604020202020204" pitchFamily="34" charset="0"/>
              <a:buNone/>
            </a:pPr>
            <a:r>
              <a:rPr lang="en-US" sz="1800" i="1" dirty="0"/>
              <a:t>Fig 2: While Big Mountain beats over 90% of competitors on most of the key offerings, it is only charging more than 80% of its competitors.</a:t>
            </a:r>
            <a:endParaRPr lang="en-US" sz="2400" i="1" dirty="0"/>
          </a:p>
        </p:txBody>
      </p:sp>
    </p:spTree>
    <p:extLst>
      <p:ext uri="{BB962C8B-B14F-4D97-AF65-F5344CB8AC3E}">
        <p14:creationId xmlns:p14="http://schemas.microsoft.com/office/powerpoint/2010/main" val="3653186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AE3B5-C3BE-B8FB-7A21-54911DB6B61C}"/>
              </a:ext>
            </a:extLst>
          </p:cNvPr>
          <p:cNvSpPr>
            <a:spLocks noGrp="1"/>
          </p:cNvSpPr>
          <p:nvPr>
            <p:ph type="title"/>
          </p:nvPr>
        </p:nvSpPr>
        <p:spPr>
          <a:xfrm>
            <a:off x="701618" y="347872"/>
            <a:ext cx="10515600" cy="815975"/>
          </a:xfrm>
        </p:spPr>
        <p:txBody>
          <a:bodyPr>
            <a:noAutofit/>
          </a:bodyPr>
          <a:lstStyle/>
          <a:p>
            <a:r>
              <a:rPr lang="en-US" dirty="0"/>
              <a:t>Methodology – Facilities Recommendations </a:t>
            </a:r>
          </a:p>
        </p:txBody>
      </p:sp>
      <p:cxnSp>
        <p:nvCxnSpPr>
          <p:cNvPr id="5" name="Straight Connector 4">
            <a:extLst>
              <a:ext uri="{FF2B5EF4-FFF2-40B4-BE49-F238E27FC236}">
                <a16:creationId xmlns:a16="http://schemas.microsoft.com/office/drawing/2014/main" id="{443E4DD0-5090-A626-9D65-9FAA9374CA19}"/>
              </a:ext>
            </a:extLst>
          </p:cNvPr>
          <p:cNvCxnSpPr>
            <a:cxnSpLocks/>
          </p:cNvCxnSpPr>
          <p:nvPr/>
        </p:nvCxnSpPr>
        <p:spPr>
          <a:xfrm>
            <a:off x="838200" y="1052423"/>
            <a:ext cx="1058317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05BEB909-225E-D34D-2B23-A1E2E22D3A10}"/>
              </a:ext>
            </a:extLst>
          </p:cNvPr>
          <p:cNvSpPr txBox="1">
            <a:spLocks/>
          </p:cNvSpPr>
          <p:nvPr/>
        </p:nvSpPr>
        <p:spPr>
          <a:xfrm>
            <a:off x="739718" y="1329103"/>
            <a:ext cx="4889557" cy="855744"/>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lnSpc>
                <a:spcPct val="100000"/>
              </a:lnSpc>
              <a:spcBef>
                <a:spcPts val="0"/>
              </a:spcBef>
              <a:buFont typeface="Arial" panose="020B0604020202020204" pitchFamily="34" charset="0"/>
              <a:buNone/>
            </a:pPr>
            <a:r>
              <a:rPr lang="en-US" sz="2400" i="1" dirty="0">
                <a:solidFill>
                  <a:srgbClr val="008E67"/>
                </a:solidFill>
              </a:rPr>
              <a:t>Closing 1 run would have no effect on the chargeable ticket price.</a:t>
            </a:r>
          </a:p>
        </p:txBody>
      </p:sp>
      <p:pic>
        <p:nvPicPr>
          <p:cNvPr id="10" name="Picture 9">
            <a:extLst>
              <a:ext uri="{FF2B5EF4-FFF2-40B4-BE49-F238E27FC236}">
                <a16:creationId xmlns:a16="http://schemas.microsoft.com/office/drawing/2014/main" id="{F163EEBC-3DFD-82F7-320B-4ADE84C58C76}"/>
              </a:ext>
            </a:extLst>
          </p:cNvPr>
          <p:cNvPicPr>
            <a:picLocks noChangeAspect="1"/>
          </p:cNvPicPr>
          <p:nvPr/>
        </p:nvPicPr>
        <p:blipFill rotWithShape="1">
          <a:blip r:embed="rId2"/>
          <a:srcRect t="5118" r="56953"/>
          <a:stretch/>
        </p:blipFill>
        <p:spPr>
          <a:xfrm>
            <a:off x="838200" y="2169464"/>
            <a:ext cx="4791075" cy="3011730"/>
          </a:xfrm>
          <a:prstGeom prst="rect">
            <a:avLst/>
          </a:prstGeom>
          <a:ln>
            <a:solidFill>
              <a:schemeClr val="tx1"/>
            </a:solidFill>
          </a:ln>
        </p:spPr>
      </p:pic>
      <p:sp>
        <p:nvSpPr>
          <p:cNvPr id="11" name="TextBox 10">
            <a:extLst>
              <a:ext uri="{FF2B5EF4-FFF2-40B4-BE49-F238E27FC236}">
                <a16:creationId xmlns:a16="http://schemas.microsoft.com/office/drawing/2014/main" id="{6C8FAFEF-9CC4-D4A3-AAAA-697D3F4D167D}"/>
              </a:ext>
            </a:extLst>
          </p:cNvPr>
          <p:cNvSpPr txBox="1"/>
          <p:nvPr/>
        </p:nvSpPr>
        <p:spPr>
          <a:xfrm>
            <a:off x="727018" y="5205794"/>
            <a:ext cx="5045132" cy="1200329"/>
          </a:xfrm>
          <a:prstGeom prst="rect">
            <a:avLst/>
          </a:prstGeom>
          <a:noFill/>
        </p:spPr>
        <p:txBody>
          <a:bodyPr wrap="square">
            <a:spAutoFit/>
          </a:bodyPr>
          <a:lstStyle/>
          <a:p>
            <a:pPr marL="0" indent="0" fontAlgn="base">
              <a:lnSpc>
                <a:spcPct val="100000"/>
              </a:lnSpc>
              <a:spcBef>
                <a:spcPts val="0"/>
              </a:spcBef>
              <a:buFont typeface="Arial" panose="020B0604020202020204" pitchFamily="34" charset="0"/>
              <a:buNone/>
            </a:pPr>
            <a:r>
              <a:rPr lang="en-US" altLang="zh-CN" sz="1800" i="1" dirty="0"/>
              <a:t>Fig3: If Big Mountain opts to close more than one run to find the optimum ROI, we suggest closing one per year to ensure that the observed results match the model over time.</a:t>
            </a:r>
            <a:endParaRPr lang="en-US" sz="2400" i="1" dirty="0"/>
          </a:p>
        </p:txBody>
      </p:sp>
      <p:sp>
        <p:nvSpPr>
          <p:cNvPr id="14" name="Content Placeholder 2">
            <a:extLst>
              <a:ext uri="{FF2B5EF4-FFF2-40B4-BE49-F238E27FC236}">
                <a16:creationId xmlns:a16="http://schemas.microsoft.com/office/drawing/2014/main" id="{9E86C1DF-1810-D70D-AF27-D2CF1314DADE}"/>
              </a:ext>
            </a:extLst>
          </p:cNvPr>
          <p:cNvSpPr txBox="1">
            <a:spLocks/>
          </p:cNvSpPr>
          <p:nvPr/>
        </p:nvSpPr>
        <p:spPr>
          <a:xfrm>
            <a:off x="6663187" y="1337899"/>
            <a:ext cx="4889557" cy="2000980"/>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lnSpc>
                <a:spcPct val="100000"/>
              </a:lnSpc>
              <a:spcBef>
                <a:spcPts val="0"/>
              </a:spcBef>
              <a:buFont typeface="Arial" panose="020B0604020202020204" pitchFamily="34" charset="0"/>
              <a:buNone/>
            </a:pPr>
            <a:r>
              <a:rPr lang="en-US" sz="2400" i="1" dirty="0">
                <a:solidFill>
                  <a:srgbClr val="008E67"/>
                </a:solidFill>
              </a:rPr>
              <a:t>Extending our longest run by 0.2mi with a potential 4 additional acres of snow coverage would increase chargeable ticket price without significant operating cost increases.</a:t>
            </a:r>
          </a:p>
        </p:txBody>
      </p:sp>
      <p:sp>
        <p:nvSpPr>
          <p:cNvPr id="15" name="TextBox 14">
            <a:extLst>
              <a:ext uri="{FF2B5EF4-FFF2-40B4-BE49-F238E27FC236}">
                <a16:creationId xmlns:a16="http://schemas.microsoft.com/office/drawing/2014/main" id="{961CDDF0-5699-732E-E221-3A8C6C92FE25}"/>
              </a:ext>
            </a:extLst>
          </p:cNvPr>
          <p:cNvSpPr txBox="1"/>
          <p:nvPr/>
        </p:nvSpPr>
        <p:spPr>
          <a:xfrm>
            <a:off x="6663187" y="3426868"/>
            <a:ext cx="4889557" cy="1754326"/>
          </a:xfrm>
          <a:prstGeom prst="rect">
            <a:avLst/>
          </a:prstGeom>
          <a:noFill/>
          <a:ln w="12700">
            <a:solidFill>
              <a:schemeClr val="tx1"/>
            </a:solidFill>
          </a:ln>
        </p:spPr>
        <p:txBody>
          <a:bodyPr wrap="square" rtlCol="0" anchor="ctr">
            <a:spAutoFit/>
          </a:bodyPr>
          <a:lstStyle/>
          <a:p>
            <a:endParaRPr lang="en-US" dirty="0"/>
          </a:p>
          <a:p>
            <a:r>
              <a:rPr lang="en-US" dirty="0"/>
              <a:t>Predicted ticket price increase from 0.2mi extension and 4 acres of snow coverage: </a:t>
            </a:r>
            <a:r>
              <a:rPr lang="en-US" b="1" dirty="0">
                <a:solidFill>
                  <a:srgbClr val="008E67"/>
                </a:solidFill>
              </a:rPr>
              <a:t>$1.99</a:t>
            </a:r>
          </a:p>
          <a:p>
            <a:endParaRPr lang="en-US" dirty="0"/>
          </a:p>
          <a:p>
            <a:r>
              <a:rPr lang="en-US" dirty="0"/>
              <a:t>Resulting increase in annual revenue: </a:t>
            </a:r>
            <a:r>
              <a:rPr lang="en-US" b="1" dirty="0">
                <a:solidFill>
                  <a:srgbClr val="008E67"/>
                </a:solidFill>
              </a:rPr>
              <a:t>$3,474,638</a:t>
            </a:r>
          </a:p>
          <a:p>
            <a:endParaRPr lang="en-US" b="1" dirty="0">
              <a:solidFill>
                <a:srgbClr val="008E67"/>
              </a:solidFill>
            </a:endParaRPr>
          </a:p>
        </p:txBody>
      </p:sp>
    </p:spTree>
    <p:extLst>
      <p:ext uri="{BB962C8B-B14F-4D97-AF65-F5344CB8AC3E}">
        <p14:creationId xmlns:p14="http://schemas.microsoft.com/office/powerpoint/2010/main" val="3012051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B199E5-F301-754E-D45E-36B95551AC40}"/>
              </a:ext>
            </a:extLst>
          </p:cNvPr>
          <p:cNvSpPr>
            <a:spLocks noGrp="1"/>
          </p:cNvSpPr>
          <p:nvPr>
            <p:ph type="title"/>
          </p:nvPr>
        </p:nvSpPr>
        <p:spPr>
          <a:xfrm>
            <a:off x="701618" y="347872"/>
            <a:ext cx="10515600" cy="815975"/>
          </a:xfrm>
        </p:spPr>
        <p:txBody>
          <a:bodyPr>
            <a:noAutofit/>
          </a:bodyPr>
          <a:lstStyle/>
          <a:p>
            <a:r>
              <a:rPr lang="en-US" dirty="0"/>
              <a:t>Methodology – Results Testing &amp; </a:t>
            </a:r>
            <a:r>
              <a:rPr lang="en-US" altLang="zh-CN" dirty="0"/>
              <a:t>Interpreting</a:t>
            </a:r>
            <a:endParaRPr lang="en-US" dirty="0"/>
          </a:p>
        </p:txBody>
      </p:sp>
      <p:cxnSp>
        <p:nvCxnSpPr>
          <p:cNvPr id="5" name="Straight Connector 4">
            <a:extLst>
              <a:ext uri="{FF2B5EF4-FFF2-40B4-BE49-F238E27FC236}">
                <a16:creationId xmlns:a16="http://schemas.microsoft.com/office/drawing/2014/main" id="{8B1E5B44-F049-C366-B3A0-778D1F0A4DDA}"/>
              </a:ext>
            </a:extLst>
          </p:cNvPr>
          <p:cNvCxnSpPr>
            <a:cxnSpLocks/>
          </p:cNvCxnSpPr>
          <p:nvPr/>
        </p:nvCxnSpPr>
        <p:spPr>
          <a:xfrm>
            <a:off x="838200" y="1052423"/>
            <a:ext cx="1058317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7B9B867-475F-1FA6-8087-A4BAD8D51258}"/>
              </a:ext>
            </a:extLst>
          </p:cNvPr>
          <p:cNvSpPr txBox="1"/>
          <p:nvPr/>
        </p:nvSpPr>
        <p:spPr>
          <a:xfrm>
            <a:off x="742950" y="4812507"/>
            <a:ext cx="5010150" cy="1569660"/>
          </a:xfrm>
          <a:prstGeom prst="rect">
            <a:avLst/>
          </a:prstGeom>
          <a:noFill/>
        </p:spPr>
        <p:txBody>
          <a:bodyPr wrap="square">
            <a:spAutoFit/>
          </a:bodyPr>
          <a:lstStyle/>
          <a:p>
            <a:pPr marL="0" indent="0" fontAlgn="base">
              <a:lnSpc>
                <a:spcPct val="100000"/>
              </a:lnSpc>
              <a:spcBef>
                <a:spcPts val="0"/>
              </a:spcBef>
              <a:buFont typeface="Arial" panose="020B0604020202020204" pitchFamily="34" charset="0"/>
              <a:buNone/>
            </a:pPr>
            <a:r>
              <a:rPr lang="en-US" altLang="zh-CN" sz="1600" i="1" dirty="0"/>
              <a:t>Fig4: Our model’s accuracy plateaus at a sample size of 70, meaning that we already have enough data for a strong model. A CV score of 1 means that the model predicts each value exactly; ours retains a margin of error of +-$10, as calculated by the Mean Absolute Error of our predicted values against the test data.</a:t>
            </a:r>
            <a:endParaRPr lang="en-US" sz="2000" i="1" dirty="0"/>
          </a:p>
        </p:txBody>
      </p:sp>
      <p:pic>
        <p:nvPicPr>
          <p:cNvPr id="8" name="Picture 7">
            <a:extLst>
              <a:ext uri="{FF2B5EF4-FFF2-40B4-BE49-F238E27FC236}">
                <a16:creationId xmlns:a16="http://schemas.microsoft.com/office/drawing/2014/main" id="{9A5717EF-1E85-A5DC-4CA5-EFBF9E3BF1D7}"/>
              </a:ext>
            </a:extLst>
          </p:cNvPr>
          <p:cNvPicPr>
            <a:picLocks noChangeAspect="1"/>
          </p:cNvPicPr>
          <p:nvPr/>
        </p:nvPicPr>
        <p:blipFill>
          <a:blip r:embed="rId2"/>
          <a:stretch>
            <a:fillRect/>
          </a:stretch>
        </p:blipFill>
        <p:spPr>
          <a:xfrm>
            <a:off x="838200" y="2184847"/>
            <a:ext cx="4791075" cy="2610270"/>
          </a:xfrm>
          <a:prstGeom prst="rect">
            <a:avLst/>
          </a:prstGeom>
          <a:ln>
            <a:solidFill>
              <a:schemeClr val="tx1"/>
            </a:solidFill>
          </a:ln>
        </p:spPr>
      </p:pic>
      <p:sp>
        <p:nvSpPr>
          <p:cNvPr id="9" name="Content Placeholder 2">
            <a:extLst>
              <a:ext uri="{FF2B5EF4-FFF2-40B4-BE49-F238E27FC236}">
                <a16:creationId xmlns:a16="http://schemas.microsoft.com/office/drawing/2014/main" id="{DFA7B84A-B958-D8C5-8341-734F0FEBF22E}"/>
              </a:ext>
            </a:extLst>
          </p:cNvPr>
          <p:cNvSpPr txBox="1">
            <a:spLocks/>
          </p:cNvSpPr>
          <p:nvPr/>
        </p:nvSpPr>
        <p:spPr>
          <a:xfrm>
            <a:off x="739718" y="1329103"/>
            <a:ext cx="4889557" cy="855744"/>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lnSpc>
                <a:spcPct val="100000"/>
              </a:lnSpc>
              <a:spcBef>
                <a:spcPts val="0"/>
              </a:spcBef>
              <a:buFont typeface="Arial" panose="020B0604020202020204" pitchFamily="34" charset="0"/>
              <a:buNone/>
            </a:pPr>
            <a:r>
              <a:rPr lang="en-US" sz="2400" i="1" dirty="0">
                <a:solidFill>
                  <a:srgbClr val="008E67"/>
                </a:solidFill>
              </a:rPr>
              <a:t>We already have enough data to make consistent predictions.</a:t>
            </a:r>
          </a:p>
        </p:txBody>
      </p:sp>
      <p:sp>
        <p:nvSpPr>
          <p:cNvPr id="10" name="Content Placeholder 2">
            <a:extLst>
              <a:ext uri="{FF2B5EF4-FFF2-40B4-BE49-F238E27FC236}">
                <a16:creationId xmlns:a16="http://schemas.microsoft.com/office/drawing/2014/main" id="{1E693B2F-C3D7-644D-A85B-82852F91254F}"/>
              </a:ext>
            </a:extLst>
          </p:cNvPr>
          <p:cNvSpPr txBox="1">
            <a:spLocks/>
          </p:cNvSpPr>
          <p:nvPr/>
        </p:nvSpPr>
        <p:spPr>
          <a:xfrm>
            <a:off x="6327661" y="1329102"/>
            <a:ext cx="4889557" cy="1261697"/>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lnSpc>
                <a:spcPct val="100000"/>
              </a:lnSpc>
              <a:spcBef>
                <a:spcPts val="0"/>
              </a:spcBef>
              <a:buFont typeface="Arial" panose="020B0604020202020204" pitchFamily="34" charset="0"/>
              <a:buNone/>
            </a:pPr>
            <a:r>
              <a:rPr lang="en-US" sz="2400" i="1" dirty="0">
                <a:solidFill>
                  <a:srgbClr val="008E67"/>
                </a:solidFill>
              </a:rPr>
              <a:t>We have a range of +-$10 to adjust the ticket price around the model’s suggestion of $95.</a:t>
            </a:r>
          </a:p>
        </p:txBody>
      </p:sp>
      <p:sp>
        <p:nvSpPr>
          <p:cNvPr id="12" name="TextBox 11">
            <a:extLst>
              <a:ext uri="{FF2B5EF4-FFF2-40B4-BE49-F238E27FC236}">
                <a16:creationId xmlns:a16="http://schemas.microsoft.com/office/drawing/2014/main" id="{A44E0816-EF4B-1F1F-B086-497844056235}"/>
              </a:ext>
            </a:extLst>
          </p:cNvPr>
          <p:cNvSpPr txBox="1"/>
          <p:nvPr/>
        </p:nvSpPr>
        <p:spPr>
          <a:xfrm>
            <a:off x="6327660" y="2590799"/>
            <a:ext cx="4889557" cy="2308324"/>
          </a:xfrm>
          <a:prstGeom prst="rect">
            <a:avLst/>
          </a:prstGeom>
          <a:noFill/>
          <a:ln w="12700">
            <a:solidFill>
              <a:schemeClr val="tx1"/>
            </a:solidFill>
          </a:ln>
        </p:spPr>
        <p:txBody>
          <a:bodyPr wrap="square" rtlCol="0" anchor="ctr">
            <a:spAutoFit/>
          </a:bodyPr>
          <a:lstStyle/>
          <a:p>
            <a:r>
              <a:rPr lang="en-US" dirty="0"/>
              <a:t>The Mean Absolute Error (MAE) of the model is $10, meaning that the model’s predictions are largely accurate to within $10 of a resort’s actual price.</a:t>
            </a:r>
          </a:p>
          <a:p>
            <a:endParaRPr lang="en-US" b="1" dirty="0">
              <a:solidFill>
                <a:srgbClr val="008E67"/>
              </a:solidFill>
            </a:endParaRPr>
          </a:p>
          <a:p>
            <a:r>
              <a:rPr lang="en-US" b="1" dirty="0">
                <a:solidFill>
                  <a:srgbClr val="008E67"/>
                </a:solidFill>
              </a:rPr>
              <a:t>Given this range, we recommend consulting the marketing team to arrive at a specific number within this range that will appeal to consumers.</a:t>
            </a:r>
          </a:p>
        </p:txBody>
      </p:sp>
    </p:spTree>
    <p:extLst>
      <p:ext uri="{BB962C8B-B14F-4D97-AF65-F5344CB8AC3E}">
        <p14:creationId xmlns:p14="http://schemas.microsoft.com/office/powerpoint/2010/main" val="3977297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AE3B5-C3BE-B8FB-7A21-54911DB6B61C}"/>
              </a:ext>
            </a:extLst>
          </p:cNvPr>
          <p:cNvSpPr>
            <a:spLocks noGrp="1"/>
          </p:cNvSpPr>
          <p:nvPr>
            <p:ph type="title"/>
          </p:nvPr>
        </p:nvSpPr>
        <p:spPr>
          <a:xfrm>
            <a:off x="701618" y="347872"/>
            <a:ext cx="10515600" cy="815975"/>
          </a:xfrm>
        </p:spPr>
        <p:txBody>
          <a:bodyPr>
            <a:noAutofit/>
          </a:bodyPr>
          <a:lstStyle/>
          <a:p>
            <a:r>
              <a:rPr lang="en-US" dirty="0"/>
              <a:t>Conclusion</a:t>
            </a:r>
          </a:p>
        </p:txBody>
      </p:sp>
      <p:cxnSp>
        <p:nvCxnSpPr>
          <p:cNvPr id="5" name="Straight Connector 4">
            <a:extLst>
              <a:ext uri="{FF2B5EF4-FFF2-40B4-BE49-F238E27FC236}">
                <a16:creationId xmlns:a16="http://schemas.microsoft.com/office/drawing/2014/main" id="{443E4DD0-5090-A626-9D65-9FAA9374CA19}"/>
              </a:ext>
            </a:extLst>
          </p:cNvPr>
          <p:cNvCxnSpPr>
            <a:cxnSpLocks/>
          </p:cNvCxnSpPr>
          <p:nvPr/>
        </p:nvCxnSpPr>
        <p:spPr>
          <a:xfrm>
            <a:off x="838200" y="1052423"/>
            <a:ext cx="1058317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D9B3004C-05EF-B79B-8B99-FE862E42490B}"/>
              </a:ext>
            </a:extLst>
          </p:cNvPr>
          <p:cNvSpPr>
            <a:spLocks noGrp="1"/>
          </p:cNvSpPr>
          <p:nvPr>
            <p:ph idx="1"/>
          </p:nvPr>
        </p:nvSpPr>
        <p:spPr>
          <a:xfrm>
            <a:off x="4700587" y="1286016"/>
            <a:ext cx="2790824" cy="523220"/>
          </a:xfrm>
        </p:spPr>
        <p:txBody>
          <a:bodyPr>
            <a:noAutofit/>
          </a:bodyPr>
          <a:lstStyle/>
          <a:p>
            <a:pPr marL="0" indent="0" algn="ctr" rtl="0" fontAlgn="base">
              <a:spcBef>
                <a:spcPts val="0"/>
              </a:spcBef>
              <a:spcAft>
                <a:spcPts val="0"/>
              </a:spcAft>
              <a:buNone/>
            </a:pPr>
            <a:r>
              <a:rPr lang="en-US" sz="3200" b="1" i="0" strike="noStrike" dirty="0">
                <a:solidFill>
                  <a:srgbClr val="008E67"/>
                </a:solidFill>
                <a:effectLst/>
              </a:rPr>
              <a:t>Success Story:</a:t>
            </a:r>
            <a:endParaRPr lang="en-US" sz="2000" b="1" dirty="0">
              <a:solidFill>
                <a:srgbClr val="008E67"/>
              </a:solidFill>
            </a:endParaRPr>
          </a:p>
        </p:txBody>
      </p:sp>
      <p:sp>
        <p:nvSpPr>
          <p:cNvPr id="11" name="TextBox 10">
            <a:extLst>
              <a:ext uri="{FF2B5EF4-FFF2-40B4-BE49-F238E27FC236}">
                <a16:creationId xmlns:a16="http://schemas.microsoft.com/office/drawing/2014/main" id="{4C67F364-4EE0-3D56-68FB-075AB4E76A4B}"/>
              </a:ext>
            </a:extLst>
          </p:cNvPr>
          <p:cNvSpPr txBox="1"/>
          <p:nvPr/>
        </p:nvSpPr>
        <p:spPr>
          <a:xfrm>
            <a:off x="752475" y="1937907"/>
            <a:ext cx="5257799" cy="523220"/>
          </a:xfrm>
          <a:prstGeom prst="rect">
            <a:avLst/>
          </a:prstGeom>
          <a:noFill/>
        </p:spPr>
        <p:txBody>
          <a:bodyPr wrap="square">
            <a:noAutofit/>
          </a:bodyPr>
          <a:lstStyle/>
          <a:p>
            <a:pPr algn="ctr"/>
            <a:r>
              <a:rPr kumimoji="0" lang="en-US" sz="2400" b="0" i="0" u="none" strike="noStrike" kern="1200" cap="none" spc="0" normalizeH="0" baseline="0" noProof="0" dirty="0">
                <a:ln>
                  <a:noFill/>
                </a:ln>
                <a:solidFill>
                  <a:srgbClr val="FF0000"/>
                </a:solidFill>
                <a:effectLst/>
                <a:uLnTx/>
                <a:uFillTx/>
                <a:ea typeface="+mn-ea"/>
                <a:cs typeface="+mn-cs"/>
              </a:rPr>
              <a:t>Initial Problems</a:t>
            </a:r>
            <a:endParaRPr lang="en-US" sz="1600" dirty="0">
              <a:solidFill>
                <a:srgbClr val="FF0000"/>
              </a:solidFill>
            </a:endParaRPr>
          </a:p>
        </p:txBody>
      </p:sp>
      <p:sp>
        <p:nvSpPr>
          <p:cNvPr id="15" name="TextBox 14">
            <a:extLst>
              <a:ext uri="{FF2B5EF4-FFF2-40B4-BE49-F238E27FC236}">
                <a16:creationId xmlns:a16="http://schemas.microsoft.com/office/drawing/2014/main" id="{807BA905-FE1A-AFD3-63FB-631A7427E45B}"/>
              </a:ext>
            </a:extLst>
          </p:cNvPr>
          <p:cNvSpPr txBox="1"/>
          <p:nvPr/>
        </p:nvSpPr>
        <p:spPr>
          <a:xfrm>
            <a:off x="6048374" y="1936888"/>
            <a:ext cx="5325375" cy="523220"/>
          </a:xfrm>
          <a:prstGeom prst="rect">
            <a:avLst/>
          </a:prstGeom>
          <a:noFill/>
        </p:spPr>
        <p:txBody>
          <a:bodyPr wrap="square">
            <a:noAutofit/>
          </a:bodyPr>
          <a:lstStyle/>
          <a:p>
            <a:pPr algn="ctr"/>
            <a:r>
              <a:rPr kumimoji="0" lang="en-US" altLang="zh-CN" sz="2400" b="0" i="0" u="none" strike="noStrike" kern="1200" cap="none" spc="0" normalizeH="0" baseline="0" noProof="0" dirty="0">
                <a:ln>
                  <a:noFill/>
                </a:ln>
                <a:solidFill>
                  <a:srgbClr val="008E67"/>
                </a:solidFill>
                <a:effectLst/>
                <a:uLnTx/>
                <a:uFillTx/>
                <a:ea typeface="+mn-ea"/>
                <a:cs typeface="+mn-cs"/>
              </a:rPr>
              <a:t>Achieved Solutions</a:t>
            </a:r>
            <a:endParaRPr lang="en-US" sz="1600" dirty="0">
              <a:solidFill>
                <a:srgbClr val="008E67"/>
              </a:solidFill>
            </a:endParaRPr>
          </a:p>
        </p:txBody>
      </p:sp>
      <p:sp>
        <p:nvSpPr>
          <p:cNvPr id="18" name="TextBox 17">
            <a:extLst>
              <a:ext uri="{FF2B5EF4-FFF2-40B4-BE49-F238E27FC236}">
                <a16:creationId xmlns:a16="http://schemas.microsoft.com/office/drawing/2014/main" id="{83E0E06F-5E8D-DC0D-8E42-1AFE9ED65A12}"/>
              </a:ext>
            </a:extLst>
          </p:cNvPr>
          <p:cNvSpPr txBox="1"/>
          <p:nvPr/>
        </p:nvSpPr>
        <p:spPr>
          <a:xfrm>
            <a:off x="1702479" y="2621413"/>
            <a:ext cx="3357790" cy="646331"/>
          </a:xfrm>
          <a:prstGeom prst="rect">
            <a:avLst/>
          </a:prstGeom>
          <a:noFill/>
        </p:spPr>
        <p:txBody>
          <a:bodyPr wrap="square">
            <a:spAutoFit/>
          </a:bodyPr>
          <a:lstStyle/>
          <a:p>
            <a:pPr marL="0" indent="0" rtl="0" fontAlgn="base">
              <a:spcBef>
                <a:spcPts val="0"/>
              </a:spcBef>
              <a:spcAft>
                <a:spcPts val="0"/>
              </a:spcAft>
              <a:buNone/>
            </a:pPr>
            <a:r>
              <a:rPr lang="en-US" sz="1800" i="0" u="none" strike="noStrike" dirty="0">
                <a:effectLst/>
              </a:rPr>
              <a:t>Big Mountain </a:t>
            </a:r>
            <a:r>
              <a:rPr lang="en-US" sz="1800" i="0" u="none" strike="noStrike" dirty="0">
                <a:solidFill>
                  <a:srgbClr val="FF0000"/>
                </a:solidFill>
                <a:effectLst/>
              </a:rPr>
              <a:t>had no data-driven price point</a:t>
            </a:r>
            <a:r>
              <a:rPr lang="en-US" sz="1800" i="0" u="none" strike="noStrike" dirty="0">
                <a:effectLst/>
              </a:rPr>
              <a:t>.</a:t>
            </a:r>
          </a:p>
        </p:txBody>
      </p:sp>
      <p:sp>
        <p:nvSpPr>
          <p:cNvPr id="20" name="TextBox 19">
            <a:extLst>
              <a:ext uri="{FF2B5EF4-FFF2-40B4-BE49-F238E27FC236}">
                <a16:creationId xmlns:a16="http://schemas.microsoft.com/office/drawing/2014/main" id="{CAACDF22-2CE6-A9B7-06C0-514B38922993}"/>
              </a:ext>
            </a:extLst>
          </p:cNvPr>
          <p:cNvSpPr txBox="1"/>
          <p:nvPr/>
        </p:nvSpPr>
        <p:spPr>
          <a:xfrm>
            <a:off x="1702479" y="3777167"/>
            <a:ext cx="3357790" cy="646331"/>
          </a:xfrm>
          <a:prstGeom prst="rect">
            <a:avLst/>
          </a:prstGeom>
          <a:noFill/>
        </p:spPr>
        <p:txBody>
          <a:bodyPr wrap="square">
            <a:spAutoFit/>
          </a:bodyPr>
          <a:lstStyle/>
          <a:p>
            <a:pPr marL="0" indent="0" rtl="0" fontAlgn="base">
              <a:spcBef>
                <a:spcPts val="0"/>
              </a:spcBef>
              <a:spcAft>
                <a:spcPts val="0"/>
              </a:spcAft>
              <a:buNone/>
            </a:pPr>
            <a:r>
              <a:rPr lang="en-US" sz="1800" dirty="0">
                <a:effectLst/>
              </a:rPr>
              <a:t>Big Mountain </a:t>
            </a:r>
            <a:r>
              <a:rPr lang="en-US" sz="1800" i="0" u="none" strike="noStrike" dirty="0">
                <a:effectLst/>
              </a:rPr>
              <a:t>did </a:t>
            </a:r>
            <a:r>
              <a:rPr lang="en-US" sz="1800" i="0" u="none" strike="noStrike" dirty="0">
                <a:solidFill>
                  <a:srgbClr val="FF0000"/>
                </a:solidFill>
                <a:effectLst/>
              </a:rPr>
              <a:t>not understand the ROI of its facilities</a:t>
            </a:r>
            <a:r>
              <a:rPr lang="en-US" sz="1800" i="0" u="none" strike="noStrike" dirty="0">
                <a:effectLst/>
              </a:rPr>
              <a:t>.</a:t>
            </a:r>
          </a:p>
        </p:txBody>
      </p:sp>
      <p:sp>
        <p:nvSpPr>
          <p:cNvPr id="22" name="TextBox 21">
            <a:extLst>
              <a:ext uri="{FF2B5EF4-FFF2-40B4-BE49-F238E27FC236}">
                <a16:creationId xmlns:a16="http://schemas.microsoft.com/office/drawing/2014/main" id="{27A20522-AB3D-EF6C-722A-E7658CD2978B}"/>
              </a:ext>
            </a:extLst>
          </p:cNvPr>
          <p:cNvSpPr txBox="1"/>
          <p:nvPr/>
        </p:nvSpPr>
        <p:spPr>
          <a:xfrm>
            <a:off x="1702479" y="4995297"/>
            <a:ext cx="3253015" cy="923330"/>
          </a:xfrm>
          <a:prstGeom prst="rect">
            <a:avLst/>
          </a:prstGeom>
          <a:noFill/>
        </p:spPr>
        <p:txBody>
          <a:bodyPr wrap="square">
            <a:spAutoFit/>
          </a:bodyPr>
          <a:lstStyle/>
          <a:p>
            <a:pPr marL="0" indent="0">
              <a:spcBef>
                <a:spcPts val="0"/>
              </a:spcBef>
              <a:buNone/>
            </a:pPr>
            <a:r>
              <a:rPr lang="en-US" sz="1800" i="0" u="none" strike="noStrike" dirty="0">
                <a:effectLst/>
              </a:rPr>
              <a:t>Big Mountain must </a:t>
            </a:r>
            <a:r>
              <a:rPr lang="en-US" sz="1800" i="0" u="none" strike="noStrike" dirty="0">
                <a:solidFill>
                  <a:srgbClr val="FF0000"/>
                </a:solidFill>
                <a:effectLst/>
              </a:rPr>
              <a:t>cover the $1.5mil operating cost increase </a:t>
            </a:r>
            <a:r>
              <a:rPr lang="en-US" sz="1800" i="0" u="none" strike="noStrike" dirty="0">
                <a:effectLst/>
              </a:rPr>
              <a:t>from the new lift.</a:t>
            </a:r>
            <a:endParaRPr lang="en-US" sz="1600" dirty="0"/>
          </a:p>
        </p:txBody>
      </p:sp>
      <p:sp>
        <p:nvSpPr>
          <p:cNvPr id="23" name="TextBox 22">
            <a:extLst>
              <a:ext uri="{FF2B5EF4-FFF2-40B4-BE49-F238E27FC236}">
                <a16:creationId xmlns:a16="http://schemas.microsoft.com/office/drawing/2014/main" id="{B4FDC914-D90D-9669-93F3-27C6BA333761}"/>
              </a:ext>
            </a:extLst>
          </p:cNvPr>
          <p:cNvSpPr txBox="1"/>
          <p:nvPr/>
        </p:nvSpPr>
        <p:spPr>
          <a:xfrm>
            <a:off x="6953250" y="2564263"/>
            <a:ext cx="3634016" cy="923330"/>
          </a:xfrm>
          <a:prstGeom prst="rect">
            <a:avLst/>
          </a:prstGeom>
          <a:noFill/>
        </p:spPr>
        <p:txBody>
          <a:bodyPr wrap="square">
            <a:spAutoFit/>
          </a:bodyPr>
          <a:lstStyle/>
          <a:p>
            <a:pPr marL="0" indent="0" rtl="0" fontAlgn="base">
              <a:spcBef>
                <a:spcPts val="0"/>
              </a:spcBef>
              <a:spcAft>
                <a:spcPts val="0"/>
              </a:spcAft>
              <a:buNone/>
            </a:pPr>
            <a:r>
              <a:rPr lang="en-US" sz="1800" i="0" u="none" strike="noStrike" dirty="0">
                <a:effectLst/>
              </a:rPr>
              <a:t>We leveraged machin</a:t>
            </a:r>
            <a:r>
              <a:rPr lang="en-US" dirty="0"/>
              <a:t>e learning and </a:t>
            </a:r>
            <a:r>
              <a:rPr lang="en-US" b="1" dirty="0">
                <a:solidFill>
                  <a:srgbClr val="008E67"/>
                </a:solidFill>
              </a:rPr>
              <a:t>determined a data-driven optimal price range of $95 (+-$10)</a:t>
            </a:r>
            <a:endParaRPr lang="en-US" sz="1800" b="1" i="0" u="none" strike="noStrike" dirty="0">
              <a:solidFill>
                <a:srgbClr val="008E67"/>
              </a:solidFill>
              <a:effectLst/>
            </a:endParaRPr>
          </a:p>
        </p:txBody>
      </p:sp>
      <p:sp>
        <p:nvSpPr>
          <p:cNvPr id="24" name="TextBox 23">
            <a:extLst>
              <a:ext uri="{FF2B5EF4-FFF2-40B4-BE49-F238E27FC236}">
                <a16:creationId xmlns:a16="http://schemas.microsoft.com/office/drawing/2014/main" id="{10982882-AF32-A1B0-A3FF-572C6BA8A06F}"/>
              </a:ext>
            </a:extLst>
          </p:cNvPr>
          <p:cNvSpPr txBox="1"/>
          <p:nvPr/>
        </p:nvSpPr>
        <p:spPr>
          <a:xfrm>
            <a:off x="6953250" y="3624767"/>
            <a:ext cx="3634016" cy="1200329"/>
          </a:xfrm>
          <a:prstGeom prst="rect">
            <a:avLst/>
          </a:prstGeom>
          <a:noFill/>
        </p:spPr>
        <p:txBody>
          <a:bodyPr wrap="square">
            <a:spAutoFit/>
          </a:bodyPr>
          <a:lstStyle/>
          <a:p>
            <a:pPr marL="0" indent="0" rtl="0" fontAlgn="base">
              <a:spcBef>
                <a:spcPts val="0"/>
              </a:spcBef>
              <a:spcAft>
                <a:spcPts val="0"/>
              </a:spcAft>
              <a:buNone/>
            </a:pPr>
            <a:r>
              <a:rPr lang="en-US" sz="1800" i="0" u="none" strike="noStrike" dirty="0">
                <a:effectLst/>
              </a:rPr>
              <a:t>We performed random forest modeling on competitor data and </a:t>
            </a:r>
            <a:r>
              <a:rPr lang="en-US" sz="1800" b="1" i="0" u="none" strike="noStrike" dirty="0">
                <a:solidFill>
                  <a:srgbClr val="008E67"/>
                </a:solidFill>
                <a:effectLst/>
              </a:rPr>
              <a:t>uncovered which facilities drive value and which can be cut back.</a:t>
            </a:r>
          </a:p>
        </p:txBody>
      </p:sp>
      <p:sp>
        <p:nvSpPr>
          <p:cNvPr id="25" name="TextBox 24">
            <a:extLst>
              <a:ext uri="{FF2B5EF4-FFF2-40B4-BE49-F238E27FC236}">
                <a16:creationId xmlns:a16="http://schemas.microsoft.com/office/drawing/2014/main" id="{27200A7E-E883-D0BC-8DBA-8A5ECECF92F5}"/>
              </a:ext>
            </a:extLst>
          </p:cNvPr>
          <p:cNvSpPr txBox="1"/>
          <p:nvPr/>
        </p:nvSpPr>
        <p:spPr>
          <a:xfrm>
            <a:off x="6953250" y="4919097"/>
            <a:ext cx="3634016" cy="1200329"/>
          </a:xfrm>
          <a:prstGeom prst="rect">
            <a:avLst/>
          </a:prstGeom>
          <a:noFill/>
        </p:spPr>
        <p:txBody>
          <a:bodyPr wrap="square">
            <a:spAutoFit/>
          </a:bodyPr>
          <a:lstStyle/>
          <a:p>
            <a:pPr fontAlgn="base"/>
            <a:r>
              <a:rPr lang="en-US" dirty="0"/>
              <a:t>Our combination of a new price point and strategic facilities reduction can lead to </a:t>
            </a:r>
            <a:r>
              <a:rPr lang="en-US" b="1" dirty="0">
                <a:solidFill>
                  <a:srgbClr val="008E67"/>
                </a:solidFill>
              </a:rPr>
              <a:t>a revenue increase of </a:t>
            </a:r>
            <a:r>
              <a:rPr lang="en-US" sz="1800" b="1" i="0" strike="noStrike" dirty="0">
                <a:solidFill>
                  <a:srgbClr val="008E67"/>
                </a:solidFill>
                <a:effectLst/>
              </a:rPr>
              <a:t>$24.5mil.</a:t>
            </a:r>
          </a:p>
        </p:txBody>
      </p:sp>
      <p:sp>
        <p:nvSpPr>
          <p:cNvPr id="26" name="Arrow: Right 25">
            <a:extLst>
              <a:ext uri="{FF2B5EF4-FFF2-40B4-BE49-F238E27FC236}">
                <a16:creationId xmlns:a16="http://schemas.microsoft.com/office/drawing/2014/main" id="{BC0CFE5D-A1E1-4B03-0323-D2E2B0CFC61D}"/>
              </a:ext>
            </a:extLst>
          </p:cNvPr>
          <p:cNvSpPr/>
          <p:nvPr/>
        </p:nvSpPr>
        <p:spPr>
          <a:xfrm>
            <a:off x="5638081" y="3463265"/>
            <a:ext cx="1077044" cy="1523331"/>
          </a:xfrm>
          <a:prstGeom prst="rightArrow">
            <a:avLst/>
          </a:prstGeom>
          <a:solidFill>
            <a:srgbClr val="008E6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1D33857-4C1B-EDC7-D0F5-7B7E8D1EA2BF}"/>
              </a:ext>
            </a:extLst>
          </p:cNvPr>
          <p:cNvSpPr/>
          <p:nvPr/>
        </p:nvSpPr>
        <p:spPr>
          <a:xfrm>
            <a:off x="1575440" y="2416304"/>
            <a:ext cx="3834041" cy="373817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6107D8E-E0E7-EFE1-4275-85E2040675AE}"/>
              </a:ext>
            </a:extLst>
          </p:cNvPr>
          <p:cNvSpPr/>
          <p:nvPr/>
        </p:nvSpPr>
        <p:spPr>
          <a:xfrm>
            <a:off x="6855505" y="2418342"/>
            <a:ext cx="3834041" cy="373817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5810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1825</TotalTime>
  <Words>883</Words>
  <Application>Microsoft Office PowerPoint</Application>
  <PresentationFormat>Widescreen</PresentationFormat>
  <Paragraphs>82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Recommendation on Ticket Price &amp; Facilities Adjustments</vt:lpstr>
      <vt:lpstr>Problem Identification</vt:lpstr>
      <vt:lpstr>Problem Identification</vt:lpstr>
      <vt:lpstr>Boardspring’s Solution Process</vt:lpstr>
      <vt:lpstr>Recommendation Summary</vt:lpstr>
      <vt:lpstr>Methodology – Ticket Price Recommendation</vt:lpstr>
      <vt:lpstr>Methodology – Facilities Recommendations </vt:lpstr>
      <vt:lpstr>Methodology – Results Testing &amp; Interpreting</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Recommendation on Ticket Price &amp; Facilities Adjustments</dc:title>
  <dc:creator>Joshua Ogden-Davis</dc:creator>
  <cp:lastModifiedBy>Joshua Ogden-Davis</cp:lastModifiedBy>
  <cp:revision>38</cp:revision>
  <dcterms:created xsi:type="dcterms:W3CDTF">2023-08-14T16:00:07Z</dcterms:created>
  <dcterms:modified xsi:type="dcterms:W3CDTF">2023-08-16T20:51:00Z</dcterms:modified>
</cp:coreProperties>
</file>