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288000" cy="10287000"/>
  <p:notesSz cx="6858000" cy="9144000"/>
  <p:embeddedFontLst>
    <p:embeddedFont>
      <p:font typeface="TT Lakes Neue Expanded Bold" charset="1" panose="02010001040000080307"/>
      <p:regular r:id="rId17"/>
    </p:embeddedFont>
    <p:embeddedFont>
      <p:font typeface="Poppins" charset="1" panose="00000500000000000000"/>
      <p:regular r:id="rId18"/>
    </p:embeddedFont>
    <p:embeddedFont>
      <p:font typeface="Poppins Bold" charset="1" panose="0000080000000000000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0.png" Type="http://schemas.openxmlformats.org/officeDocument/2006/relationships/image"/><Relationship Id="rId12" Target="../media/image11.svg" Type="http://schemas.openxmlformats.org/officeDocument/2006/relationships/image"/><Relationship Id="rId13" Target="../media/image12.png" Type="http://schemas.openxmlformats.org/officeDocument/2006/relationships/image"/><Relationship Id="rId14" Target="../media/image13.svg" Type="http://schemas.openxmlformats.org/officeDocument/2006/relationships/image"/><Relationship Id="rId15" Target="../media/image14.png" Type="http://schemas.openxmlformats.org/officeDocument/2006/relationships/image"/><Relationship Id="rId16" Target="../media/image15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0.png" Type="http://schemas.openxmlformats.org/officeDocument/2006/relationships/image"/><Relationship Id="rId3" Target="../media/image31.svg" Type="http://schemas.openxmlformats.org/officeDocument/2006/relationships/image"/><Relationship Id="rId4" Target="../media/image14.png" Type="http://schemas.openxmlformats.org/officeDocument/2006/relationships/image"/><Relationship Id="rId5" Target="../media/image15.svg" Type="http://schemas.openxmlformats.org/officeDocument/2006/relationships/image"/><Relationship Id="rId6" Target="../media/image3.png" Type="http://schemas.openxmlformats.org/officeDocument/2006/relationships/image"/><Relationship Id="rId7" Target="../media/image32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12.png" Type="http://schemas.openxmlformats.org/officeDocument/2006/relationships/image"/><Relationship Id="rId4" Target="../media/image1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8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6.png" Type="http://schemas.openxmlformats.org/officeDocument/2006/relationships/image"/><Relationship Id="rId5" Target="../media/image17.svg" Type="http://schemas.openxmlformats.org/officeDocument/2006/relationships/image"/><Relationship Id="rId6" Target="../media/image12.png" Type="http://schemas.openxmlformats.org/officeDocument/2006/relationships/image"/><Relationship Id="rId7" Target="../media/image13.svg" Type="http://schemas.openxmlformats.org/officeDocument/2006/relationships/image"/><Relationship Id="rId8" Target="../media/image14.png" Type="http://schemas.openxmlformats.org/officeDocument/2006/relationships/image"/><Relationship Id="rId9" Target="../media/image15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5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6.png" Type="http://schemas.openxmlformats.org/officeDocument/2006/relationships/image"/><Relationship Id="rId5" Target="../media/image17.svg" Type="http://schemas.openxmlformats.org/officeDocument/2006/relationships/image"/><Relationship Id="rId6" Target="../media/image12.png" Type="http://schemas.openxmlformats.org/officeDocument/2006/relationships/image"/><Relationship Id="rId7" Target="../media/image13.svg" Type="http://schemas.openxmlformats.org/officeDocument/2006/relationships/image"/><Relationship Id="rId8" Target="../media/image3.png" Type="http://schemas.openxmlformats.org/officeDocument/2006/relationships/image"/><Relationship Id="rId9" Target="../media/image14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1.png" Type="http://schemas.openxmlformats.org/officeDocument/2006/relationships/image"/><Relationship Id="rId2" Target="../media/image12.png" Type="http://schemas.openxmlformats.org/officeDocument/2006/relationships/image"/><Relationship Id="rId3" Target="../media/image13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19.png" Type="http://schemas.openxmlformats.org/officeDocument/2006/relationships/image"/><Relationship Id="rId7" Target="../media/image20.svg" Type="http://schemas.openxmlformats.org/officeDocument/2006/relationships/image"/><Relationship Id="rId8" Target="../media/image14.png" Type="http://schemas.openxmlformats.org/officeDocument/2006/relationships/image"/><Relationship Id="rId9" Target="../media/image15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svg" Type="http://schemas.openxmlformats.org/officeDocument/2006/relationships/image"/><Relationship Id="rId4" Target="../media/image14.png" Type="http://schemas.openxmlformats.org/officeDocument/2006/relationships/image"/><Relationship Id="rId5" Target="../media/image15.svg" Type="http://schemas.openxmlformats.org/officeDocument/2006/relationships/image"/><Relationship Id="rId6" Target="../media/image22.png" Type="http://schemas.openxmlformats.org/officeDocument/2006/relationships/image"/><Relationship Id="rId7" Target="../media/image23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14.png" Type="http://schemas.openxmlformats.org/officeDocument/2006/relationships/image"/><Relationship Id="rId7" Target="../media/image15.svg" Type="http://schemas.openxmlformats.org/officeDocument/2006/relationships/image"/><Relationship Id="rId8" Target="../media/image24.png" Type="http://schemas.openxmlformats.org/officeDocument/2006/relationships/image"/><Relationship Id="rId9" Target="../media/image25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14.png" Type="http://schemas.openxmlformats.org/officeDocument/2006/relationships/image"/><Relationship Id="rId7" Target="../media/image15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14.png" Type="http://schemas.openxmlformats.org/officeDocument/2006/relationships/image"/><Relationship Id="rId7" Target="../media/image15.svg" Type="http://schemas.openxmlformats.org/officeDocument/2006/relationships/image"/><Relationship Id="rId8" Target="../media/image26.png" Type="http://schemas.openxmlformats.org/officeDocument/2006/relationships/image"/><Relationship Id="rId9" Target="../media/image27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svg" Type="http://schemas.openxmlformats.org/officeDocument/2006/relationships/image"/><Relationship Id="rId4" Target="../media/image14.png" Type="http://schemas.openxmlformats.org/officeDocument/2006/relationships/image"/><Relationship Id="rId5" Target="../media/image15.svg" Type="http://schemas.openxmlformats.org/officeDocument/2006/relationships/image"/><Relationship Id="rId6" Target="../media/image28.png" Type="http://schemas.openxmlformats.org/officeDocument/2006/relationships/image"/><Relationship Id="rId7" Target="../media/image29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97B2">
                <a:alpha val="100000"/>
              </a:srgbClr>
            </a:gs>
            <a:gs pos="50000">
              <a:srgbClr val="3A6A9E">
                <a:alpha val="100000"/>
              </a:srgbClr>
            </a:gs>
            <a:gs pos="100000">
              <a:srgbClr val="103863">
                <a:alpha val="100000"/>
              </a:srgbClr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771865" y="-485270"/>
            <a:ext cx="11706247" cy="11706247"/>
          </a:xfrm>
          <a:custGeom>
            <a:avLst/>
            <a:gdLst/>
            <a:ahLst/>
            <a:cxnLst/>
            <a:rect r="r" b="b" t="t" l="l"/>
            <a:pathLst>
              <a:path h="11706247" w="11706247">
                <a:moveTo>
                  <a:pt x="0" y="0"/>
                </a:moveTo>
                <a:lnTo>
                  <a:pt x="11706247" y="0"/>
                </a:lnTo>
                <a:lnTo>
                  <a:pt x="11706247" y="11706247"/>
                </a:lnTo>
                <a:lnTo>
                  <a:pt x="0" y="117062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955865" y="837130"/>
            <a:ext cx="6994113" cy="8229600"/>
          </a:xfrm>
          <a:custGeom>
            <a:avLst/>
            <a:gdLst/>
            <a:ahLst/>
            <a:cxnLst/>
            <a:rect r="r" b="b" t="t" l="l"/>
            <a:pathLst>
              <a:path h="8229600" w="6994113">
                <a:moveTo>
                  <a:pt x="0" y="0"/>
                </a:moveTo>
                <a:lnTo>
                  <a:pt x="6994113" y="0"/>
                </a:lnTo>
                <a:lnTo>
                  <a:pt x="6994113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5033811" y="837130"/>
            <a:ext cx="6994113" cy="8229600"/>
          </a:xfrm>
          <a:custGeom>
            <a:avLst/>
            <a:gdLst/>
            <a:ahLst/>
            <a:cxnLst/>
            <a:rect r="r" b="b" t="t" l="l"/>
            <a:pathLst>
              <a:path h="8229600" w="6994113">
                <a:moveTo>
                  <a:pt x="0" y="0"/>
                </a:moveTo>
                <a:lnTo>
                  <a:pt x="6994112" y="0"/>
                </a:lnTo>
                <a:lnTo>
                  <a:pt x="6994112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64328" y="1316099"/>
            <a:ext cx="17846758" cy="7657882"/>
          </a:xfrm>
          <a:custGeom>
            <a:avLst/>
            <a:gdLst/>
            <a:ahLst/>
            <a:cxnLst/>
            <a:rect r="r" b="b" t="t" l="l"/>
            <a:pathLst>
              <a:path h="7657882" w="17846758">
                <a:moveTo>
                  <a:pt x="0" y="0"/>
                </a:moveTo>
                <a:lnTo>
                  <a:pt x="17846758" y="0"/>
                </a:lnTo>
                <a:lnTo>
                  <a:pt x="17846758" y="7657882"/>
                </a:lnTo>
                <a:lnTo>
                  <a:pt x="0" y="765788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3432394" y="1993959"/>
            <a:ext cx="4292360" cy="5991873"/>
          </a:xfrm>
          <a:custGeom>
            <a:avLst/>
            <a:gdLst/>
            <a:ahLst/>
            <a:cxnLst/>
            <a:rect r="r" b="b" t="t" l="l"/>
            <a:pathLst>
              <a:path h="5991873" w="4292360">
                <a:moveTo>
                  <a:pt x="0" y="0"/>
                </a:moveTo>
                <a:lnTo>
                  <a:pt x="4292361" y="0"/>
                </a:lnTo>
                <a:lnTo>
                  <a:pt x="4292361" y="5991874"/>
                </a:lnTo>
                <a:lnTo>
                  <a:pt x="0" y="599187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1487138" y="1619704"/>
            <a:ext cx="5522749" cy="7047591"/>
          </a:xfrm>
          <a:custGeom>
            <a:avLst/>
            <a:gdLst/>
            <a:ahLst/>
            <a:cxnLst/>
            <a:rect r="r" b="b" t="t" l="l"/>
            <a:pathLst>
              <a:path h="7047591" w="5522749">
                <a:moveTo>
                  <a:pt x="0" y="0"/>
                </a:moveTo>
                <a:lnTo>
                  <a:pt x="5522749" y="0"/>
                </a:lnTo>
                <a:lnTo>
                  <a:pt x="5522749" y="7047592"/>
                </a:lnTo>
                <a:lnTo>
                  <a:pt x="0" y="704759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2621718" y="6146307"/>
            <a:ext cx="4637582" cy="4114800"/>
          </a:xfrm>
          <a:custGeom>
            <a:avLst/>
            <a:gdLst/>
            <a:ahLst/>
            <a:cxnLst/>
            <a:rect r="r" b="b" t="t" l="l"/>
            <a:pathLst>
              <a:path h="4114800" w="4637582">
                <a:moveTo>
                  <a:pt x="0" y="0"/>
                </a:moveTo>
                <a:lnTo>
                  <a:pt x="4637582" y="0"/>
                </a:lnTo>
                <a:lnTo>
                  <a:pt x="463758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028700" y="1719318"/>
            <a:ext cx="685996" cy="518768"/>
          </a:xfrm>
          <a:custGeom>
            <a:avLst/>
            <a:gdLst/>
            <a:ahLst/>
            <a:cxnLst/>
            <a:rect r="r" b="b" t="t" l="l"/>
            <a:pathLst>
              <a:path h="518768" w="685996">
                <a:moveTo>
                  <a:pt x="0" y="0"/>
                </a:moveTo>
                <a:lnTo>
                  <a:pt x="685996" y="0"/>
                </a:lnTo>
                <a:lnTo>
                  <a:pt x="685996" y="518768"/>
                </a:lnTo>
                <a:lnTo>
                  <a:pt x="0" y="518768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8071668" y="1963445"/>
            <a:ext cx="549282" cy="549282"/>
          </a:xfrm>
          <a:custGeom>
            <a:avLst/>
            <a:gdLst/>
            <a:ahLst/>
            <a:cxnLst/>
            <a:rect r="r" b="b" t="t" l="l"/>
            <a:pathLst>
              <a:path h="549282" w="549282">
                <a:moveTo>
                  <a:pt x="0" y="0"/>
                </a:moveTo>
                <a:lnTo>
                  <a:pt x="549282" y="0"/>
                </a:lnTo>
                <a:lnTo>
                  <a:pt x="549282" y="549282"/>
                </a:lnTo>
                <a:lnTo>
                  <a:pt x="0" y="549282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7600950" y="9365373"/>
            <a:ext cx="3086100" cy="3086100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62716" y="0"/>
                  </a:moveTo>
                  <a:lnTo>
                    <a:pt x="750084" y="0"/>
                  </a:lnTo>
                  <a:cubicBezTo>
                    <a:pt x="766717" y="0"/>
                    <a:pt x="782669" y="6608"/>
                    <a:pt x="794431" y="18369"/>
                  </a:cubicBezTo>
                  <a:cubicBezTo>
                    <a:pt x="806192" y="30131"/>
                    <a:pt x="812800" y="46083"/>
                    <a:pt x="812800" y="62716"/>
                  </a:cubicBezTo>
                  <a:lnTo>
                    <a:pt x="812800" y="750084"/>
                  </a:lnTo>
                  <a:cubicBezTo>
                    <a:pt x="812800" y="766717"/>
                    <a:pt x="806192" y="782669"/>
                    <a:pt x="794431" y="794431"/>
                  </a:cubicBezTo>
                  <a:cubicBezTo>
                    <a:pt x="782669" y="806192"/>
                    <a:pt x="766717" y="812800"/>
                    <a:pt x="750084" y="812800"/>
                  </a:cubicBezTo>
                  <a:lnTo>
                    <a:pt x="62716" y="812800"/>
                  </a:lnTo>
                  <a:cubicBezTo>
                    <a:pt x="46083" y="812800"/>
                    <a:pt x="30131" y="806192"/>
                    <a:pt x="18369" y="794431"/>
                  </a:cubicBezTo>
                  <a:cubicBezTo>
                    <a:pt x="6608" y="782669"/>
                    <a:pt x="0" y="766717"/>
                    <a:pt x="0" y="750084"/>
                  </a:cubicBezTo>
                  <a:lnTo>
                    <a:pt x="0" y="62716"/>
                  </a:lnTo>
                  <a:cubicBezTo>
                    <a:pt x="0" y="46083"/>
                    <a:pt x="6608" y="30131"/>
                    <a:pt x="18369" y="18369"/>
                  </a:cubicBezTo>
                  <a:cubicBezTo>
                    <a:pt x="30131" y="6608"/>
                    <a:pt x="46083" y="0"/>
                    <a:pt x="62716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97B2">
                    <a:alpha val="100000"/>
                  </a:srgbClr>
                </a:gs>
                <a:gs pos="50000">
                  <a:srgbClr val="3A6A9E">
                    <a:alpha val="100000"/>
                  </a:srgbClr>
                </a:gs>
                <a:gs pos="100000">
                  <a:srgbClr val="103863">
                    <a:alpha val="100000"/>
                  </a:srgbClr>
                </a:gs>
              </a:gsLst>
              <a:lin ang="0"/>
            </a:gra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28575"/>
              <a:ext cx="812800" cy="7842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26"/>
                </a:lnSpc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2817748" y="2910902"/>
            <a:ext cx="5811563" cy="27296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760"/>
              </a:lnSpc>
            </a:pPr>
            <a:r>
              <a:rPr lang="en-US" sz="7390" b="true">
                <a:solidFill>
                  <a:srgbClr val="FFFFFF"/>
                </a:solidFill>
                <a:latin typeface="TT Lakes Neue Expanded Bold"/>
                <a:ea typeface="TT Lakes Neue Expanded Bold"/>
                <a:cs typeface="TT Lakes Neue Expanded Bold"/>
                <a:sym typeface="TT Lakes Neue Expanded Bold"/>
              </a:rPr>
              <a:t>記帳管理系統</a:t>
            </a:r>
          </a:p>
          <a:p>
            <a:pPr algn="l">
              <a:lnSpc>
                <a:spcPts val="6809"/>
              </a:lnSpc>
            </a:pPr>
          </a:p>
          <a:p>
            <a:pPr algn="l">
              <a:lnSpc>
                <a:spcPts val="6809"/>
              </a:lnSpc>
            </a:pPr>
          </a:p>
        </p:txBody>
      </p:sp>
      <p:sp>
        <p:nvSpPr>
          <p:cNvPr name="TextBox 15" id="15"/>
          <p:cNvSpPr txBox="true"/>
          <p:nvPr/>
        </p:nvSpPr>
        <p:spPr>
          <a:xfrm rot="0">
            <a:off x="1714696" y="1881547"/>
            <a:ext cx="1678700" cy="3565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83"/>
              </a:lnSpc>
            </a:pPr>
            <a:r>
              <a:rPr lang="en-US" sz="1317" b="true">
                <a:solidFill>
                  <a:srgbClr val="FFFFFF"/>
                </a:solidFill>
                <a:latin typeface="TT Lakes Neue Expanded Bold"/>
                <a:ea typeface="TT Lakes Neue Expanded Bold"/>
                <a:cs typeface="TT Lakes Neue Expanded Bold"/>
                <a:sym typeface="TT Lakes Neue Expanded Bold"/>
              </a:rPr>
              <a:t>THYNK UNLIMITED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8245241" y="9751450"/>
            <a:ext cx="1684932" cy="2331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26"/>
              </a:lnSpc>
            </a:pPr>
            <a:r>
              <a:rPr lang="en-US" b="true" sz="1739">
                <a:solidFill>
                  <a:srgbClr val="FFFFFF"/>
                </a:solidFill>
                <a:latin typeface="TT Lakes Neue Expanded Bold"/>
                <a:ea typeface="TT Lakes Neue Expanded Bold"/>
                <a:cs typeface="TT Lakes Neue Expanded Bold"/>
                <a:sym typeface="TT Lakes Neue Expanded Bold"/>
              </a:rPr>
              <a:t>PAGE 1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2469028" y="4026522"/>
            <a:ext cx="6509002" cy="33042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97"/>
              </a:lnSpc>
            </a:pPr>
            <a:r>
              <a:rPr lang="en-US" b="true" sz="4949">
                <a:solidFill>
                  <a:srgbClr val="FFFFFF"/>
                </a:solidFill>
                <a:latin typeface="TT Lakes Neue Expanded Bold"/>
                <a:ea typeface="TT Lakes Neue Expanded Bold"/>
                <a:cs typeface="TT Lakes Neue Expanded Bold"/>
                <a:sym typeface="TT Lakes Neue Expanded Bold"/>
              </a:rPr>
              <a:t>G04</a:t>
            </a:r>
          </a:p>
          <a:p>
            <a:pPr algn="just">
              <a:lnSpc>
                <a:spcPts val="5197"/>
              </a:lnSpc>
            </a:pPr>
            <a:r>
              <a:rPr lang="en-US" b="true" sz="4949">
                <a:solidFill>
                  <a:srgbClr val="FFFFFF"/>
                </a:solidFill>
                <a:latin typeface="TT Lakes Neue Expanded Bold"/>
                <a:ea typeface="TT Lakes Neue Expanded Bold"/>
                <a:cs typeface="TT Lakes Neue Expanded Bold"/>
                <a:sym typeface="TT Lakes Neue Expanded Bold"/>
              </a:rPr>
              <a:t>41143214宋協燦</a:t>
            </a:r>
          </a:p>
          <a:p>
            <a:pPr algn="just">
              <a:lnSpc>
                <a:spcPts val="5197"/>
              </a:lnSpc>
            </a:pPr>
            <a:r>
              <a:rPr lang="en-US" b="true" sz="4949">
                <a:solidFill>
                  <a:srgbClr val="FFFFFF"/>
                </a:solidFill>
                <a:latin typeface="TT Lakes Neue Expanded Bold"/>
                <a:ea typeface="TT Lakes Neue Expanded Bold"/>
                <a:cs typeface="TT Lakes Neue Expanded Bold"/>
                <a:sym typeface="TT Lakes Neue Expanded Bold"/>
              </a:rPr>
              <a:t>41143228高浩城</a:t>
            </a:r>
          </a:p>
          <a:p>
            <a:pPr algn="just">
              <a:lnSpc>
                <a:spcPts val="5197"/>
              </a:lnSpc>
            </a:pPr>
            <a:r>
              <a:rPr lang="en-US" b="true" sz="4949">
                <a:solidFill>
                  <a:srgbClr val="FFFFFF"/>
                </a:solidFill>
                <a:latin typeface="TT Lakes Neue Expanded Bold"/>
                <a:ea typeface="TT Lakes Neue Expanded Bold"/>
                <a:cs typeface="TT Lakes Neue Expanded Bold"/>
                <a:sym typeface="TT Lakes Neue Expanded Bold"/>
              </a:rPr>
              <a:t>41143230張承翰</a:t>
            </a:r>
          </a:p>
          <a:p>
            <a:pPr algn="just">
              <a:lnSpc>
                <a:spcPts val="5197"/>
              </a:lnSpc>
              <a:spcBef>
                <a:spcPct val="0"/>
              </a:spcBef>
            </a:pPr>
            <a:r>
              <a:rPr lang="en-US" b="true" sz="4949">
                <a:solidFill>
                  <a:srgbClr val="FFFFFF"/>
                </a:solidFill>
                <a:latin typeface="TT Lakes Neue Expanded Bold"/>
                <a:ea typeface="TT Lakes Neue Expanded Bold"/>
                <a:cs typeface="TT Lakes Neue Expanded Bold"/>
                <a:sym typeface="TT Lakes Neue Expanded Bold"/>
              </a:rPr>
              <a:t>41143232郭建杰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97B2">
                <a:alpha val="100000"/>
              </a:srgbClr>
            </a:gs>
            <a:gs pos="50000">
              <a:srgbClr val="3A6A9E">
                <a:alpha val="100000"/>
              </a:srgbClr>
            </a:gs>
            <a:gs pos="100000">
              <a:srgbClr val="103863">
                <a:alpha val="100000"/>
              </a:srgbClr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858388" y="-146471"/>
            <a:ext cx="12571225" cy="11291245"/>
          </a:xfrm>
          <a:custGeom>
            <a:avLst/>
            <a:gdLst/>
            <a:ahLst/>
            <a:cxnLst/>
            <a:rect r="r" b="b" t="t" l="l"/>
            <a:pathLst>
              <a:path h="11291245" w="12571225">
                <a:moveTo>
                  <a:pt x="0" y="0"/>
                </a:moveTo>
                <a:lnTo>
                  <a:pt x="12571224" y="0"/>
                </a:lnTo>
                <a:lnTo>
                  <a:pt x="12571224" y="11291245"/>
                </a:lnTo>
                <a:lnTo>
                  <a:pt x="0" y="112912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7600950" y="9365373"/>
            <a:ext cx="3086100" cy="3086100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62716" y="0"/>
                  </a:moveTo>
                  <a:lnTo>
                    <a:pt x="750084" y="0"/>
                  </a:lnTo>
                  <a:cubicBezTo>
                    <a:pt x="766717" y="0"/>
                    <a:pt x="782669" y="6608"/>
                    <a:pt x="794431" y="18369"/>
                  </a:cubicBezTo>
                  <a:cubicBezTo>
                    <a:pt x="806192" y="30131"/>
                    <a:pt x="812800" y="46083"/>
                    <a:pt x="812800" y="62716"/>
                  </a:cubicBezTo>
                  <a:lnTo>
                    <a:pt x="812800" y="750084"/>
                  </a:lnTo>
                  <a:cubicBezTo>
                    <a:pt x="812800" y="766717"/>
                    <a:pt x="806192" y="782669"/>
                    <a:pt x="794431" y="794431"/>
                  </a:cubicBezTo>
                  <a:cubicBezTo>
                    <a:pt x="782669" y="806192"/>
                    <a:pt x="766717" y="812800"/>
                    <a:pt x="750084" y="812800"/>
                  </a:cubicBezTo>
                  <a:lnTo>
                    <a:pt x="62716" y="812800"/>
                  </a:lnTo>
                  <a:cubicBezTo>
                    <a:pt x="46083" y="812800"/>
                    <a:pt x="30131" y="806192"/>
                    <a:pt x="18369" y="794431"/>
                  </a:cubicBezTo>
                  <a:cubicBezTo>
                    <a:pt x="6608" y="782669"/>
                    <a:pt x="0" y="766717"/>
                    <a:pt x="0" y="750084"/>
                  </a:cubicBezTo>
                  <a:lnTo>
                    <a:pt x="0" y="62716"/>
                  </a:lnTo>
                  <a:cubicBezTo>
                    <a:pt x="0" y="46083"/>
                    <a:pt x="6608" y="30131"/>
                    <a:pt x="18369" y="18369"/>
                  </a:cubicBezTo>
                  <a:cubicBezTo>
                    <a:pt x="30131" y="6608"/>
                    <a:pt x="46083" y="0"/>
                    <a:pt x="62716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97B2">
                    <a:alpha val="100000"/>
                  </a:srgbClr>
                </a:gs>
                <a:gs pos="50000">
                  <a:srgbClr val="3A6A9E">
                    <a:alpha val="100000"/>
                  </a:srgbClr>
                </a:gs>
                <a:gs pos="100000">
                  <a:srgbClr val="103863">
                    <a:alpha val="100000"/>
                  </a:srgbClr>
                </a:gs>
              </a:gsLst>
              <a:lin ang="0"/>
            </a:gra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28575"/>
              <a:ext cx="812800" cy="7842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26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6984659" y="653111"/>
            <a:ext cx="549282" cy="549282"/>
          </a:xfrm>
          <a:custGeom>
            <a:avLst/>
            <a:gdLst/>
            <a:ahLst/>
            <a:cxnLst/>
            <a:rect r="r" b="b" t="t" l="l"/>
            <a:pathLst>
              <a:path h="549282" w="549282">
                <a:moveTo>
                  <a:pt x="0" y="0"/>
                </a:moveTo>
                <a:lnTo>
                  <a:pt x="549282" y="0"/>
                </a:lnTo>
                <a:lnTo>
                  <a:pt x="549282" y="549283"/>
                </a:lnTo>
                <a:lnTo>
                  <a:pt x="0" y="5492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5559812" y="1800374"/>
            <a:ext cx="4607176" cy="5421018"/>
          </a:xfrm>
          <a:custGeom>
            <a:avLst/>
            <a:gdLst/>
            <a:ahLst/>
            <a:cxnLst/>
            <a:rect r="r" b="b" t="t" l="l"/>
            <a:pathLst>
              <a:path h="5421018" w="4607176">
                <a:moveTo>
                  <a:pt x="0" y="0"/>
                </a:moveTo>
                <a:lnTo>
                  <a:pt x="4607176" y="0"/>
                </a:lnTo>
                <a:lnTo>
                  <a:pt x="4607176" y="5421018"/>
                </a:lnTo>
                <a:lnTo>
                  <a:pt x="0" y="542101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3101820" y="1252316"/>
            <a:ext cx="11812237" cy="8055906"/>
          </a:xfrm>
          <a:custGeom>
            <a:avLst/>
            <a:gdLst/>
            <a:ahLst/>
            <a:cxnLst/>
            <a:rect r="r" b="b" t="t" l="l"/>
            <a:pathLst>
              <a:path h="8055906" w="11812237">
                <a:moveTo>
                  <a:pt x="0" y="0"/>
                </a:moveTo>
                <a:lnTo>
                  <a:pt x="11812236" y="0"/>
                </a:lnTo>
                <a:lnTo>
                  <a:pt x="11812236" y="8055907"/>
                </a:lnTo>
                <a:lnTo>
                  <a:pt x="0" y="8055907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-2311" r="-674" b="-2311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8245241" y="9751450"/>
            <a:ext cx="1684932" cy="2331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26"/>
              </a:lnSpc>
            </a:pPr>
            <a:r>
              <a:rPr lang="en-US" b="true" sz="1739">
                <a:solidFill>
                  <a:srgbClr val="FFFFFF"/>
                </a:solidFill>
                <a:latin typeface="TT Lakes Neue Expanded Bold"/>
                <a:ea typeface="TT Lakes Neue Expanded Bold"/>
                <a:cs typeface="TT Lakes Neue Expanded Bold"/>
                <a:sym typeface="TT Lakes Neue Expanded Bold"/>
              </a:rPr>
              <a:t>PAGE 10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97B2">
                <a:alpha val="100000"/>
              </a:srgbClr>
            </a:gs>
            <a:gs pos="50000">
              <a:srgbClr val="3A6A9E">
                <a:alpha val="100000"/>
              </a:srgbClr>
            </a:gs>
            <a:gs pos="100000">
              <a:srgbClr val="103863">
                <a:alpha val="100000"/>
              </a:srgbClr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4416186" y="1135773"/>
            <a:ext cx="6994113" cy="8229600"/>
          </a:xfrm>
          <a:custGeom>
            <a:avLst/>
            <a:gdLst/>
            <a:ahLst/>
            <a:cxnLst/>
            <a:rect r="r" b="b" t="t" l="l"/>
            <a:pathLst>
              <a:path h="8229600" w="6994113">
                <a:moveTo>
                  <a:pt x="0" y="0"/>
                </a:moveTo>
                <a:lnTo>
                  <a:pt x="6994113" y="0"/>
                </a:lnTo>
                <a:lnTo>
                  <a:pt x="6994113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365251" y="-1543050"/>
            <a:ext cx="4199655" cy="3086100"/>
            <a:chOff x="0" y="0"/>
            <a:chExt cx="1106082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106082" cy="812800"/>
            </a:xfrm>
            <a:custGeom>
              <a:avLst/>
              <a:gdLst/>
              <a:ahLst/>
              <a:cxnLst/>
              <a:rect r="r" b="b" t="t" l="l"/>
              <a:pathLst>
                <a:path h="812800" w="1106082">
                  <a:moveTo>
                    <a:pt x="46087" y="0"/>
                  </a:moveTo>
                  <a:lnTo>
                    <a:pt x="1059995" y="0"/>
                  </a:lnTo>
                  <a:cubicBezTo>
                    <a:pt x="1072218" y="0"/>
                    <a:pt x="1083941" y="4856"/>
                    <a:pt x="1092584" y="13498"/>
                  </a:cubicBezTo>
                  <a:cubicBezTo>
                    <a:pt x="1101226" y="22141"/>
                    <a:pt x="1106082" y="33864"/>
                    <a:pt x="1106082" y="46087"/>
                  </a:cubicBezTo>
                  <a:lnTo>
                    <a:pt x="1106082" y="766713"/>
                  </a:lnTo>
                  <a:cubicBezTo>
                    <a:pt x="1106082" y="778936"/>
                    <a:pt x="1101226" y="790659"/>
                    <a:pt x="1092584" y="799302"/>
                  </a:cubicBezTo>
                  <a:cubicBezTo>
                    <a:pt x="1083941" y="807944"/>
                    <a:pt x="1072218" y="812800"/>
                    <a:pt x="1059995" y="812800"/>
                  </a:cubicBezTo>
                  <a:lnTo>
                    <a:pt x="46087" y="812800"/>
                  </a:lnTo>
                  <a:cubicBezTo>
                    <a:pt x="33864" y="812800"/>
                    <a:pt x="22141" y="807944"/>
                    <a:pt x="13498" y="799302"/>
                  </a:cubicBezTo>
                  <a:cubicBezTo>
                    <a:pt x="4856" y="790659"/>
                    <a:pt x="0" y="778936"/>
                    <a:pt x="0" y="766713"/>
                  </a:cubicBezTo>
                  <a:lnTo>
                    <a:pt x="0" y="46087"/>
                  </a:lnTo>
                  <a:cubicBezTo>
                    <a:pt x="0" y="33864"/>
                    <a:pt x="4856" y="22141"/>
                    <a:pt x="13498" y="13498"/>
                  </a:cubicBezTo>
                  <a:cubicBezTo>
                    <a:pt x="22141" y="4856"/>
                    <a:pt x="33864" y="0"/>
                    <a:pt x="46087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97B2">
                    <a:alpha val="100000"/>
                  </a:srgbClr>
                </a:gs>
                <a:gs pos="50000">
                  <a:srgbClr val="3A6A9E">
                    <a:alpha val="100000"/>
                  </a:srgbClr>
                </a:gs>
                <a:gs pos="100000">
                  <a:srgbClr val="103863">
                    <a:alpha val="100000"/>
                  </a:srgbClr>
                </a:gs>
              </a:gsLst>
              <a:lin ang="0"/>
            </a:gra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28575"/>
              <a:ext cx="1106082" cy="7842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26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028700" y="509932"/>
            <a:ext cx="685996" cy="518768"/>
          </a:xfrm>
          <a:custGeom>
            <a:avLst/>
            <a:gdLst/>
            <a:ahLst/>
            <a:cxnLst/>
            <a:rect r="r" b="b" t="t" l="l"/>
            <a:pathLst>
              <a:path h="518768" w="685996">
                <a:moveTo>
                  <a:pt x="0" y="0"/>
                </a:moveTo>
                <a:lnTo>
                  <a:pt x="685996" y="0"/>
                </a:lnTo>
                <a:lnTo>
                  <a:pt x="685996" y="518768"/>
                </a:lnTo>
                <a:lnTo>
                  <a:pt x="0" y="51876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7600950" y="9365373"/>
            <a:ext cx="3086100" cy="3086100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62716" y="0"/>
                  </a:moveTo>
                  <a:lnTo>
                    <a:pt x="750084" y="0"/>
                  </a:lnTo>
                  <a:cubicBezTo>
                    <a:pt x="766717" y="0"/>
                    <a:pt x="782669" y="6608"/>
                    <a:pt x="794431" y="18369"/>
                  </a:cubicBezTo>
                  <a:cubicBezTo>
                    <a:pt x="806192" y="30131"/>
                    <a:pt x="812800" y="46083"/>
                    <a:pt x="812800" y="62716"/>
                  </a:cubicBezTo>
                  <a:lnTo>
                    <a:pt x="812800" y="750084"/>
                  </a:lnTo>
                  <a:cubicBezTo>
                    <a:pt x="812800" y="766717"/>
                    <a:pt x="806192" y="782669"/>
                    <a:pt x="794431" y="794431"/>
                  </a:cubicBezTo>
                  <a:cubicBezTo>
                    <a:pt x="782669" y="806192"/>
                    <a:pt x="766717" y="812800"/>
                    <a:pt x="750084" y="812800"/>
                  </a:cubicBezTo>
                  <a:lnTo>
                    <a:pt x="62716" y="812800"/>
                  </a:lnTo>
                  <a:cubicBezTo>
                    <a:pt x="46083" y="812800"/>
                    <a:pt x="30131" y="806192"/>
                    <a:pt x="18369" y="794431"/>
                  </a:cubicBezTo>
                  <a:cubicBezTo>
                    <a:pt x="6608" y="782669"/>
                    <a:pt x="0" y="766717"/>
                    <a:pt x="0" y="750084"/>
                  </a:cubicBezTo>
                  <a:lnTo>
                    <a:pt x="0" y="62716"/>
                  </a:lnTo>
                  <a:cubicBezTo>
                    <a:pt x="0" y="46083"/>
                    <a:pt x="6608" y="30131"/>
                    <a:pt x="18369" y="18369"/>
                  </a:cubicBezTo>
                  <a:cubicBezTo>
                    <a:pt x="30131" y="6608"/>
                    <a:pt x="46083" y="0"/>
                    <a:pt x="62716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97B2">
                    <a:alpha val="100000"/>
                  </a:srgbClr>
                </a:gs>
                <a:gs pos="50000">
                  <a:srgbClr val="3A6A9E">
                    <a:alpha val="100000"/>
                  </a:srgbClr>
                </a:gs>
                <a:gs pos="100000">
                  <a:srgbClr val="103863">
                    <a:alpha val="100000"/>
                  </a:srgbClr>
                </a:gs>
              </a:gsLst>
              <a:lin ang="0"/>
            </a:gra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28575"/>
              <a:ext cx="812800" cy="7842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26"/>
                </a:lnSpc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13762244" y="2186245"/>
            <a:ext cx="6994113" cy="8229600"/>
          </a:xfrm>
          <a:custGeom>
            <a:avLst/>
            <a:gdLst/>
            <a:ahLst/>
            <a:cxnLst/>
            <a:rect r="r" b="b" t="t" l="l"/>
            <a:pathLst>
              <a:path h="8229600" w="6994113">
                <a:moveTo>
                  <a:pt x="0" y="0"/>
                </a:moveTo>
                <a:lnTo>
                  <a:pt x="6994112" y="0"/>
                </a:lnTo>
                <a:lnTo>
                  <a:pt x="6994112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028700" y="1653955"/>
            <a:ext cx="16514364" cy="7086163"/>
          </a:xfrm>
          <a:custGeom>
            <a:avLst/>
            <a:gdLst/>
            <a:ahLst/>
            <a:cxnLst/>
            <a:rect r="r" b="b" t="t" l="l"/>
            <a:pathLst>
              <a:path h="7086163" w="16514364">
                <a:moveTo>
                  <a:pt x="0" y="0"/>
                </a:moveTo>
                <a:lnTo>
                  <a:pt x="16514364" y="0"/>
                </a:lnTo>
                <a:lnTo>
                  <a:pt x="16514364" y="7086163"/>
                </a:lnTo>
                <a:lnTo>
                  <a:pt x="0" y="708616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887779" y="672161"/>
            <a:ext cx="1678700" cy="3565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83"/>
              </a:lnSpc>
            </a:pPr>
            <a:r>
              <a:rPr lang="en-US" sz="1317" b="true">
                <a:solidFill>
                  <a:srgbClr val="FFFFFF"/>
                </a:solidFill>
                <a:latin typeface="TT Lakes Neue Expanded Bold"/>
                <a:ea typeface="TT Lakes Neue Expanded Bold"/>
                <a:cs typeface="TT Lakes Neue Expanded Bold"/>
                <a:sym typeface="TT Lakes Neue Expanded Bold"/>
              </a:rPr>
              <a:t>THYNK UNLIMITED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8245241" y="9751450"/>
            <a:ext cx="1684932" cy="2331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26"/>
              </a:lnSpc>
            </a:pPr>
            <a:r>
              <a:rPr lang="en-US" b="true" sz="1739">
                <a:solidFill>
                  <a:srgbClr val="FFFFFF"/>
                </a:solidFill>
                <a:latin typeface="TT Lakes Neue Expanded Bold"/>
                <a:ea typeface="TT Lakes Neue Expanded Bold"/>
                <a:cs typeface="TT Lakes Neue Expanded Bold"/>
                <a:sym typeface="TT Lakes Neue Expanded Bold"/>
              </a:rPr>
              <a:t>PAGE 11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3108024" y="4190186"/>
            <a:ext cx="11959365" cy="14070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705"/>
              </a:lnSpc>
            </a:pPr>
            <a:r>
              <a:rPr lang="en-US" b="true" sz="10195">
                <a:solidFill>
                  <a:srgbClr val="FFFFFF"/>
                </a:solidFill>
                <a:latin typeface="TT Lakes Neue Expanded Bold"/>
                <a:ea typeface="TT Lakes Neue Expanded Bold"/>
                <a:cs typeface="TT Lakes Neue Expanded Bold"/>
                <a:sym typeface="TT Lakes Neue Expanded Bold"/>
              </a:rPr>
              <a:t>THANK YOU!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97B2">
                <a:alpha val="100000"/>
              </a:srgbClr>
            </a:gs>
            <a:gs pos="50000">
              <a:srgbClr val="3A6A9E">
                <a:alpha val="100000"/>
              </a:srgbClr>
            </a:gs>
            <a:gs pos="100000">
              <a:srgbClr val="103863">
                <a:alpha val="100000"/>
              </a:srgbClr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504799" y="-4310074"/>
            <a:ext cx="11706247" cy="11706247"/>
          </a:xfrm>
          <a:custGeom>
            <a:avLst/>
            <a:gdLst/>
            <a:ahLst/>
            <a:cxnLst/>
            <a:rect r="r" b="b" t="t" l="l"/>
            <a:pathLst>
              <a:path h="11706247" w="11706247">
                <a:moveTo>
                  <a:pt x="0" y="0"/>
                </a:moveTo>
                <a:lnTo>
                  <a:pt x="11706248" y="0"/>
                </a:lnTo>
                <a:lnTo>
                  <a:pt x="11706248" y="11706248"/>
                </a:lnTo>
                <a:lnTo>
                  <a:pt x="0" y="117062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391578" y="1585901"/>
            <a:ext cx="6765661" cy="7672399"/>
          </a:xfrm>
          <a:custGeom>
            <a:avLst/>
            <a:gdLst/>
            <a:ahLst/>
            <a:cxnLst/>
            <a:rect r="r" b="b" t="t" l="l"/>
            <a:pathLst>
              <a:path h="7672399" w="6765661">
                <a:moveTo>
                  <a:pt x="0" y="0"/>
                </a:moveTo>
                <a:lnTo>
                  <a:pt x="6765661" y="0"/>
                </a:lnTo>
                <a:lnTo>
                  <a:pt x="6765661" y="7672399"/>
                </a:lnTo>
                <a:lnTo>
                  <a:pt x="0" y="76723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2473746" y="1585901"/>
            <a:ext cx="6765661" cy="7672399"/>
          </a:xfrm>
          <a:custGeom>
            <a:avLst/>
            <a:gdLst/>
            <a:ahLst/>
            <a:cxnLst/>
            <a:rect r="r" b="b" t="t" l="l"/>
            <a:pathLst>
              <a:path h="7672399" w="6765661">
                <a:moveTo>
                  <a:pt x="0" y="0"/>
                </a:moveTo>
                <a:lnTo>
                  <a:pt x="6765661" y="0"/>
                </a:lnTo>
                <a:lnTo>
                  <a:pt x="6765661" y="7672399"/>
                </a:lnTo>
                <a:lnTo>
                  <a:pt x="0" y="76723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-1304782" y="-1654520"/>
            <a:ext cx="3778528" cy="2683220"/>
            <a:chOff x="0" y="0"/>
            <a:chExt cx="995168" cy="70669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995168" cy="706692"/>
            </a:xfrm>
            <a:custGeom>
              <a:avLst/>
              <a:gdLst/>
              <a:ahLst/>
              <a:cxnLst/>
              <a:rect r="r" b="b" t="t" l="l"/>
              <a:pathLst>
                <a:path h="706692" w="995168">
                  <a:moveTo>
                    <a:pt x="51223" y="0"/>
                  </a:moveTo>
                  <a:lnTo>
                    <a:pt x="943945" y="0"/>
                  </a:lnTo>
                  <a:cubicBezTo>
                    <a:pt x="957530" y="0"/>
                    <a:pt x="970559" y="5397"/>
                    <a:pt x="980165" y="15003"/>
                  </a:cubicBezTo>
                  <a:cubicBezTo>
                    <a:pt x="989771" y="24609"/>
                    <a:pt x="995168" y="37638"/>
                    <a:pt x="995168" y="51223"/>
                  </a:cubicBezTo>
                  <a:lnTo>
                    <a:pt x="995168" y="655468"/>
                  </a:lnTo>
                  <a:cubicBezTo>
                    <a:pt x="995168" y="669054"/>
                    <a:pt x="989771" y="682082"/>
                    <a:pt x="980165" y="691689"/>
                  </a:cubicBezTo>
                  <a:cubicBezTo>
                    <a:pt x="970559" y="701295"/>
                    <a:pt x="957530" y="706692"/>
                    <a:pt x="943945" y="706692"/>
                  </a:cubicBezTo>
                  <a:lnTo>
                    <a:pt x="51223" y="706692"/>
                  </a:lnTo>
                  <a:cubicBezTo>
                    <a:pt x="37638" y="706692"/>
                    <a:pt x="24609" y="701295"/>
                    <a:pt x="15003" y="691689"/>
                  </a:cubicBezTo>
                  <a:cubicBezTo>
                    <a:pt x="5397" y="682082"/>
                    <a:pt x="0" y="669054"/>
                    <a:pt x="0" y="655468"/>
                  </a:cubicBezTo>
                  <a:lnTo>
                    <a:pt x="0" y="51223"/>
                  </a:lnTo>
                  <a:cubicBezTo>
                    <a:pt x="0" y="37638"/>
                    <a:pt x="5397" y="24609"/>
                    <a:pt x="15003" y="15003"/>
                  </a:cubicBezTo>
                  <a:cubicBezTo>
                    <a:pt x="24609" y="5397"/>
                    <a:pt x="37638" y="0"/>
                    <a:pt x="51223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97B2">
                    <a:alpha val="100000"/>
                  </a:srgbClr>
                </a:gs>
                <a:gs pos="50000">
                  <a:srgbClr val="3A6A9E">
                    <a:alpha val="100000"/>
                  </a:srgbClr>
                </a:gs>
                <a:gs pos="100000">
                  <a:srgbClr val="103863">
                    <a:alpha val="100000"/>
                  </a:srgbClr>
                </a:gs>
              </a:gsLst>
              <a:lin ang="0"/>
            </a:gra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28575"/>
              <a:ext cx="995168" cy="67811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26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09050" y="239985"/>
            <a:ext cx="685996" cy="518768"/>
          </a:xfrm>
          <a:custGeom>
            <a:avLst/>
            <a:gdLst/>
            <a:ahLst/>
            <a:cxnLst/>
            <a:rect r="r" b="b" t="t" l="l"/>
            <a:pathLst>
              <a:path h="518768" w="685996">
                <a:moveTo>
                  <a:pt x="0" y="0"/>
                </a:moveTo>
                <a:lnTo>
                  <a:pt x="685996" y="0"/>
                </a:lnTo>
                <a:lnTo>
                  <a:pt x="685996" y="518767"/>
                </a:lnTo>
                <a:lnTo>
                  <a:pt x="0" y="51876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7600950" y="9365373"/>
            <a:ext cx="3086100" cy="3086100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62716" y="0"/>
                  </a:moveTo>
                  <a:lnTo>
                    <a:pt x="750084" y="0"/>
                  </a:lnTo>
                  <a:cubicBezTo>
                    <a:pt x="766717" y="0"/>
                    <a:pt x="782669" y="6608"/>
                    <a:pt x="794431" y="18369"/>
                  </a:cubicBezTo>
                  <a:cubicBezTo>
                    <a:pt x="806192" y="30131"/>
                    <a:pt x="812800" y="46083"/>
                    <a:pt x="812800" y="62716"/>
                  </a:cubicBezTo>
                  <a:lnTo>
                    <a:pt x="812800" y="750084"/>
                  </a:lnTo>
                  <a:cubicBezTo>
                    <a:pt x="812800" y="766717"/>
                    <a:pt x="806192" y="782669"/>
                    <a:pt x="794431" y="794431"/>
                  </a:cubicBezTo>
                  <a:cubicBezTo>
                    <a:pt x="782669" y="806192"/>
                    <a:pt x="766717" y="812800"/>
                    <a:pt x="750084" y="812800"/>
                  </a:cubicBezTo>
                  <a:lnTo>
                    <a:pt x="62716" y="812800"/>
                  </a:lnTo>
                  <a:cubicBezTo>
                    <a:pt x="46083" y="812800"/>
                    <a:pt x="30131" y="806192"/>
                    <a:pt x="18369" y="794431"/>
                  </a:cubicBezTo>
                  <a:cubicBezTo>
                    <a:pt x="6608" y="782669"/>
                    <a:pt x="0" y="766717"/>
                    <a:pt x="0" y="750084"/>
                  </a:cubicBezTo>
                  <a:lnTo>
                    <a:pt x="0" y="62716"/>
                  </a:lnTo>
                  <a:cubicBezTo>
                    <a:pt x="0" y="46083"/>
                    <a:pt x="6608" y="30131"/>
                    <a:pt x="18369" y="18369"/>
                  </a:cubicBezTo>
                  <a:cubicBezTo>
                    <a:pt x="30131" y="6608"/>
                    <a:pt x="46083" y="0"/>
                    <a:pt x="62716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97B2">
                    <a:alpha val="100000"/>
                  </a:srgbClr>
                </a:gs>
                <a:gs pos="50000">
                  <a:srgbClr val="3A6A9E">
                    <a:alpha val="100000"/>
                  </a:srgbClr>
                </a:gs>
                <a:gs pos="100000">
                  <a:srgbClr val="103863">
                    <a:alpha val="100000"/>
                  </a:srgbClr>
                </a:gs>
              </a:gsLst>
              <a:lin ang="0"/>
            </a:gra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28575"/>
              <a:ext cx="812800" cy="7842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26"/>
                </a:lnSpc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17130010" y="5422101"/>
            <a:ext cx="549282" cy="549282"/>
          </a:xfrm>
          <a:custGeom>
            <a:avLst/>
            <a:gdLst/>
            <a:ahLst/>
            <a:cxnLst/>
            <a:rect r="r" b="b" t="t" l="l"/>
            <a:pathLst>
              <a:path h="549282" w="549282">
                <a:moveTo>
                  <a:pt x="0" y="0"/>
                </a:moveTo>
                <a:lnTo>
                  <a:pt x="549282" y="0"/>
                </a:lnTo>
                <a:lnTo>
                  <a:pt x="549282" y="549282"/>
                </a:lnTo>
                <a:lnTo>
                  <a:pt x="0" y="54928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58768" y="3025295"/>
            <a:ext cx="2314978" cy="2118205"/>
          </a:xfrm>
          <a:custGeom>
            <a:avLst/>
            <a:gdLst/>
            <a:ahLst/>
            <a:cxnLst/>
            <a:rect r="r" b="b" t="t" l="l"/>
            <a:pathLst>
              <a:path h="2118205" w="2314978">
                <a:moveTo>
                  <a:pt x="0" y="0"/>
                </a:moveTo>
                <a:lnTo>
                  <a:pt x="2314978" y="0"/>
                </a:lnTo>
                <a:lnTo>
                  <a:pt x="2314978" y="2118205"/>
                </a:lnTo>
                <a:lnTo>
                  <a:pt x="0" y="2118205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7787924" y="465003"/>
            <a:ext cx="5246656" cy="6541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78"/>
              </a:lnSpc>
            </a:pPr>
            <a:r>
              <a:rPr lang="en-US" sz="4741" b="true">
                <a:solidFill>
                  <a:srgbClr val="FFFFFF"/>
                </a:solidFill>
                <a:latin typeface="TT Lakes Neue Expanded Bold"/>
                <a:ea typeface="TT Lakes Neue Expanded Bold"/>
                <a:cs typeface="TT Lakes Neue Expanded Bold"/>
                <a:sym typeface="TT Lakes Neue Expanded Bold"/>
              </a:rPr>
              <a:t>應用情境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795046" y="341188"/>
            <a:ext cx="1678700" cy="3565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83"/>
              </a:lnSpc>
            </a:pPr>
            <a:r>
              <a:rPr lang="en-US" sz="1317" b="true">
                <a:solidFill>
                  <a:srgbClr val="FFFFFF"/>
                </a:solidFill>
                <a:latin typeface="TT Lakes Neue Expanded Bold"/>
                <a:ea typeface="TT Lakes Neue Expanded Bold"/>
                <a:cs typeface="TT Lakes Neue Expanded Bold"/>
                <a:sym typeface="TT Lakes Neue Expanded Bold"/>
              </a:rPr>
              <a:t>THYNK UNLIMITED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2831740" y="3324315"/>
            <a:ext cx="6049672" cy="20977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276"/>
              </a:lnSpc>
              <a:spcBef>
                <a:spcPct val="0"/>
              </a:spcBef>
            </a:pPr>
            <a:r>
              <a:rPr lang="en-US" sz="3120" spc="106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每月薪水規劃</a:t>
            </a:r>
            <a:r>
              <a:rPr lang="en-US" sz="3120" spc="106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使用者每月領薪水後，將薪資輸入系統 設定儲蓄目標與每月各類支出上限（例如：飲食 $6000，交通 $2000）。</a:t>
            </a:r>
          </a:p>
          <a:p>
            <a:pPr algn="just">
              <a:lnSpc>
                <a:spcPts val="3276"/>
              </a:lnSpc>
              <a:spcBef>
                <a:spcPct val="0"/>
              </a:spcBef>
            </a:pPr>
          </a:p>
        </p:txBody>
      </p:sp>
      <p:sp>
        <p:nvSpPr>
          <p:cNvPr name="TextBox 17" id="17"/>
          <p:cNvSpPr txBox="true"/>
          <p:nvPr/>
        </p:nvSpPr>
        <p:spPr>
          <a:xfrm rot="0">
            <a:off x="2831740" y="6328327"/>
            <a:ext cx="6049672" cy="19343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276"/>
              </a:lnSpc>
              <a:spcBef>
                <a:spcPct val="0"/>
              </a:spcBef>
            </a:pPr>
            <a:r>
              <a:rPr lang="en-US" sz="3120" spc="106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日常消費紀錄</a:t>
            </a:r>
            <a:r>
              <a:rPr lang="en-US" sz="3120" spc="106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每花一筆錢，快速打開系統記錄 可以透過標籤或分類（如：飲食、交通、娛樂）整理資料。</a:t>
            </a:r>
          </a:p>
          <a:p>
            <a:pPr algn="just">
              <a:lnSpc>
                <a:spcPts val="2064"/>
              </a:lnSpc>
              <a:spcBef>
                <a:spcPct val="0"/>
              </a:spcBef>
            </a:pPr>
          </a:p>
        </p:txBody>
      </p:sp>
      <p:sp>
        <p:nvSpPr>
          <p:cNvPr name="TextBox 18" id="18"/>
          <p:cNvSpPr txBox="true"/>
          <p:nvPr/>
        </p:nvSpPr>
        <p:spPr>
          <a:xfrm rot="0">
            <a:off x="9749572" y="3207385"/>
            <a:ext cx="6049672" cy="20977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276"/>
              </a:lnSpc>
              <a:spcBef>
                <a:spcPct val="0"/>
              </a:spcBef>
            </a:pPr>
            <a:r>
              <a:rPr lang="en-US" sz="3120" spc="106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支出統計與趨勢分析 自動生成月報表或週報表，顯示：</a:t>
            </a:r>
            <a:r>
              <a:rPr lang="en-US" sz="3120" spc="106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每類支出金額 哪一天花最多錢 哪些分類超出預算。</a:t>
            </a:r>
          </a:p>
          <a:p>
            <a:pPr algn="just">
              <a:lnSpc>
                <a:spcPts val="3276"/>
              </a:lnSpc>
              <a:spcBef>
                <a:spcPct val="0"/>
              </a:spcBef>
            </a:pPr>
          </a:p>
        </p:txBody>
      </p:sp>
      <p:sp>
        <p:nvSpPr>
          <p:cNvPr name="TextBox 19" id="19"/>
          <p:cNvSpPr txBox="true"/>
          <p:nvPr/>
        </p:nvSpPr>
        <p:spPr>
          <a:xfrm rot="0">
            <a:off x="8245241" y="9751450"/>
            <a:ext cx="1684932" cy="2331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26"/>
              </a:lnSpc>
            </a:pPr>
            <a:r>
              <a:rPr lang="en-US" b="true" sz="1739">
                <a:solidFill>
                  <a:srgbClr val="FFFFFF"/>
                </a:solidFill>
                <a:latin typeface="TT Lakes Neue Expanded Bold"/>
                <a:ea typeface="TT Lakes Neue Expanded Bold"/>
                <a:cs typeface="TT Lakes Neue Expanded Bold"/>
                <a:sym typeface="TT Lakes Neue Expanded Bold"/>
              </a:rPr>
              <a:t>PAGE 2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97B2">
                <a:alpha val="100000"/>
              </a:srgbClr>
            </a:gs>
            <a:gs pos="50000">
              <a:srgbClr val="3A6A9E">
                <a:alpha val="100000"/>
              </a:srgbClr>
            </a:gs>
            <a:gs pos="100000">
              <a:srgbClr val="103863">
                <a:alpha val="100000"/>
              </a:srgbClr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504799" y="-4310074"/>
            <a:ext cx="11706247" cy="11706247"/>
          </a:xfrm>
          <a:custGeom>
            <a:avLst/>
            <a:gdLst/>
            <a:ahLst/>
            <a:cxnLst/>
            <a:rect r="r" b="b" t="t" l="l"/>
            <a:pathLst>
              <a:path h="11706247" w="11706247">
                <a:moveTo>
                  <a:pt x="0" y="0"/>
                </a:moveTo>
                <a:lnTo>
                  <a:pt x="11706248" y="0"/>
                </a:lnTo>
                <a:lnTo>
                  <a:pt x="11706248" y="11706248"/>
                </a:lnTo>
                <a:lnTo>
                  <a:pt x="0" y="117062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391578" y="1585901"/>
            <a:ext cx="6765661" cy="7672399"/>
          </a:xfrm>
          <a:custGeom>
            <a:avLst/>
            <a:gdLst/>
            <a:ahLst/>
            <a:cxnLst/>
            <a:rect r="r" b="b" t="t" l="l"/>
            <a:pathLst>
              <a:path h="7672399" w="6765661">
                <a:moveTo>
                  <a:pt x="0" y="0"/>
                </a:moveTo>
                <a:lnTo>
                  <a:pt x="6765661" y="0"/>
                </a:lnTo>
                <a:lnTo>
                  <a:pt x="6765661" y="7672399"/>
                </a:lnTo>
                <a:lnTo>
                  <a:pt x="0" y="76723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2011141" y="1585901"/>
            <a:ext cx="6765661" cy="7672399"/>
          </a:xfrm>
          <a:custGeom>
            <a:avLst/>
            <a:gdLst/>
            <a:ahLst/>
            <a:cxnLst/>
            <a:rect r="r" b="b" t="t" l="l"/>
            <a:pathLst>
              <a:path h="7672399" w="6765661">
                <a:moveTo>
                  <a:pt x="0" y="0"/>
                </a:moveTo>
                <a:lnTo>
                  <a:pt x="6765661" y="0"/>
                </a:lnTo>
                <a:lnTo>
                  <a:pt x="6765661" y="7672399"/>
                </a:lnTo>
                <a:lnTo>
                  <a:pt x="0" y="76723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-1304782" y="-1654520"/>
            <a:ext cx="3778528" cy="2683220"/>
            <a:chOff x="0" y="0"/>
            <a:chExt cx="995168" cy="70669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995168" cy="706692"/>
            </a:xfrm>
            <a:custGeom>
              <a:avLst/>
              <a:gdLst/>
              <a:ahLst/>
              <a:cxnLst/>
              <a:rect r="r" b="b" t="t" l="l"/>
              <a:pathLst>
                <a:path h="706692" w="995168">
                  <a:moveTo>
                    <a:pt x="51223" y="0"/>
                  </a:moveTo>
                  <a:lnTo>
                    <a:pt x="943945" y="0"/>
                  </a:lnTo>
                  <a:cubicBezTo>
                    <a:pt x="957530" y="0"/>
                    <a:pt x="970559" y="5397"/>
                    <a:pt x="980165" y="15003"/>
                  </a:cubicBezTo>
                  <a:cubicBezTo>
                    <a:pt x="989771" y="24609"/>
                    <a:pt x="995168" y="37638"/>
                    <a:pt x="995168" y="51223"/>
                  </a:cubicBezTo>
                  <a:lnTo>
                    <a:pt x="995168" y="655468"/>
                  </a:lnTo>
                  <a:cubicBezTo>
                    <a:pt x="995168" y="669054"/>
                    <a:pt x="989771" y="682082"/>
                    <a:pt x="980165" y="691689"/>
                  </a:cubicBezTo>
                  <a:cubicBezTo>
                    <a:pt x="970559" y="701295"/>
                    <a:pt x="957530" y="706692"/>
                    <a:pt x="943945" y="706692"/>
                  </a:cubicBezTo>
                  <a:lnTo>
                    <a:pt x="51223" y="706692"/>
                  </a:lnTo>
                  <a:cubicBezTo>
                    <a:pt x="37638" y="706692"/>
                    <a:pt x="24609" y="701295"/>
                    <a:pt x="15003" y="691689"/>
                  </a:cubicBezTo>
                  <a:cubicBezTo>
                    <a:pt x="5397" y="682082"/>
                    <a:pt x="0" y="669054"/>
                    <a:pt x="0" y="655468"/>
                  </a:cubicBezTo>
                  <a:lnTo>
                    <a:pt x="0" y="51223"/>
                  </a:lnTo>
                  <a:cubicBezTo>
                    <a:pt x="0" y="37638"/>
                    <a:pt x="5397" y="24609"/>
                    <a:pt x="15003" y="15003"/>
                  </a:cubicBezTo>
                  <a:cubicBezTo>
                    <a:pt x="24609" y="5397"/>
                    <a:pt x="37638" y="0"/>
                    <a:pt x="51223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97B2">
                    <a:alpha val="100000"/>
                  </a:srgbClr>
                </a:gs>
                <a:gs pos="50000">
                  <a:srgbClr val="3A6A9E">
                    <a:alpha val="100000"/>
                  </a:srgbClr>
                </a:gs>
                <a:gs pos="100000">
                  <a:srgbClr val="103863">
                    <a:alpha val="100000"/>
                  </a:srgbClr>
                </a:gs>
              </a:gsLst>
              <a:lin ang="0"/>
            </a:gra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28575"/>
              <a:ext cx="995168" cy="67811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26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09050" y="239985"/>
            <a:ext cx="685996" cy="518768"/>
          </a:xfrm>
          <a:custGeom>
            <a:avLst/>
            <a:gdLst/>
            <a:ahLst/>
            <a:cxnLst/>
            <a:rect r="r" b="b" t="t" l="l"/>
            <a:pathLst>
              <a:path h="518768" w="685996">
                <a:moveTo>
                  <a:pt x="0" y="0"/>
                </a:moveTo>
                <a:lnTo>
                  <a:pt x="685996" y="0"/>
                </a:lnTo>
                <a:lnTo>
                  <a:pt x="685996" y="518767"/>
                </a:lnTo>
                <a:lnTo>
                  <a:pt x="0" y="51876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4266984" y="2112846"/>
            <a:ext cx="6994113" cy="8229600"/>
          </a:xfrm>
          <a:custGeom>
            <a:avLst/>
            <a:gdLst/>
            <a:ahLst/>
            <a:cxnLst/>
            <a:rect r="r" b="b" t="t" l="l"/>
            <a:pathLst>
              <a:path h="8229600" w="6994113">
                <a:moveTo>
                  <a:pt x="0" y="0"/>
                </a:moveTo>
                <a:lnTo>
                  <a:pt x="6994113" y="0"/>
                </a:lnTo>
                <a:lnTo>
                  <a:pt x="6994113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7857750" y="465003"/>
            <a:ext cx="2459913" cy="6541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78"/>
              </a:lnSpc>
            </a:pPr>
            <a:r>
              <a:rPr lang="en-US" sz="4741" b="true">
                <a:solidFill>
                  <a:srgbClr val="FFFFFF"/>
                </a:solidFill>
                <a:latin typeface="TT Lakes Neue Expanded Bold"/>
                <a:ea typeface="TT Lakes Neue Expanded Bold"/>
                <a:cs typeface="TT Lakes Neue Expanded Bold"/>
                <a:sym typeface="TT Lakes Neue Expanded Bold"/>
              </a:rPr>
              <a:t>使用案例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795046" y="341188"/>
            <a:ext cx="1678700" cy="3565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83"/>
              </a:lnSpc>
            </a:pPr>
            <a:r>
              <a:rPr lang="en-US" sz="1317" b="true">
                <a:solidFill>
                  <a:srgbClr val="FFFFFF"/>
                </a:solidFill>
                <a:latin typeface="TT Lakes Neue Expanded Bold"/>
                <a:ea typeface="TT Lakes Neue Expanded Bold"/>
                <a:cs typeface="TT Lakes Neue Expanded Bold"/>
                <a:sym typeface="TT Lakes Neue Expanded Bold"/>
              </a:rPr>
              <a:t>THYNK UNLIMITED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7600950" y="9365373"/>
            <a:ext cx="3086100" cy="3086100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62716" y="0"/>
                  </a:moveTo>
                  <a:lnTo>
                    <a:pt x="750084" y="0"/>
                  </a:lnTo>
                  <a:cubicBezTo>
                    <a:pt x="766717" y="0"/>
                    <a:pt x="782669" y="6608"/>
                    <a:pt x="794431" y="18369"/>
                  </a:cubicBezTo>
                  <a:cubicBezTo>
                    <a:pt x="806192" y="30131"/>
                    <a:pt x="812800" y="46083"/>
                    <a:pt x="812800" y="62716"/>
                  </a:cubicBezTo>
                  <a:lnTo>
                    <a:pt x="812800" y="750084"/>
                  </a:lnTo>
                  <a:cubicBezTo>
                    <a:pt x="812800" y="766717"/>
                    <a:pt x="806192" y="782669"/>
                    <a:pt x="794431" y="794431"/>
                  </a:cubicBezTo>
                  <a:cubicBezTo>
                    <a:pt x="782669" y="806192"/>
                    <a:pt x="766717" y="812800"/>
                    <a:pt x="750084" y="812800"/>
                  </a:cubicBezTo>
                  <a:lnTo>
                    <a:pt x="62716" y="812800"/>
                  </a:lnTo>
                  <a:cubicBezTo>
                    <a:pt x="46083" y="812800"/>
                    <a:pt x="30131" y="806192"/>
                    <a:pt x="18369" y="794431"/>
                  </a:cubicBezTo>
                  <a:cubicBezTo>
                    <a:pt x="6608" y="782669"/>
                    <a:pt x="0" y="766717"/>
                    <a:pt x="0" y="750084"/>
                  </a:cubicBezTo>
                  <a:lnTo>
                    <a:pt x="0" y="62716"/>
                  </a:lnTo>
                  <a:cubicBezTo>
                    <a:pt x="0" y="46083"/>
                    <a:pt x="6608" y="30131"/>
                    <a:pt x="18369" y="18369"/>
                  </a:cubicBezTo>
                  <a:cubicBezTo>
                    <a:pt x="30131" y="6608"/>
                    <a:pt x="46083" y="0"/>
                    <a:pt x="62716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97B2">
                    <a:alpha val="100000"/>
                  </a:srgbClr>
                </a:gs>
                <a:gs pos="50000">
                  <a:srgbClr val="3A6A9E">
                    <a:alpha val="100000"/>
                  </a:srgbClr>
                </a:gs>
                <a:gs pos="100000">
                  <a:srgbClr val="103863">
                    <a:alpha val="100000"/>
                  </a:srgbClr>
                </a:gs>
              </a:gsLst>
              <a:lin ang="0"/>
            </a:gra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28575"/>
              <a:ext cx="812800" cy="7842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26"/>
                </a:lnSpc>
              </a:pPr>
            </a:p>
          </p:txBody>
        </p:sp>
      </p:grpSp>
      <p:sp>
        <p:nvSpPr>
          <p:cNvPr name="Freeform 15" id="15"/>
          <p:cNvSpPr/>
          <p:nvPr/>
        </p:nvSpPr>
        <p:spPr>
          <a:xfrm flipH="false" flipV="false" rot="0">
            <a:off x="17130010" y="5422101"/>
            <a:ext cx="549282" cy="549282"/>
          </a:xfrm>
          <a:custGeom>
            <a:avLst/>
            <a:gdLst/>
            <a:ahLst/>
            <a:cxnLst/>
            <a:rect r="r" b="b" t="t" l="l"/>
            <a:pathLst>
              <a:path h="549282" w="549282">
                <a:moveTo>
                  <a:pt x="0" y="0"/>
                </a:moveTo>
                <a:lnTo>
                  <a:pt x="549282" y="0"/>
                </a:lnTo>
                <a:lnTo>
                  <a:pt x="549282" y="549282"/>
                </a:lnTo>
                <a:lnTo>
                  <a:pt x="0" y="54928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2369135" y="2914740"/>
            <a:ext cx="6049672" cy="25073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276"/>
              </a:lnSpc>
              <a:spcBef>
                <a:spcPct val="0"/>
              </a:spcBef>
            </a:pPr>
            <a:r>
              <a:rPr lang="en-US" sz="3120" spc="106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小宋</a:t>
            </a:r>
            <a:r>
              <a:rPr lang="en-US" sz="3120" spc="106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，27 歲行政助理，想要規劃薪水，目前每月薪資 $35,000，設定飲食 $6000、交通 $2500 等預算，並目標每月存 $8000。系統會提醒他哪些項目快要超支。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9749572" y="5764771"/>
            <a:ext cx="6049672" cy="2116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277"/>
              </a:lnSpc>
              <a:spcBef>
                <a:spcPct val="0"/>
              </a:spcBef>
            </a:pPr>
            <a:r>
              <a:rPr lang="en-US" sz="3120" spc="106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小郭</a:t>
            </a:r>
            <a:r>
              <a:rPr lang="en-US" sz="3120" spc="106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，23 歲社會新鮮人，想要存到某固定金額，所以使用本系統設定三個月內存 $15,000 的旅費，系統每週追蹤儲蓄進度，未達標時發出提醒並給予鼓勵。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2369135" y="5980908"/>
            <a:ext cx="6049672" cy="20977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276"/>
              </a:lnSpc>
              <a:spcBef>
                <a:spcPct val="0"/>
              </a:spcBef>
            </a:pPr>
            <a:r>
              <a:rPr lang="en-US" sz="3120" spc="106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老高</a:t>
            </a:r>
            <a:r>
              <a:rPr lang="en-US" sz="3120" spc="106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，21 歲大學生，想要紀錄日常消費，每次花費後透過分類（如飲食、交通）快速記帳，使用「#朋友聚餐」等標籤補充內容。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9749572" y="2914740"/>
            <a:ext cx="6049672" cy="20977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276"/>
              </a:lnSpc>
              <a:spcBef>
                <a:spcPct val="0"/>
              </a:spcBef>
            </a:pPr>
            <a:r>
              <a:rPr lang="en-US" sz="3120" spc="106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張三，30</a:t>
            </a:r>
            <a:r>
              <a:rPr lang="en-US" sz="3120" spc="106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歲軟體工程師，想要方便查看目前支出統計與趨勢，所以使用本系統的自動生成圖表顯示支出比例，幫助他發現外送支出過高並調整下月預算。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8245241" y="9751450"/>
            <a:ext cx="1684932" cy="2331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26"/>
              </a:lnSpc>
            </a:pPr>
            <a:r>
              <a:rPr lang="en-US" b="true" sz="1739">
                <a:solidFill>
                  <a:srgbClr val="FFFFFF"/>
                </a:solidFill>
                <a:latin typeface="TT Lakes Neue Expanded Bold"/>
                <a:ea typeface="TT Lakes Neue Expanded Bold"/>
                <a:cs typeface="TT Lakes Neue Expanded Bold"/>
                <a:sym typeface="TT Lakes Neue Expanded Bold"/>
              </a:rPr>
              <a:t>PAGE 3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97B2">
                <a:alpha val="100000"/>
              </a:srgbClr>
            </a:gs>
            <a:gs pos="50000">
              <a:srgbClr val="3A6A9E">
                <a:alpha val="100000"/>
              </a:srgbClr>
            </a:gs>
            <a:gs pos="100000">
              <a:srgbClr val="103863">
                <a:alpha val="100000"/>
              </a:srgbClr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65251" y="-1543050"/>
            <a:ext cx="4199655" cy="3086100"/>
            <a:chOff x="0" y="0"/>
            <a:chExt cx="1106082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06082" cy="812800"/>
            </a:xfrm>
            <a:custGeom>
              <a:avLst/>
              <a:gdLst/>
              <a:ahLst/>
              <a:cxnLst/>
              <a:rect r="r" b="b" t="t" l="l"/>
              <a:pathLst>
                <a:path h="812800" w="1106082">
                  <a:moveTo>
                    <a:pt x="46087" y="0"/>
                  </a:moveTo>
                  <a:lnTo>
                    <a:pt x="1059995" y="0"/>
                  </a:lnTo>
                  <a:cubicBezTo>
                    <a:pt x="1072218" y="0"/>
                    <a:pt x="1083941" y="4856"/>
                    <a:pt x="1092584" y="13498"/>
                  </a:cubicBezTo>
                  <a:cubicBezTo>
                    <a:pt x="1101226" y="22141"/>
                    <a:pt x="1106082" y="33864"/>
                    <a:pt x="1106082" y="46087"/>
                  </a:cubicBezTo>
                  <a:lnTo>
                    <a:pt x="1106082" y="766713"/>
                  </a:lnTo>
                  <a:cubicBezTo>
                    <a:pt x="1106082" y="778936"/>
                    <a:pt x="1101226" y="790659"/>
                    <a:pt x="1092584" y="799302"/>
                  </a:cubicBezTo>
                  <a:cubicBezTo>
                    <a:pt x="1083941" y="807944"/>
                    <a:pt x="1072218" y="812800"/>
                    <a:pt x="1059995" y="812800"/>
                  </a:cubicBezTo>
                  <a:lnTo>
                    <a:pt x="46087" y="812800"/>
                  </a:lnTo>
                  <a:cubicBezTo>
                    <a:pt x="33864" y="812800"/>
                    <a:pt x="22141" y="807944"/>
                    <a:pt x="13498" y="799302"/>
                  </a:cubicBezTo>
                  <a:cubicBezTo>
                    <a:pt x="4856" y="790659"/>
                    <a:pt x="0" y="778936"/>
                    <a:pt x="0" y="766713"/>
                  </a:cubicBezTo>
                  <a:lnTo>
                    <a:pt x="0" y="46087"/>
                  </a:lnTo>
                  <a:cubicBezTo>
                    <a:pt x="0" y="33864"/>
                    <a:pt x="4856" y="22141"/>
                    <a:pt x="13498" y="13498"/>
                  </a:cubicBezTo>
                  <a:cubicBezTo>
                    <a:pt x="22141" y="4856"/>
                    <a:pt x="33864" y="0"/>
                    <a:pt x="46087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97B2">
                    <a:alpha val="100000"/>
                  </a:srgbClr>
                </a:gs>
                <a:gs pos="50000">
                  <a:srgbClr val="3A6A9E">
                    <a:alpha val="100000"/>
                  </a:srgbClr>
                </a:gs>
                <a:gs pos="100000">
                  <a:srgbClr val="103863">
                    <a:alpha val="100000"/>
                  </a:srgbClr>
                </a:gs>
              </a:gsLst>
              <a:lin ang="0"/>
            </a:gra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28575"/>
              <a:ext cx="1106082" cy="7842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26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028700" y="509932"/>
            <a:ext cx="685996" cy="518768"/>
          </a:xfrm>
          <a:custGeom>
            <a:avLst/>
            <a:gdLst/>
            <a:ahLst/>
            <a:cxnLst/>
            <a:rect r="r" b="b" t="t" l="l"/>
            <a:pathLst>
              <a:path h="518768" w="685996">
                <a:moveTo>
                  <a:pt x="0" y="0"/>
                </a:moveTo>
                <a:lnTo>
                  <a:pt x="685996" y="0"/>
                </a:lnTo>
                <a:lnTo>
                  <a:pt x="685996" y="518768"/>
                </a:lnTo>
                <a:lnTo>
                  <a:pt x="0" y="51876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8105441" y="-5369708"/>
            <a:ext cx="11706247" cy="11706247"/>
          </a:xfrm>
          <a:custGeom>
            <a:avLst/>
            <a:gdLst/>
            <a:ahLst/>
            <a:cxnLst/>
            <a:rect r="r" b="b" t="t" l="l"/>
            <a:pathLst>
              <a:path h="11706247" w="11706247">
                <a:moveTo>
                  <a:pt x="0" y="0"/>
                </a:moveTo>
                <a:lnTo>
                  <a:pt x="11706248" y="0"/>
                </a:lnTo>
                <a:lnTo>
                  <a:pt x="11706248" y="11706247"/>
                </a:lnTo>
                <a:lnTo>
                  <a:pt x="0" y="1170624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7600950" y="9365373"/>
            <a:ext cx="3086100" cy="3086100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62716" y="0"/>
                  </a:moveTo>
                  <a:lnTo>
                    <a:pt x="750084" y="0"/>
                  </a:lnTo>
                  <a:cubicBezTo>
                    <a:pt x="766717" y="0"/>
                    <a:pt x="782669" y="6608"/>
                    <a:pt x="794431" y="18369"/>
                  </a:cubicBezTo>
                  <a:cubicBezTo>
                    <a:pt x="806192" y="30131"/>
                    <a:pt x="812800" y="46083"/>
                    <a:pt x="812800" y="62716"/>
                  </a:cubicBezTo>
                  <a:lnTo>
                    <a:pt x="812800" y="750084"/>
                  </a:lnTo>
                  <a:cubicBezTo>
                    <a:pt x="812800" y="766717"/>
                    <a:pt x="806192" y="782669"/>
                    <a:pt x="794431" y="794431"/>
                  </a:cubicBezTo>
                  <a:cubicBezTo>
                    <a:pt x="782669" y="806192"/>
                    <a:pt x="766717" y="812800"/>
                    <a:pt x="750084" y="812800"/>
                  </a:cubicBezTo>
                  <a:lnTo>
                    <a:pt x="62716" y="812800"/>
                  </a:lnTo>
                  <a:cubicBezTo>
                    <a:pt x="46083" y="812800"/>
                    <a:pt x="30131" y="806192"/>
                    <a:pt x="18369" y="794431"/>
                  </a:cubicBezTo>
                  <a:cubicBezTo>
                    <a:pt x="6608" y="782669"/>
                    <a:pt x="0" y="766717"/>
                    <a:pt x="0" y="750084"/>
                  </a:cubicBezTo>
                  <a:lnTo>
                    <a:pt x="0" y="62716"/>
                  </a:lnTo>
                  <a:cubicBezTo>
                    <a:pt x="0" y="46083"/>
                    <a:pt x="6608" y="30131"/>
                    <a:pt x="18369" y="18369"/>
                  </a:cubicBezTo>
                  <a:cubicBezTo>
                    <a:pt x="30131" y="6608"/>
                    <a:pt x="46083" y="0"/>
                    <a:pt x="62716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97B2">
                    <a:alpha val="100000"/>
                  </a:srgbClr>
                </a:gs>
                <a:gs pos="50000">
                  <a:srgbClr val="3A6A9E">
                    <a:alpha val="100000"/>
                  </a:srgbClr>
                </a:gs>
                <a:gs pos="100000">
                  <a:srgbClr val="103863">
                    <a:alpha val="100000"/>
                  </a:srgbClr>
                </a:gs>
              </a:gsLst>
              <a:lin ang="0"/>
            </a:gra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28575"/>
              <a:ext cx="812800" cy="7842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26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391143" y="2090421"/>
            <a:ext cx="17026789" cy="7074554"/>
            <a:chOff x="0" y="0"/>
            <a:chExt cx="4484422" cy="1863257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4484422" cy="1863257"/>
            </a:xfrm>
            <a:custGeom>
              <a:avLst/>
              <a:gdLst/>
              <a:ahLst/>
              <a:cxnLst/>
              <a:rect r="r" b="b" t="t" l="l"/>
              <a:pathLst>
                <a:path h="1863257" w="4484422">
                  <a:moveTo>
                    <a:pt x="7730" y="0"/>
                  </a:moveTo>
                  <a:lnTo>
                    <a:pt x="4476692" y="0"/>
                  </a:lnTo>
                  <a:cubicBezTo>
                    <a:pt x="4480961" y="0"/>
                    <a:pt x="4484422" y="3461"/>
                    <a:pt x="4484422" y="7730"/>
                  </a:cubicBezTo>
                  <a:lnTo>
                    <a:pt x="4484422" y="1855527"/>
                  </a:lnTo>
                  <a:cubicBezTo>
                    <a:pt x="4484422" y="1859796"/>
                    <a:pt x="4480961" y="1863257"/>
                    <a:pt x="4476692" y="1863257"/>
                  </a:cubicBezTo>
                  <a:lnTo>
                    <a:pt x="7730" y="1863257"/>
                  </a:lnTo>
                  <a:cubicBezTo>
                    <a:pt x="5680" y="1863257"/>
                    <a:pt x="3714" y="1862443"/>
                    <a:pt x="2264" y="1860993"/>
                  </a:cubicBezTo>
                  <a:cubicBezTo>
                    <a:pt x="814" y="1859543"/>
                    <a:pt x="0" y="1857577"/>
                    <a:pt x="0" y="1855527"/>
                  </a:cubicBezTo>
                  <a:lnTo>
                    <a:pt x="0" y="7730"/>
                  </a:lnTo>
                  <a:cubicBezTo>
                    <a:pt x="0" y="5680"/>
                    <a:pt x="814" y="3714"/>
                    <a:pt x="2264" y="2264"/>
                  </a:cubicBezTo>
                  <a:cubicBezTo>
                    <a:pt x="3714" y="814"/>
                    <a:pt x="5680" y="0"/>
                    <a:pt x="773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F0F7FE"/>
              </a:solidFill>
              <a:prstDash val="solid"/>
              <a:miter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28575"/>
              <a:ext cx="4484422" cy="183468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26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7553348" y="2508802"/>
            <a:ext cx="3123686" cy="748374"/>
            <a:chOff x="0" y="0"/>
            <a:chExt cx="822699" cy="197103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22699" cy="197103"/>
            </a:xfrm>
            <a:custGeom>
              <a:avLst/>
              <a:gdLst/>
              <a:ahLst/>
              <a:cxnLst/>
              <a:rect r="r" b="b" t="t" l="l"/>
              <a:pathLst>
                <a:path h="197103" w="822699">
                  <a:moveTo>
                    <a:pt x="61961" y="0"/>
                  </a:moveTo>
                  <a:lnTo>
                    <a:pt x="760738" y="0"/>
                  </a:lnTo>
                  <a:cubicBezTo>
                    <a:pt x="794958" y="0"/>
                    <a:pt x="822699" y="27741"/>
                    <a:pt x="822699" y="61961"/>
                  </a:cubicBezTo>
                  <a:lnTo>
                    <a:pt x="822699" y="135141"/>
                  </a:lnTo>
                  <a:cubicBezTo>
                    <a:pt x="822699" y="151574"/>
                    <a:pt x="816171" y="167335"/>
                    <a:pt x="804551" y="178955"/>
                  </a:cubicBezTo>
                  <a:cubicBezTo>
                    <a:pt x="792931" y="190575"/>
                    <a:pt x="777171" y="197103"/>
                    <a:pt x="760738" y="197103"/>
                  </a:cubicBezTo>
                  <a:lnTo>
                    <a:pt x="61961" y="197103"/>
                  </a:lnTo>
                  <a:cubicBezTo>
                    <a:pt x="27741" y="197103"/>
                    <a:pt x="0" y="169362"/>
                    <a:pt x="0" y="135141"/>
                  </a:cubicBezTo>
                  <a:lnTo>
                    <a:pt x="0" y="61961"/>
                  </a:lnTo>
                  <a:cubicBezTo>
                    <a:pt x="0" y="27741"/>
                    <a:pt x="27741" y="0"/>
                    <a:pt x="61961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97B2">
                    <a:alpha val="100000"/>
                  </a:srgbClr>
                </a:gs>
                <a:gs pos="50000">
                  <a:srgbClr val="3A6A9E">
                    <a:alpha val="100000"/>
                  </a:srgbClr>
                </a:gs>
                <a:gs pos="100000">
                  <a:srgbClr val="103863">
                    <a:alpha val="100000"/>
                  </a:srgbClr>
                </a:gs>
              </a:gsLst>
              <a:lin ang="0"/>
            </a:gra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28575"/>
              <a:ext cx="822699" cy="16852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26"/>
                </a:lnSpc>
              </a:pPr>
            </a:p>
          </p:txBody>
        </p:sp>
      </p:grpSp>
      <p:sp>
        <p:nvSpPr>
          <p:cNvPr name="Freeform 16" id="16"/>
          <p:cNvSpPr/>
          <p:nvPr/>
        </p:nvSpPr>
        <p:spPr>
          <a:xfrm flipH="false" flipV="false" rot="0">
            <a:off x="7739179" y="2625396"/>
            <a:ext cx="309496" cy="527005"/>
          </a:xfrm>
          <a:custGeom>
            <a:avLst/>
            <a:gdLst/>
            <a:ahLst/>
            <a:cxnLst/>
            <a:rect r="r" b="b" t="t" l="l"/>
            <a:pathLst>
              <a:path h="527005" w="309496">
                <a:moveTo>
                  <a:pt x="0" y="0"/>
                </a:moveTo>
                <a:lnTo>
                  <a:pt x="309496" y="0"/>
                </a:lnTo>
                <a:lnTo>
                  <a:pt x="309496" y="527006"/>
                </a:lnTo>
                <a:lnTo>
                  <a:pt x="0" y="52700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6984659" y="653111"/>
            <a:ext cx="549282" cy="549282"/>
          </a:xfrm>
          <a:custGeom>
            <a:avLst/>
            <a:gdLst/>
            <a:ahLst/>
            <a:cxnLst/>
            <a:rect r="r" b="b" t="t" l="l"/>
            <a:pathLst>
              <a:path h="549282" w="549282">
                <a:moveTo>
                  <a:pt x="0" y="0"/>
                </a:moveTo>
                <a:lnTo>
                  <a:pt x="549282" y="0"/>
                </a:lnTo>
                <a:lnTo>
                  <a:pt x="549282" y="549283"/>
                </a:lnTo>
                <a:lnTo>
                  <a:pt x="0" y="54928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8" id="18"/>
          <p:cNvGrpSpPr/>
          <p:nvPr/>
        </p:nvGrpSpPr>
        <p:grpSpPr>
          <a:xfrm rot="0">
            <a:off x="11201605" y="2533238"/>
            <a:ext cx="2693270" cy="748374"/>
            <a:chOff x="0" y="0"/>
            <a:chExt cx="709338" cy="197103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709338" cy="197103"/>
            </a:xfrm>
            <a:custGeom>
              <a:avLst/>
              <a:gdLst/>
              <a:ahLst/>
              <a:cxnLst/>
              <a:rect r="r" b="b" t="t" l="l"/>
              <a:pathLst>
                <a:path h="197103" w="709338">
                  <a:moveTo>
                    <a:pt x="71864" y="0"/>
                  </a:moveTo>
                  <a:lnTo>
                    <a:pt x="637475" y="0"/>
                  </a:lnTo>
                  <a:cubicBezTo>
                    <a:pt x="656534" y="0"/>
                    <a:pt x="674813" y="7571"/>
                    <a:pt x="688290" y="21048"/>
                  </a:cubicBezTo>
                  <a:cubicBezTo>
                    <a:pt x="701767" y="34525"/>
                    <a:pt x="709338" y="52804"/>
                    <a:pt x="709338" y="71864"/>
                  </a:cubicBezTo>
                  <a:lnTo>
                    <a:pt x="709338" y="125239"/>
                  </a:lnTo>
                  <a:cubicBezTo>
                    <a:pt x="709338" y="144299"/>
                    <a:pt x="701767" y="162577"/>
                    <a:pt x="688290" y="176054"/>
                  </a:cubicBezTo>
                  <a:cubicBezTo>
                    <a:pt x="674813" y="189531"/>
                    <a:pt x="656534" y="197103"/>
                    <a:pt x="637475" y="197103"/>
                  </a:cubicBezTo>
                  <a:lnTo>
                    <a:pt x="71864" y="197103"/>
                  </a:lnTo>
                  <a:cubicBezTo>
                    <a:pt x="52804" y="197103"/>
                    <a:pt x="34525" y="189531"/>
                    <a:pt x="21048" y="176054"/>
                  </a:cubicBezTo>
                  <a:cubicBezTo>
                    <a:pt x="7571" y="162577"/>
                    <a:pt x="0" y="144299"/>
                    <a:pt x="0" y="125239"/>
                  </a:cubicBezTo>
                  <a:lnTo>
                    <a:pt x="0" y="71864"/>
                  </a:lnTo>
                  <a:cubicBezTo>
                    <a:pt x="0" y="52804"/>
                    <a:pt x="7571" y="34525"/>
                    <a:pt x="21048" y="21048"/>
                  </a:cubicBezTo>
                  <a:cubicBezTo>
                    <a:pt x="34525" y="7571"/>
                    <a:pt x="52804" y="0"/>
                    <a:pt x="71864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97B2">
                    <a:alpha val="100000"/>
                  </a:srgbClr>
                </a:gs>
                <a:gs pos="50000">
                  <a:srgbClr val="3A6A9E">
                    <a:alpha val="100000"/>
                  </a:srgbClr>
                </a:gs>
                <a:gs pos="100000">
                  <a:srgbClr val="103863">
                    <a:alpha val="100000"/>
                  </a:srgbClr>
                </a:gs>
              </a:gsLst>
              <a:lin ang="0"/>
            </a:gra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20" id="20"/>
            <p:cNvSpPr txBox="true"/>
            <p:nvPr/>
          </p:nvSpPr>
          <p:spPr>
            <a:xfrm>
              <a:off x="0" y="28575"/>
              <a:ext cx="709338" cy="16852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26"/>
                </a:lnSpc>
              </a:pPr>
            </a:p>
          </p:txBody>
        </p:sp>
      </p:grpSp>
      <p:sp>
        <p:nvSpPr>
          <p:cNvPr name="Freeform 21" id="21"/>
          <p:cNvSpPr/>
          <p:nvPr/>
        </p:nvSpPr>
        <p:spPr>
          <a:xfrm flipH="false" flipV="false" rot="0">
            <a:off x="11387437" y="2649832"/>
            <a:ext cx="309496" cy="527005"/>
          </a:xfrm>
          <a:custGeom>
            <a:avLst/>
            <a:gdLst/>
            <a:ahLst/>
            <a:cxnLst/>
            <a:rect r="r" b="b" t="t" l="l"/>
            <a:pathLst>
              <a:path h="527005" w="309496">
                <a:moveTo>
                  <a:pt x="0" y="0"/>
                </a:moveTo>
                <a:lnTo>
                  <a:pt x="309495" y="0"/>
                </a:lnTo>
                <a:lnTo>
                  <a:pt x="309495" y="527005"/>
                </a:lnTo>
                <a:lnTo>
                  <a:pt x="0" y="52700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2" id="22"/>
          <p:cNvGrpSpPr/>
          <p:nvPr/>
        </p:nvGrpSpPr>
        <p:grpSpPr>
          <a:xfrm rot="0">
            <a:off x="14418750" y="2542131"/>
            <a:ext cx="2693270" cy="748374"/>
            <a:chOff x="0" y="0"/>
            <a:chExt cx="709338" cy="197103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709338" cy="197103"/>
            </a:xfrm>
            <a:custGeom>
              <a:avLst/>
              <a:gdLst/>
              <a:ahLst/>
              <a:cxnLst/>
              <a:rect r="r" b="b" t="t" l="l"/>
              <a:pathLst>
                <a:path h="197103" w="709338">
                  <a:moveTo>
                    <a:pt x="71864" y="0"/>
                  </a:moveTo>
                  <a:lnTo>
                    <a:pt x="637475" y="0"/>
                  </a:lnTo>
                  <a:cubicBezTo>
                    <a:pt x="656534" y="0"/>
                    <a:pt x="674813" y="7571"/>
                    <a:pt x="688290" y="21048"/>
                  </a:cubicBezTo>
                  <a:cubicBezTo>
                    <a:pt x="701767" y="34525"/>
                    <a:pt x="709338" y="52804"/>
                    <a:pt x="709338" y="71864"/>
                  </a:cubicBezTo>
                  <a:lnTo>
                    <a:pt x="709338" y="125239"/>
                  </a:lnTo>
                  <a:cubicBezTo>
                    <a:pt x="709338" y="144299"/>
                    <a:pt x="701767" y="162577"/>
                    <a:pt x="688290" y="176054"/>
                  </a:cubicBezTo>
                  <a:cubicBezTo>
                    <a:pt x="674813" y="189531"/>
                    <a:pt x="656534" y="197103"/>
                    <a:pt x="637475" y="197103"/>
                  </a:cubicBezTo>
                  <a:lnTo>
                    <a:pt x="71864" y="197103"/>
                  </a:lnTo>
                  <a:cubicBezTo>
                    <a:pt x="52804" y="197103"/>
                    <a:pt x="34525" y="189531"/>
                    <a:pt x="21048" y="176054"/>
                  </a:cubicBezTo>
                  <a:cubicBezTo>
                    <a:pt x="7571" y="162577"/>
                    <a:pt x="0" y="144299"/>
                    <a:pt x="0" y="125239"/>
                  </a:cubicBezTo>
                  <a:lnTo>
                    <a:pt x="0" y="71864"/>
                  </a:lnTo>
                  <a:cubicBezTo>
                    <a:pt x="0" y="52804"/>
                    <a:pt x="7571" y="34525"/>
                    <a:pt x="21048" y="21048"/>
                  </a:cubicBezTo>
                  <a:cubicBezTo>
                    <a:pt x="34525" y="7571"/>
                    <a:pt x="52804" y="0"/>
                    <a:pt x="71864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97B2">
                    <a:alpha val="100000"/>
                  </a:srgbClr>
                </a:gs>
                <a:gs pos="50000">
                  <a:srgbClr val="3A6A9E">
                    <a:alpha val="100000"/>
                  </a:srgbClr>
                </a:gs>
                <a:gs pos="100000">
                  <a:srgbClr val="103863">
                    <a:alpha val="100000"/>
                  </a:srgbClr>
                </a:gs>
              </a:gsLst>
              <a:lin ang="0"/>
            </a:gra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24" id="24"/>
            <p:cNvSpPr txBox="true"/>
            <p:nvPr/>
          </p:nvSpPr>
          <p:spPr>
            <a:xfrm>
              <a:off x="0" y="28575"/>
              <a:ext cx="709338" cy="16852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26"/>
                </a:lnSpc>
              </a:pPr>
            </a:p>
          </p:txBody>
        </p:sp>
      </p:grpSp>
      <p:sp>
        <p:nvSpPr>
          <p:cNvPr name="Freeform 25" id="25"/>
          <p:cNvSpPr/>
          <p:nvPr/>
        </p:nvSpPr>
        <p:spPr>
          <a:xfrm flipH="false" flipV="false" rot="0">
            <a:off x="14604581" y="2658725"/>
            <a:ext cx="309496" cy="527005"/>
          </a:xfrm>
          <a:custGeom>
            <a:avLst/>
            <a:gdLst/>
            <a:ahLst/>
            <a:cxnLst/>
            <a:rect r="r" b="b" t="t" l="l"/>
            <a:pathLst>
              <a:path h="527005" w="309496">
                <a:moveTo>
                  <a:pt x="0" y="0"/>
                </a:moveTo>
                <a:lnTo>
                  <a:pt x="309496" y="0"/>
                </a:lnTo>
                <a:lnTo>
                  <a:pt x="309496" y="527006"/>
                </a:lnTo>
                <a:lnTo>
                  <a:pt x="0" y="52700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6" id="26"/>
          <p:cNvGrpSpPr/>
          <p:nvPr/>
        </p:nvGrpSpPr>
        <p:grpSpPr>
          <a:xfrm rot="0">
            <a:off x="6239605" y="4015037"/>
            <a:ext cx="5751171" cy="748374"/>
            <a:chOff x="0" y="0"/>
            <a:chExt cx="1514712" cy="197103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1514712" cy="197103"/>
            </a:xfrm>
            <a:custGeom>
              <a:avLst/>
              <a:gdLst/>
              <a:ahLst/>
              <a:cxnLst/>
              <a:rect r="r" b="b" t="t" l="l"/>
              <a:pathLst>
                <a:path h="197103" w="1514712">
                  <a:moveTo>
                    <a:pt x="33654" y="0"/>
                  </a:moveTo>
                  <a:lnTo>
                    <a:pt x="1481058" y="0"/>
                  </a:lnTo>
                  <a:cubicBezTo>
                    <a:pt x="1499644" y="0"/>
                    <a:pt x="1514712" y="15067"/>
                    <a:pt x="1514712" y="33654"/>
                  </a:cubicBezTo>
                  <a:lnTo>
                    <a:pt x="1514712" y="163449"/>
                  </a:lnTo>
                  <a:cubicBezTo>
                    <a:pt x="1514712" y="172375"/>
                    <a:pt x="1511166" y="180935"/>
                    <a:pt x="1504855" y="187246"/>
                  </a:cubicBezTo>
                  <a:cubicBezTo>
                    <a:pt x="1498544" y="193557"/>
                    <a:pt x="1489984" y="197103"/>
                    <a:pt x="1481058" y="197103"/>
                  </a:cubicBezTo>
                  <a:lnTo>
                    <a:pt x="33654" y="197103"/>
                  </a:lnTo>
                  <a:cubicBezTo>
                    <a:pt x="15067" y="197103"/>
                    <a:pt x="0" y="182035"/>
                    <a:pt x="0" y="163449"/>
                  </a:cubicBezTo>
                  <a:lnTo>
                    <a:pt x="0" y="33654"/>
                  </a:lnTo>
                  <a:cubicBezTo>
                    <a:pt x="0" y="15067"/>
                    <a:pt x="15067" y="0"/>
                    <a:pt x="33654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97B2">
                    <a:alpha val="100000"/>
                  </a:srgbClr>
                </a:gs>
                <a:gs pos="50000">
                  <a:srgbClr val="3A6A9E">
                    <a:alpha val="100000"/>
                  </a:srgbClr>
                </a:gs>
                <a:gs pos="100000">
                  <a:srgbClr val="103863">
                    <a:alpha val="100000"/>
                  </a:srgbClr>
                </a:gs>
              </a:gsLst>
              <a:lin ang="0"/>
            </a:gra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28" id="28"/>
            <p:cNvSpPr txBox="true"/>
            <p:nvPr/>
          </p:nvSpPr>
          <p:spPr>
            <a:xfrm>
              <a:off x="0" y="28575"/>
              <a:ext cx="1514712" cy="16852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26"/>
                </a:lnSpc>
              </a:pPr>
            </a:p>
          </p:txBody>
        </p:sp>
      </p:grpSp>
      <p:sp>
        <p:nvSpPr>
          <p:cNvPr name="Freeform 29" id="29"/>
          <p:cNvSpPr/>
          <p:nvPr/>
        </p:nvSpPr>
        <p:spPr>
          <a:xfrm flipH="false" flipV="false" rot="0">
            <a:off x="6425436" y="4131631"/>
            <a:ext cx="309496" cy="527005"/>
          </a:xfrm>
          <a:custGeom>
            <a:avLst/>
            <a:gdLst/>
            <a:ahLst/>
            <a:cxnLst/>
            <a:rect r="r" b="b" t="t" l="l"/>
            <a:pathLst>
              <a:path h="527005" w="309496">
                <a:moveTo>
                  <a:pt x="0" y="0"/>
                </a:moveTo>
                <a:lnTo>
                  <a:pt x="309496" y="0"/>
                </a:lnTo>
                <a:lnTo>
                  <a:pt x="309496" y="527005"/>
                </a:lnTo>
                <a:lnTo>
                  <a:pt x="0" y="52700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0" id="30"/>
          <p:cNvGrpSpPr/>
          <p:nvPr/>
        </p:nvGrpSpPr>
        <p:grpSpPr>
          <a:xfrm rot="0">
            <a:off x="849946" y="2487830"/>
            <a:ext cx="6247501" cy="748374"/>
            <a:chOff x="0" y="0"/>
            <a:chExt cx="1645432" cy="197103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1645432" cy="197103"/>
            </a:xfrm>
            <a:custGeom>
              <a:avLst/>
              <a:gdLst/>
              <a:ahLst/>
              <a:cxnLst/>
              <a:rect r="r" b="b" t="t" l="l"/>
              <a:pathLst>
                <a:path h="197103" w="1645432">
                  <a:moveTo>
                    <a:pt x="30980" y="0"/>
                  </a:moveTo>
                  <a:lnTo>
                    <a:pt x="1614452" y="0"/>
                  </a:lnTo>
                  <a:cubicBezTo>
                    <a:pt x="1631562" y="0"/>
                    <a:pt x="1645432" y="13870"/>
                    <a:pt x="1645432" y="30980"/>
                  </a:cubicBezTo>
                  <a:lnTo>
                    <a:pt x="1645432" y="166123"/>
                  </a:lnTo>
                  <a:cubicBezTo>
                    <a:pt x="1645432" y="183232"/>
                    <a:pt x="1631562" y="197103"/>
                    <a:pt x="1614452" y="197103"/>
                  </a:cubicBezTo>
                  <a:lnTo>
                    <a:pt x="30980" y="197103"/>
                  </a:lnTo>
                  <a:cubicBezTo>
                    <a:pt x="13870" y="197103"/>
                    <a:pt x="0" y="183232"/>
                    <a:pt x="0" y="166123"/>
                  </a:cubicBezTo>
                  <a:lnTo>
                    <a:pt x="0" y="30980"/>
                  </a:lnTo>
                  <a:cubicBezTo>
                    <a:pt x="0" y="13870"/>
                    <a:pt x="13870" y="0"/>
                    <a:pt x="3098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97B2">
                    <a:alpha val="100000"/>
                  </a:srgbClr>
                </a:gs>
                <a:gs pos="50000">
                  <a:srgbClr val="3A6A9E">
                    <a:alpha val="100000"/>
                  </a:srgbClr>
                </a:gs>
                <a:gs pos="100000">
                  <a:srgbClr val="103863">
                    <a:alpha val="100000"/>
                  </a:srgbClr>
                </a:gs>
              </a:gsLst>
              <a:lin ang="0"/>
            </a:gra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32" id="32"/>
            <p:cNvSpPr txBox="true"/>
            <p:nvPr/>
          </p:nvSpPr>
          <p:spPr>
            <a:xfrm>
              <a:off x="0" y="28575"/>
              <a:ext cx="1645432" cy="16852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26"/>
                </a:lnSpc>
              </a:pPr>
            </a:p>
          </p:txBody>
        </p:sp>
      </p:grpSp>
      <p:sp>
        <p:nvSpPr>
          <p:cNvPr name="Freeform 33" id="33"/>
          <p:cNvSpPr/>
          <p:nvPr/>
        </p:nvSpPr>
        <p:spPr>
          <a:xfrm flipH="false" flipV="false" rot="0">
            <a:off x="1035777" y="2604424"/>
            <a:ext cx="309496" cy="527005"/>
          </a:xfrm>
          <a:custGeom>
            <a:avLst/>
            <a:gdLst/>
            <a:ahLst/>
            <a:cxnLst/>
            <a:rect r="r" b="b" t="t" l="l"/>
            <a:pathLst>
              <a:path h="527005" w="309496">
                <a:moveTo>
                  <a:pt x="0" y="0"/>
                </a:moveTo>
                <a:lnTo>
                  <a:pt x="309496" y="0"/>
                </a:lnTo>
                <a:lnTo>
                  <a:pt x="309496" y="527006"/>
                </a:lnTo>
                <a:lnTo>
                  <a:pt x="0" y="52700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4" id="34"/>
          <p:cNvSpPr/>
          <p:nvPr/>
        </p:nvSpPr>
        <p:spPr>
          <a:xfrm flipH="false" flipV="false" rot="0">
            <a:off x="5060034" y="5050101"/>
            <a:ext cx="7689007" cy="3690723"/>
          </a:xfrm>
          <a:custGeom>
            <a:avLst/>
            <a:gdLst/>
            <a:ahLst/>
            <a:cxnLst/>
            <a:rect r="r" b="b" t="t" l="l"/>
            <a:pathLst>
              <a:path h="3690723" w="7689007">
                <a:moveTo>
                  <a:pt x="0" y="0"/>
                </a:moveTo>
                <a:lnTo>
                  <a:pt x="7689007" y="0"/>
                </a:lnTo>
                <a:lnTo>
                  <a:pt x="7689007" y="3690723"/>
                </a:lnTo>
                <a:lnTo>
                  <a:pt x="0" y="3690723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TextBox 35" id="35"/>
          <p:cNvSpPr txBox="true"/>
          <p:nvPr/>
        </p:nvSpPr>
        <p:spPr>
          <a:xfrm rot="0">
            <a:off x="1887779" y="672161"/>
            <a:ext cx="1678700" cy="3565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83"/>
              </a:lnSpc>
            </a:pPr>
            <a:r>
              <a:rPr lang="en-US" sz="1317" b="true">
                <a:solidFill>
                  <a:srgbClr val="FFFFFF"/>
                </a:solidFill>
                <a:latin typeface="TT Lakes Neue Expanded Bold"/>
                <a:ea typeface="TT Lakes Neue Expanded Bold"/>
                <a:cs typeface="TT Lakes Neue Expanded Bold"/>
                <a:sym typeface="TT Lakes Neue Expanded Bold"/>
              </a:rPr>
              <a:t>THYNK UNLIMITED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8245241" y="9751450"/>
            <a:ext cx="1684932" cy="2331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26"/>
              </a:lnSpc>
            </a:pPr>
            <a:r>
              <a:rPr lang="en-US" b="true" sz="1739">
                <a:solidFill>
                  <a:srgbClr val="FFFFFF"/>
                </a:solidFill>
                <a:latin typeface="TT Lakes Neue Expanded Bold"/>
                <a:ea typeface="TT Lakes Neue Expanded Bold"/>
                <a:cs typeface="TT Lakes Neue Expanded Bold"/>
                <a:sym typeface="TT Lakes Neue Expanded Bold"/>
              </a:rPr>
              <a:t>PAGE 4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3369756" y="550090"/>
            <a:ext cx="11069562" cy="6523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78"/>
              </a:lnSpc>
            </a:pPr>
            <a:r>
              <a:rPr lang="en-US" b="true" sz="4741">
                <a:solidFill>
                  <a:srgbClr val="FFFFFF"/>
                </a:solidFill>
                <a:latin typeface="TT Lakes Neue Expanded Bold"/>
                <a:ea typeface="TT Lakes Neue Expanded Bold"/>
                <a:cs typeface="TT Lakes Neue Expanded Bold"/>
                <a:sym typeface="TT Lakes Neue Expanded Bold"/>
              </a:rPr>
              <a:t>系統需求說明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8234385" y="2666063"/>
            <a:ext cx="2264648" cy="4922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506"/>
              </a:lnSpc>
              <a:spcBef>
                <a:spcPct val="0"/>
              </a:spcBef>
            </a:pPr>
            <a:r>
              <a:rPr lang="en-US" b="true" sz="3339" spc="113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顯示總資產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3609219" y="1392025"/>
            <a:ext cx="11069562" cy="4979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23"/>
              </a:lnSpc>
            </a:pPr>
            <a:r>
              <a:rPr lang="en-US" b="true" sz="3641">
                <a:solidFill>
                  <a:srgbClr val="FFFFFF"/>
                </a:solidFill>
                <a:latin typeface="TT Lakes Neue Expanded Bold"/>
                <a:ea typeface="TT Lakes Neue Expanded Bold"/>
                <a:cs typeface="TT Lakes Neue Expanded Bold"/>
                <a:sym typeface="TT Lakes Neue Expanded Bold"/>
              </a:rPr>
              <a:t>功能需求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11848264" y="2674957"/>
            <a:ext cx="1825234" cy="4922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506"/>
              </a:lnSpc>
              <a:spcBef>
                <a:spcPct val="0"/>
              </a:spcBef>
            </a:pPr>
            <a:r>
              <a:rPr lang="en-US" b="true" sz="3339" spc="113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顯示收入</a:t>
            </a:r>
          </a:p>
        </p:txBody>
      </p:sp>
      <p:sp>
        <p:nvSpPr>
          <p:cNvPr name="TextBox 41" id="41"/>
          <p:cNvSpPr txBox="true"/>
          <p:nvPr/>
        </p:nvSpPr>
        <p:spPr>
          <a:xfrm rot="0">
            <a:off x="15099787" y="2699392"/>
            <a:ext cx="1790855" cy="4922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506"/>
              </a:lnSpc>
              <a:spcBef>
                <a:spcPct val="0"/>
              </a:spcBef>
            </a:pPr>
            <a:r>
              <a:rPr lang="en-US" b="true" sz="3339" spc="113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顯示支出</a:t>
            </a:r>
          </a:p>
        </p:txBody>
      </p:sp>
      <p:sp>
        <p:nvSpPr>
          <p:cNvPr name="TextBox 42" id="42"/>
          <p:cNvSpPr txBox="true"/>
          <p:nvPr/>
        </p:nvSpPr>
        <p:spPr>
          <a:xfrm rot="0">
            <a:off x="6831218" y="4194182"/>
            <a:ext cx="5070134" cy="4922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506"/>
              </a:lnSpc>
              <a:spcBef>
                <a:spcPct val="0"/>
              </a:spcBef>
            </a:pPr>
            <a:r>
              <a:rPr lang="en-US" b="true" sz="3339" spc="113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用圖表顯示收入支出狀況</a:t>
            </a:r>
          </a:p>
        </p:txBody>
      </p:sp>
      <p:sp>
        <p:nvSpPr>
          <p:cNvPr name="TextBox 43" id="43"/>
          <p:cNvSpPr txBox="true"/>
          <p:nvPr/>
        </p:nvSpPr>
        <p:spPr>
          <a:xfrm rot="0">
            <a:off x="1530983" y="2645091"/>
            <a:ext cx="5342831" cy="4922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506"/>
              </a:lnSpc>
              <a:spcBef>
                <a:spcPct val="0"/>
              </a:spcBef>
            </a:pPr>
            <a:r>
              <a:rPr lang="en-US" b="true" sz="3339" spc="113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可記錄食衣住行分類的花費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97B2">
                <a:alpha val="100000"/>
              </a:srgbClr>
            </a:gs>
            <a:gs pos="50000">
              <a:srgbClr val="3A6A9E">
                <a:alpha val="100000"/>
              </a:srgbClr>
            </a:gs>
            <a:gs pos="100000">
              <a:srgbClr val="103863">
                <a:alpha val="100000"/>
              </a:srgbClr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65251" y="-1543050"/>
            <a:ext cx="4199655" cy="3086100"/>
            <a:chOff x="0" y="0"/>
            <a:chExt cx="1106082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06082" cy="812800"/>
            </a:xfrm>
            <a:custGeom>
              <a:avLst/>
              <a:gdLst/>
              <a:ahLst/>
              <a:cxnLst/>
              <a:rect r="r" b="b" t="t" l="l"/>
              <a:pathLst>
                <a:path h="812800" w="1106082">
                  <a:moveTo>
                    <a:pt x="46087" y="0"/>
                  </a:moveTo>
                  <a:lnTo>
                    <a:pt x="1059995" y="0"/>
                  </a:lnTo>
                  <a:cubicBezTo>
                    <a:pt x="1072218" y="0"/>
                    <a:pt x="1083941" y="4856"/>
                    <a:pt x="1092584" y="13498"/>
                  </a:cubicBezTo>
                  <a:cubicBezTo>
                    <a:pt x="1101226" y="22141"/>
                    <a:pt x="1106082" y="33864"/>
                    <a:pt x="1106082" y="46087"/>
                  </a:cubicBezTo>
                  <a:lnTo>
                    <a:pt x="1106082" y="766713"/>
                  </a:lnTo>
                  <a:cubicBezTo>
                    <a:pt x="1106082" y="778936"/>
                    <a:pt x="1101226" y="790659"/>
                    <a:pt x="1092584" y="799302"/>
                  </a:cubicBezTo>
                  <a:cubicBezTo>
                    <a:pt x="1083941" y="807944"/>
                    <a:pt x="1072218" y="812800"/>
                    <a:pt x="1059995" y="812800"/>
                  </a:cubicBezTo>
                  <a:lnTo>
                    <a:pt x="46087" y="812800"/>
                  </a:lnTo>
                  <a:cubicBezTo>
                    <a:pt x="33864" y="812800"/>
                    <a:pt x="22141" y="807944"/>
                    <a:pt x="13498" y="799302"/>
                  </a:cubicBezTo>
                  <a:cubicBezTo>
                    <a:pt x="4856" y="790659"/>
                    <a:pt x="0" y="778936"/>
                    <a:pt x="0" y="766713"/>
                  </a:cubicBezTo>
                  <a:lnTo>
                    <a:pt x="0" y="46087"/>
                  </a:lnTo>
                  <a:cubicBezTo>
                    <a:pt x="0" y="33864"/>
                    <a:pt x="4856" y="22141"/>
                    <a:pt x="13498" y="13498"/>
                  </a:cubicBezTo>
                  <a:cubicBezTo>
                    <a:pt x="22141" y="4856"/>
                    <a:pt x="33864" y="0"/>
                    <a:pt x="46087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97B2">
                    <a:alpha val="100000"/>
                  </a:srgbClr>
                </a:gs>
                <a:gs pos="50000">
                  <a:srgbClr val="3A6A9E">
                    <a:alpha val="100000"/>
                  </a:srgbClr>
                </a:gs>
                <a:gs pos="100000">
                  <a:srgbClr val="103863">
                    <a:alpha val="100000"/>
                  </a:srgbClr>
                </a:gs>
              </a:gsLst>
              <a:lin ang="0"/>
            </a:gra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28575"/>
              <a:ext cx="1106082" cy="7842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26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028700" y="509932"/>
            <a:ext cx="685996" cy="518768"/>
          </a:xfrm>
          <a:custGeom>
            <a:avLst/>
            <a:gdLst/>
            <a:ahLst/>
            <a:cxnLst/>
            <a:rect r="r" b="b" t="t" l="l"/>
            <a:pathLst>
              <a:path h="518768" w="685996">
                <a:moveTo>
                  <a:pt x="0" y="0"/>
                </a:moveTo>
                <a:lnTo>
                  <a:pt x="685996" y="0"/>
                </a:lnTo>
                <a:lnTo>
                  <a:pt x="685996" y="518768"/>
                </a:lnTo>
                <a:lnTo>
                  <a:pt x="0" y="51876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7600950" y="9365373"/>
            <a:ext cx="3086100" cy="3086100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62716" y="0"/>
                  </a:moveTo>
                  <a:lnTo>
                    <a:pt x="750084" y="0"/>
                  </a:lnTo>
                  <a:cubicBezTo>
                    <a:pt x="766717" y="0"/>
                    <a:pt x="782669" y="6608"/>
                    <a:pt x="794431" y="18369"/>
                  </a:cubicBezTo>
                  <a:cubicBezTo>
                    <a:pt x="806192" y="30131"/>
                    <a:pt x="812800" y="46083"/>
                    <a:pt x="812800" y="62716"/>
                  </a:cubicBezTo>
                  <a:lnTo>
                    <a:pt x="812800" y="750084"/>
                  </a:lnTo>
                  <a:cubicBezTo>
                    <a:pt x="812800" y="766717"/>
                    <a:pt x="806192" y="782669"/>
                    <a:pt x="794431" y="794431"/>
                  </a:cubicBezTo>
                  <a:cubicBezTo>
                    <a:pt x="782669" y="806192"/>
                    <a:pt x="766717" y="812800"/>
                    <a:pt x="750084" y="812800"/>
                  </a:cubicBezTo>
                  <a:lnTo>
                    <a:pt x="62716" y="812800"/>
                  </a:lnTo>
                  <a:cubicBezTo>
                    <a:pt x="46083" y="812800"/>
                    <a:pt x="30131" y="806192"/>
                    <a:pt x="18369" y="794431"/>
                  </a:cubicBezTo>
                  <a:cubicBezTo>
                    <a:pt x="6608" y="782669"/>
                    <a:pt x="0" y="766717"/>
                    <a:pt x="0" y="750084"/>
                  </a:cubicBezTo>
                  <a:lnTo>
                    <a:pt x="0" y="62716"/>
                  </a:lnTo>
                  <a:cubicBezTo>
                    <a:pt x="0" y="46083"/>
                    <a:pt x="6608" y="30131"/>
                    <a:pt x="18369" y="18369"/>
                  </a:cubicBezTo>
                  <a:cubicBezTo>
                    <a:pt x="30131" y="6608"/>
                    <a:pt x="46083" y="0"/>
                    <a:pt x="62716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97B2">
                    <a:alpha val="100000"/>
                  </a:srgbClr>
                </a:gs>
                <a:gs pos="50000">
                  <a:srgbClr val="3A6A9E">
                    <a:alpha val="100000"/>
                  </a:srgbClr>
                </a:gs>
                <a:gs pos="100000">
                  <a:srgbClr val="103863">
                    <a:alpha val="100000"/>
                  </a:srgbClr>
                </a:gs>
              </a:gsLst>
              <a:lin ang="0"/>
            </a:gra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28575"/>
              <a:ext cx="812800" cy="7842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26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6984659" y="653111"/>
            <a:ext cx="549282" cy="549282"/>
          </a:xfrm>
          <a:custGeom>
            <a:avLst/>
            <a:gdLst/>
            <a:ahLst/>
            <a:cxnLst/>
            <a:rect r="r" b="b" t="t" l="l"/>
            <a:pathLst>
              <a:path h="549282" w="549282">
                <a:moveTo>
                  <a:pt x="0" y="0"/>
                </a:moveTo>
                <a:lnTo>
                  <a:pt x="549282" y="0"/>
                </a:lnTo>
                <a:lnTo>
                  <a:pt x="549282" y="549283"/>
                </a:lnTo>
                <a:lnTo>
                  <a:pt x="0" y="5492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391143" y="2090421"/>
            <a:ext cx="17026789" cy="7074554"/>
            <a:chOff x="0" y="0"/>
            <a:chExt cx="4484422" cy="1863257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4484422" cy="1863257"/>
            </a:xfrm>
            <a:custGeom>
              <a:avLst/>
              <a:gdLst/>
              <a:ahLst/>
              <a:cxnLst/>
              <a:rect r="r" b="b" t="t" l="l"/>
              <a:pathLst>
                <a:path h="1863257" w="4484422">
                  <a:moveTo>
                    <a:pt x="7730" y="0"/>
                  </a:moveTo>
                  <a:lnTo>
                    <a:pt x="4476692" y="0"/>
                  </a:lnTo>
                  <a:cubicBezTo>
                    <a:pt x="4480961" y="0"/>
                    <a:pt x="4484422" y="3461"/>
                    <a:pt x="4484422" y="7730"/>
                  </a:cubicBezTo>
                  <a:lnTo>
                    <a:pt x="4484422" y="1855527"/>
                  </a:lnTo>
                  <a:cubicBezTo>
                    <a:pt x="4484422" y="1859796"/>
                    <a:pt x="4480961" y="1863257"/>
                    <a:pt x="4476692" y="1863257"/>
                  </a:cubicBezTo>
                  <a:lnTo>
                    <a:pt x="7730" y="1863257"/>
                  </a:lnTo>
                  <a:cubicBezTo>
                    <a:pt x="5680" y="1863257"/>
                    <a:pt x="3714" y="1862443"/>
                    <a:pt x="2264" y="1860993"/>
                  </a:cubicBezTo>
                  <a:cubicBezTo>
                    <a:pt x="814" y="1859543"/>
                    <a:pt x="0" y="1857577"/>
                    <a:pt x="0" y="1855527"/>
                  </a:cubicBezTo>
                  <a:lnTo>
                    <a:pt x="0" y="7730"/>
                  </a:lnTo>
                  <a:cubicBezTo>
                    <a:pt x="0" y="5680"/>
                    <a:pt x="814" y="3714"/>
                    <a:pt x="2264" y="2264"/>
                  </a:cubicBezTo>
                  <a:cubicBezTo>
                    <a:pt x="3714" y="814"/>
                    <a:pt x="5680" y="0"/>
                    <a:pt x="773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F0F7FE"/>
              </a:solidFill>
              <a:prstDash val="solid"/>
              <a:miter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28575"/>
              <a:ext cx="4484422" cy="183468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26"/>
                </a:lnSpc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4417932" y="4300512"/>
            <a:ext cx="3183018" cy="5585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010"/>
              </a:lnSpc>
              <a:spcBef>
                <a:spcPct val="0"/>
              </a:spcBef>
            </a:pPr>
            <a:r>
              <a:rPr lang="en-US" sz="3819" spc="12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SERIAL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6898846" y="4300512"/>
            <a:ext cx="8025049" cy="5001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605"/>
              </a:lnSpc>
              <a:spcBef>
                <a:spcPct val="0"/>
              </a:spcBef>
            </a:pPr>
            <a:r>
              <a:rPr lang="en-US" sz="3433" spc="116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</a:t>
            </a:r>
            <a:r>
              <a:rPr lang="en-US" sz="3433" spc="116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RIMARY K</a:t>
            </a:r>
            <a:r>
              <a:rPr lang="en-US" sz="3433" spc="116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EY</a:t>
            </a:r>
          </a:p>
        </p:txBody>
      </p:sp>
      <p:sp>
        <p:nvSpPr>
          <p:cNvPr name="AutoShape 15" id="15"/>
          <p:cNvSpPr/>
          <p:nvPr/>
        </p:nvSpPr>
        <p:spPr>
          <a:xfrm>
            <a:off x="424543" y="4108118"/>
            <a:ext cx="16993389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6" id="16"/>
          <p:cNvSpPr/>
          <p:nvPr/>
        </p:nvSpPr>
        <p:spPr>
          <a:xfrm flipH="true" flipV="true">
            <a:off x="4307723" y="4087778"/>
            <a:ext cx="33511" cy="507682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7" id="17"/>
          <p:cNvSpPr/>
          <p:nvPr/>
        </p:nvSpPr>
        <p:spPr>
          <a:xfrm flipH="true" flipV="true">
            <a:off x="6741511" y="4087652"/>
            <a:ext cx="33511" cy="507682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8" id="18"/>
          <p:cNvSpPr/>
          <p:nvPr/>
        </p:nvSpPr>
        <p:spPr>
          <a:xfrm flipH="true" flipV="true">
            <a:off x="14218452" y="4087904"/>
            <a:ext cx="33511" cy="507682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9" id="19"/>
          <p:cNvSpPr/>
          <p:nvPr/>
        </p:nvSpPr>
        <p:spPr>
          <a:xfrm>
            <a:off x="424543" y="4978606"/>
            <a:ext cx="16993389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0" id="20"/>
          <p:cNvSpPr/>
          <p:nvPr/>
        </p:nvSpPr>
        <p:spPr>
          <a:xfrm>
            <a:off x="407843" y="5806450"/>
            <a:ext cx="16993389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1" id="21"/>
          <p:cNvSpPr/>
          <p:nvPr/>
        </p:nvSpPr>
        <p:spPr>
          <a:xfrm>
            <a:off x="407843" y="6640039"/>
            <a:ext cx="16993389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2" id="22"/>
          <p:cNvSpPr/>
          <p:nvPr/>
        </p:nvSpPr>
        <p:spPr>
          <a:xfrm>
            <a:off x="424543" y="7535320"/>
            <a:ext cx="16993389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3" id="23"/>
          <p:cNvSpPr/>
          <p:nvPr/>
        </p:nvSpPr>
        <p:spPr>
          <a:xfrm>
            <a:off x="391143" y="8322465"/>
            <a:ext cx="16993389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4" id="24"/>
          <p:cNvSpPr/>
          <p:nvPr/>
        </p:nvSpPr>
        <p:spPr>
          <a:xfrm>
            <a:off x="424543" y="2916458"/>
            <a:ext cx="16993389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25" id="25"/>
          <p:cNvSpPr/>
          <p:nvPr/>
        </p:nvSpPr>
        <p:spPr>
          <a:xfrm flipH="false" flipV="false" rot="0">
            <a:off x="13809423" y="154497"/>
            <a:ext cx="2571460" cy="2571460"/>
          </a:xfrm>
          <a:custGeom>
            <a:avLst/>
            <a:gdLst/>
            <a:ahLst/>
            <a:cxnLst/>
            <a:rect r="r" b="b" t="t" l="l"/>
            <a:pathLst>
              <a:path h="2571460" w="2571460">
                <a:moveTo>
                  <a:pt x="0" y="0"/>
                </a:moveTo>
                <a:lnTo>
                  <a:pt x="2571461" y="0"/>
                </a:lnTo>
                <a:lnTo>
                  <a:pt x="2571461" y="2571461"/>
                </a:lnTo>
                <a:lnTo>
                  <a:pt x="0" y="257146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6" id="26"/>
          <p:cNvSpPr txBox="true"/>
          <p:nvPr/>
        </p:nvSpPr>
        <p:spPr>
          <a:xfrm rot="0">
            <a:off x="1887779" y="672161"/>
            <a:ext cx="1678700" cy="3565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83"/>
              </a:lnSpc>
            </a:pPr>
            <a:r>
              <a:rPr lang="en-US" sz="1317" b="true">
                <a:solidFill>
                  <a:srgbClr val="FFFFFF"/>
                </a:solidFill>
                <a:latin typeface="TT Lakes Neue Expanded Bold"/>
                <a:ea typeface="TT Lakes Neue Expanded Bold"/>
                <a:cs typeface="TT Lakes Neue Expanded Bold"/>
                <a:sym typeface="TT Lakes Neue Expanded Bold"/>
              </a:rPr>
              <a:t>THYNK UNLIMITED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8245241" y="9751450"/>
            <a:ext cx="1684932" cy="2331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26"/>
              </a:lnSpc>
            </a:pPr>
            <a:r>
              <a:rPr lang="en-US" b="true" sz="1739">
                <a:solidFill>
                  <a:srgbClr val="FFFFFF"/>
                </a:solidFill>
                <a:latin typeface="TT Lakes Neue Expanded Bold"/>
                <a:ea typeface="TT Lakes Neue Expanded Bold"/>
                <a:cs typeface="TT Lakes Neue Expanded Bold"/>
                <a:sym typeface="TT Lakes Neue Expanded Bold"/>
              </a:rPr>
              <a:t>PAGE 5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3369756" y="550090"/>
            <a:ext cx="11069562" cy="6523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78"/>
              </a:lnSpc>
            </a:pPr>
            <a:r>
              <a:rPr lang="en-US" b="true" sz="4741">
                <a:solidFill>
                  <a:srgbClr val="FFFFFF"/>
                </a:solidFill>
                <a:latin typeface="TT Lakes Neue Expanded Bold"/>
                <a:ea typeface="TT Lakes Neue Expanded Bold"/>
                <a:cs typeface="TT Lakes Neue Expanded Bold"/>
                <a:sym typeface="TT Lakes Neue Expanded Bold"/>
              </a:rPr>
              <a:t>系統需求說明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3609219" y="1392025"/>
            <a:ext cx="11069562" cy="4979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23"/>
              </a:lnSpc>
            </a:pPr>
            <a:r>
              <a:rPr lang="en-US" b="true" sz="3641">
                <a:solidFill>
                  <a:srgbClr val="FFFFFF"/>
                </a:solidFill>
                <a:latin typeface="TT Lakes Neue Expanded Bold"/>
                <a:ea typeface="TT Lakes Neue Expanded Bold"/>
                <a:cs typeface="TT Lakes Neue Expanded Bold"/>
                <a:sym typeface="TT Lakes Neue Expanded Bold"/>
              </a:rPr>
              <a:t>資料表設計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536739" y="4300512"/>
            <a:ext cx="3183018" cy="5585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010"/>
              </a:lnSpc>
              <a:spcBef>
                <a:spcPct val="0"/>
              </a:spcBef>
            </a:pPr>
            <a:r>
              <a:rPr lang="en-US" sz="3819" spc="12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user_id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536739" y="2247685"/>
            <a:ext cx="5964231" cy="5831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181"/>
              </a:lnSpc>
              <a:spcBef>
                <a:spcPct val="0"/>
              </a:spcBef>
            </a:pPr>
            <a:r>
              <a:rPr lang="en-US" sz="3982" spc="135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users 使用者資料表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584364" y="3407056"/>
            <a:ext cx="3183018" cy="5585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4010"/>
              </a:lnSpc>
              <a:spcBef>
                <a:spcPct val="0"/>
              </a:spcBef>
            </a:pPr>
            <a:r>
              <a:rPr lang="en-US" sz="3819" spc="129" strike="noStrike" u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欄位名稱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4417932" y="3407056"/>
            <a:ext cx="3183018" cy="5585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4010"/>
              </a:lnSpc>
              <a:spcBef>
                <a:spcPct val="0"/>
              </a:spcBef>
            </a:pPr>
            <a:r>
              <a:rPr lang="en-US" sz="3819" spc="129" strike="noStrike" u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資料型別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6775022" y="3407056"/>
            <a:ext cx="3183018" cy="5585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4010"/>
              </a:lnSpc>
              <a:spcBef>
                <a:spcPct val="0"/>
              </a:spcBef>
            </a:pPr>
            <a:r>
              <a:rPr lang="en-US" sz="3819" spc="129" strike="noStrike" u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限制條件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14234914" y="3407056"/>
            <a:ext cx="3183018" cy="5585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4010"/>
              </a:lnSpc>
              <a:spcBef>
                <a:spcPct val="0"/>
              </a:spcBef>
            </a:pPr>
            <a:r>
              <a:rPr lang="en-US" sz="3819" spc="129" strike="noStrike" u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說明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14392926" y="4289093"/>
            <a:ext cx="2591733" cy="5001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605"/>
              </a:lnSpc>
              <a:spcBef>
                <a:spcPct val="0"/>
              </a:spcBef>
            </a:pPr>
            <a:r>
              <a:rPr lang="en-US" sz="3433" spc="116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使用者</a:t>
            </a:r>
            <a:r>
              <a:rPr lang="en-US" sz="3433" spc="116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ID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536739" y="5128462"/>
            <a:ext cx="3646661" cy="5585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010"/>
              </a:lnSpc>
              <a:spcBef>
                <a:spcPct val="0"/>
              </a:spcBef>
            </a:pPr>
            <a:r>
              <a:rPr lang="en-US" sz="3819" spc="12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user_account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536739" y="5983779"/>
            <a:ext cx="3647160" cy="5063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648"/>
              </a:lnSpc>
              <a:spcBef>
                <a:spcPct val="0"/>
              </a:spcBef>
            </a:pPr>
            <a:r>
              <a:rPr lang="en-US" sz="3474" spc="118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user_password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4408829" y="6887689"/>
            <a:ext cx="2265086" cy="3628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86"/>
              </a:lnSpc>
              <a:spcBef>
                <a:spcPct val="0"/>
              </a:spcBef>
            </a:pPr>
            <a:r>
              <a:rPr lang="en-US" sz="2462" spc="83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VA</a:t>
            </a:r>
            <a:r>
              <a:rPr lang="en-US" sz="2462" spc="83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RCHAR(50)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4403159" y="5230421"/>
            <a:ext cx="2338352" cy="3451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62"/>
              </a:lnSpc>
              <a:spcBef>
                <a:spcPct val="0"/>
              </a:spcBef>
            </a:pPr>
            <a:r>
              <a:rPr lang="en-US" sz="2345" spc="7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VA</a:t>
            </a:r>
            <a:r>
              <a:rPr lang="en-US" sz="2345" spc="7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RCHAR(255)</a:t>
            </a:r>
          </a:p>
        </p:txBody>
      </p:sp>
      <p:sp>
        <p:nvSpPr>
          <p:cNvPr name="TextBox 41" id="41"/>
          <p:cNvSpPr txBox="true"/>
          <p:nvPr/>
        </p:nvSpPr>
        <p:spPr>
          <a:xfrm rot="0">
            <a:off x="6898846" y="5099262"/>
            <a:ext cx="4291608" cy="5585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10"/>
              </a:lnSpc>
              <a:spcBef>
                <a:spcPct val="0"/>
              </a:spcBef>
            </a:pPr>
            <a:r>
              <a:rPr lang="en-US" sz="3819" spc="12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UN</a:t>
            </a:r>
            <a:r>
              <a:rPr lang="en-US" sz="3819" spc="12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IQUE,NOT NULL</a:t>
            </a:r>
          </a:p>
        </p:txBody>
      </p:sp>
      <p:sp>
        <p:nvSpPr>
          <p:cNvPr name="TextBox 42" id="42"/>
          <p:cNvSpPr txBox="true"/>
          <p:nvPr/>
        </p:nvSpPr>
        <p:spPr>
          <a:xfrm rot="0">
            <a:off x="536739" y="6756804"/>
            <a:ext cx="3183018" cy="5585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010"/>
              </a:lnSpc>
              <a:spcBef>
                <a:spcPct val="0"/>
              </a:spcBef>
            </a:pPr>
            <a:r>
              <a:rPr lang="en-US" sz="3819" spc="12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name</a:t>
            </a:r>
          </a:p>
        </p:txBody>
      </p:sp>
      <p:sp>
        <p:nvSpPr>
          <p:cNvPr name="TextBox 43" id="43"/>
          <p:cNvSpPr txBox="true"/>
          <p:nvPr/>
        </p:nvSpPr>
        <p:spPr>
          <a:xfrm rot="0">
            <a:off x="536739" y="7582012"/>
            <a:ext cx="3183018" cy="5585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010"/>
              </a:lnSpc>
              <a:spcBef>
                <a:spcPct val="0"/>
              </a:spcBef>
            </a:pPr>
            <a:r>
              <a:rPr lang="en-US" sz="3819" spc="12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income</a:t>
            </a:r>
          </a:p>
        </p:txBody>
      </p:sp>
      <p:sp>
        <p:nvSpPr>
          <p:cNvPr name="TextBox 44" id="44"/>
          <p:cNvSpPr txBox="true"/>
          <p:nvPr/>
        </p:nvSpPr>
        <p:spPr>
          <a:xfrm rot="0">
            <a:off x="4417433" y="6039738"/>
            <a:ext cx="2331244" cy="3765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80"/>
              </a:lnSpc>
              <a:spcBef>
                <a:spcPct val="0"/>
              </a:spcBef>
            </a:pPr>
            <a:r>
              <a:rPr lang="en-US" sz="2553" spc="86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VA</a:t>
            </a:r>
            <a:r>
              <a:rPr lang="en-US" sz="2553" spc="86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RCHAR(24)</a:t>
            </a:r>
          </a:p>
        </p:txBody>
      </p:sp>
      <p:sp>
        <p:nvSpPr>
          <p:cNvPr name="TextBox 45" id="45"/>
          <p:cNvSpPr txBox="true"/>
          <p:nvPr/>
        </p:nvSpPr>
        <p:spPr>
          <a:xfrm rot="0">
            <a:off x="4568162" y="7659145"/>
            <a:ext cx="2008346" cy="5585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10"/>
              </a:lnSpc>
              <a:spcBef>
                <a:spcPct val="0"/>
              </a:spcBef>
            </a:pPr>
            <a:r>
              <a:rPr lang="en-US" sz="3819" spc="12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I</a:t>
            </a:r>
            <a:r>
              <a:rPr lang="en-US" sz="3819" spc="12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NTEGER</a:t>
            </a:r>
          </a:p>
        </p:txBody>
      </p:sp>
      <p:sp>
        <p:nvSpPr>
          <p:cNvPr name="TextBox 46" id="46"/>
          <p:cNvSpPr txBox="true"/>
          <p:nvPr/>
        </p:nvSpPr>
        <p:spPr>
          <a:xfrm rot="0">
            <a:off x="4517007" y="8570115"/>
            <a:ext cx="2048731" cy="4177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67"/>
              </a:lnSpc>
              <a:spcBef>
                <a:spcPct val="0"/>
              </a:spcBef>
            </a:pPr>
            <a:r>
              <a:rPr lang="en-US" sz="2825" spc="96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TIMESTAMP</a:t>
            </a:r>
          </a:p>
        </p:txBody>
      </p:sp>
      <p:sp>
        <p:nvSpPr>
          <p:cNvPr name="TextBox 47" id="47"/>
          <p:cNvSpPr txBox="true"/>
          <p:nvPr/>
        </p:nvSpPr>
        <p:spPr>
          <a:xfrm rot="0">
            <a:off x="536739" y="8407219"/>
            <a:ext cx="3183018" cy="5585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010"/>
              </a:lnSpc>
              <a:spcBef>
                <a:spcPct val="0"/>
              </a:spcBef>
            </a:pPr>
            <a:r>
              <a:rPr lang="en-US" sz="3819" spc="12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created_at</a:t>
            </a:r>
          </a:p>
        </p:txBody>
      </p:sp>
      <p:sp>
        <p:nvSpPr>
          <p:cNvPr name="TextBox 48" id="48"/>
          <p:cNvSpPr txBox="true"/>
          <p:nvPr/>
        </p:nvSpPr>
        <p:spPr>
          <a:xfrm rot="0">
            <a:off x="6898846" y="5929650"/>
            <a:ext cx="2333863" cy="5585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10"/>
              </a:lnSpc>
              <a:spcBef>
                <a:spcPct val="0"/>
              </a:spcBef>
            </a:pPr>
            <a:r>
              <a:rPr lang="en-US" sz="3819" spc="12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NOT NULL</a:t>
            </a:r>
          </a:p>
        </p:txBody>
      </p:sp>
      <p:sp>
        <p:nvSpPr>
          <p:cNvPr name="TextBox 49" id="49"/>
          <p:cNvSpPr txBox="true"/>
          <p:nvPr/>
        </p:nvSpPr>
        <p:spPr>
          <a:xfrm rot="0">
            <a:off x="6898846" y="7601370"/>
            <a:ext cx="5518428" cy="5585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10"/>
              </a:lnSpc>
              <a:spcBef>
                <a:spcPct val="0"/>
              </a:spcBef>
            </a:pPr>
            <a:r>
              <a:rPr lang="en-US" sz="3819" spc="12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CH</a:t>
            </a:r>
            <a:r>
              <a:rPr lang="en-US" sz="3819" spc="12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ECK (income &gt;= 0)</a:t>
            </a:r>
          </a:p>
        </p:txBody>
      </p:sp>
      <p:sp>
        <p:nvSpPr>
          <p:cNvPr name="TextBox 50" id="50"/>
          <p:cNvSpPr txBox="true"/>
          <p:nvPr/>
        </p:nvSpPr>
        <p:spPr>
          <a:xfrm rot="0">
            <a:off x="6898846" y="8464716"/>
            <a:ext cx="7248000" cy="5299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12"/>
              </a:lnSpc>
              <a:spcBef>
                <a:spcPct val="0"/>
              </a:spcBef>
            </a:pPr>
            <a:r>
              <a:rPr lang="en-US" sz="3630" spc="123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DEFAULT C</a:t>
            </a:r>
            <a:r>
              <a:rPr lang="en-US" sz="3630" spc="123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URRENT_TIMESTAMP</a:t>
            </a:r>
          </a:p>
        </p:txBody>
      </p:sp>
      <p:sp>
        <p:nvSpPr>
          <p:cNvPr name="TextBox 51" id="51"/>
          <p:cNvSpPr txBox="true"/>
          <p:nvPr/>
        </p:nvSpPr>
        <p:spPr>
          <a:xfrm rot="0">
            <a:off x="6898846" y="6753715"/>
            <a:ext cx="2333863" cy="5585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10"/>
              </a:lnSpc>
              <a:spcBef>
                <a:spcPct val="0"/>
              </a:spcBef>
            </a:pPr>
            <a:r>
              <a:rPr lang="en-US" sz="3819" spc="12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NOT NULL</a:t>
            </a:r>
          </a:p>
        </p:txBody>
      </p:sp>
      <p:sp>
        <p:nvSpPr>
          <p:cNvPr name="TextBox 52" id="52"/>
          <p:cNvSpPr txBox="true"/>
          <p:nvPr/>
        </p:nvSpPr>
        <p:spPr>
          <a:xfrm rot="0">
            <a:off x="14432938" y="5178631"/>
            <a:ext cx="2591733" cy="5001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605"/>
              </a:lnSpc>
              <a:spcBef>
                <a:spcPct val="0"/>
              </a:spcBef>
            </a:pPr>
            <a:r>
              <a:rPr lang="en-US" sz="3433" spc="116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使用者帳號</a:t>
            </a:r>
          </a:p>
        </p:txBody>
      </p:sp>
      <p:sp>
        <p:nvSpPr>
          <p:cNvPr name="TextBox 53" id="53"/>
          <p:cNvSpPr txBox="true"/>
          <p:nvPr/>
        </p:nvSpPr>
        <p:spPr>
          <a:xfrm rot="0">
            <a:off x="14439319" y="6006475"/>
            <a:ext cx="2591733" cy="5001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605"/>
              </a:lnSpc>
              <a:spcBef>
                <a:spcPct val="0"/>
              </a:spcBef>
            </a:pPr>
            <a:r>
              <a:rPr lang="en-US" sz="3433" spc="116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使用者密碼</a:t>
            </a:r>
          </a:p>
        </p:txBody>
      </p:sp>
      <p:sp>
        <p:nvSpPr>
          <p:cNvPr name="TextBox 54" id="54"/>
          <p:cNvSpPr txBox="true"/>
          <p:nvPr/>
        </p:nvSpPr>
        <p:spPr>
          <a:xfrm rot="0">
            <a:off x="14432938" y="6840064"/>
            <a:ext cx="2591733" cy="5001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605"/>
              </a:lnSpc>
              <a:spcBef>
                <a:spcPct val="0"/>
              </a:spcBef>
            </a:pPr>
            <a:r>
              <a:rPr lang="en-US" sz="3433" spc="116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姓名</a:t>
            </a:r>
          </a:p>
        </p:txBody>
      </p:sp>
      <p:sp>
        <p:nvSpPr>
          <p:cNvPr name="TextBox 55" id="55"/>
          <p:cNvSpPr txBox="true"/>
          <p:nvPr/>
        </p:nvSpPr>
        <p:spPr>
          <a:xfrm rot="0">
            <a:off x="14439319" y="7698494"/>
            <a:ext cx="2591733" cy="5001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605"/>
              </a:lnSpc>
              <a:spcBef>
                <a:spcPct val="0"/>
              </a:spcBef>
            </a:pPr>
            <a:r>
              <a:rPr lang="en-US" sz="3433" spc="116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月收入</a:t>
            </a:r>
          </a:p>
        </p:txBody>
      </p:sp>
      <p:sp>
        <p:nvSpPr>
          <p:cNvPr name="TextBox 56" id="56"/>
          <p:cNvSpPr txBox="true"/>
          <p:nvPr/>
        </p:nvSpPr>
        <p:spPr>
          <a:xfrm rot="0">
            <a:off x="14432938" y="8464716"/>
            <a:ext cx="2591733" cy="5001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605"/>
              </a:lnSpc>
              <a:spcBef>
                <a:spcPct val="0"/>
              </a:spcBef>
            </a:pPr>
            <a:r>
              <a:rPr lang="en-US" sz="3433" spc="116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建立時間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97B2">
                <a:alpha val="100000"/>
              </a:srgbClr>
            </a:gs>
            <a:gs pos="50000">
              <a:srgbClr val="3A6A9E">
                <a:alpha val="100000"/>
              </a:srgbClr>
            </a:gs>
            <a:gs pos="100000">
              <a:srgbClr val="103863">
                <a:alpha val="100000"/>
              </a:srgbClr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65251" y="-1543050"/>
            <a:ext cx="4199655" cy="3086100"/>
            <a:chOff x="0" y="0"/>
            <a:chExt cx="1106082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06082" cy="812800"/>
            </a:xfrm>
            <a:custGeom>
              <a:avLst/>
              <a:gdLst/>
              <a:ahLst/>
              <a:cxnLst/>
              <a:rect r="r" b="b" t="t" l="l"/>
              <a:pathLst>
                <a:path h="812800" w="1106082">
                  <a:moveTo>
                    <a:pt x="46087" y="0"/>
                  </a:moveTo>
                  <a:lnTo>
                    <a:pt x="1059995" y="0"/>
                  </a:lnTo>
                  <a:cubicBezTo>
                    <a:pt x="1072218" y="0"/>
                    <a:pt x="1083941" y="4856"/>
                    <a:pt x="1092584" y="13498"/>
                  </a:cubicBezTo>
                  <a:cubicBezTo>
                    <a:pt x="1101226" y="22141"/>
                    <a:pt x="1106082" y="33864"/>
                    <a:pt x="1106082" y="46087"/>
                  </a:cubicBezTo>
                  <a:lnTo>
                    <a:pt x="1106082" y="766713"/>
                  </a:lnTo>
                  <a:cubicBezTo>
                    <a:pt x="1106082" y="778936"/>
                    <a:pt x="1101226" y="790659"/>
                    <a:pt x="1092584" y="799302"/>
                  </a:cubicBezTo>
                  <a:cubicBezTo>
                    <a:pt x="1083941" y="807944"/>
                    <a:pt x="1072218" y="812800"/>
                    <a:pt x="1059995" y="812800"/>
                  </a:cubicBezTo>
                  <a:lnTo>
                    <a:pt x="46087" y="812800"/>
                  </a:lnTo>
                  <a:cubicBezTo>
                    <a:pt x="33864" y="812800"/>
                    <a:pt x="22141" y="807944"/>
                    <a:pt x="13498" y="799302"/>
                  </a:cubicBezTo>
                  <a:cubicBezTo>
                    <a:pt x="4856" y="790659"/>
                    <a:pt x="0" y="778936"/>
                    <a:pt x="0" y="766713"/>
                  </a:cubicBezTo>
                  <a:lnTo>
                    <a:pt x="0" y="46087"/>
                  </a:lnTo>
                  <a:cubicBezTo>
                    <a:pt x="0" y="33864"/>
                    <a:pt x="4856" y="22141"/>
                    <a:pt x="13498" y="13498"/>
                  </a:cubicBezTo>
                  <a:cubicBezTo>
                    <a:pt x="22141" y="4856"/>
                    <a:pt x="33864" y="0"/>
                    <a:pt x="46087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97B2">
                    <a:alpha val="100000"/>
                  </a:srgbClr>
                </a:gs>
                <a:gs pos="50000">
                  <a:srgbClr val="3A6A9E">
                    <a:alpha val="100000"/>
                  </a:srgbClr>
                </a:gs>
                <a:gs pos="100000">
                  <a:srgbClr val="103863">
                    <a:alpha val="100000"/>
                  </a:srgbClr>
                </a:gs>
              </a:gsLst>
              <a:lin ang="0"/>
            </a:gra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28575"/>
              <a:ext cx="1106082" cy="7842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26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028700" y="509932"/>
            <a:ext cx="685996" cy="518768"/>
          </a:xfrm>
          <a:custGeom>
            <a:avLst/>
            <a:gdLst/>
            <a:ahLst/>
            <a:cxnLst/>
            <a:rect r="r" b="b" t="t" l="l"/>
            <a:pathLst>
              <a:path h="518768" w="685996">
                <a:moveTo>
                  <a:pt x="0" y="0"/>
                </a:moveTo>
                <a:lnTo>
                  <a:pt x="685996" y="0"/>
                </a:lnTo>
                <a:lnTo>
                  <a:pt x="685996" y="518768"/>
                </a:lnTo>
                <a:lnTo>
                  <a:pt x="0" y="51876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8105441" y="-5369708"/>
            <a:ext cx="11706247" cy="11706247"/>
          </a:xfrm>
          <a:custGeom>
            <a:avLst/>
            <a:gdLst/>
            <a:ahLst/>
            <a:cxnLst/>
            <a:rect r="r" b="b" t="t" l="l"/>
            <a:pathLst>
              <a:path h="11706247" w="11706247">
                <a:moveTo>
                  <a:pt x="0" y="0"/>
                </a:moveTo>
                <a:lnTo>
                  <a:pt x="11706248" y="0"/>
                </a:lnTo>
                <a:lnTo>
                  <a:pt x="11706248" y="11706247"/>
                </a:lnTo>
                <a:lnTo>
                  <a:pt x="0" y="1170624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7600950" y="9365373"/>
            <a:ext cx="3086100" cy="3086100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62716" y="0"/>
                  </a:moveTo>
                  <a:lnTo>
                    <a:pt x="750084" y="0"/>
                  </a:lnTo>
                  <a:cubicBezTo>
                    <a:pt x="766717" y="0"/>
                    <a:pt x="782669" y="6608"/>
                    <a:pt x="794431" y="18369"/>
                  </a:cubicBezTo>
                  <a:cubicBezTo>
                    <a:pt x="806192" y="30131"/>
                    <a:pt x="812800" y="46083"/>
                    <a:pt x="812800" y="62716"/>
                  </a:cubicBezTo>
                  <a:lnTo>
                    <a:pt x="812800" y="750084"/>
                  </a:lnTo>
                  <a:cubicBezTo>
                    <a:pt x="812800" y="766717"/>
                    <a:pt x="806192" y="782669"/>
                    <a:pt x="794431" y="794431"/>
                  </a:cubicBezTo>
                  <a:cubicBezTo>
                    <a:pt x="782669" y="806192"/>
                    <a:pt x="766717" y="812800"/>
                    <a:pt x="750084" y="812800"/>
                  </a:cubicBezTo>
                  <a:lnTo>
                    <a:pt x="62716" y="812800"/>
                  </a:lnTo>
                  <a:cubicBezTo>
                    <a:pt x="46083" y="812800"/>
                    <a:pt x="30131" y="806192"/>
                    <a:pt x="18369" y="794431"/>
                  </a:cubicBezTo>
                  <a:cubicBezTo>
                    <a:pt x="6608" y="782669"/>
                    <a:pt x="0" y="766717"/>
                    <a:pt x="0" y="750084"/>
                  </a:cubicBezTo>
                  <a:lnTo>
                    <a:pt x="0" y="62716"/>
                  </a:lnTo>
                  <a:cubicBezTo>
                    <a:pt x="0" y="46083"/>
                    <a:pt x="6608" y="30131"/>
                    <a:pt x="18369" y="18369"/>
                  </a:cubicBezTo>
                  <a:cubicBezTo>
                    <a:pt x="30131" y="6608"/>
                    <a:pt x="46083" y="0"/>
                    <a:pt x="62716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97B2">
                    <a:alpha val="100000"/>
                  </a:srgbClr>
                </a:gs>
                <a:gs pos="50000">
                  <a:srgbClr val="3A6A9E">
                    <a:alpha val="100000"/>
                  </a:srgbClr>
                </a:gs>
                <a:gs pos="100000">
                  <a:srgbClr val="103863">
                    <a:alpha val="100000"/>
                  </a:srgbClr>
                </a:gs>
              </a:gsLst>
              <a:lin ang="0"/>
            </a:gra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28575"/>
              <a:ext cx="812800" cy="7842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26"/>
                </a:lnSpc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16984659" y="653111"/>
            <a:ext cx="549282" cy="549282"/>
          </a:xfrm>
          <a:custGeom>
            <a:avLst/>
            <a:gdLst/>
            <a:ahLst/>
            <a:cxnLst/>
            <a:rect r="r" b="b" t="t" l="l"/>
            <a:pathLst>
              <a:path h="549282" w="549282">
                <a:moveTo>
                  <a:pt x="0" y="0"/>
                </a:moveTo>
                <a:lnTo>
                  <a:pt x="549282" y="0"/>
                </a:lnTo>
                <a:lnTo>
                  <a:pt x="549282" y="549283"/>
                </a:lnTo>
                <a:lnTo>
                  <a:pt x="0" y="54928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391143" y="2090421"/>
            <a:ext cx="17026789" cy="4653097"/>
            <a:chOff x="0" y="0"/>
            <a:chExt cx="4484422" cy="1225507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484422" cy="1225507"/>
            </a:xfrm>
            <a:custGeom>
              <a:avLst/>
              <a:gdLst/>
              <a:ahLst/>
              <a:cxnLst/>
              <a:rect r="r" b="b" t="t" l="l"/>
              <a:pathLst>
                <a:path h="1225507" w="4484422">
                  <a:moveTo>
                    <a:pt x="7730" y="0"/>
                  </a:moveTo>
                  <a:lnTo>
                    <a:pt x="4476692" y="0"/>
                  </a:lnTo>
                  <a:cubicBezTo>
                    <a:pt x="4480961" y="0"/>
                    <a:pt x="4484422" y="3461"/>
                    <a:pt x="4484422" y="7730"/>
                  </a:cubicBezTo>
                  <a:lnTo>
                    <a:pt x="4484422" y="1217777"/>
                  </a:lnTo>
                  <a:cubicBezTo>
                    <a:pt x="4484422" y="1219827"/>
                    <a:pt x="4483607" y="1221793"/>
                    <a:pt x="4482158" y="1223243"/>
                  </a:cubicBezTo>
                  <a:cubicBezTo>
                    <a:pt x="4480708" y="1224693"/>
                    <a:pt x="4478742" y="1225507"/>
                    <a:pt x="4476692" y="1225507"/>
                  </a:cubicBezTo>
                  <a:lnTo>
                    <a:pt x="7730" y="1225507"/>
                  </a:lnTo>
                  <a:cubicBezTo>
                    <a:pt x="3461" y="1225507"/>
                    <a:pt x="0" y="1222046"/>
                    <a:pt x="0" y="1217777"/>
                  </a:cubicBezTo>
                  <a:lnTo>
                    <a:pt x="0" y="7730"/>
                  </a:lnTo>
                  <a:cubicBezTo>
                    <a:pt x="0" y="5680"/>
                    <a:pt x="814" y="3714"/>
                    <a:pt x="2264" y="2264"/>
                  </a:cubicBezTo>
                  <a:cubicBezTo>
                    <a:pt x="3714" y="814"/>
                    <a:pt x="5680" y="0"/>
                    <a:pt x="773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F0F7FE"/>
              </a:solidFill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28575"/>
              <a:ext cx="4484422" cy="11969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26"/>
                </a:lnSpc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579775" y="4240951"/>
            <a:ext cx="3183018" cy="5585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010"/>
              </a:lnSpc>
              <a:spcBef>
                <a:spcPct val="0"/>
              </a:spcBef>
            </a:pPr>
            <a:r>
              <a:rPr lang="en-US" sz="3819" spc="12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category_id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3834404" y="3449980"/>
            <a:ext cx="3183018" cy="10633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010"/>
              </a:lnSpc>
            </a:pPr>
            <a:r>
              <a:rPr lang="en-US" sz="3819" spc="12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資料型別</a:t>
            </a:r>
          </a:p>
          <a:p>
            <a:pPr algn="just">
              <a:lnSpc>
                <a:spcPts val="4010"/>
              </a:lnSpc>
              <a:spcBef>
                <a:spcPct val="0"/>
              </a:spcBef>
            </a:pPr>
          </a:p>
        </p:txBody>
      </p:sp>
      <p:sp>
        <p:nvSpPr>
          <p:cNvPr name="TextBox 16" id="16"/>
          <p:cNvSpPr txBox="true"/>
          <p:nvPr/>
        </p:nvSpPr>
        <p:spPr>
          <a:xfrm rot="0">
            <a:off x="6245964" y="3449980"/>
            <a:ext cx="3183018" cy="10633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010"/>
              </a:lnSpc>
            </a:pPr>
            <a:r>
              <a:rPr lang="en-US" sz="3819" spc="12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限制條件</a:t>
            </a:r>
          </a:p>
          <a:p>
            <a:pPr algn="just">
              <a:lnSpc>
                <a:spcPts val="4010"/>
              </a:lnSpc>
              <a:spcBef>
                <a:spcPct val="0"/>
              </a:spcBef>
            </a:pPr>
          </a:p>
        </p:txBody>
      </p:sp>
      <p:sp>
        <p:nvSpPr>
          <p:cNvPr name="TextBox 17" id="17"/>
          <p:cNvSpPr txBox="true"/>
          <p:nvPr/>
        </p:nvSpPr>
        <p:spPr>
          <a:xfrm rot="0">
            <a:off x="14234914" y="3449980"/>
            <a:ext cx="3183018" cy="10633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010"/>
              </a:lnSpc>
            </a:pPr>
            <a:r>
              <a:rPr lang="en-US" sz="3819" spc="12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說明</a:t>
            </a:r>
          </a:p>
          <a:p>
            <a:pPr algn="just">
              <a:lnSpc>
                <a:spcPts val="4010"/>
              </a:lnSpc>
              <a:spcBef>
                <a:spcPct val="0"/>
              </a:spcBef>
            </a:pPr>
          </a:p>
        </p:txBody>
      </p:sp>
      <p:sp>
        <p:nvSpPr>
          <p:cNvPr name="TextBox 18" id="18"/>
          <p:cNvSpPr txBox="true"/>
          <p:nvPr/>
        </p:nvSpPr>
        <p:spPr>
          <a:xfrm rot="0">
            <a:off x="3867915" y="4240951"/>
            <a:ext cx="3183018" cy="5585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010"/>
              </a:lnSpc>
              <a:spcBef>
                <a:spcPct val="0"/>
              </a:spcBef>
            </a:pPr>
            <a:r>
              <a:rPr lang="en-US" sz="3819" spc="12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SERIAL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6312639" y="4270150"/>
            <a:ext cx="8025049" cy="5001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605"/>
              </a:lnSpc>
              <a:spcBef>
                <a:spcPct val="0"/>
              </a:spcBef>
            </a:pPr>
            <a:r>
              <a:rPr lang="en-US" sz="3433" spc="116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</a:t>
            </a:r>
            <a:r>
              <a:rPr lang="en-US" sz="3433" spc="116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RIMARY K</a:t>
            </a:r>
            <a:r>
              <a:rPr lang="en-US" sz="3433" spc="116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EY</a:t>
            </a:r>
          </a:p>
        </p:txBody>
      </p:sp>
      <p:sp>
        <p:nvSpPr>
          <p:cNvPr name="AutoShape 20" id="20"/>
          <p:cNvSpPr/>
          <p:nvPr/>
        </p:nvSpPr>
        <p:spPr>
          <a:xfrm>
            <a:off x="424543" y="4108118"/>
            <a:ext cx="16993389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21" id="21"/>
          <p:cNvSpPr txBox="true"/>
          <p:nvPr/>
        </p:nvSpPr>
        <p:spPr>
          <a:xfrm rot="0">
            <a:off x="14333099" y="4270150"/>
            <a:ext cx="2548266" cy="5001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605"/>
              </a:lnSpc>
              <a:spcBef>
                <a:spcPct val="0"/>
              </a:spcBef>
            </a:pPr>
            <a:r>
              <a:rPr lang="en-US" sz="3433" spc="116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分類 ID</a:t>
            </a:r>
          </a:p>
        </p:txBody>
      </p:sp>
      <p:sp>
        <p:nvSpPr>
          <p:cNvPr name="AutoShape 22" id="22"/>
          <p:cNvSpPr/>
          <p:nvPr/>
        </p:nvSpPr>
        <p:spPr>
          <a:xfrm flipV="true">
            <a:off x="3767382" y="4088155"/>
            <a:ext cx="33511" cy="2655238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3" id="23"/>
          <p:cNvSpPr/>
          <p:nvPr/>
        </p:nvSpPr>
        <p:spPr>
          <a:xfrm flipH="true" flipV="true">
            <a:off x="6174353" y="4088029"/>
            <a:ext cx="16811" cy="2655364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4" id="24"/>
          <p:cNvSpPr/>
          <p:nvPr/>
        </p:nvSpPr>
        <p:spPr>
          <a:xfrm flipH="true" flipV="true">
            <a:off x="14218452" y="4087904"/>
            <a:ext cx="16462" cy="2655615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5" id="25"/>
          <p:cNvSpPr/>
          <p:nvPr/>
        </p:nvSpPr>
        <p:spPr>
          <a:xfrm>
            <a:off x="424543" y="4913278"/>
            <a:ext cx="16993389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6" id="26"/>
          <p:cNvSpPr/>
          <p:nvPr/>
        </p:nvSpPr>
        <p:spPr>
          <a:xfrm>
            <a:off x="407843" y="5806450"/>
            <a:ext cx="16993389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7" id="27"/>
          <p:cNvSpPr/>
          <p:nvPr/>
        </p:nvSpPr>
        <p:spPr>
          <a:xfrm>
            <a:off x="391143" y="2849905"/>
            <a:ext cx="16993389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28" id="28"/>
          <p:cNvSpPr/>
          <p:nvPr/>
        </p:nvSpPr>
        <p:spPr>
          <a:xfrm flipH="false" flipV="false" rot="0">
            <a:off x="15376129" y="7864163"/>
            <a:ext cx="2274360" cy="2120456"/>
          </a:xfrm>
          <a:custGeom>
            <a:avLst/>
            <a:gdLst/>
            <a:ahLst/>
            <a:cxnLst/>
            <a:rect r="r" b="b" t="t" l="l"/>
            <a:pathLst>
              <a:path h="2120456" w="2274360">
                <a:moveTo>
                  <a:pt x="0" y="0"/>
                </a:moveTo>
                <a:lnTo>
                  <a:pt x="2274361" y="0"/>
                </a:lnTo>
                <a:lnTo>
                  <a:pt x="2274361" y="2120456"/>
                </a:lnTo>
                <a:lnTo>
                  <a:pt x="0" y="212045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9" id="29"/>
          <p:cNvSpPr txBox="true"/>
          <p:nvPr/>
        </p:nvSpPr>
        <p:spPr>
          <a:xfrm rot="0">
            <a:off x="1887779" y="672161"/>
            <a:ext cx="1678700" cy="3565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83"/>
              </a:lnSpc>
            </a:pPr>
            <a:r>
              <a:rPr lang="en-US" sz="1317" b="true">
                <a:solidFill>
                  <a:srgbClr val="FFFFFF"/>
                </a:solidFill>
                <a:latin typeface="TT Lakes Neue Expanded Bold"/>
                <a:ea typeface="TT Lakes Neue Expanded Bold"/>
                <a:cs typeface="TT Lakes Neue Expanded Bold"/>
                <a:sym typeface="TT Lakes Neue Expanded Bold"/>
              </a:rPr>
              <a:t>THYNK UNLIMITED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8245241" y="9751450"/>
            <a:ext cx="1684932" cy="2331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26"/>
              </a:lnSpc>
            </a:pPr>
            <a:r>
              <a:rPr lang="en-US" b="true" sz="1739">
                <a:solidFill>
                  <a:srgbClr val="FFFFFF"/>
                </a:solidFill>
                <a:latin typeface="TT Lakes Neue Expanded Bold"/>
                <a:ea typeface="TT Lakes Neue Expanded Bold"/>
                <a:cs typeface="TT Lakes Neue Expanded Bold"/>
                <a:sym typeface="TT Lakes Neue Expanded Bold"/>
              </a:rPr>
              <a:t>PAGE 6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3369756" y="550090"/>
            <a:ext cx="11069562" cy="6523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78"/>
              </a:lnSpc>
            </a:pPr>
            <a:r>
              <a:rPr lang="en-US" b="true" sz="4741">
                <a:solidFill>
                  <a:srgbClr val="FFFFFF"/>
                </a:solidFill>
                <a:latin typeface="TT Lakes Neue Expanded Bold"/>
                <a:ea typeface="TT Lakes Neue Expanded Bold"/>
                <a:cs typeface="TT Lakes Neue Expanded Bold"/>
                <a:sym typeface="TT Lakes Neue Expanded Bold"/>
              </a:rPr>
              <a:t>系統需求說明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3609219" y="1392025"/>
            <a:ext cx="11069562" cy="4979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23"/>
              </a:lnSpc>
            </a:pPr>
            <a:r>
              <a:rPr lang="en-US" b="true" sz="3641">
                <a:solidFill>
                  <a:srgbClr val="FFFFFF"/>
                </a:solidFill>
                <a:latin typeface="TT Lakes Neue Expanded Bold"/>
                <a:ea typeface="TT Lakes Neue Expanded Bold"/>
                <a:cs typeface="TT Lakes Neue Expanded Bold"/>
                <a:sym typeface="TT Lakes Neue Expanded Bold"/>
              </a:rPr>
              <a:t>資料表設計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579775" y="2223399"/>
            <a:ext cx="5964231" cy="5831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181"/>
              </a:lnSpc>
              <a:spcBef>
                <a:spcPct val="0"/>
              </a:spcBef>
            </a:pPr>
            <a:r>
              <a:rPr lang="en-US" sz="3982" spc="135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categories 支出分類表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584364" y="3449980"/>
            <a:ext cx="2977527" cy="5212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752"/>
              </a:lnSpc>
              <a:spcBef>
                <a:spcPct val="0"/>
              </a:spcBef>
            </a:pPr>
            <a:r>
              <a:rPr lang="en-US" sz="3573" spc="12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欄位名稱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579775" y="6016000"/>
            <a:ext cx="3183018" cy="5585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010"/>
              </a:lnSpc>
              <a:spcBef>
                <a:spcPct val="0"/>
              </a:spcBef>
            </a:pPr>
            <a:r>
              <a:rPr lang="en-US" sz="3819" spc="12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name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3867915" y="6139825"/>
            <a:ext cx="3183018" cy="3718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646"/>
              </a:lnSpc>
              <a:spcBef>
                <a:spcPct val="0"/>
              </a:spcBef>
            </a:pPr>
            <a:r>
              <a:rPr lang="en-US" sz="2520" spc="85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VARCHAR(50)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6325874" y="6047595"/>
            <a:ext cx="8717176" cy="4640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288"/>
              </a:lnSpc>
              <a:spcBef>
                <a:spcPct val="0"/>
              </a:spcBef>
            </a:pPr>
            <a:r>
              <a:rPr lang="en-US" sz="3132" spc="106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NOT NULL, UNIQUE(user_id, name)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14358739" y="6016000"/>
            <a:ext cx="3183018" cy="5585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010"/>
              </a:lnSpc>
              <a:spcBef>
                <a:spcPct val="0"/>
              </a:spcBef>
            </a:pPr>
            <a:r>
              <a:rPr lang="en-US" sz="3819" spc="12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分類名稱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579775" y="5094253"/>
            <a:ext cx="3183018" cy="5585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010"/>
              </a:lnSpc>
              <a:spcBef>
                <a:spcPct val="0"/>
              </a:spcBef>
            </a:pPr>
            <a:r>
              <a:rPr lang="en-US" sz="3819" spc="12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user_id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3867915" y="5094253"/>
            <a:ext cx="2502042" cy="5585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010"/>
              </a:lnSpc>
              <a:spcBef>
                <a:spcPct val="0"/>
              </a:spcBef>
            </a:pPr>
            <a:r>
              <a:rPr lang="en-US" sz="3819" spc="12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INTEGER</a:t>
            </a:r>
          </a:p>
        </p:txBody>
      </p:sp>
      <p:sp>
        <p:nvSpPr>
          <p:cNvPr name="TextBox 41" id="41"/>
          <p:cNvSpPr txBox="true"/>
          <p:nvPr/>
        </p:nvSpPr>
        <p:spPr>
          <a:xfrm rot="0">
            <a:off x="6325874" y="5123453"/>
            <a:ext cx="8025049" cy="5001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605"/>
              </a:lnSpc>
              <a:spcBef>
                <a:spcPct val="0"/>
              </a:spcBef>
            </a:pPr>
            <a:r>
              <a:rPr lang="en-US" sz="3433" spc="116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FO</a:t>
            </a:r>
            <a:r>
              <a:rPr lang="en-US" sz="3433" spc="116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REIGN K</a:t>
            </a:r>
            <a:r>
              <a:rPr lang="en-US" sz="3433" spc="116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EY → users(user_id)</a:t>
            </a:r>
          </a:p>
        </p:txBody>
      </p:sp>
      <p:sp>
        <p:nvSpPr>
          <p:cNvPr name="TextBox 42" id="42"/>
          <p:cNvSpPr txBox="true"/>
          <p:nvPr/>
        </p:nvSpPr>
        <p:spPr>
          <a:xfrm rot="0">
            <a:off x="14337688" y="5123453"/>
            <a:ext cx="2548266" cy="5001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605"/>
              </a:lnSpc>
              <a:spcBef>
                <a:spcPct val="0"/>
              </a:spcBef>
            </a:pPr>
            <a:r>
              <a:rPr lang="en-US" sz="3433" spc="116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使用者</a:t>
            </a:r>
            <a:r>
              <a:rPr lang="en-US" sz="3433" spc="116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ID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97B2">
                <a:alpha val="100000"/>
              </a:srgbClr>
            </a:gs>
            <a:gs pos="50000">
              <a:srgbClr val="3A6A9E">
                <a:alpha val="100000"/>
              </a:srgbClr>
            </a:gs>
            <a:gs pos="100000">
              <a:srgbClr val="103863">
                <a:alpha val="100000"/>
              </a:srgbClr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65251" y="-1543050"/>
            <a:ext cx="4199655" cy="3086100"/>
            <a:chOff x="0" y="0"/>
            <a:chExt cx="1106082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06082" cy="812800"/>
            </a:xfrm>
            <a:custGeom>
              <a:avLst/>
              <a:gdLst/>
              <a:ahLst/>
              <a:cxnLst/>
              <a:rect r="r" b="b" t="t" l="l"/>
              <a:pathLst>
                <a:path h="812800" w="1106082">
                  <a:moveTo>
                    <a:pt x="46087" y="0"/>
                  </a:moveTo>
                  <a:lnTo>
                    <a:pt x="1059995" y="0"/>
                  </a:lnTo>
                  <a:cubicBezTo>
                    <a:pt x="1072218" y="0"/>
                    <a:pt x="1083941" y="4856"/>
                    <a:pt x="1092584" y="13498"/>
                  </a:cubicBezTo>
                  <a:cubicBezTo>
                    <a:pt x="1101226" y="22141"/>
                    <a:pt x="1106082" y="33864"/>
                    <a:pt x="1106082" y="46087"/>
                  </a:cubicBezTo>
                  <a:lnTo>
                    <a:pt x="1106082" y="766713"/>
                  </a:lnTo>
                  <a:cubicBezTo>
                    <a:pt x="1106082" y="778936"/>
                    <a:pt x="1101226" y="790659"/>
                    <a:pt x="1092584" y="799302"/>
                  </a:cubicBezTo>
                  <a:cubicBezTo>
                    <a:pt x="1083941" y="807944"/>
                    <a:pt x="1072218" y="812800"/>
                    <a:pt x="1059995" y="812800"/>
                  </a:cubicBezTo>
                  <a:lnTo>
                    <a:pt x="46087" y="812800"/>
                  </a:lnTo>
                  <a:cubicBezTo>
                    <a:pt x="33864" y="812800"/>
                    <a:pt x="22141" y="807944"/>
                    <a:pt x="13498" y="799302"/>
                  </a:cubicBezTo>
                  <a:cubicBezTo>
                    <a:pt x="4856" y="790659"/>
                    <a:pt x="0" y="778936"/>
                    <a:pt x="0" y="766713"/>
                  </a:cubicBezTo>
                  <a:lnTo>
                    <a:pt x="0" y="46087"/>
                  </a:lnTo>
                  <a:cubicBezTo>
                    <a:pt x="0" y="33864"/>
                    <a:pt x="4856" y="22141"/>
                    <a:pt x="13498" y="13498"/>
                  </a:cubicBezTo>
                  <a:cubicBezTo>
                    <a:pt x="22141" y="4856"/>
                    <a:pt x="33864" y="0"/>
                    <a:pt x="46087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97B2">
                    <a:alpha val="100000"/>
                  </a:srgbClr>
                </a:gs>
                <a:gs pos="50000">
                  <a:srgbClr val="3A6A9E">
                    <a:alpha val="100000"/>
                  </a:srgbClr>
                </a:gs>
                <a:gs pos="100000">
                  <a:srgbClr val="103863">
                    <a:alpha val="100000"/>
                  </a:srgbClr>
                </a:gs>
              </a:gsLst>
              <a:lin ang="0"/>
            </a:gra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28575"/>
              <a:ext cx="1106082" cy="7842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26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028700" y="509932"/>
            <a:ext cx="685996" cy="518768"/>
          </a:xfrm>
          <a:custGeom>
            <a:avLst/>
            <a:gdLst/>
            <a:ahLst/>
            <a:cxnLst/>
            <a:rect r="r" b="b" t="t" l="l"/>
            <a:pathLst>
              <a:path h="518768" w="685996">
                <a:moveTo>
                  <a:pt x="0" y="0"/>
                </a:moveTo>
                <a:lnTo>
                  <a:pt x="685996" y="0"/>
                </a:lnTo>
                <a:lnTo>
                  <a:pt x="685996" y="518768"/>
                </a:lnTo>
                <a:lnTo>
                  <a:pt x="0" y="51876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8105441" y="-5369708"/>
            <a:ext cx="11706247" cy="11706247"/>
          </a:xfrm>
          <a:custGeom>
            <a:avLst/>
            <a:gdLst/>
            <a:ahLst/>
            <a:cxnLst/>
            <a:rect r="r" b="b" t="t" l="l"/>
            <a:pathLst>
              <a:path h="11706247" w="11706247">
                <a:moveTo>
                  <a:pt x="0" y="0"/>
                </a:moveTo>
                <a:lnTo>
                  <a:pt x="11706248" y="0"/>
                </a:lnTo>
                <a:lnTo>
                  <a:pt x="11706248" y="11706247"/>
                </a:lnTo>
                <a:lnTo>
                  <a:pt x="0" y="1170624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7600950" y="9365373"/>
            <a:ext cx="3086100" cy="3086100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62716" y="0"/>
                  </a:moveTo>
                  <a:lnTo>
                    <a:pt x="750084" y="0"/>
                  </a:lnTo>
                  <a:cubicBezTo>
                    <a:pt x="766717" y="0"/>
                    <a:pt x="782669" y="6608"/>
                    <a:pt x="794431" y="18369"/>
                  </a:cubicBezTo>
                  <a:cubicBezTo>
                    <a:pt x="806192" y="30131"/>
                    <a:pt x="812800" y="46083"/>
                    <a:pt x="812800" y="62716"/>
                  </a:cubicBezTo>
                  <a:lnTo>
                    <a:pt x="812800" y="750084"/>
                  </a:lnTo>
                  <a:cubicBezTo>
                    <a:pt x="812800" y="766717"/>
                    <a:pt x="806192" y="782669"/>
                    <a:pt x="794431" y="794431"/>
                  </a:cubicBezTo>
                  <a:cubicBezTo>
                    <a:pt x="782669" y="806192"/>
                    <a:pt x="766717" y="812800"/>
                    <a:pt x="750084" y="812800"/>
                  </a:cubicBezTo>
                  <a:lnTo>
                    <a:pt x="62716" y="812800"/>
                  </a:lnTo>
                  <a:cubicBezTo>
                    <a:pt x="46083" y="812800"/>
                    <a:pt x="30131" y="806192"/>
                    <a:pt x="18369" y="794431"/>
                  </a:cubicBezTo>
                  <a:cubicBezTo>
                    <a:pt x="6608" y="782669"/>
                    <a:pt x="0" y="766717"/>
                    <a:pt x="0" y="750084"/>
                  </a:cubicBezTo>
                  <a:lnTo>
                    <a:pt x="0" y="62716"/>
                  </a:lnTo>
                  <a:cubicBezTo>
                    <a:pt x="0" y="46083"/>
                    <a:pt x="6608" y="30131"/>
                    <a:pt x="18369" y="18369"/>
                  </a:cubicBezTo>
                  <a:cubicBezTo>
                    <a:pt x="30131" y="6608"/>
                    <a:pt x="46083" y="0"/>
                    <a:pt x="62716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97B2">
                    <a:alpha val="100000"/>
                  </a:srgbClr>
                </a:gs>
                <a:gs pos="50000">
                  <a:srgbClr val="3A6A9E">
                    <a:alpha val="100000"/>
                  </a:srgbClr>
                </a:gs>
                <a:gs pos="100000">
                  <a:srgbClr val="103863">
                    <a:alpha val="100000"/>
                  </a:srgbClr>
                </a:gs>
              </a:gsLst>
              <a:lin ang="0"/>
            </a:gra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28575"/>
              <a:ext cx="812800" cy="7842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26"/>
                </a:lnSpc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16984659" y="653111"/>
            <a:ext cx="549282" cy="549282"/>
          </a:xfrm>
          <a:custGeom>
            <a:avLst/>
            <a:gdLst/>
            <a:ahLst/>
            <a:cxnLst/>
            <a:rect r="r" b="b" t="t" l="l"/>
            <a:pathLst>
              <a:path h="549282" w="549282">
                <a:moveTo>
                  <a:pt x="0" y="0"/>
                </a:moveTo>
                <a:lnTo>
                  <a:pt x="549282" y="0"/>
                </a:lnTo>
                <a:lnTo>
                  <a:pt x="549282" y="549283"/>
                </a:lnTo>
                <a:lnTo>
                  <a:pt x="0" y="54928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887779" y="672161"/>
            <a:ext cx="1678700" cy="3565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83"/>
              </a:lnSpc>
            </a:pPr>
            <a:r>
              <a:rPr lang="en-US" sz="1317" b="true">
                <a:solidFill>
                  <a:srgbClr val="FFFFFF"/>
                </a:solidFill>
                <a:latin typeface="TT Lakes Neue Expanded Bold"/>
                <a:ea typeface="TT Lakes Neue Expanded Bold"/>
                <a:cs typeface="TT Lakes Neue Expanded Bold"/>
                <a:sym typeface="TT Lakes Neue Expanded Bold"/>
              </a:rPr>
              <a:t>THYNK UNLIMITED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8245241" y="9751450"/>
            <a:ext cx="1684932" cy="2331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26"/>
              </a:lnSpc>
            </a:pPr>
            <a:r>
              <a:rPr lang="en-US" b="true" sz="1739">
                <a:solidFill>
                  <a:srgbClr val="FFFFFF"/>
                </a:solidFill>
                <a:latin typeface="TT Lakes Neue Expanded Bold"/>
                <a:ea typeface="TT Lakes Neue Expanded Bold"/>
                <a:cs typeface="TT Lakes Neue Expanded Bold"/>
                <a:sym typeface="TT Lakes Neue Expanded Bold"/>
              </a:rPr>
              <a:t>PAGE 7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3369756" y="550090"/>
            <a:ext cx="11069562" cy="6523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78"/>
              </a:lnSpc>
            </a:pPr>
            <a:r>
              <a:rPr lang="en-US" b="true" sz="4741">
                <a:solidFill>
                  <a:srgbClr val="FFFFFF"/>
                </a:solidFill>
                <a:latin typeface="TT Lakes Neue Expanded Bold"/>
                <a:ea typeface="TT Lakes Neue Expanded Bold"/>
                <a:cs typeface="TT Lakes Neue Expanded Bold"/>
                <a:sym typeface="TT Lakes Neue Expanded Bold"/>
              </a:rPr>
              <a:t>系統需求說明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3609219" y="1392025"/>
            <a:ext cx="11069562" cy="4979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23"/>
              </a:lnSpc>
            </a:pPr>
            <a:r>
              <a:rPr lang="en-US" b="true" sz="3641">
                <a:solidFill>
                  <a:srgbClr val="FFFFFF"/>
                </a:solidFill>
                <a:latin typeface="TT Lakes Neue Expanded Bold"/>
                <a:ea typeface="TT Lakes Neue Expanded Bold"/>
                <a:cs typeface="TT Lakes Neue Expanded Bold"/>
                <a:sym typeface="TT Lakes Neue Expanded Bold"/>
              </a:rPr>
              <a:t>資料表設計</a:t>
            </a:r>
          </a:p>
        </p:txBody>
      </p:sp>
      <p:grpSp>
        <p:nvGrpSpPr>
          <p:cNvPr name="Group 15" id="15"/>
          <p:cNvGrpSpPr/>
          <p:nvPr/>
        </p:nvGrpSpPr>
        <p:grpSpPr>
          <a:xfrm rot="0">
            <a:off x="391143" y="2090421"/>
            <a:ext cx="17026789" cy="7074554"/>
            <a:chOff x="0" y="0"/>
            <a:chExt cx="4484422" cy="1863257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4484422" cy="1863257"/>
            </a:xfrm>
            <a:custGeom>
              <a:avLst/>
              <a:gdLst/>
              <a:ahLst/>
              <a:cxnLst/>
              <a:rect r="r" b="b" t="t" l="l"/>
              <a:pathLst>
                <a:path h="1863257" w="4484422">
                  <a:moveTo>
                    <a:pt x="7730" y="0"/>
                  </a:moveTo>
                  <a:lnTo>
                    <a:pt x="4476692" y="0"/>
                  </a:lnTo>
                  <a:cubicBezTo>
                    <a:pt x="4480961" y="0"/>
                    <a:pt x="4484422" y="3461"/>
                    <a:pt x="4484422" y="7730"/>
                  </a:cubicBezTo>
                  <a:lnTo>
                    <a:pt x="4484422" y="1855527"/>
                  </a:lnTo>
                  <a:cubicBezTo>
                    <a:pt x="4484422" y="1859796"/>
                    <a:pt x="4480961" y="1863257"/>
                    <a:pt x="4476692" y="1863257"/>
                  </a:cubicBezTo>
                  <a:lnTo>
                    <a:pt x="7730" y="1863257"/>
                  </a:lnTo>
                  <a:cubicBezTo>
                    <a:pt x="5680" y="1863257"/>
                    <a:pt x="3714" y="1862443"/>
                    <a:pt x="2264" y="1860993"/>
                  </a:cubicBezTo>
                  <a:cubicBezTo>
                    <a:pt x="814" y="1859543"/>
                    <a:pt x="0" y="1857577"/>
                    <a:pt x="0" y="1855527"/>
                  </a:cubicBezTo>
                  <a:lnTo>
                    <a:pt x="0" y="7730"/>
                  </a:lnTo>
                  <a:cubicBezTo>
                    <a:pt x="0" y="5680"/>
                    <a:pt x="814" y="3714"/>
                    <a:pt x="2264" y="2264"/>
                  </a:cubicBezTo>
                  <a:cubicBezTo>
                    <a:pt x="3714" y="814"/>
                    <a:pt x="5680" y="0"/>
                    <a:pt x="773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F0F7FE"/>
              </a:solidFill>
              <a:prstDash val="solid"/>
              <a:miter/>
            </a:ln>
          </p:spPr>
        </p:sp>
        <p:sp>
          <p:nvSpPr>
            <p:cNvPr name="TextBox 17" id="17"/>
            <p:cNvSpPr txBox="true"/>
            <p:nvPr/>
          </p:nvSpPr>
          <p:spPr>
            <a:xfrm>
              <a:off x="0" y="28575"/>
              <a:ext cx="4484422" cy="183468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26"/>
                </a:lnSpc>
              </a:pPr>
            </a:p>
          </p:txBody>
        </p:sp>
      </p:grpSp>
      <p:sp>
        <p:nvSpPr>
          <p:cNvPr name="TextBox 18" id="18"/>
          <p:cNvSpPr txBox="true"/>
          <p:nvPr/>
        </p:nvSpPr>
        <p:spPr>
          <a:xfrm rot="0">
            <a:off x="565178" y="3818407"/>
            <a:ext cx="3183018" cy="5585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010"/>
              </a:lnSpc>
              <a:spcBef>
                <a:spcPct val="0"/>
              </a:spcBef>
            </a:pPr>
            <a:r>
              <a:rPr lang="en-US" sz="3819" spc="12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expense_id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565178" y="2223399"/>
            <a:ext cx="5964231" cy="5831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181"/>
              </a:lnSpc>
              <a:spcBef>
                <a:spcPct val="0"/>
              </a:spcBef>
            </a:pPr>
            <a:r>
              <a:rPr lang="en-US" sz="3982" spc="135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expenses 支出紀錄表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579775" y="3139945"/>
            <a:ext cx="3183018" cy="5585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010"/>
              </a:lnSpc>
              <a:spcBef>
                <a:spcPct val="0"/>
              </a:spcBef>
            </a:pPr>
            <a:r>
              <a:rPr lang="en-US" sz="3819" spc="12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欄位名稱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4380682" y="3139945"/>
            <a:ext cx="3221117" cy="5585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010"/>
              </a:lnSpc>
              <a:spcBef>
                <a:spcPct val="0"/>
              </a:spcBef>
            </a:pPr>
            <a:r>
              <a:rPr lang="en-US" sz="3819" spc="12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資料型別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7240581" y="3139945"/>
            <a:ext cx="3183018" cy="5585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010"/>
              </a:lnSpc>
              <a:spcBef>
                <a:spcPct val="0"/>
              </a:spcBef>
            </a:pPr>
            <a:r>
              <a:rPr lang="en-US" sz="3819" spc="12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限制條件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4735931" y="3139945"/>
            <a:ext cx="3183018" cy="5585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010"/>
              </a:lnSpc>
              <a:spcBef>
                <a:spcPct val="0"/>
              </a:spcBef>
            </a:pPr>
            <a:r>
              <a:rPr lang="en-US" sz="3819" spc="12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說明</a:t>
            </a:r>
          </a:p>
        </p:txBody>
      </p:sp>
      <p:sp>
        <p:nvSpPr>
          <p:cNvPr name="AutoShape 24" id="24"/>
          <p:cNvSpPr/>
          <p:nvPr/>
        </p:nvSpPr>
        <p:spPr>
          <a:xfrm>
            <a:off x="424543" y="3744878"/>
            <a:ext cx="16993389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5" id="25"/>
          <p:cNvSpPr/>
          <p:nvPr/>
        </p:nvSpPr>
        <p:spPr>
          <a:xfrm flipV="true">
            <a:off x="4366085" y="3738260"/>
            <a:ext cx="14597" cy="5381319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6" id="26"/>
          <p:cNvSpPr/>
          <p:nvPr/>
        </p:nvSpPr>
        <p:spPr>
          <a:xfrm flipV="true">
            <a:off x="7240581" y="3732433"/>
            <a:ext cx="0" cy="5432291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7" id="27"/>
          <p:cNvSpPr/>
          <p:nvPr/>
        </p:nvSpPr>
        <p:spPr>
          <a:xfrm flipV="true">
            <a:off x="14659731" y="3744878"/>
            <a:ext cx="0" cy="5419846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8" id="28"/>
          <p:cNvSpPr/>
          <p:nvPr/>
        </p:nvSpPr>
        <p:spPr>
          <a:xfrm>
            <a:off x="407843" y="4500778"/>
            <a:ext cx="16993389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9" id="29"/>
          <p:cNvSpPr/>
          <p:nvPr/>
        </p:nvSpPr>
        <p:spPr>
          <a:xfrm>
            <a:off x="424543" y="5244101"/>
            <a:ext cx="16993389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0" id="30"/>
          <p:cNvSpPr txBox="true"/>
          <p:nvPr/>
        </p:nvSpPr>
        <p:spPr>
          <a:xfrm rot="0">
            <a:off x="565178" y="5320301"/>
            <a:ext cx="3183018" cy="5585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010"/>
              </a:lnSpc>
              <a:spcBef>
                <a:spcPct val="0"/>
              </a:spcBef>
            </a:pPr>
            <a:r>
              <a:rPr lang="en-US" sz="3819" spc="12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category_id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565178" y="4567453"/>
            <a:ext cx="3183018" cy="5585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010"/>
              </a:lnSpc>
              <a:spcBef>
                <a:spcPct val="0"/>
              </a:spcBef>
            </a:pPr>
            <a:r>
              <a:rPr lang="en-US" sz="3819" spc="12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user_id</a:t>
            </a:r>
          </a:p>
        </p:txBody>
      </p:sp>
      <p:sp>
        <p:nvSpPr>
          <p:cNvPr name="AutoShape 32" id="32"/>
          <p:cNvSpPr/>
          <p:nvPr/>
        </p:nvSpPr>
        <p:spPr>
          <a:xfrm>
            <a:off x="391143" y="6002672"/>
            <a:ext cx="16993389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3" id="33"/>
          <p:cNvSpPr txBox="true"/>
          <p:nvPr/>
        </p:nvSpPr>
        <p:spPr>
          <a:xfrm rot="0">
            <a:off x="565178" y="6002672"/>
            <a:ext cx="3183018" cy="5585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010"/>
              </a:lnSpc>
              <a:spcBef>
                <a:spcPct val="0"/>
              </a:spcBef>
            </a:pPr>
            <a:r>
              <a:rPr lang="en-US" sz="3819" spc="12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amount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565178" y="6761243"/>
            <a:ext cx="3183018" cy="5585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010"/>
              </a:lnSpc>
              <a:spcBef>
                <a:spcPct val="0"/>
              </a:spcBef>
            </a:pPr>
            <a:r>
              <a:rPr lang="en-US" sz="3819" spc="12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description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579775" y="7453138"/>
            <a:ext cx="4502294" cy="5585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010"/>
              </a:lnSpc>
              <a:spcBef>
                <a:spcPct val="0"/>
              </a:spcBef>
            </a:pPr>
            <a:r>
              <a:rPr lang="en-US" sz="3819" spc="12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expense_date</a:t>
            </a:r>
          </a:p>
        </p:txBody>
      </p:sp>
      <p:sp>
        <p:nvSpPr>
          <p:cNvPr name="AutoShape 36" id="36"/>
          <p:cNvSpPr/>
          <p:nvPr/>
        </p:nvSpPr>
        <p:spPr>
          <a:xfrm>
            <a:off x="391143" y="6685043"/>
            <a:ext cx="16993389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7" id="37"/>
          <p:cNvSpPr/>
          <p:nvPr/>
        </p:nvSpPr>
        <p:spPr>
          <a:xfrm>
            <a:off x="407843" y="7434088"/>
            <a:ext cx="16993389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8" id="38"/>
          <p:cNvSpPr txBox="true"/>
          <p:nvPr/>
        </p:nvSpPr>
        <p:spPr>
          <a:xfrm rot="0">
            <a:off x="565178" y="8268859"/>
            <a:ext cx="3183018" cy="5585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010"/>
              </a:lnSpc>
              <a:spcBef>
                <a:spcPct val="0"/>
              </a:spcBef>
            </a:pPr>
            <a:r>
              <a:rPr lang="en-US" sz="3819" spc="12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created_at</a:t>
            </a:r>
          </a:p>
        </p:txBody>
      </p:sp>
      <p:sp>
        <p:nvSpPr>
          <p:cNvPr name="AutoShape 39" id="39"/>
          <p:cNvSpPr/>
          <p:nvPr/>
        </p:nvSpPr>
        <p:spPr>
          <a:xfrm>
            <a:off x="407843" y="8135509"/>
            <a:ext cx="16993389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40" id="40"/>
          <p:cNvSpPr txBox="true"/>
          <p:nvPr/>
        </p:nvSpPr>
        <p:spPr>
          <a:xfrm rot="0">
            <a:off x="4418782" y="3853080"/>
            <a:ext cx="3183018" cy="5585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010"/>
              </a:lnSpc>
              <a:spcBef>
                <a:spcPct val="0"/>
              </a:spcBef>
            </a:pPr>
            <a:r>
              <a:rPr lang="en-US" sz="3819" spc="12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SERIAL</a:t>
            </a:r>
          </a:p>
        </p:txBody>
      </p:sp>
      <p:sp>
        <p:nvSpPr>
          <p:cNvPr name="TextBox 41" id="41"/>
          <p:cNvSpPr txBox="true"/>
          <p:nvPr/>
        </p:nvSpPr>
        <p:spPr>
          <a:xfrm rot="0">
            <a:off x="4418782" y="4605553"/>
            <a:ext cx="3183018" cy="5585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010"/>
              </a:lnSpc>
              <a:spcBef>
                <a:spcPct val="0"/>
              </a:spcBef>
            </a:pPr>
            <a:r>
              <a:rPr lang="en-US" sz="3819" spc="12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INTEGER</a:t>
            </a:r>
          </a:p>
        </p:txBody>
      </p:sp>
      <p:sp>
        <p:nvSpPr>
          <p:cNvPr name="TextBox 42" id="42"/>
          <p:cNvSpPr txBox="true"/>
          <p:nvPr/>
        </p:nvSpPr>
        <p:spPr>
          <a:xfrm rot="0">
            <a:off x="4418782" y="5348876"/>
            <a:ext cx="3183018" cy="5585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010"/>
              </a:lnSpc>
              <a:spcBef>
                <a:spcPct val="0"/>
              </a:spcBef>
            </a:pPr>
            <a:r>
              <a:rPr lang="en-US" sz="3819" spc="12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INTEGER</a:t>
            </a:r>
          </a:p>
        </p:txBody>
      </p:sp>
      <p:sp>
        <p:nvSpPr>
          <p:cNvPr name="TextBox 43" id="43"/>
          <p:cNvSpPr txBox="true"/>
          <p:nvPr/>
        </p:nvSpPr>
        <p:spPr>
          <a:xfrm rot="0">
            <a:off x="4417932" y="6107447"/>
            <a:ext cx="3183018" cy="5585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010"/>
              </a:lnSpc>
              <a:spcBef>
                <a:spcPct val="0"/>
              </a:spcBef>
            </a:pPr>
            <a:r>
              <a:rPr lang="en-US" sz="3819" spc="12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NUMERIC</a:t>
            </a:r>
          </a:p>
        </p:txBody>
      </p:sp>
      <p:sp>
        <p:nvSpPr>
          <p:cNvPr name="TextBox 44" id="44"/>
          <p:cNvSpPr txBox="true"/>
          <p:nvPr/>
        </p:nvSpPr>
        <p:spPr>
          <a:xfrm rot="0">
            <a:off x="4399732" y="6856493"/>
            <a:ext cx="3183018" cy="4156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961"/>
              </a:lnSpc>
              <a:spcBef>
                <a:spcPct val="0"/>
              </a:spcBef>
            </a:pPr>
            <a:r>
              <a:rPr lang="en-US" sz="2820" spc="95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VARCHAR(255)</a:t>
            </a:r>
          </a:p>
        </p:txBody>
      </p:sp>
      <p:sp>
        <p:nvSpPr>
          <p:cNvPr name="TextBox 45" id="45"/>
          <p:cNvSpPr txBox="true"/>
          <p:nvPr/>
        </p:nvSpPr>
        <p:spPr>
          <a:xfrm rot="0">
            <a:off x="4418782" y="7538863"/>
            <a:ext cx="3183018" cy="5585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010"/>
              </a:lnSpc>
              <a:spcBef>
                <a:spcPct val="0"/>
              </a:spcBef>
            </a:pPr>
            <a:r>
              <a:rPr lang="en-US" sz="3819" spc="12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DATE</a:t>
            </a:r>
          </a:p>
        </p:txBody>
      </p:sp>
      <p:sp>
        <p:nvSpPr>
          <p:cNvPr name="TextBox 46" id="46"/>
          <p:cNvSpPr txBox="true"/>
          <p:nvPr/>
        </p:nvSpPr>
        <p:spPr>
          <a:xfrm rot="0">
            <a:off x="4418782" y="8306959"/>
            <a:ext cx="3183018" cy="10633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010"/>
              </a:lnSpc>
            </a:pPr>
            <a:r>
              <a:rPr lang="en-US" sz="3819" spc="12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TIMESTAMP</a:t>
            </a:r>
          </a:p>
          <a:p>
            <a:pPr algn="just">
              <a:lnSpc>
                <a:spcPts val="4010"/>
              </a:lnSpc>
              <a:spcBef>
                <a:spcPct val="0"/>
              </a:spcBef>
            </a:pPr>
          </a:p>
        </p:txBody>
      </p:sp>
      <p:sp>
        <p:nvSpPr>
          <p:cNvPr name="TextBox 47" id="47"/>
          <p:cNvSpPr txBox="true"/>
          <p:nvPr/>
        </p:nvSpPr>
        <p:spPr>
          <a:xfrm rot="0">
            <a:off x="7313029" y="3873652"/>
            <a:ext cx="3183018" cy="5033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590"/>
              </a:lnSpc>
              <a:spcBef>
                <a:spcPct val="0"/>
              </a:spcBef>
            </a:pPr>
            <a:r>
              <a:rPr lang="en-US" sz="3419" spc="116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PRIMARY KEY</a:t>
            </a:r>
          </a:p>
        </p:txBody>
      </p:sp>
      <p:sp>
        <p:nvSpPr>
          <p:cNvPr name="TextBox 48" id="48"/>
          <p:cNvSpPr txBox="true"/>
          <p:nvPr/>
        </p:nvSpPr>
        <p:spPr>
          <a:xfrm rot="0">
            <a:off x="7313029" y="4596028"/>
            <a:ext cx="8729889" cy="4175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066"/>
              </a:lnSpc>
              <a:spcBef>
                <a:spcPct val="0"/>
              </a:spcBef>
            </a:pPr>
            <a:r>
              <a:rPr lang="en-US" sz="2920" spc="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FOREIGN KEY → users(user_id)</a:t>
            </a:r>
          </a:p>
        </p:txBody>
      </p:sp>
      <p:sp>
        <p:nvSpPr>
          <p:cNvPr name="TextBox 49" id="49"/>
          <p:cNvSpPr txBox="true"/>
          <p:nvPr/>
        </p:nvSpPr>
        <p:spPr>
          <a:xfrm rot="0">
            <a:off x="7313029" y="5415551"/>
            <a:ext cx="11763115" cy="4042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856"/>
              </a:lnSpc>
              <a:spcBef>
                <a:spcPct val="0"/>
              </a:spcBef>
            </a:pPr>
            <a:r>
              <a:rPr lang="en-US" sz="2720" spc="9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FOREIGN KEY → categories(category_id)</a:t>
            </a:r>
          </a:p>
        </p:txBody>
      </p:sp>
      <p:sp>
        <p:nvSpPr>
          <p:cNvPr name="TextBox 50" id="50"/>
          <p:cNvSpPr txBox="true"/>
          <p:nvPr/>
        </p:nvSpPr>
        <p:spPr>
          <a:xfrm rot="0">
            <a:off x="7313029" y="6137276"/>
            <a:ext cx="8729889" cy="4175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066"/>
              </a:lnSpc>
              <a:spcBef>
                <a:spcPct val="0"/>
              </a:spcBef>
            </a:pPr>
            <a:r>
              <a:rPr lang="en-US" sz="2920" spc="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NOT NULL, CHECK (amount &gt; 0)</a:t>
            </a:r>
          </a:p>
        </p:txBody>
      </p:sp>
      <p:sp>
        <p:nvSpPr>
          <p:cNvPr name="TextBox 51" id="51"/>
          <p:cNvSpPr txBox="true"/>
          <p:nvPr/>
        </p:nvSpPr>
        <p:spPr>
          <a:xfrm rot="0">
            <a:off x="7313029" y="7519813"/>
            <a:ext cx="3183018" cy="5033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590"/>
              </a:lnSpc>
              <a:spcBef>
                <a:spcPct val="0"/>
              </a:spcBef>
            </a:pPr>
            <a:r>
              <a:rPr lang="en-US" sz="3419" spc="116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NOT NULL</a:t>
            </a:r>
          </a:p>
        </p:txBody>
      </p:sp>
      <p:sp>
        <p:nvSpPr>
          <p:cNvPr name="TextBox 52" id="52"/>
          <p:cNvSpPr txBox="true"/>
          <p:nvPr/>
        </p:nvSpPr>
        <p:spPr>
          <a:xfrm rot="0">
            <a:off x="7313029" y="8324104"/>
            <a:ext cx="8210309" cy="5033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590"/>
              </a:lnSpc>
              <a:spcBef>
                <a:spcPct val="0"/>
              </a:spcBef>
            </a:pPr>
            <a:r>
              <a:rPr lang="en-US" sz="3419" spc="116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DEFAULT CURRENT_TIMESTAMP</a:t>
            </a:r>
          </a:p>
        </p:txBody>
      </p:sp>
      <p:sp>
        <p:nvSpPr>
          <p:cNvPr name="TextBox 53" id="53"/>
          <p:cNvSpPr txBox="true"/>
          <p:nvPr/>
        </p:nvSpPr>
        <p:spPr>
          <a:xfrm rot="0">
            <a:off x="14735931" y="3853080"/>
            <a:ext cx="3183018" cy="5585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010"/>
              </a:lnSpc>
              <a:spcBef>
                <a:spcPct val="0"/>
              </a:spcBef>
            </a:pPr>
            <a:r>
              <a:rPr lang="en-US" sz="3819" spc="12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支出 ID</a:t>
            </a:r>
          </a:p>
        </p:txBody>
      </p:sp>
      <p:sp>
        <p:nvSpPr>
          <p:cNvPr name="TextBox 54" id="54"/>
          <p:cNvSpPr txBox="true"/>
          <p:nvPr/>
        </p:nvSpPr>
        <p:spPr>
          <a:xfrm rot="0">
            <a:off x="14735931" y="4605553"/>
            <a:ext cx="3183018" cy="5585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010"/>
              </a:lnSpc>
              <a:spcBef>
                <a:spcPct val="0"/>
              </a:spcBef>
            </a:pPr>
            <a:r>
              <a:rPr lang="en-US" sz="3819" spc="12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使用者 ID</a:t>
            </a:r>
          </a:p>
        </p:txBody>
      </p:sp>
      <p:sp>
        <p:nvSpPr>
          <p:cNvPr name="TextBox 55" id="55"/>
          <p:cNvSpPr txBox="true"/>
          <p:nvPr/>
        </p:nvSpPr>
        <p:spPr>
          <a:xfrm rot="0">
            <a:off x="14735931" y="5357951"/>
            <a:ext cx="3183018" cy="5585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010"/>
              </a:lnSpc>
              <a:spcBef>
                <a:spcPct val="0"/>
              </a:spcBef>
            </a:pPr>
            <a:r>
              <a:rPr lang="en-US" sz="3819" spc="12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分類 ID</a:t>
            </a:r>
          </a:p>
        </p:txBody>
      </p:sp>
      <p:sp>
        <p:nvSpPr>
          <p:cNvPr name="TextBox 56" id="56"/>
          <p:cNvSpPr txBox="true"/>
          <p:nvPr/>
        </p:nvSpPr>
        <p:spPr>
          <a:xfrm rot="0">
            <a:off x="14735931" y="6074109"/>
            <a:ext cx="3183018" cy="5585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010"/>
              </a:lnSpc>
              <a:spcBef>
                <a:spcPct val="0"/>
              </a:spcBef>
            </a:pPr>
            <a:r>
              <a:rPr lang="en-US" sz="3819" spc="12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支出金額</a:t>
            </a:r>
          </a:p>
        </p:txBody>
      </p:sp>
      <p:sp>
        <p:nvSpPr>
          <p:cNvPr name="TextBox 57" id="57"/>
          <p:cNvSpPr txBox="true"/>
          <p:nvPr/>
        </p:nvSpPr>
        <p:spPr>
          <a:xfrm rot="0">
            <a:off x="14735931" y="6799343"/>
            <a:ext cx="3183018" cy="5585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010"/>
              </a:lnSpc>
              <a:spcBef>
                <a:spcPct val="0"/>
              </a:spcBef>
            </a:pPr>
            <a:r>
              <a:rPr lang="en-US" sz="3819" spc="12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支出說明</a:t>
            </a:r>
          </a:p>
        </p:txBody>
      </p:sp>
      <p:sp>
        <p:nvSpPr>
          <p:cNvPr name="TextBox 58" id="58"/>
          <p:cNvSpPr txBox="true"/>
          <p:nvPr/>
        </p:nvSpPr>
        <p:spPr>
          <a:xfrm rot="0">
            <a:off x="14735931" y="7529338"/>
            <a:ext cx="3183018" cy="5585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010"/>
              </a:lnSpc>
              <a:spcBef>
                <a:spcPct val="0"/>
              </a:spcBef>
            </a:pPr>
            <a:r>
              <a:rPr lang="en-US" sz="3819" spc="12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花費日期</a:t>
            </a:r>
          </a:p>
        </p:txBody>
      </p:sp>
      <p:sp>
        <p:nvSpPr>
          <p:cNvPr name="TextBox 59" id="59"/>
          <p:cNvSpPr txBox="true"/>
          <p:nvPr/>
        </p:nvSpPr>
        <p:spPr>
          <a:xfrm rot="0">
            <a:off x="14735931" y="8268859"/>
            <a:ext cx="3183018" cy="5585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010"/>
              </a:lnSpc>
              <a:spcBef>
                <a:spcPct val="0"/>
              </a:spcBef>
            </a:pPr>
            <a:r>
              <a:rPr lang="en-US" sz="3819" spc="12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建立時間</a:t>
            </a:r>
          </a:p>
        </p:txBody>
      </p:sp>
      <p:sp>
        <p:nvSpPr>
          <p:cNvPr name="AutoShape 60" id="60"/>
          <p:cNvSpPr/>
          <p:nvPr/>
        </p:nvSpPr>
        <p:spPr>
          <a:xfrm>
            <a:off x="407843" y="2825620"/>
            <a:ext cx="16993389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97B2">
                <a:alpha val="100000"/>
              </a:srgbClr>
            </a:gs>
            <a:gs pos="50000">
              <a:srgbClr val="3A6A9E">
                <a:alpha val="100000"/>
              </a:srgbClr>
            </a:gs>
            <a:gs pos="100000">
              <a:srgbClr val="103863">
                <a:alpha val="100000"/>
              </a:srgbClr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65251" y="-1543050"/>
            <a:ext cx="4199655" cy="3086100"/>
            <a:chOff x="0" y="0"/>
            <a:chExt cx="1106082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06082" cy="812800"/>
            </a:xfrm>
            <a:custGeom>
              <a:avLst/>
              <a:gdLst/>
              <a:ahLst/>
              <a:cxnLst/>
              <a:rect r="r" b="b" t="t" l="l"/>
              <a:pathLst>
                <a:path h="812800" w="1106082">
                  <a:moveTo>
                    <a:pt x="46087" y="0"/>
                  </a:moveTo>
                  <a:lnTo>
                    <a:pt x="1059995" y="0"/>
                  </a:lnTo>
                  <a:cubicBezTo>
                    <a:pt x="1072218" y="0"/>
                    <a:pt x="1083941" y="4856"/>
                    <a:pt x="1092584" y="13498"/>
                  </a:cubicBezTo>
                  <a:cubicBezTo>
                    <a:pt x="1101226" y="22141"/>
                    <a:pt x="1106082" y="33864"/>
                    <a:pt x="1106082" y="46087"/>
                  </a:cubicBezTo>
                  <a:lnTo>
                    <a:pt x="1106082" y="766713"/>
                  </a:lnTo>
                  <a:cubicBezTo>
                    <a:pt x="1106082" y="778936"/>
                    <a:pt x="1101226" y="790659"/>
                    <a:pt x="1092584" y="799302"/>
                  </a:cubicBezTo>
                  <a:cubicBezTo>
                    <a:pt x="1083941" y="807944"/>
                    <a:pt x="1072218" y="812800"/>
                    <a:pt x="1059995" y="812800"/>
                  </a:cubicBezTo>
                  <a:lnTo>
                    <a:pt x="46087" y="812800"/>
                  </a:lnTo>
                  <a:cubicBezTo>
                    <a:pt x="33864" y="812800"/>
                    <a:pt x="22141" y="807944"/>
                    <a:pt x="13498" y="799302"/>
                  </a:cubicBezTo>
                  <a:cubicBezTo>
                    <a:pt x="4856" y="790659"/>
                    <a:pt x="0" y="778936"/>
                    <a:pt x="0" y="766713"/>
                  </a:cubicBezTo>
                  <a:lnTo>
                    <a:pt x="0" y="46087"/>
                  </a:lnTo>
                  <a:cubicBezTo>
                    <a:pt x="0" y="33864"/>
                    <a:pt x="4856" y="22141"/>
                    <a:pt x="13498" y="13498"/>
                  </a:cubicBezTo>
                  <a:cubicBezTo>
                    <a:pt x="22141" y="4856"/>
                    <a:pt x="33864" y="0"/>
                    <a:pt x="46087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97B2">
                    <a:alpha val="100000"/>
                  </a:srgbClr>
                </a:gs>
                <a:gs pos="50000">
                  <a:srgbClr val="3A6A9E">
                    <a:alpha val="100000"/>
                  </a:srgbClr>
                </a:gs>
                <a:gs pos="100000">
                  <a:srgbClr val="103863">
                    <a:alpha val="100000"/>
                  </a:srgbClr>
                </a:gs>
              </a:gsLst>
              <a:lin ang="0"/>
            </a:gra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28575"/>
              <a:ext cx="1106082" cy="7842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26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028700" y="509932"/>
            <a:ext cx="685996" cy="518768"/>
          </a:xfrm>
          <a:custGeom>
            <a:avLst/>
            <a:gdLst/>
            <a:ahLst/>
            <a:cxnLst/>
            <a:rect r="r" b="b" t="t" l="l"/>
            <a:pathLst>
              <a:path h="518768" w="685996">
                <a:moveTo>
                  <a:pt x="0" y="0"/>
                </a:moveTo>
                <a:lnTo>
                  <a:pt x="685996" y="0"/>
                </a:lnTo>
                <a:lnTo>
                  <a:pt x="685996" y="518768"/>
                </a:lnTo>
                <a:lnTo>
                  <a:pt x="0" y="51876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8105441" y="-5369708"/>
            <a:ext cx="11706247" cy="11706247"/>
          </a:xfrm>
          <a:custGeom>
            <a:avLst/>
            <a:gdLst/>
            <a:ahLst/>
            <a:cxnLst/>
            <a:rect r="r" b="b" t="t" l="l"/>
            <a:pathLst>
              <a:path h="11706247" w="11706247">
                <a:moveTo>
                  <a:pt x="0" y="0"/>
                </a:moveTo>
                <a:lnTo>
                  <a:pt x="11706248" y="0"/>
                </a:lnTo>
                <a:lnTo>
                  <a:pt x="11706248" y="11706247"/>
                </a:lnTo>
                <a:lnTo>
                  <a:pt x="0" y="1170624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7600950" y="9365373"/>
            <a:ext cx="3086100" cy="3086100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62716" y="0"/>
                  </a:moveTo>
                  <a:lnTo>
                    <a:pt x="750084" y="0"/>
                  </a:lnTo>
                  <a:cubicBezTo>
                    <a:pt x="766717" y="0"/>
                    <a:pt x="782669" y="6608"/>
                    <a:pt x="794431" y="18369"/>
                  </a:cubicBezTo>
                  <a:cubicBezTo>
                    <a:pt x="806192" y="30131"/>
                    <a:pt x="812800" y="46083"/>
                    <a:pt x="812800" y="62716"/>
                  </a:cubicBezTo>
                  <a:lnTo>
                    <a:pt x="812800" y="750084"/>
                  </a:lnTo>
                  <a:cubicBezTo>
                    <a:pt x="812800" y="766717"/>
                    <a:pt x="806192" y="782669"/>
                    <a:pt x="794431" y="794431"/>
                  </a:cubicBezTo>
                  <a:cubicBezTo>
                    <a:pt x="782669" y="806192"/>
                    <a:pt x="766717" y="812800"/>
                    <a:pt x="750084" y="812800"/>
                  </a:cubicBezTo>
                  <a:lnTo>
                    <a:pt x="62716" y="812800"/>
                  </a:lnTo>
                  <a:cubicBezTo>
                    <a:pt x="46083" y="812800"/>
                    <a:pt x="30131" y="806192"/>
                    <a:pt x="18369" y="794431"/>
                  </a:cubicBezTo>
                  <a:cubicBezTo>
                    <a:pt x="6608" y="782669"/>
                    <a:pt x="0" y="766717"/>
                    <a:pt x="0" y="750084"/>
                  </a:cubicBezTo>
                  <a:lnTo>
                    <a:pt x="0" y="62716"/>
                  </a:lnTo>
                  <a:cubicBezTo>
                    <a:pt x="0" y="46083"/>
                    <a:pt x="6608" y="30131"/>
                    <a:pt x="18369" y="18369"/>
                  </a:cubicBezTo>
                  <a:cubicBezTo>
                    <a:pt x="30131" y="6608"/>
                    <a:pt x="46083" y="0"/>
                    <a:pt x="62716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97B2">
                    <a:alpha val="100000"/>
                  </a:srgbClr>
                </a:gs>
                <a:gs pos="50000">
                  <a:srgbClr val="3A6A9E">
                    <a:alpha val="100000"/>
                  </a:srgbClr>
                </a:gs>
                <a:gs pos="100000">
                  <a:srgbClr val="103863">
                    <a:alpha val="100000"/>
                  </a:srgbClr>
                </a:gs>
              </a:gsLst>
              <a:lin ang="0"/>
            </a:gra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28575"/>
              <a:ext cx="812800" cy="7842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26"/>
                </a:lnSpc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16984659" y="653111"/>
            <a:ext cx="549282" cy="549282"/>
          </a:xfrm>
          <a:custGeom>
            <a:avLst/>
            <a:gdLst/>
            <a:ahLst/>
            <a:cxnLst/>
            <a:rect r="r" b="b" t="t" l="l"/>
            <a:pathLst>
              <a:path h="549282" w="549282">
                <a:moveTo>
                  <a:pt x="0" y="0"/>
                </a:moveTo>
                <a:lnTo>
                  <a:pt x="549282" y="0"/>
                </a:lnTo>
                <a:lnTo>
                  <a:pt x="549282" y="549283"/>
                </a:lnTo>
                <a:lnTo>
                  <a:pt x="0" y="54928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391143" y="2090421"/>
            <a:ext cx="17714298" cy="6054217"/>
            <a:chOff x="0" y="0"/>
            <a:chExt cx="4665494" cy="1594526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665494" cy="1594526"/>
            </a:xfrm>
            <a:custGeom>
              <a:avLst/>
              <a:gdLst/>
              <a:ahLst/>
              <a:cxnLst/>
              <a:rect r="r" b="b" t="t" l="l"/>
              <a:pathLst>
                <a:path h="1594526" w="4665494">
                  <a:moveTo>
                    <a:pt x="7430" y="0"/>
                  </a:moveTo>
                  <a:lnTo>
                    <a:pt x="4658065" y="0"/>
                  </a:lnTo>
                  <a:cubicBezTo>
                    <a:pt x="4660035" y="0"/>
                    <a:pt x="4661925" y="783"/>
                    <a:pt x="4663318" y="2176"/>
                  </a:cubicBezTo>
                  <a:cubicBezTo>
                    <a:pt x="4664711" y="3569"/>
                    <a:pt x="4665494" y="5459"/>
                    <a:pt x="4665494" y="7430"/>
                  </a:cubicBezTo>
                  <a:lnTo>
                    <a:pt x="4665494" y="1587096"/>
                  </a:lnTo>
                  <a:cubicBezTo>
                    <a:pt x="4665494" y="1591200"/>
                    <a:pt x="4662168" y="1594526"/>
                    <a:pt x="4658065" y="1594526"/>
                  </a:cubicBezTo>
                  <a:lnTo>
                    <a:pt x="7430" y="1594526"/>
                  </a:lnTo>
                  <a:cubicBezTo>
                    <a:pt x="5459" y="1594526"/>
                    <a:pt x="3569" y="1593743"/>
                    <a:pt x="2176" y="1592350"/>
                  </a:cubicBezTo>
                  <a:cubicBezTo>
                    <a:pt x="783" y="1590957"/>
                    <a:pt x="0" y="1589067"/>
                    <a:pt x="0" y="1587096"/>
                  </a:cubicBezTo>
                  <a:lnTo>
                    <a:pt x="0" y="7430"/>
                  </a:lnTo>
                  <a:cubicBezTo>
                    <a:pt x="0" y="5459"/>
                    <a:pt x="783" y="3569"/>
                    <a:pt x="2176" y="2176"/>
                  </a:cubicBezTo>
                  <a:cubicBezTo>
                    <a:pt x="3569" y="783"/>
                    <a:pt x="5459" y="0"/>
                    <a:pt x="743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F0F7FE"/>
              </a:solidFill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28575"/>
              <a:ext cx="4665494" cy="156595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26"/>
                </a:lnSpc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565178" y="2223399"/>
            <a:ext cx="5964231" cy="5831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181"/>
              </a:lnSpc>
              <a:spcBef>
                <a:spcPct val="0"/>
              </a:spcBef>
            </a:pPr>
            <a:r>
              <a:rPr lang="en-US" sz="3982" spc="135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budgets每月預算表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4350923" y="3208807"/>
            <a:ext cx="3183018" cy="5585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010"/>
              </a:lnSpc>
              <a:spcBef>
                <a:spcPct val="0"/>
              </a:spcBef>
            </a:pPr>
            <a:r>
              <a:rPr lang="en-US" sz="3819" spc="12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說明</a:t>
            </a:r>
          </a:p>
        </p:txBody>
      </p:sp>
      <p:sp>
        <p:nvSpPr>
          <p:cNvPr name="AutoShape 16" id="16"/>
          <p:cNvSpPr/>
          <p:nvPr/>
        </p:nvSpPr>
        <p:spPr>
          <a:xfrm>
            <a:off x="424543" y="3744878"/>
            <a:ext cx="17680899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7" id="17"/>
          <p:cNvSpPr/>
          <p:nvPr/>
        </p:nvSpPr>
        <p:spPr>
          <a:xfrm flipH="true" flipV="true">
            <a:off x="4186960" y="3732433"/>
            <a:ext cx="0" cy="4412205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8" id="18"/>
          <p:cNvSpPr/>
          <p:nvPr/>
        </p:nvSpPr>
        <p:spPr>
          <a:xfrm flipV="true">
            <a:off x="7240581" y="3732433"/>
            <a:ext cx="0" cy="4364976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9" id="19"/>
          <p:cNvSpPr/>
          <p:nvPr/>
        </p:nvSpPr>
        <p:spPr>
          <a:xfrm flipV="true">
            <a:off x="14251963" y="3744878"/>
            <a:ext cx="0" cy="4352531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0" id="20"/>
          <p:cNvSpPr/>
          <p:nvPr/>
        </p:nvSpPr>
        <p:spPr>
          <a:xfrm>
            <a:off x="407843" y="4500778"/>
            <a:ext cx="17697598" cy="47625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1" id="21"/>
          <p:cNvSpPr/>
          <p:nvPr/>
        </p:nvSpPr>
        <p:spPr>
          <a:xfrm flipV="true">
            <a:off x="391143" y="5983622"/>
            <a:ext cx="17705948" cy="1905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22" id="22"/>
          <p:cNvSpPr txBox="true"/>
          <p:nvPr/>
        </p:nvSpPr>
        <p:spPr>
          <a:xfrm rot="0">
            <a:off x="579775" y="7453138"/>
            <a:ext cx="4502294" cy="5585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010"/>
              </a:lnSpc>
              <a:spcBef>
                <a:spcPct val="0"/>
              </a:spcBef>
            </a:pPr>
            <a:r>
              <a:rPr lang="en-US" sz="3819" spc="12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budget_limit</a:t>
            </a:r>
          </a:p>
        </p:txBody>
      </p:sp>
      <p:sp>
        <p:nvSpPr>
          <p:cNvPr name="AutoShape 23" id="23"/>
          <p:cNvSpPr/>
          <p:nvPr/>
        </p:nvSpPr>
        <p:spPr>
          <a:xfrm flipV="true">
            <a:off x="391143" y="6665993"/>
            <a:ext cx="17705948" cy="1905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4" id="24"/>
          <p:cNvSpPr/>
          <p:nvPr/>
        </p:nvSpPr>
        <p:spPr>
          <a:xfrm>
            <a:off x="407843" y="7434088"/>
            <a:ext cx="17689248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5" id="25"/>
          <p:cNvSpPr/>
          <p:nvPr/>
        </p:nvSpPr>
        <p:spPr>
          <a:xfrm>
            <a:off x="399493" y="5202198"/>
            <a:ext cx="17697598" cy="47625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6" id="26"/>
          <p:cNvSpPr/>
          <p:nvPr/>
        </p:nvSpPr>
        <p:spPr>
          <a:xfrm>
            <a:off x="424543" y="2825620"/>
            <a:ext cx="17680899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27" id="27"/>
          <p:cNvSpPr/>
          <p:nvPr/>
        </p:nvSpPr>
        <p:spPr>
          <a:xfrm flipH="false" flipV="false" rot="0">
            <a:off x="14251963" y="185291"/>
            <a:ext cx="2287300" cy="2497453"/>
          </a:xfrm>
          <a:custGeom>
            <a:avLst/>
            <a:gdLst/>
            <a:ahLst/>
            <a:cxnLst/>
            <a:rect r="r" b="b" t="t" l="l"/>
            <a:pathLst>
              <a:path h="2497453" w="2287300">
                <a:moveTo>
                  <a:pt x="0" y="0"/>
                </a:moveTo>
                <a:lnTo>
                  <a:pt x="2287300" y="0"/>
                </a:lnTo>
                <a:lnTo>
                  <a:pt x="2287300" y="2497454"/>
                </a:lnTo>
                <a:lnTo>
                  <a:pt x="0" y="249745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8" id="28"/>
          <p:cNvSpPr txBox="true"/>
          <p:nvPr/>
        </p:nvSpPr>
        <p:spPr>
          <a:xfrm rot="0">
            <a:off x="1887779" y="672161"/>
            <a:ext cx="1678700" cy="3565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83"/>
              </a:lnSpc>
            </a:pPr>
            <a:r>
              <a:rPr lang="en-US" sz="1317" b="true">
                <a:solidFill>
                  <a:srgbClr val="FFFFFF"/>
                </a:solidFill>
                <a:latin typeface="TT Lakes Neue Expanded Bold"/>
                <a:ea typeface="TT Lakes Neue Expanded Bold"/>
                <a:cs typeface="TT Lakes Neue Expanded Bold"/>
                <a:sym typeface="TT Lakes Neue Expanded Bold"/>
              </a:rPr>
              <a:t>THYNK UNLIMITED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8245241" y="9751450"/>
            <a:ext cx="1684932" cy="2331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26"/>
              </a:lnSpc>
            </a:pPr>
            <a:r>
              <a:rPr lang="en-US" b="true" sz="1739">
                <a:solidFill>
                  <a:srgbClr val="FFFFFF"/>
                </a:solidFill>
                <a:latin typeface="TT Lakes Neue Expanded Bold"/>
                <a:ea typeface="TT Lakes Neue Expanded Bold"/>
                <a:cs typeface="TT Lakes Neue Expanded Bold"/>
                <a:sym typeface="TT Lakes Neue Expanded Bold"/>
              </a:rPr>
              <a:t>PAGE 8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3369756" y="550090"/>
            <a:ext cx="11069562" cy="6523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78"/>
              </a:lnSpc>
            </a:pPr>
            <a:r>
              <a:rPr lang="en-US" b="true" sz="4741">
                <a:solidFill>
                  <a:srgbClr val="FFFFFF"/>
                </a:solidFill>
                <a:latin typeface="TT Lakes Neue Expanded Bold"/>
                <a:ea typeface="TT Lakes Neue Expanded Bold"/>
                <a:cs typeface="TT Lakes Neue Expanded Bold"/>
                <a:sym typeface="TT Lakes Neue Expanded Bold"/>
              </a:rPr>
              <a:t>系統需求說明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3609219" y="1392025"/>
            <a:ext cx="11069562" cy="4979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23"/>
              </a:lnSpc>
            </a:pPr>
            <a:r>
              <a:rPr lang="en-US" b="true" sz="3641">
                <a:solidFill>
                  <a:srgbClr val="FFFFFF"/>
                </a:solidFill>
                <a:latin typeface="TT Lakes Neue Expanded Bold"/>
                <a:ea typeface="TT Lakes Neue Expanded Bold"/>
                <a:cs typeface="TT Lakes Neue Expanded Bold"/>
                <a:sym typeface="TT Lakes Neue Expanded Bold"/>
              </a:rPr>
              <a:t>資料表設計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565178" y="3818407"/>
            <a:ext cx="3183018" cy="5585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010"/>
              </a:lnSpc>
              <a:spcBef>
                <a:spcPct val="0"/>
              </a:spcBef>
            </a:pPr>
            <a:r>
              <a:rPr lang="en-US" sz="3819" spc="12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budget_id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579775" y="3139945"/>
            <a:ext cx="3183018" cy="5585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010"/>
              </a:lnSpc>
              <a:spcBef>
                <a:spcPct val="0"/>
              </a:spcBef>
            </a:pPr>
            <a:r>
              <a:rPr lang="en-US" sz="3819" spc="12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欄位名稱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4380682" y="3139945"/>
            <a:ext cx="3221117" cy="5585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010"/>
              </a:lnSpc>
              <a:spcBef>
                <a:spcPct val="0"/>
              </a:spcBef>
            </a:pPr>
            <a:r>
              <a:rPr lang="en-US" sz="3819" spc="12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資料型別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7240581" y="3139945"/>
            <a:ext cx="3183018" cy="5585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010"/>
              </a:lnSpc>
              <a:spcBef>
                <a:spcPct val="0"/>
              </a:spcBef>
            </a:pPr>
            <a:r>
              <a:rPr lang="en-US" sz="3819" spc="12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限制條件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565178" y="5320301"/>
            <a:ext cx="3183018" cy="5585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010"/>
              </a:lnSpc>
              <a:spcBef>
                <a:spcPct val="0"/>
              </a:spcBef>
            </a:pPr>
            <a:r>
              <a:rPr lang="en-US" sz="3819" spc="12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category_id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565178" y="4567453"/>
            <a:ext cx="3183018" cy="5585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010"/>
              </a:lnSpc>
              <a:spcBef>
                <a:spcPct val="0"/>
              </a:spcBef>
            </a:pPr>
            <a:r>
              <a:rPr lang="en-US" sz="3819" spc="12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user_id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565178" y="6002672"/>
            <a:ext cx="3183018" cy="5585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010"/>
              </a:lnSpc>
              <a:spcBef>
                <a:spcPct val="0"/>
              </a:spcBef>
            </a:pPr>
            <a:r>
              <a:rPr lang="en-US" sz="3819" spc="12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year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565178" y="6761243"/>
            <a:ext cx="3183018" cy="5585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010"/>
              </a:lnSpc>
              <a:spcBef>
                <a:spcPct val="0"/>
              </a:spcBef>
            </a:pPr>
            <a:r>
              <a:rPr lang="en-US" sz="3819" spc="12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month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4418782" y="3853080"/>
            <a:ext cx="3183018" cy="5585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010"/>
              </a:lnSpc>
              <a:spcBef>
                <a:spcPct val="0"/>
              </a:spcBef>
            </a:pPr>
            <a:r>
              <a:rPr lang="en-US" sz="3819" spc="12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SERIAL</a:t>
            </a:r>
          </a:p>
        </p:txBody>
      </p:sp>
      <p:sp>
        <p:nvSpPr>
          <p:cNvPr name="TextBox 41" id="41"/>
          <p:cNvSpPr txBox="true"/>
          <p:nvPr/>
        </p:nvSpPr>
        <p:spPr>
          <a:xfrm rot="0">
            <a:off x="4418782" y="4605553"/>
            <a:ext cx="3183018" cy="5585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010"/>
              </a:lnSpc>
              <a:spcBef>
                <a:spcPct val="0"/>
              </a:spcBef>
            </a:pPr>
            <a:r>
              <a:rPr lang="en-US" sz="3819" spc="12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INTEGER</a:t>
            </a:r>
          </a:p>
        </p:txBody>
      </p:sp>
      <p:sp>
        <p:nvSpPr>
          <p:cNvPr name="TextBox 42" id="42"/>
          <p:cNvSpPr txBox="true"/>
          <p:nvPr/>
        </p:nvSpPr>
        <p:spPr>
          <a:xfrm rot="0">
            <a:off x="4418782" y="5348876"/>
            <a:ext cx="3183018" cy="5585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010"/>
              </a:lnSpc>
              <a:spcBef>
                <a:spcPct val="0"/>
              </a:spcBef>
            </a:pPr>
            <a:r>
              <a:rPr lang="en-US" sz="3819" spc="12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INTEGER</a:t>
            </a:r>
          </a:p>
        </p:txBody>
      </p:sp>
      <p:sp>
        <p:nvSpPr>
          <p:cNvPr name="TextBox 43" id="43"/>
          <p:cNvSpPr txBox="true"/>
          <p:nvPr/>
        </p:nvSpPr>
        <p:spPr>
          <a:xfrm rot="0">
            <a:off x="4417932" y="6107447"/>
            <a:ext cx="3183018" cy="5585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010"/>
              </a:lnSpc>
              <a:spcBef>
                <a:spcPct val="0"/>
              </a:spcBef>
            </a:pPr>
            <a:r>
              <a:rPr lang="en-US" sz="3819" spc="12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INTEGER</a:t>
            </a:r>
          </a:p>
        </p:txBody>
      </p:sp>
      <p:sp>
        <p:nvSpPr>
          <p:cNvPr name="TextBox 44" id="44"/>
          <p:cNvSpPr txBox="true"/>
          <p:nvPr/>
        </p:nvSpPr>
        <p:spPr>
          <a:xfrm rot="0">
            <a:off x="4399732" y="6780293"/>
            <a:ext cx="3183018" cy="5585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010"/>
              </a:lnSpc>
              <a:spcBef>
                <a:spcPct val="0"/>
              </a:spcBef>
            </a:pPr>
            <a:r>
              <a:rPr lang="en-US" sz="3819" spc="12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INTEGER</a:t>
            </a:r>
          </a:p>
        </p:txBody>
      </p:sp>
      <p:sp>
        <p:nvSpPr>
          <p:cNvPr name="TextBox 45" id="45"/>
          <p:cNvSpPr txBox="true"/>
          <p:nvPr/>
        </p:nvSpPr>
        <p:spPr>
          <a:xfrm rot="0">
            <a:off x="4418782" y="7538863"/>
            <a:ext cx="3183018" cy="5585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010"/>
              </a:lnSpc>
              <a:spcBef>
                <a:spcPct val="0"/>
              </a:spcBef>
            </a:pPr>
            <a:r>
              <a:rPr lang="en-US" sz="3819" spc="12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INTEGER</a:t>
            </a:r>
          </a:p>
        </p:txBody>
      </p:sp>
      <p:sp>
        <p:nvSpPr>
          <p:cNvPr name="TextBox 46" id="46"/>
          <p:cNvSpPr txBox="true"/>
          <p:nvPr/>
        </p:nvSpPr>
        <p:spPr>
          <a:xfrm rot="0">
            <a:off x="7313029" y="3866032"/>
            <a:ext cx="3183018" cy="5585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010"/>
              </a:lnSpc>
              <a:spcBef>
                <a:spcPct val="0"/>
              </a:spcBef>
            </a:pPr>
            <a:r>
              <a:rPr lang="en-US" sz="3819" spc="12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PRIMARY KEY</a:t>
            </a:r>
          </a:p>
        </p:txBody>
      </p:sp>
      <p:sp>
        <p:nvSpPr>
          <p:cNvPr name="TextBox 47" id="47"/>
          <p:cNvSpPr txBox="true"/>
          <p:nvPr/>
        </p:nvSpPr>
        <p:spPr>
          <a:xfrm rot="0">
            <a:off x="7313029" y="4662703"/>
            <a:ext cx="7126290" cy="5033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590"/>
              </a:lnSpc>
              <a:spcBef>
                <a:spcPct val="0"/>
              </a:spcBef>
            </a:pPr>
            <a:r>
              <a:rPr lang="en-US" sz="3419" spc="116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FOREIGN KEY → users(user_id)</a:t>
            </a:r>
          </a:p>
        </p:txBody>
      </p:sp>
      <p:sp>
        <p:nvSpPr>
          <p:cNvPr name="TextBox 48" id="48"/>
          <p:cNvSpPr txBox="true"/>
          <p:nvPr/>
        </p:nvSpPr>
        <p:spPr>
          <a:xfrm rot="0">
            <a:off x="7313029" y="5408883"/>
            <a:ext cx="10401164" cy="3718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646"/>
              </a:lnSpc>
              <a:spcBef>
                <a:spcPct val="0"/>
              </a:spcBef>
            </a:pPr>
            <a:r>
              <a:rPr lang="en-US" sz="2520" spc="85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FOREIGN KEY → categories(category_id)</a:t>
            </a:r>
          </a:p>
        </p:txBody>
      </p:sp>
      <p:sp>
        <p:nvSpPr>
          <p:cNvPr name="TextBox 49" id="49"/>
          <p:cNvSpPr txBox="true"/>
          <p:nvPr/>
        </p:nvSpPr>
        <p:spPr>
          <a:xfrm rot="0">
            <a:off x="7313029" y="6069347"/>
            <a:ext cx="3183018" cy="5585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010"/>
              </a:lnSpc>
              <a:spcBef>
                <a:spcPct val="0"/>
              </a:spcBef>
            </a:pPr>
            <a:r>
              <a:rPr lang="en-US" sz="3819" spc="12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NOT NULL</a:t>
            </a:r>
          </a:p>
        </p:txBody>
      </p:sp>
      <p:sp>
        <p:nvSpPr>
          <p:cNvPr name="TextBox 50" id="50"/>
          <p:cNvSpPr txBox="true"/>
          <p:nvPr/>
        </p:nvSpPr>
        <p:spPr>
          <a:xfrm rot="0">
            <a:off x="7313029" y="6904118"/>
            <a:ext cx="6790740" cy="3299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436"/>
              </a:lnSpc>
              <a:spcBef>
                <a:spcPct val="0"/>
              </a:spcBef>
            </a:pPr>
            <a:r>
              <a:rPr lang="en-US" sz="2320" spc="78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NOT NULL, CHECK (month BETWEEN 1 AND 12)</a:t>
            </a:r>
          </a:p>
        </p:txBody>
      </p:sp>
      <p:sp>
        <p:nvSpPr>
          <p:cNvPr name="TextBox 51" id="51"/>
          <p:cNvSpPr txBox="true"/>
          <p:nvPr/>
        </p:nvSpPr>
        <p:spPr>
          <a:xfrm rot="0">
            <a:off x="7313029" y="7596013"/>
            <a:ext cx="6790740" cy="4042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856"/>
              </a:lnSpc>
              <a:spcBef>
                <a:spcPct val="0"/>
              </a:spcBef>
            </a:pPr>
            <a:r>
              <a:rPr lang="en-US" sz="2720" spc="9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NOT NULL, CHECK (budget_limit &gt;= 0)</a:t>
            </a:r>
          </a:p>
        </p:txBody>
      </p:sp>
      <p:sp>
        <p:nvSpPr>
          <p:cNvPr name="TextBox 52" id="52"/>
          <p:cNvSpPr txBox="true"/>
          <p:nvPr/>
        </p:nvSpPr>
        <p:spPr>
          <a:xfrm rot="0">
            <a:off x="14350923" y="4639843"/>
            <a:ext cx="3183018" cy="5585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010"/>
              </a:lnSpc>
              <a:spcBef>
                <a:spcPct val="0"/>
              </a:spcBef>
            </a:pPr>
            <a:r>
              <a:rPr lang="en-US" sz="3819" spc="12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使用者 ID</a:t>
            </a:r>
          </a:p>
        </p:txBody>
      </p:sp>
      <p:sp>
        <p:nvSpPr>
          <p:cNvPr name="TextBox 53" id="53"/>
          <p:cNvSpPr txBox="true"/>
          <p:nvPr/>
        </p:nvSpPr>
        <p:spPr>
          <a:xfrm rot="0">
            <a:off x="14350923" y="5345073"/>
            <a:ext cx="3588706" cy="5585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010"/>
              </a:lnSpc>
              <a:spcBef>
                <a:spcPct val="0"/>
              </a:spcBef>
            </a:pPr>
            <a:r>
              <a:rPr lang="en-US" sz="3819" spc="12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分類 </a:t>
            </a:r>
            <a:r>
              <a:rPr lang="en-US" sz="3819" spc="12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ID</a:t>
            </a:r>
          </a:p>
        </p:txBody>
      </p:sp>
      <p:sp>
        <p:nvSpPr>
          <p:cNvPr name="TextBox 54" id="54"/>
          <p:cNvSpPr txBox="true"/>
          <p:nvPr/>
        </p:nvSpPr>
        <p:spPr>
          <a:xfrm rot="0">
            <a:off x="14350923" y="6059822"/>
            <a:ext cx="3183018" cy="5585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010"/>
              </a:lnSpc>
              <a:spcBef>
                <a:spcPct val="0"/>
              </a:spcBef>
            </a:pPr>
            <a:r>
              <a:rPr lang="en-US" sz="3819" spc="12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年份</a:t>
            </a:r>
          </a:p>
        </p:txBody>
      </p:sp>
      <p:sp>
        <p:nvSpPr>
          <p:cNvPr name="TextBox 55" id="55"/>
          <p:cNvSpPr txBox="true"/>
          <p:nvPr/>
        </p:nvSpPr>
        <p:spPr>
          <a:xfrm rot="0">
            <a:off x="14350923" y="6789818"/>
            <a:ext cx="3183018" cy="5585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010"/>
              </a:lnSpc>
              <a:spcBef>
                <a:spcPct val="0"/>
              </a:spcBef>
            </a:pPr>
            <a:r>
              <a:rPr lang="en-US" sz="3819" spc="12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月份</a:t>
            </a:r>
          </a:p>
        </p:txBody>
      </p:sp>
      <p:sp>
        <p:nvSpPr>
          <p:cNvPr name="TextBox 56" id="56"/>
          <p:cNvSpPr txBox="true"/>
          <p:nvPr/>
        </p:nvSpPr>
        <p:spPr>
          <a:xfrm rot="0">
            <a:off x="14350923" y="7491238"/>
            <a:ext cx="3183018" cy="5585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010"/>
              </a:lnSpc>
              <a:spcBef>
                <a:spcPct val="0"/>
              </a:spcBef>
            </a:pPr>
            <a:r>
              <a:rPr lang="en-US" sz="3819" spc="12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分類預算金額</a:t>
            </a:r>
          </a:p>
        </p:txBody>
      </p:sp>
      <p:sp>
        <p:nvSpPr>
          <p:cNvPr name="TextBox 57" id="57"/>
          <p:cNvSpPr txBox="true"/>
          <p:nvPr/>
        </p:nvSpPr>
        <p:spPr>
          <a:xfrm rot="0">
            <a:off x="14350923" y="3866032"/>
            <a:ext cx="3183018" cy="5585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010"/>
              </a:lnSpc>
              <a:spcBef>
                <a:spcPct val="0"/>
              </a:spcBef>
            </a:pPr>
            <a:r>
              <a:rPr lang="en-US" sz="3819" spc="12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預算 ID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97B2">
                <a:alpha val="100000"/>
              </a:srgbClr>
            </a:gs>
            <a:gs pos="50000">
              <a:srgbClr val="3A6A9E">
                <a:alpha val="100000"/>
              </a:srgbClr>
            </a:gs>
            <a:gs pos="100000">
              <a:srgbClr val="103863">
                <a:alpha val="100000"/>
              </a:srgbClr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65251" y="-1543050"/>
            <a:ext cx="4199655" cy="3086100"/>
            <a:chOff x="0" y="0"/>
            <a:chExt cx="1106082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06082" cy="812800"/>
            </a:xfrm>
            <a:custGeom>
              <a:avLst/>
              <a:gdLst/>
              <a:ahLst/>
              <a:cxnLst/>
              <a:rect r="r" b="b" t="t" l="l"/>
              <a:pathLst>
                <a:path h="812800" w="1106082">
                  <a:moveTo>
                    <a:pt x="46087" y="0"/>
                  </a:moveTo>
                  <a:lnTo>
                    <a:pt x="1059995" y="0"/>
                  </a:lnTo>
                  <a:cubicBezTo>
                    <a:pt x="1072218" y="0"/>
                    <a:pt x="1083941" y="4856"/>
                    <a:pt x="1092584" y="13498"/>
                  </a:cubicBezTo>
                  <a:cubicBezTo>
                    <a:pt x="1101226" y="22141"/>
                    <a:pt x="1106082" y="33864"/>
                    <a:pt x="1106082" y="46087"/>
                  </a:cubicBezTo>
                  <a:lnTo>
                    <a:pt x="1106082" y="766713"/>
                  </a:lnTo>
                  <a:cubicBezTo>
                    <a:pt x="1106082" y="778936"/>
                    <a:pt x="1101226" y="790659"/>
                    <a:pt x="1092584" y="799302"/>
                  </a:cubicBezTo>
                  <a:cubicBezTo>
                    <a:pt x="1083941" y="807944"/>
                    <a:pt x="1072218" y="812800"/>
                    <a:pt x="1059995" y="812800"/>
                  </a:cubicBezTo>
                  <a:lnTo>
                    <a:pt x="46087" y="812800"/>
                  </a:lnTo>
                  <a:cubicBezTo>
                    <a:pt x="33864" y="812800"/>
                    <a:pt x="22141" y="807944"/>
                    <a:pt x="13498" y="799302"/>
                  </a:cubicBezTo>
                  <a:cubicBezTo>
                    <a:pt x="4856" y="790659"/>
                    <a:pt x="0" y="778936"/>
                    <a:pt x="0" y="766713"/>
                  </a:cubicBezTo>
                  <a:lnTo>
                    <a:pt x="0" y="46087"/>
                  </a:lnTo>
                  <a:cubicBezTo>
                    <a:pt x="0" y="33864"/>
                    <a:pt x="4856" y="22141"/>
                    <a:pt x="13498" y="13498"/>
                  </a:cubicBezTo>
                  <a:cubicBezTo>
                    <a:pt x="22141" y="4856"/>
                    <a:pt x="33864" y="0"/>
                    <a:pt x="46087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97B2">
                    <a:alpha val="100000"/>
                  </a:srgbClr>
                </a:gs>
                <a:gs pos="50000">
                  <a:srgbClr val="3A6A9E">
                    <a:alpha val="100000"/>
                  </a:srgbClr>
                </a:gs>
                <a:gs pos="100000">
                  <a:srgbClr val="103863">
                    <a:alpha val="100000"/>
                  </a:srgbClr>
                </a:gs>
              </a:gsLst>
              <a:lin ang="0"/>
            </a:gra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28575"/>
              <a:ext cx="1106082" cy="7842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26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028700" y="509932"/>
            <a:ext cx="685996" cy="518768"/>
          </a:xfrm>
          <a:custGeom>
            <a:avLst/>
            <a:gdLst/>
            <a:ahLst/>
            <a:cxnLst/>
            <a:rect r="r" b="b" t="t" l="l"/>
            <a:pathLst>
              <a:path h="518768" w="685996">
                <a:moveTo>
                  <a:pt x="0" y="0"/>
                </a:moveTo>
                <a:lnTo>
                  <a:pt x="685996" y="0"/>
                </a:lnTo>
                <a:lnTo>
                  <a:pt x="685996" y="518768"/>
                </a:lnTo>
                <a:lnTo>
                  <a:pt x="0" y="51876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7600950" y="9365373"/>
            <a:ext cx="3086100" cy="3086100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62716" y="0"/>
                  </a:moveTo>
                  <a:lnTo>
                    <a:pt x="750084" y="0"/>
                  </a:lnTo>
                  <a:cubicBezTo>
                    <a:pt x="766717" y="0"/>
                    <a:pt x="782669" y="6608"/>
                    <a:pt x="794431" y="18369"/>
                  </a:cubicBezTo>
                  <a:cubicBezTo>
                    <a:pt x="806192" y="30131"/>
                    <a:pt x="812800" y="46083"/>
                    <a:pt x="812800" y="62716"/>
                  </a:cubicBezTo>
                  <a:lnTo>
                    <a:pt x="812800" y="750084"/>
                  </a:lnTo>
                  <a:cubicBezTo>
                    <a:pt x="812800" y="766717"/>
                    <a:pt x="806192" y="782669"/>
                    <a:pt x="794431" y="794431"/>
                  </a:cubicBezTo>
                  <a:cubicBezTo>
                    <a:pt x="782669" y="806192"/>
                    <a:pt x="766717" y="812800"/>
                    <a:pt x="750084" y="812800"/>
                  </a:cubicBezTo>
                  <a:lnTo>
                    <a:pt x="62716" y="812800"/>
                  </a:lnTo>
                  <a:cubicBezTo>
                    <a:pt x="46083" y="812800"/>
                    <a:pt x="30131" y="806192"/>
                    <a:pt x="18369" y="794431"/>
                  </a:cubicBezTo>
                  <a:cubicBezTo>
                    <a:pt x="6608" y="782669"/>
                    <a:pt x="0" y="766717"/>
                    <a:pt x="0" y="750084"/>
                  </a:cubicBezTo>
                  <a:lnTo>
                    <a:pt x="0" y="62716"/>
                  </a:lnTo>
                  <a:cubicBezTo>
                    <a:pt x="0" y="46083"/>
                    <a:pt x="6608" y="30131"/>
                    <a:pt x="18369" y="18369"/>
                  </a:cubicBezTo>
                  <a:cubicBezTo>
                    <a:pt x="30131" y="6608"/>
                    <a:pt x="46083" y="0"/>
                    <a:pt x="62716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97B2">
                    <a:alpha val="100000"/>
                  </a:srgbClr>
                </a:gs>
                <a:gs pos="50000">
                  <a:srgbClr val="3A6A9E">
                    <a:alpha val="100000"/>
                  </a:srgbClr>
                </a:gs>
                <a:gs pos="100000">
                  <a:srgbClr val="103863">
                    <a:alpha val="100000"/>
                  </a:srgbClr>
                </a:gs>
              </a:gsLst>
              <a:lin ang="0"/>
            </a:gra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28575"/>
              <a:ext cx="812800" cy="7842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26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6984659" y="653111"/>
            <a:ext cx="549282" cy="549282"/>
          </a:xfrm>
          <a:custGeom>
            <a:avLst/>
            <a:gdLst/>
            <a:ahLst/>
            <a:cxnLst/>
            <a:rect r="r" b="b" t="t" l="l"/>
            <a:pathLst>
              <a:path h="549282" w="549282">
                <a:moveTo>
                  <a:pt x="0" y="0"/>
                </a:moveTo>
                <a:lnTo>
                  <a:pt x="549282" y="0"/>
                </a:lnTo>
                <a:lnTo>
                  <a:pt x="549282" y="549283"/>
                </a:lnTo>
                <a:lnTo>
                  <a:pt x="0" y="5492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10" id="10"/>
          <p:cNvSpPr/>
          <p:nvPr/>
        </p:nvSpPr>
        <p:spPr>
          <a:xfrm>
            <a:off x="424543" y="7614690"/>
            <a:ext cx="16993389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1" id="11"/>
          <p:cNvGrpSpPr/>
          <p:nvPr/>
        </p:nvGrpSpPr>
        <p:grpSpPr>
          <a:xfrm rot="0">
            <a:off x="391143" y="1633319"/>
            <a:ext cx="17026789" cy="7489402"/>
            <a:chOff x="0" y="0"/>
            <a:chExt cx="4484422" cy="1972517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484422" cy="1972517"/>
            </a:xfrm>
            <a:custGeom>
              <a:avLst/>
              <a:gdLst/>
              <a:ahLst/>
              <a:cxnLst/>
              <a:rect r="r" b="b" t="t" l="l"/>
              <a:pathLst>
                <a:path h="1972517" w="4484422">
                  <a:moveTo>
                    <a:pt x="7730" y="0"/>
                  </a:moveTo>
                  <a:lnTo>
                    <a:pt x="4476692" y="0"/>
                  </a:lnTo>
                  <a:cubicBezTo>
                    <a:pt x="4480961" y="0"/>
                    <a:pt x="4484422" y="3461"/>
                    <a:pt x="4484422" y="7730"/>
                  </a:cubicBezTo>
                  <a:lnTo>
                    <a:pt x="4484422" y="1964788"/>
                  </a:lnTo>
                  <a:cubicBezTo>
                    <a:pt x="4484422" y="1966838"/>
                    <a:pt x="4483607" y="1968804"/>
                    <a:pt x="4482158" y="1970253"/>
                  </a:cubicBezTo>
                  <a:cubicBezTo>
                    <a:pt x="4480708" y="1971703"/>
                    <a:pt x="4478742" y="1972517"/>
                    <a:pt x="4476692" y="1972517"/>
                  </a:cubicBezTo>
                  <a:lnTo>
                    <a:pt x="7730" y="1972517"/>
                  </a:lnTo>
                  <a:cubicBezTo>
                    <a:pt x="3461" y="1972517"/>
                    <a:pt x="0" y="1969057"/>
                    <a:pt x="0" y="1964788"/>
                  </a:cubicBezTo>
                  <a:lnTo>
                    <a:pt x="0" y="7730"/>
                  </a:lnTo>
                  <a:cubicBezTo>
                    <a:pt x="0" y="5680"/>
                    <a:pt x="814" y="3714"/>
                    <a:pt x="2264" y="2264"/>
                  </a:cubicBezTo>
                  <a:cubicBezTo>
                    <a:pt x="3714" y="814"/>
                    <a:pt x="5680" y="0"/>
                    <a:pt x="773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F0F7FE"/>
              </a:solidFill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28575"/>
              <a:ext cx="4484422" cy="194394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26"/>
                </a:lnSpc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536739" y="1834740"/>
            <a:ext cx="7282716" cy="11095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181"/>
              </a:lnSpc>
              <a:spcBef>
                <a:spcPct val="0"/>
              </a:spcBef>
            </a:pPr>
            <a:r>
              <a:rPr lang="en-US" sz="3982" spc="135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saving_goals 儲蓄目標表</a:t>
            </a:r>
          </a:p>
          <a:p>
            <a:pPr algn="just">
              <a:lnSpc>
                <a:spcPts val="4181"/>
              </a:lnSpc>
              <a:spcBef>
                <a:spcPct val="0"/>
              </a:spcBef>
            </a:pPr>
          </a:p>
        </p:txBody>
      </p:sp>
      <p:sp>
        <p:nvSpPr>
          <p:cNvPr name="TextBox 15" id="15"/>
          <p:cNvSpPr txBox="true"/>
          <p:nvPr/>
        </p:nvSpPr>
        <p:spPr>
          <a:xfrm rot="0">
            <a:off x="14138304" y="2568610"/>
            <a:ext cx="3183018" cy="5585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4010"/>
              </a:lnSpc>
              <a:spcBef>
                <a:spcPct val="0"/>
              </a:spcBef>
            </a:pPr>
            <a:r>
              <a:rPr lang="en-US" sz="3819" spc="129" strike="noStrike" u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說明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4417932" y="3270323"/>
            <a:ext cx="3183018" cy="5585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010"/>
              </a:lnSpc>
              <a:spcBef>
                <a:spcPct val="0"/>
              </a:spcBef>
            </a:pPr>
            <a:r>
              <a:rPr lang="en-US" sz="3819" spc="12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SERIAL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6818698" y="3340141"/>
            <a:ext cx="8025049" cy="5001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605"/>
              </a:lnSpc>
              <a:spcBef>
                <a:spcPct val="0"/>
              </a:spcBef>
            </a:pPr>
            <a:r>
              <a:rPr lang="en-US" sz="3433" spc="116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</a:t>
            </a:r>
            <a:r>
              <a:rPr lang="en-US" sz="3433" spc="116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RIMARY K</a:t>
            </a:r>
            <a:r>
              <a:rPr lang="en-US" sz="3433" spc="116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EY</a:t>
            </a:r>
          </a:p>
        </p:txBody>
      </p:sp>
      <p:sp>
        <p:nvSpPr>
          <p:cNvPr name="AutoShape 18" id="18"/>
          <p:cNvSpPr/>
          <p:nvPr/>
        </p:nvSpPr>
        <p:spPr>
          <a:xfrm>
            <a:off x="424543" y="3147748"/>
            <a:ext cx="16993389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9" id="19"/>
          <p:cNvSpPr/>
          <p:nvPr/>
        </p:nvSpPr>
        <p:spPr>
          <a:xfrm flipH="true" flipV="true">
            <a:off x="4307723" y="3127407"/>
            <a:ext cx="13599" cy="5995313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0" id="20"/>
          <p:cNvSpPr/>
          <p:nvPr/>
        </p:nvSpPr>
        <p:spPr>
          <a:xfrm flipV="true">
            <a:off x="6741511" y="3127282"/>
            <a:ext cx="0" cy="5995439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1" id="21"/>
          <p:cNvSpPr/>
          <p:nvPr/>
        </p:nvSpPr>
        <p:spPr>
          <a:xfrm flipH="true" flipV="true">
            <a:off x="14218452" y="3085279"/>
            <a:ext cx="0" cy="6037442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2" id="22"/>
          <p:cNvSpPr/>
          <p:nvPr/>
        </p:nvSpPr>
        <p:spPr>
          <a:xfrm>
            <a:off x="424543" y="3892238"/>
            <a:ext cx="16993389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3" id="23"/>
          <p:cNvSpPr/>
          <p:nvPr/>
        </p:nvSpPr>
        <p:spPr>
          <a:xfrm>
            <a:off x="407843" y="4636729"/>
            <a:ext cx="16993389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4" id="24"/>
          <p:cNvSpPr/>
          <p:nvPr/>
        </p:nvSpPr>
        <p:spPr>
          <a:xfrm>
            <a:off x="487753" y="6125709"/>
            <a:ext cx="16993389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5" id="25"/>
          <p:cNvSpPr/>
          <p:nvPr/>
        </p:nvSpPr>
        <p:spPr>
          <a:xfrm>
            <a:off x="407843" y="5381219"/>
            <a:ext cx="16993389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6" id="26"/>
          <p:cNvSpPr/>
          <p:nvPr/>
        </p:nvSpPr>
        <p:spPr>
          <a:xfrm>
            <a:off x="424543" y="6870200"/>
            <a:ext cx="16993389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7" id="27"/>
          <p:cNvSpPr/>
          <p:nvPr/>
        </p:nvSpPr>
        <p:spPr>
          <a:xfrm>
            <a:off x="424543" y="2503513"/>
            <a:ext cx="16993389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8" id="28"/>
          <p:cNvSpPr/>
          <p:nvPr/>
        </p:nvSpPr>
        <p:spPr>
          <a:xfrm>
            <a:off x="424543" y="8359181"/>
            <a:ext cx="16993389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29" id="29"/>
          <p:cNvSpPr/>
          <p:nvPr/>
        </p:nvSpPr>
        <p:spPr>
          <a:xfrm flipH="false" flipV="false" rot="0">
            <a:off x="13907355" y="106374"/>
            <a:ext cx="1473209" cy="2301889"/>
          </a:xfrm>
          <a:custGeom>
            <a:avLst/>
            <a:gdLst/>
            <a:ahLst/>
            <a:cxnLst/>
            <a:rect r="r" b="b" t="t" l="l"/>
            <a:pathLst>
              <a:path h="2301889" w="1473209">
                <a:moveTo>
                  <a:pt x="0" y="0"/>
                </a:moveTo>
                <a:lnTo>
                  <a:pt x="1473209" y="0"/>
                </a:lnTo>
                <a:lnTo>
                  <a:pt x="1473209" y="2301889"/>
                </a:lnTo>
                <a:lnTo>
                  <a:pt x="0" y="230188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0" id="30"/>
          <p:cNvSpPr txBox="true"/>
          <p:nvPr/>
        </p:nvSpPr>
        <p:spPr>
          <a:xfrm rot="0">
            <a:off x="1887779" y="672161"/>
            <a:ext cx="1678700" cy="3565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83"/>
              </a:lnSpc>
            </a:pPr>
            <a:r>
              <a:rPr lang="en-US" sz="1317" b="true">
                <a:solidFill>
                  <a:srgbClr val="FFFFFF"/>
                </a:solidFill>
                <a:latin typeface="TT Lakes Neue Expanded Bold"/>
                <a:ea typeface="TT Lakes Neue Expanded Bold"/>
                <a:cs typeface="TT Lakes Neue Expanded Bold"/>
                <a:sym typeface="TT Lakes Neue Expanded Bold"/>
              </a:rPr>
              <a:t>THYNK UNLIMITED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8301534" y="9803150"/>
            <a:ext cx="1684932" cy="2331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26"/>
              </a:lnSpc>
            </a:pPr>
            <a:r>
              <a:rPr lang="en-US" b="true" sz="1739">
                <a:solidFill>
                  <a:srgbClr val="FFFFFF"/>
                </a:solidFill>
                <a:latin typeface="TT Lakes Neue Expanded Bold"/>
                <a:ea typeface="TT Lakes Neue Expanded Bold"/>
                <a:cs typeface="TT Lakes Neue Expanded Bold"/>
                <a:sym typeface="TT Lakes Neue Expanded Bold"/>
              </a:rPr>
              <a:t>PAGE 9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3369756" y="550090"/>
            <a:ext cx="11069562" cy="6523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78"/>
              </a:lnSpc>
            </a:pPr>
            <a:r>
              <a:rPr lang="en-US" b="true" sz="4741">
                <a:solidFill>
                  <a:srgbClr val="FFFFFF"/>
                </a:solidFill>
                <a:latin typeface="TT Lakes Neue Expanded Bold"/>
                <a:ea typeface="TT Lakes Neue Expanded Bold"/>
                <a:cs typeface="TT Lakes Neue Expanded Bold"/>
                <a:sym typeface="TT Lakes Neue Expanded Bold"/>
              </a:rPr>
              <a:t>系統需求說明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487753" y="3270323"/>
            <a:ext cx="3183018" cy="5585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010"/>
              </a:lnSpc>
              <a:spcBef>
                <a:spcPct val="0"/>
              </a:spcBef>
            </a:pPr>
            <a:r>
              <a:rPr lang="en-US" sz="3819" spc="12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goal_id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487753" y="2568610"/>
            <a:ext cx="3183018" cy="5585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4010"/>
              </a:lnSpc>
              <a:spcBef>
                <a:spcPct val="0"/>
              </a:spcBef>
            </a:pPr>
            <a:r>
              <a:rPr lang="en-US" sz="3819" spc="129" strike="noStrike" u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欄位名稱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4321322" y="2568610"/>
            <a:ext cx="3183018" cy="5585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4010"/>
              </a:lnSpc>
              <a:spcBef>
                <a:spcPct val="0"/>
              </a:spcBef>
            </a:pPr>
            <a:r>
              <a:rPr lang="en-US" sz="3819" spc="129" strike="noStrike" u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資料型別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6678412" y="2568610"/>
            <a:ext cx="3183018" cy="5585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4010"/>
              </a:lnSpc>
              <a:spcBef>
                <a:spcPct val="0"/>
              </a:spcBef>
            </a:pPr>
            <a:r>
              <a:rPr lang="en-US" sz="3819" spc="129" strike="noStrike" u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限制條件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14369541" y="3340141"/>
            <a:ext cx="2591733" cy="5001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605"/>
              </a:lnSpc>
              <a:spcBef>
                <a:spcPct val="0"/>
              </a:spcBef>
            </a:pPr>
            <a:r>
              <a:rPr lang="en-US" sz="3433" spc="116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目標</a:t>
            </a:r>
            <a:r>
              <a:rPr lang="en-US" sz="3433" spc="116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ID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487753" y="4056607"/>
            <a:ext cx="3646661" cy="5585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010"/>
              </a:lnSpc>
              <a:spcBef>
                <a:spcPct val="0"/>
              </a:spcBef>
            </a:pPr>
            <a:r>
              <a:rPr lang="en-US" sz="3819" spc="12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user_id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487753" y="4783397"/>
            <a:ext cx="3647160" cy="5063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648"/>
              </a:lnSpc>
              <a:spcBef>
                <a:spcPct val="0"/>
              </a:spcBef>
            </a:pPr>
            <a:r>
              <a:rPr lang="en-US" sz="3474" spc="118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name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6818698" y="4041411"/>
            <a:ext cx="7319606" cy="5191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37"/>
              </a:lnSpc>
              <a:spcBef>
                <a:spcPct val="0"/>
              </a:spcBef>
            </a:pPr>
            <a:r>
              <a:rPr lang="en-US" sz="3559" spc="12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FOREIGN KEY → users(user_id)</a:t>
            </a:r>
          </a:p>
        </p:txBody>
      </p:sp>
      <p:sp>
        <p:nvSpPr>
          <p:cNvPr name="TextBox 41" id="41"/>
          <p:cNvSpPr txBox="true"/>
          <p:nvPr/>
        </p:nvSpPr>
        <p:spPr>
          <a:xfrm rot="0">
            <a:off x="487753" y="5527911"/>
            <a:ext cx="4110676" cy="5118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686"/>
              </a:lnSpc>
              <a:spcBef>
                <a:spcPct val="0"/>
              </a:spcBef>
            </a:pPr>
            <a:r>
              <a:rPr lang="en-US" sz="3510" spc="11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target_amount</a:t>
            </a:r>
          </a:p>
        </p:txBody>
      </p:sp>
      <p:sp>
        <p:nvSpPr>
          <p:cNvPr name="TextBox 42" id="42"/>
          <p:cNvSpPr txBox="true"/>
          <p:nvPr/>
        </p:nvSpPr>
        <p:spPr>
          <a:xfrm rot="0">
            <a:off x="487753" y="6278109"/>
            <a:ext cx="3866420" cy="4975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520"/>
              </a:lnSpc>
              <a:spcBef>
                <a:spcPct val="0"/>
              </a:spcBef>
            </a:pPr>
            <a:r>
              <a:rPr lang="en-US" sz="3353" spc="114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current_amount</a:t>
            </a:r>
          </a:p>
        </p:txBody>
      </p:sp>
      <p:sp>
        <p:nvSpPr>
          <p:cNvPr name="TextBox 43" id="43"/>
          <p:cNvSpPr txBox="true"/>
          <p:nvPr/>
        </p:nvSpPr>
        <p:spPr>
          <a:xfrm rot="0">
            <a:off x="4354173" y="4846279"/>
            <a:ext cx="2415540" cy="3765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80"/>
              </a:lnSpc>
              <a:spcBef>
                <a:spcPct val="0"/>
              </a:spcBef>
            </a:pPr>
            <a:r>
              <a:rPr lang="en-US" sz="2553" spc="86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VA</a:t>
            </a:r>
            <a:r>
              <a:rPr lang="en-US" sz="2553" spc="86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RCHAR(50)</a:t>
            </a:r>
          </a:p>
        </p:txBody>
      </p:sp>
      <p:sp>
        <p:nvSpPr>
          <p:cNvPr name="TextBox 44" id="44"/>
          <p:cNvSpPr txBox="true"/>
          <p:nvPr/>
        </p:nvSpPr>
        <p:spPr>
          <a:xfrm rot="0">
            <a:off x="487753" y="6926268"/>
            <a:ext cx="3183018" cy="5585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010"/>
              </a:lnSpc>
              <a:spcBef>
                <a:spcPct val="0"/>
              </a:spcBef>
            </a:pPr>
            <a:r>
              <a:rPr lang="en-US" sz="3819" spc="12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start_date</a:t>
            </a:r>
          </a:p>
        </p:txBody>
      </p:sp>
      <p:sp>
        <p:nvSpPr>
          <p:cNvPr name="TextBox 45" id="45"/>
          <p:cNvSpPr txBox="true"/>
          <p:nvPr/>
        </p:nvSpPr>
        <p:spPr>
          <a:xfrm rot="0">
            <a:off x="6818698" y="4776248"/>
            <a:ext cx="2333863" cy="5585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10"/>
              </a:lnSpc>
              <a:spcBef>
                <a:spcPct val="0"/>
              </a:spcBef>
            </a:pPr>
            <a:r>
              <a:rPr lang="en-US" sz="3819" spc="12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NOT NULL</a:t>
            </a:r>
          </a:p>
        </p:txBody>
      </p:sp>
      <p:sp>
        <p:nvSpPr>
          <p:cNvPr name="TextBox 46" id="46"/>
          <p:cNvSpPr txBox="true"/>
          <p:nvPr/>
        </p:nvSpPr>
        <p:spPr>
          <a:xfrm rot="0">
            <a:off x="6818698" y="5572323"/>
            <a:ext cx="7255108" cy="4105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16"/>
              </a:lnSpc>
              <a:spcBef>
                <a:spcPct val="0"/>
              </a:spcBef>
            </a:pPr>
            <a:r>
              <a:rPr lang="en-US" sz="2777" spc="94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NOT NULL, CHECK(target_amount &gt; 0)</a:t>
            </a:r>
          </a:p>
        </p:txBody>
      </p:sp>
      <p:sp>
        <p:nvSpPr>
          <p:cNvPr name="TextBox 47" id="47"/>
          <p:cNvSpPr txBox="true"/>
          <p:nvPr/>
        </p:nvSpPr>
        <p:spPr>
          <a:xfrm rot="0">
            <a:off x="487753" y="7719465"/>
            <a:ext cx="3183018" cy="5585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010"/>
              </a:lnSpc>
              <a:spcBef>
                <a:spcPct val="0"/>
              </a:spcBef>
            </a:pPr>
            <a:r>
              <a:rPr lang="en-US" sz="3819" spc="12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end_date</a:t>
            </a:r>
          </a:p>
        </p:txBody>
      </p:sp>
      <p:sp>
        <p:nvSpPr>
          <p:cNvPr name="TextBox 48" id="48"/>
          <p:cNvSpPr txBox="true"/>
          <p:nvPr/>
        </p:nvSpPr>
        <p:spPr>
          <a:xfrm rot="0">
            <a:off x="487753" y="8425856"/>
            <a:ext cx="3183018" cy="5585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010"/>
              </a:lnSpc>
              <a:spcBef>
                <a:spcPct val="0"/>
              </a:spcBef>
            </a:pPr>
            <a:r>
              <a:rPr lang="en-US" sz="3819" spc="12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created_at</a:t>
            </a:r>
          </a:p>
        </p:txBody>
      </p:sp>
      <p:sp>
        <p:nvSpPr>
          <p:cNvPr name="TextBox 49" id="49"/>
          <p:cNvSpPr txBox="true"/>
          <p:nvPr/>
        </p:nvSpPr>
        <p:spPr>
          <a:xfrm rot="0">
            <a:off x="4417932" y="8470337"/>
            <a:ext cx="2048731" cy="4177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67"/>
              </a:lnSpc>
              <a:spcBef>
                <a:spcPct val="0"/>
              </a:spcBef>
            </a:pPr>
            <a:r>
              <a:rPr lang="en-US" sz="2825" spc="96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TIMESTAMP</a:t>
            </a:r>
          </a:p>
        </p:txBody>
      </p:sp>
      <p:sp>
        <p:nvSpPr>
          <p:cNvPr name="TextBox 50" id="50"/>
          <p:cNvSpPr txBox="true"/>
          <p:nvPr/>
        </p:nvSpPr>
        <p:spPr>
          <a:xfrm rot="0">
            <a:off x="4417932" y="3993702"/>
            <a:ext cx="3183018" cy="5585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010"/>
              </a:lnSpc>
              <a:spcBef>
                <a:spcPct val="0"/>
              </a:spcBef>
            </a:pPr>
            <a:r>
              <a:rPr lang="en-US" sz="3819" spc="12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INTEGER</a:t>
            </a:r>
          </a:p>
        </p:txBody>
      </p:sp>
      <p:sp>
        <p:nvSpPr>
          <p:cNvPr name="TextBox 51" id="51"/>
          <p:cNvSpPr txBox="true"/>
          <p:nvPr/>
        </p:nvSpPr>
        <p:spPr>
          <a:xfrm rot="0">
            <a:off x="4417932" y="5586349"/>
            <a:ext cx="3183018" cy="5585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010"/>
              </a:lnSpc>
              <a:spcBef>
                <a:spcPct val="0"/>
              </a:spcBef>
            </a:pPr>
            <a:r>
              <a:rPr lang="en-US" sz="3819" spc="12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INTEGER</a:t>
            </a:r>
          </a:p>
        </p:txBody>
      </p:sp>
      <p:sp>
        <p:nvSpPr>
          <p:cNvPr name="TextBox 52" id="52"/>
          <p:cNvSpPr txBox="true"/>
          <p:nvPr/>
        </p:nvSpPr>
        <p:spPr>
          <a:xfrm rot="0">
            <a:off x="4417932" y="6309727"/>
            <a:ext cx="3183018" cy="5585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010"/>
              </a:lnSpc>
              <a:spcBef>
                <a:spcPct val="0"/>
              </a:spcBef>
            </a:pPr>
            <a:r>
              <a:rPr lang="en-US" sz="3819" spc="12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INTEGER</a:t>
            </a:r>
          </a:p>
        </p:txBody>
      </p:sp>
      <p:sp>
        <p:nvSpPr>
          <p:cNvPr name="TextBox 53" id="53"/>
          <p:cNvSpPr txBox="true"/>
          <p:nvPr/>
        </p:nvSpPr>
        <p:spPr>
          <a:xfrm rot="0">
            <a:off x="4417932" y="7033106"/>
            <a:ext cx="3183018" cy="5585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010"/>
              </a:lnSpc>
              <a:spcBef>
                <a:spcPct val="0"/>
              </a:spcBef>
            </a:pPr>
            <a:r>
              <a:rPr lang="en-US" sz="3819" spc="12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DATE</a:t>
            </a:r>
          </a:p>
        </p:txBody>
      </p:sp>
      <p:sp>
        <p:nvSpPr>
          <p:cNvPr name="TextBox 54" id="54"/>
          <p:cNvSpPr txBox="true"/>
          <p:nvPr/>
        </p:nvSpPr>
        <p:spPr>
          <a:xfrm rot="0">
            <a:off x="4417932" y="7756484"/>
            <a:ext cx="3183018" cy="5585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010"/>
              </a:lnSpc>
              <a:spcBef>
                <a:spcPct val="0"/>
              </a:spcBef>
            </a:pPr>
            <a:r>
              <a:rPr lang="en-US" sz="3819" spc="12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DATE</a:t>
            </a:r>
          </a:p>
        </p:txBody>
      </p:sp>
      <p:sp>
        <p:nvSpPr>
          <p:cNvPr name="TextBox 55" id="55"/>
          <p:cNvSpPr txBox="true"/>
          <p:nvPr/>
        </p:nvSpPr>
        <p:spPr>
          <a:xfrm rot="0">
            <a:off x="6818698" y="6325870"/>
            <a:ext cx="7493693" cy="3724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18"/>
              </a:lnSpc>
              <a:spcBef>
                <a:spcPct val="0"/>
              </a:spcBef>
            </a:pPr>
            <a:r>
              <a:rPr lang="en-US" sz="2588" spc="88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DEFA</a:t>
            </a:r>
            <a:r>
              <a:rPr lang="en-US" sz="2588" spc="88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ULT 0, CHECK (current_amount &gt;= 0)</a:t>
            </a:r>
          </a:p>
        </p:txBody>
      </p:sp>
      <p:sp>
        <p:nvSpPr>
          <p:cNvPr name="TextBox 56" id="56"/>
          <p:cNvSpPr txBox="true"/>
          <p:nvPr/>
        </p:nvSpPr>
        <p:spPr>
          <a:xfrm rot="0">
            <a:off x="6818698" y="7709940"/>
            <a:ext cx="2333863" cy="5585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10"/>
              </a:lnSpc>
              <a:spcBef>
                <a:spcPct val="0"/>
              </a:spcBef>
            </a:pPr>
            <a:r>
              <a:rPr lang="en-US" sz="3819" spc="12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NOT NULL</a:t>
            </a:r>
          </a:p>
        </p:txBody>
      </p:sp>
      <p:sp>
        <p:nvSpPr>
          <p:cNvPr name="TextBox 57" id="57"/>
          <p:cNvSpPr txBox="true"/>
          <p:nvPr/>
        </p:nvSpPr>
        <p:spPr>
          <a:xfrm rot="0">
            <a:off x="6818698" y="6994025"/>
            <a:ext cx="2333863" cy="5585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10"/>
              </a:lnSpc>
              <a:spcBef>
                <a:spcPct val="0"/>
              </a:spcBef>
            </a:pPr>
            <a:r>
              <a:rPr lang="en-US" sz="3819" spc="12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NOT NULL</a:t>
            </a:r>
          </a:p>
        </p:txBody>
      </p:sp>
      <p:sp>
        <p:nvSpPr>
          <p:cNvPr name="TextBox 58" id="58"/>
          <p:cNvSpPr txBox="true"/>
          <p:nvPr/>
        </p:nvSpPr>
        <p:spPr>
          <a:xfrm rot="0">
            <a:off x="6818698" y="8502056"/>
            <a:ext cx="7088656" cy="5109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80"/>
              </a:lnSpc>
              <a:spcBef>
                <a:spcPct val="0"/>
              </a:spcBef>
            </a:pPr>
            <a:r>
              <a:rPr lang="en-US" sz="3505" spc="11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DEFAUL</a:t>
            </a:r>
            <a:r>
              <a:rPr lang="en-US" sz="3505" spc="11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T CURRENT_TIMESTAMP</a:t>
            </a:r>
          </a:p>
        </p:txBody>
      </p:sp>
      <p:sp>
        <p:nvSpPr>
          <p:cNvPr name="TextBox 59" id="59"/>
          <p:cNvSpPr txBox="true"/>
          <p:nvPr/>
        </p:nvSpPr>
        <p:spPr>
          <a:xfrm rot="0">
            <a:off x="14369541" y="4035354"/>
            <a:ext cx="2591733" cy="5001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605"/>
              </a:lnSpc>
              <a:spcBef>
                <a:spcPct val="0"/>
              </a:spcBef>
            </a:pPr>
            <a:r>
              <a:rPr lang="en-US" sz="3433" spc="116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使用者</a:t>
            </a:r>
            <a:r>
              <a:rPr lang="en-US" sz="3433" spc="116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ID</a:t>
            </a:r>
          </a:p>
        </p:txBody>
      </p:sp>
      <p:sp>
        <p:nvSpPr>
          <p:cNvPr name="TextBox 60" id="60"/>
          <p:cNvSpPr txBox="true"/>
          <p:nvPr/>
        </p:nvSpPr>
        <p:spPr>
          <a:xfrm rot="0">
            <a:off x="14369541" y="4787666"/>
            <a:ext cx="3014354" cy="5001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605"/>
              </a:lnSpc>
              <a:spcBef>
                <a:spcPct val="0"/>
              </a:spcBef>
            </a:pPr>
            <a:r>
              <a:rPr lang="en-US" sz="3433" spc="116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儲蓄目標名稱</a:t>
            </a:r>
          </a:p>
        </p:txBody>
      </p:sp>
      <p:sp>
        <p:nvSpPr>
          <p:cNvPr name="TextBox 61" id="61"/>
          <p:cNvSpPr txBox="true"/>
          <p:nvPr/>
        </p:nvSpPr>
        <p:spPr>
          <a:xfrm rot="0">
            <a:off x="14369541" y="5543687"/>
            <a:ext cx="2591733" cy="5001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605"/>
              </a:lnSpc>
              <a:spcBef>
                <a:spcPct val="0"/>
              </a:spcBef>
            </a:pPr>
            <a:r>
              <a:rPr lang="en-US" sz="3433" spc="116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目標金額</a:t>
            </a:r>
          </a:p>
        </p:txBody>
      </p:sp>
      <p:sp>
        <p:nvSpPr>
          <p:cNvPr name="TextBox 62" id="62"/>
          <p:cNvSpPr txBox="true"/>
          <p:nvPr/>
        </p:nvSpPr>
        <p:spPr>
          <a:xfrm rot="0">
            <a:off x="14369541" y="6299053"/>
            <a:ext cx="3072825" cy="4620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40"/>
              </a:lnSpc>
              <a:spcBef>
                <a:spcPct val="0"/>
              </a:spcBef>
            </a:pPr>
            <a:r>
              <a:rPr lang="en-US" sz="3181" spc="108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目前已儲蓄金額</a:t>
            </a:r>
          </a:p>
        </p:txBody>
      </p:sp>
      <p:sp>
        <p:nvSpPr>
          <p:cNvPr name="TextBox 63" id="63"/>
          <p:cNvSpPr txBox="true"/>
          <p:nvPr/>
        </p:nvSpPr>
        <p:spPr>
          <a:xfrm rot="0">
            <a:off x="14369541" y="7035369"/>
            <a:ext cx="2988803" cy="5001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605"/>
              </a:lnSpc>
              <a:spcBef>
                <a:spcPct val="0"/>
              </a:spcBef>
            </a:pPr>
            <a:r>
              <a:rPr lang="en-US" sz="3433" spc="116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儲蓄開始日期</a:t>
            </a:r>
          </a:p>
        </p:txBody>
      </p:sp>
      <p:sp>
        <p:nvSpPr>
          <p:cNvPr name="TextBox 64" id="64"/>
          <p:cNvSpPr txBox="true"/>
          <p:nvPr/>
        </p:nvSpPr>
        <p:spPr>
          <a:xfrm rot="0">
            <a:off x="14369541" y="7781210"/>
            <a:ext cx="2883342" cy="5001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605"/>
              </a:lnSpc>
              <a:spcBef>
                <a:spcPct val="0"/>
              </a:spcBef>
            </a:pPr>
            <a:r>
              <a:rPr lang="en-US" sz="3433" spc="116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儲蓄結束日期</a:t>
            </a:r>
          </a:p>
        </p:txBody>
      </p:sp>
      <p:sp>
        <p:nvSpPr>
          <p:cNvPr name="TextBox 65" id="65"/>
          <p:cNvSpPr txBox="true"/>
          <p:nvPr/>
        </p:nvSpPr>
        <p:spPr>
          <a:xfrm rot="0">
            <a:off x="14369541" y="8527052"/>
            <a:ext cx="2591733" cy="5001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605"/>
              </a:lnSpc>
              <a:spcBef>
                <a:spcPct val="0"/>
              </a:spcBef>
            </a:pPr>
            <a:r>
              <a:rPr lang="en-US" sz="3433" spc="116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建立時間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DAGj8eE68a0</dc:identifier>
  <dcterms:modified xsi:type="dcterms:W3CDTF">2011-08-01T06:04:30Z</dcterms:modified>
  <cp:revision>1</cp:revision>
  <dc:title>資料庫報告</dc:title>
</cp:coreProperties>
</file>