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63" r:id="rId4"/>
    <p:sldId id="262" r:id="rId5"/>
    <p:sldId id="261" r:id="rId6"/>
    <p:sldId id="264" r:id="rId7"/>
    <p:sldId id="259" r:id="rId8"/>
    <p:sldId id="265" r:id="rId9"/>
    <p:sldId id="266"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10/15/2020</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862277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10/15/2020</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753872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10/15/2020</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387491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10/15/2020</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3134136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10/15/2020</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779998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10/15/2020</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661727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10/15/2020</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67474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10/15/2020</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04408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10/15/2020</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398926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10/15/2020</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185894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10/15/2020</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064476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10/15/2020</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230728231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journals.sagepub.com/doi/pdf/10.2190/ET.38.3.b"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8789E63-C78D-4210-8A38-DD6FB3B6B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1B3920E-E50B-4EC3-8C12-4B822AB73A82}"/>
              </a:ext>
            </a:extLst>
          </p:cNvPr>
          <p:cNvPicPr>
            <a:picLocks noChangeAspect="1"/>
          </p:cNvPicPr>
          <p:nvPr/>
        </p:nvPicPr>
        <p:blipFill rotWithShape="1">
          <a:blip r:embed="rId2"/>
          <a:srcRect t="10359"/>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AC8494C5-ED44-4EAD-9213-4FBAA4BB7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82" cy="4213412"/>
          </a:xfrm>
          <a:prstGeom prst="rect">
            <a:avLst/>
          </a:prstGeom>
          <a:gradFill>
            <a:gsLst>
              <a:gs pos="100000">
                <a:srgbClr val="000000">
                  <a:alpha val="0"/>
                </a:srgbClr>
              </a:gs>
              <a:gs pos="0">
                <a:schemeClr val="tx1"/>
              </a:gs>
              <a:gs pos="0">
                <a:srgbClr val="000000">
                  <a:alpha val="4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8CCD37-F488-4CEE-85EC-6D7EF4F72D5C}"/>
              </a:ext>
            </a:extLst>
          </p:cNvPr>
          <p:cNvSpPr>
            <a:spLocks noGrp="1"/>
          </p:cNvSpPr>
          <p:nvPr>
            <p:ph type="ctrTitle"/>
          </p:nvPr>
        </p:nvSpPr>
        <p:spPr>
          <a:xfrm>
            <a:off x="1809750" y="573741"/>
            <a:ext cx="8572500" cy="1733178"/>
          </a:xfrm>
        </p:spPr>
        <p:txBody>
          <a:bodyPr anchor="b">
            <a:normAutofit fontScale="90000"/>
          </a:bodyPr>
          <a:lstStyle/>
          <a:p>
            <a:r>
              <a:rPr lang="en-GB" dirty="0">
                <a:solidFill>
                  <a:srgbClr val="FFFFFF"/>
                </a:solidFill>
                <a:latin typeface="Product Sans" panose="020B0403030502040203" pitchFamily="34" charset="0"/>
              </a:rPr>
              <a:t>Collaborative whiteboard website</a:t>
            </a:r>
          </a:p>
        </p:txBody>
      </p:sp>
      <p:sp>
        <p:nvSpPr>
          <p:cNvPr id="3" name="Subtitle 2">
            <a:extLst>
              <a:ext uri="{FF2B5EF4-FFF2-40B4-BE49-F238E27FC236}">
                <a16:creationId xmlns:a16="http://schemas.microsoft.com/office/drawing/2014/main" id="{064FA340-925A-4540-B384-9606527A9494}"/>
              </a:ext>
            </a:extLst>
          </p:cNvPr>
          <p:cNvSpPr>
            <a:spLocks noGrp="1"/>
          </p:cNvSpPr>
          <p:nvPr>
            <p:ph type="subTitle" idx="1"/>
          </p:nvPr>
        </p:nvSpPr>
        <p:spPr>
          <a:xfrm>
            <a:off x="3030071" y="2366681"/>
            <a:ext cx="6131858" cy="764989"/>
          </a:xfrm>
        </p:spPr>
        <p:txBody>
          <a:bodyPr anchor="t">
            <a:normAutofit fontScale="92500" lnSpcReduction="10000"/>
          </a:bodyPr>
          <a:lstStyle/>
          <a:p>
            <a:r>
              <a:rPr lang="en-GB" dirty="0">
                <a:solidFill>
                  <a:srgbClr val="FFFFFF"/>
                </a:solidFill>
                <a:latin typeface="Product Sans" panose="020B0403030502040203" pitchFamily="34" charset="0"/>
              </a:rPr>
              <a:t>By Joshua bouvier</a:t>
            </a:r>
          </a:p>
          <a:p>
            <a:r>
              <a:rPr lang="en-GB" dirty="0">
                <a:solidFill>
                  <a:srgbClr val="FFFFFF"/>
                </a:solidFill>
                <a:latin typeface="Product Sans" panose="020B0403030502040203" pitchFamily="34" charset="0"/>
              </a:rPr>
              <a:t>ce301</a:t>
            </a:r>
          </a:p>
        </p:txBody>
      </p:sp>
      <p:sp>
        <p:nvSpPr>
          <p:cNvPr id="13" name="Frame 12">
            <a:extLst>
              <a:ext uri="{FF2B5EF4-FFF2-40B4-BE49-F238E27FC236}">
                <a16:creationId xmlns:a16="http://schemas.microsoft.com/office/drawing/2014/main" id="{01000B73-0E3B-4F56-956C-FCB6DCF76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8070" y="3677267"/>
            <a:ext cx="2540000" cy="2286000"/>
          </a:xfrm>
          <a:prstGeom prst="frame">
            <a:avLst>
              <a:gd name="adj1" fmla="val 8000"/>
            </a:avLst>
          </a:prstGeom>
          <a:solidFill>
            <a:schemeClr val="accent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19667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7606B-397F-4E94-B3E1-23CCCDC6FC04}"/>
              </a:ext>
            </a:extLst>
          </p:cNvPr>
          <p:cNvSpPr>
            <a:spLocks noGrp="1"/>
          </p:cNvSpPr>
          <p:nvPr>
            <p:ph type="title"/>
          </p:nvPr>
        </p:nvSpPr>
        <p:spPr>
          <a:xfrm>
            <a:off x="1069848" y="502920"/>
            <a:ext cx="9634011" cy="5923047"/>
          </a:xfrm>
        </p:spPr>
        <p:txBody>
          <a:bodyPr>
            <a:normAutofit/>
          </a:bodyPr>
          <a:lstStyle/>
          <a:p>
            <a:pPr algn="ctr"/>
            <a:r>
              <a:rPr lang="en-GB" sz="7200" dirty="0">
                <a:latin typeface="Product Sans" panose="020B0403030502040203" pitchFamily="34" charset="0"/>
              </a:rPr>
              <a:t>Any questions?</a:t>
            </a:r>
          </a:p>
        </p:txBody>
      </p:sp>
    </p:spTree>
    <p:extLst>
      <p:ext uri="{BB962C8B-B14F-4D97-AF65-F5344CB8AC3E}">
        <p14:creationId xmlns:p14="http://schemas.microsoft.com/office/powerpoint/2010/main" val="3976437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2C1AE-E61E-409D-9967-7FD1BF660406}"/>
              </a:ext>
            </a:extLst>
          </p:cNvPr>
          <p:cNvSpPr>
            <a:spLocks noGrp="1"/>
          </p:cNvSpPr>
          <p:nvPr>
            <p:ph type="title"/>
          </p:nvPr>
        </p:nvSpPr>
        <p:spPr/>
        <p:txBody>
          <a:bodyPr/>
          <a:lstStyle/>
          <a:p>
            <a:r>
              <a:rPr lang="en-GB" dirty="0">
                <a:latin typeface="Product Sans" panose="020B0403030502040203" pitchFamily="34" charset="0"/>
              </a:rPr>
              <a:t>What is the purpose of the whiteboard?</a:t>
            </a:r>
          </a:p>
        </p:txBody>
      </p:sp>
      <p:sp>
        <p:nvSpPr>
          <p:cNvPr id="3" name="Content Placeholder 2">
            <a:extLst>
              <a:ext uri="{FF2B5EF4-FFF2-40B4-BE49-F238E27FC236}">
                <a16:creationId xmlns:a16="http://schemas.microsoft.com/office/drawing/2014/main" id="{C0201118-1AEE-46AA-BC96-274F703A4725}"/>
              </a:ext>
            </a:extLst>
          </p:cNvPr>
          <p:cNvSpPr>
            <a:spLocks noGrp="1"/>
          </p:cNvSpPr>
          <p:nvPr>
            <p:ph idx="1"/>
          </p:nvPr>
        </p:nvSpPr>
        <p:spPr/>
        <p:txBody>
          <a:bodyPr/>
          <a:lstStyle/>
          <a:p>
            <a:r>
              <a:rPr lang="en-GB" dirty="0"/>
              <a:t>It can be used to present information or collaboratively create information.</a:t>
            </a:r>
          </a:p>
          <a:p>
            <a:r>
              <a:rPr lang="en-GB" dirty="0"/>
              <a:t>The whiteboard can be used as a learning tool for both personal, business and educational use or in any working or collaborative environment. This is because of its networking ability allowing it to be shared across multiple devices, meaning many people can work or view the whiteboard at once.</a:t>
            </a:r>
          </a:p>
          <a:p>
            <a:r>
              <a:rPr lang="en-GB" dirty="0"/>
              <a:t>To allow people to express ideas and thoughts onto a blank canvas, or to potentially solve issues they are unable to do in their head.</a:t>
            </a:r>
          </a:p>
        </p:txBody>
      </p:sp>
    </p:spTree>
    <p:extLst>
      <p:ext uri="{BB962C8B-B14F-4D97-AF65-F5344CB8AC3E}">
        <p14:creationId xmlns:p14="http://schemas.microsoft.com/office/powerpoint/2010/main" val="1517338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5A1DA-C8F7-4AA4-97B0-0BA5442782BE}"/>
              </a:ext>
            </a:extLst>
          </p:cNvPr>
          <p:cNvSpPr>
            <a:spLocks noGrp="1"/>
          </p:cNvSpPr>
          <p:nvPr>
            <p:ph type="title"/>
          </p:nvPr>
        </p:nvSpPr>
        <p:spPr/>
        <p:txBody>
          <a:bodyPr/>
          <a:lstStyle/>
          <a:p>
            <a:r>
              <a:rPr lang="en-GB" dirty="0">
                <a:latin typeface="Product Sans" panose="020B0403030502040203" pitchFamily="34" charset="0"/>
              </a:rPr>
              <a:t>How can it be helpful in an e-learning environment?</a:t>
            </a:r>
          </a:p>
        </p:txBody>
      </p:sp>
      <p:sp>
        <p:nvSpPr>
          <p:cNvPr id="3" name="Content Placeholder 2">
            <a:extLst>
              <a:ext uri="{FF2B5EF4-FFF2-40B4-BE49-F238E27FC236}">
                <a16:creationId xmlns:a16="http://schemas.microsoft.com/office/drawing/2014/main" id="{ACE6677D-4D8F-4554-A4EC-4E6919E34323}"/>
              </a:ext>
            </a:extLst>
          </p:cNvPr>
          <p:cNvSpPr>
            <a:spLocks noGrp="1"/>
          </p:cNvSpPr>
          <p:nvPr>
            <p:ph idx="1"/>
          </p:nvPr>
        </p:nvSpPr>
        <p:spPr/>
        <p:txBody>
          <a:bodyPr>
            <a:normAutofit/>
          </a:bodyPr>
          <a:lstStyle/>
          <a:p>
            <a:r>
              <a:rPr lang="en-GB" sz="1700" dirty="0"/>
              <a:t>In the UK (especially England) due to a £15 billion pound push back in 2015 wall mounted whiteboards are extremely common in classrooms[1]. Study's have suggested that students prefer to use a whiteboard and that it makes the lesson more interesting and that its easier to concentrate[2].</a:t>
            </a:r>
          </a:p>
          <a:p>
            <a:r>
              <a:rPr lang="en-GB" sz="1700" dirty="0"/>
              <a:t>Whilst both physical and interactive whiteboards are quite popular in schools, another popular set of tools in schools is the growing use of laptops and tablets. These could give an extra set of functionality to a wall mounted whiteboard, with the ability of students all being able to view and/or work on the whiteboard at once. It could also have extra added uses of it being much easier to present a students work to the class.</a:t>
            </a:r>
          </a:p>
          <a:p>
            <a:endParaRPr lang="en-GB" sz="1200" dirty="0"/>
          </a:p>
        </p:txBody>
      </p:sp>
      <p:sp>
        <p:nvSpPr>
          <p:cNvPr id="5" name="TextBox 4">
            <a:extLst>
              <a:ext uri="{FF2B5EF4-FFF2-40B4-BE49-F238E27FC236}">
                <a16:creationId xmlns:a16="http://schemas.microsoft.com/office/drawing/2014/main" id="{F12D17FB-4BD8-42D1-823A-BB2218C8C10B}"/>
              </a:ext>
            </a:extLst>
          </p:cNvPr>
          <p:cNvSpPr txBox="1"/>
          <p:nvPr/>
        </p:nvSpPr>
        <p:spPr>
          <a:xfrm>
            <a:off x="958791" y="5928040"/>
            <a:ext cx="10274417" cy="854080"/>
          </a:xfrm>
          <a:prstGeom prst="rect">
            <a:avLst/>
          </a:prstGeom>
          <a:noFill/>
        </p:spPr>
        <p:txBody>
          <a:bodyPr wrap="square">
            <a:spAutoFit/>
          </a:bodyPr>
          <a:lstStyle/>
          <a:p>
            <a:r>
              <a:rPr lang="en-GB" sz="1050" dirty="0">
                <a:solidFill>
                  <a:srgbClr val="000000"/>
                </a:solidFill>
                <a:effectLst/>
                <a:latin typeface="Arial" panose="020B0604020202020204" pitchFamily="34" charset="0"/>
                <a:ea typeface="Calibri" panose="020F0502020204030204" pitchFamily="34" charset="0"/>
              </a:rPr>
              <a:t>[1]S. DiGregorio P “The Effects of Interactive Whiteboards (IWBs) on Student Performance and Learning: A Literature Review.”, </a:t>
            </a:r>
            <a:r>
              <a:rPr lang="en-GB" sz="1050" i="1" dirty="0">
                <a:solidFill>
                  <a:srgbClr val="000000"/>
                </a:solidFill>
                <a:effectLst/>
                <a:latin typeface="Arial" panose="020B0604020202020204" pitchFamily="34" charset="0"/>
                <a:ea typeface="Calibri" panose="020F0502020204030204" pitchFamily="34" charset="0"/>
              </a:rPr>
              <a:t>Journal of Educational Technology Systems</a:t>
            </a:r>
            <a:r>
              <a:rPr lang="en-GB" sz="1050" dirty="0">
                <a:solidFill>
                  <a:srgbClr val="000000"/>
                </a:solidFill>
                <a:effectLst/>
                <a:latin typeface="Arial" panose="020B0604020202020204" pitchFamily="34" charset="0"/>
                <a:ea typeface="Calibri" panose="020F0502020204030204" pitchFamily="34" charset="0"/>
              </a:rPr>
              <a:t>, 2010. [Online]. Available: </a:t>
            </a:r>
            <a:r>
              <a:rPr lang="en-GB" sz="105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2"/>
              </a:rPr>
              <a:t>https://journals.sagepub.com/doi/pdf/10.2190/ET.38.3.b</a:t>
            </a:r>
            <a:endParaRPr lang="en-GB" sz="105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endParaRPr>
          </a:p>
          <a:p>
            <a:r>
              <a:rPr lang="en-GB" sz="1050" dirty="0">
                <a:solidFill>
                  <a:srgbClr val="000000"/>
                </a:solidFill>
                <a:effectLst/>
                <a:latin typeface="Arial" panose="020B0604020202020204" pitchFamily="34" charset="0"/>
                <a:ea typeface="Calibri" panose="020F0502020204030204" pitchFamily="34" charset="0"/>
              </a:rPr>
              <a:t>[2]</a:t>
            </a:r>
            <a:r>
              <a:rPr lang="en-GB" sz="1800" dirty="0">
                <a:solidFill>
                  <a:srgbClr val="000000"/>
                </a:solidFill>
                <a:effectLst/>
                <a:latin typeface="Arial" panose="020B0604020202020204" pitchFamily="34" charset="0"/>
                <a:ea typeface="Calibri" panose="020F0502020204030204" pitchFamily="34" charset="0"/>
              </a:rPr>
              <a:t> </a:t>
            </a:r>
            <a:r>
              <a:rPr lang="en-GB" sz="1050" dirty="0">
                <a:solidFill>
                  <a:srgbClr val="000000"/>
                </a:solidFill>
                <a:effectLst/>
                <a:latin typeface="Arial" panose="020B0604020202020204" pitchFamily="34" charset="0"/>
                <a:ea typeface="Calibri" panose="020F0502020204030204" pitchFamily="34" charset="0"/>
              </a:rPr>
              <a:t>W. </a:t>
            </a:r>
            <a:r>
              <a:rPr lang="en-GB" sz="1050" dirty="0" err="1">
                <a:solidFill>
                  <a:srgbClr val="000000"/>
                </a:solidFill>
                <a:effectLst/>
                <a:latin typeface="Arial" panose="020B0604020202020204" pitchFamily="34" charset="0"/>
                <a:ea typeface="Calibri" panose="020F0502020204030204" pitchFamily="34" charset="0"/>
              </a:rPr>
              <a:t>Beeland</a:t>
            </a:r>
            <a:r>
              <a:rPr lang="en-GB" sz="1050" dirty="0">
                <a:solidFill>
                  <a:srgbClr val="000000"/>
                </a:solidFill>
                <a:effectLst/>
                <a:latin typeface="Arial" panose="020B0604020202020204" pitchFamily="34" charset="0"/>
                <a:ea typeface="Calibri" panose="020F0502020204030204" pitchFamily="34" charset="0"/>
              </a:rPr>
              <a:t>, "Student Engagement, Visual Learning and Technology: Can Interactive Whiteboards Help?", </a:t>
            </a:r>
            <a:r>
              <a:rPr lang="en-GB" sz="1050" i="1" dirty="0">
                <a:solidFill>
                  <a:srgbClr val="000000"/>
                </a:solidFill>
                <a:effectLst/>
                <a:latin typeface="Arial" panose="020B0604020202020204" pitchFamily="34" charset="0"/>
                <a:ea typeface="Calibri" panose="020F0502020204030204" pitchFamily="34" charset="0"/>
              </a:rPr>
              <a:t>Vtext.valdosta.edu</a:t>
            </a:r>
            <a:r>
              <a:rPr lang="en-GB" sz="1050" dirty="0">
                <a:solidFill>
                  <a:srgbClr val="000000"/>
                </a:solidFill>
                <a:effectLst/>
                <a:latin typeface="Arial" panose="020B0604020202020204" pitchFamily="34" charset="0"/>
                <a:ea typeface="Calibri" panose="020F0502020204030204" pitchFamily="34" charset="0"/>
              </a:rPr>
              <a:t>, 2002. [Online]. Available: https://vtext.valdosta.edu/xmlui/bitstream/handle/10428/1252/beeland_am.pdf?sequence=1&amp;isAllowed=y.</a:t>
            </a:r>
            <a:endParaRPr lang="en-GB" sz="1050" dirty="0"/>
          </a:p>
        </p:txBody>
      </p:sp>
    </p:spTree>
    <p:extLst>
      <p:ext uri="{BB962C8B-B14F-4D97-AF65-F5344CB8AC3E}">
        <p14:creationId xmlns:p14="http://schemas.microsoft.com/office/powerpoint/2010/main" val="586667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1D54E-73CC-4759-B288-B3B15BAAC0B2}"/>
              </a:ext>
            </a:extLst>
          </p:cNvPr>
          <p:cNvSpPr>
            <a:spLocks noGrp="1"/>
          </p:cNvSpPr>
          <p:nvPr>
            <p:ph type="title"/>
          </p:nvPr>
        </p:nvSpPr>
        <p:spPr/>
        <p:txBody>
          <a:bodyPr/>
          <a:lstStyle/>
          <a:p>
            <a:r>
              <a:rPr lang="en-GB" dirty="0">
                <a:latin typeface="Product Sans" panose="020B0403030502040203" pitchFamily="34" charset="0"/>
              </a:rPr>
              <a:t>What are the technical achievements so far?</a:t>
            </a:r>
          </a:p>
        </p:txBody>
      </p:sp>
      <p:sp>
        <p:nvSpPr>
          <p:cNvPr id="3" name="Content Placeholder 2">
            <a:extLst>
              <a:ext uri="{FF2B5EF4-FFF2-40B4-BE49-F238E27FC236}">
                <a16:creationId xmlns:a16="http://schemas.microsoft.com/office/drawing/2014/main" id="{11AF180D-7003-41AD-9903-68595F3FB5C2}"/>
              </a:ext>
            </a:extLst>
          </p:cNvPr>
          <p:cNvSpPr>
            <a:spLocks noGrp="1"/>
          </p:cNvSpPr>
          <p:nvPr>
            <p:ph idx="1"/>
          </p:nvPr>
        </p:nvSpPr>
        <p:spPr/>
        <p:txBody>
          <a:bodyPr/>
          <a:lstStyle/>
          <a:p>
            <a:r>
              <a:rPr lang="en-GB" dirty="0"/>
              <a:t>Drawing to a canvas (only computer)</a:t>
            </a:r>
          </a:p>
          <a:p>
            <a:r>
              <a:rPr lang="en-GB" dirty="0"/>
              <a:t>Networking drawing across devices; </a:t>
            </a:r>
            <a:r>
              <a:rPr lang="en-GB" dirty="0" err="1"/>
              <a:t>incl</a:t>
            </a:r>
            <a:r>
              <a:rPr lang="en-GB" dirty="0"/>
              <a:t> across computer and mobile</a:t>
            </a:r>
          </a:p>
          <a:p>
            <a:r>
              <a:rPr lang="en-GB" dirty="0"/>
              <a:t>Networking the colour of what you draw; </a:t>
            </a:r>
            <a:r>
              <a:rPr lang="en-GB" dirty="0" err="1"/>
              <a:t>incl</a:t>
            </a:r>
            <a:r>
              <a:rPr lang="en-GB" dirty="0"/>
              <a:t> across computer and mobile</a:t>
            </a:r>
          </a:p>
          <a:p>
            <a:r>
              <a:rPr lang="en-GB" dirty="0"/>
              <a:t>Networking clearing the whiteboard; </a:t>
            </a:r>
            <a:r>
              <a:rPr lang="en-GB" dirty="0" err="1"/>
              <a:t>incl</a:t>
            </a:r>
            <a:r>
              <a:rPr lang="en-GB" dirty="0"/>
              <a:t> across computer and mobile</a:t>
            </a:r>
          </a:p>
          <a:p>
            <a:r>
              <a:rPr lang="en-GB" dirty="0"/>
              <a:t>Networking a basic implementation of joining and leaving whiteboard sessions, meaning multiple people can be viewing/working on multiple sets of whiteboards at once; viewing available on computer and mobile, editing only on computer</a:t>
            </a:r>
          </a:p>
        </p:txBody>
      </p:sp>
    </p:spTree>
    <p:extLst>
      <p:ext uri="{BB962C8B-B14F-4D97-AF65-F5344CB8AC3E}">
        <p14:creationId xmlns:p14="http://schemas.microsoft.com/office/powerpoint/2010/main" val="1550613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D8BC-C361-498F-AB4E-3843B1D2F235}"/>
              </a:ext>
            </a:extLst>
          </p:cNvPr>
          <p:cNvSpPr>
            <a:spLocks noGrp="1"/>
          </p:cNvSpPr>
          <p:nvPr>
            <p:ph type="title"/>
          </p:nvPr>
        </p:nvSpPr>
        <p:spPr/>
        <p:txBody>
          <a:bodyPr/>
          <a:lstStyle/>
          <a:p>
            <a:r>
              <a:rPr lang="en-GB" dirty="0">
                <a:latin typeface="Product Sans" panose="020B0403030502040203" pitchFamily="34" charset="0"/>
              </a:rPr>
              <a:t>Why are the project objectives for the whiteboard?</a:t>
            </a:r>
          </a:p>
        </p:txBody>
      </p:sp>
      <p:sp>
        <p:nvSpPr>
          <p:cNvPr id="3" name="Content Placeholder 2">
            <a:extLst>
              <a:ext uri="{FF2B5EF4-FFF2-40B4-BE49-F238E27FC236}">
                <a16:creationId xmlns:a16="http://schemas.microsoft.com/office/drawing/2014/main" id="{E51E837D-3B3E-4015-BDE7-DE4B2C9F4150}"/>
              </a:ext>
            </a:extLst>
          </p:cNvPr>
          <p:cNvSpPr>
            <a:spLocks noGrp="1"/>
          </p:cNvSpPr>
          <p:nvPr>
            <p:ph idx="1"/>
          </p:nvPr>
        </p:nvSpPr>
        <p:spPr/>
        <p:txBody>
          <a:bodyPr>
            <a:normAutofit fontScale="85000" lnSpcReduction="20000"/>
          </a:bodyPr>
          <a:lstStyle/>
          <a:p>
            <a:r>
              <a:rPr lang="en-GB" dirty="0"/>
              <a:t>A networked whiteboard which allows for an unlimited amount of people to spectate or edit a whiteboard</a:t>
            </a:r>
          </a:p>
          <a:p>
            <a:r>
              <a:rPr lang="en-GB" dirty="0"/>
              <a:t>A saving system to store and load whiteboards</a:t>
            </a:r>
          </a:p>
          <a:p>
            <a:r>
              <a:rPr lang="en-GB" dirty="0"/>
              <a:t>The ability to set permissions on whiteboards, for example letting a teacher or presenter have control over a whiteboard and students or spectators only being able to view them</a:t>
            </a:r>
          </a:p>
          <a:p>
            <a:r>
              <a:rPr lang="en-GB" dirty="0"/>
              <a:t>The ability to do more than just draw to a whiteboard, but to add text, images &amp; shapes etc</a:t>
            </a:r>
          </a:p>
          <a:p>
            <a:r>
              <a:rPr lang="en-GB" dirty="0"/>
              <a:t>The ability to undo and redo changes to a whiteboard</a:t>
            </a:r>
          </a:p>
          <a:p>
            <a:r>
              <a:rPr lang="en-GB" dirty="0"/>
              <a:t>The ability to rescale the whiteboard (both zooming in and out and side to side)</a:t>
            </a:r>
          </a:p>
          <a:p>
            <a:r>
              <a:rPr lang="en-GB" dirty="0"/>
              <a:t>Full mobile support</a:t>
            </a:r>
          </a:p>
          <a:p>
            <a:r>
              <a:rPr lang="en-GB" dirty="0"/>
              <a:t>A fully accessible UI (for including anyone with potential learning or visual difficulties)</a:t>
            </a:r>
          </a:p>
        </p:txBody>
      </p:sp>
    </p:spTree>
    <p:extLst>
      <p:ext uri="{BB962C8B-B14F-4D97-AF65-F5344CB8AC3E}">
        <p14:creationId xmlns:p14="http://schemas.microsoft.com/office/powerpoint/2010/main" val="3606588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B2F2D-6BDD-45CD-A8C4-9BB84EE62EC7}"/>
              </a:ext>
            </a:extLst>
          </p:cNvPr>
          <p:cNvSpPr>
            <a:spLocks noGrp="1"/>
          </p:cNvSpPr>
          <p:nvPr>
            <p:ph type="title"/>
          </p:nvPr>
        </p:nvSpPr>
        <p:spPr/>
        <p:txBody>
          <a:bodyPr/>
          <a:lstStyle/>
          <a:p>
            <a:r>
              <a:rPr lang="en-GB" dirty="0">
                <a:latin typeface="Product Sans" panose="020B0403030502040203" pitchFamily="34" charset="0"/>
              </a:rPr>
              <a:t>What's the plan on </a:t>
            </a:r>
            <a:r>
              <a:rPr lang="en-GB" sz="4000" dirty="0">
                <a:latin typeface="Product Sans" panose="020B0403030502040203" pitchFamily="34" charset="0"/>
              </a:rPr>
              <a:t>implementation</a:t>
            </a:r>
            <a:r>
              <a:rPr lang="en-GB" dirty="0">
                <a:latin typeface="Product Sans" panose="020B0403030502040203" pitchFamily="34" charset="0"/>
              </a:rPr>
              <a:t>?</a:t>
            </a:r>
          </a:p>
        </p:txBody>
      </p:sp>
      <p:sp>
        <p:nvSpPr>
          <p:cNvPr id="3" name="Content Placeholder 2">
            <a:extLst>
              <a:ext uri="{FF2B5EF4-FFF2-40B4-BE49-F238E27FC236}">
                <a16:creationId xmlns:a16="http://schemas.microsoft.com/office/drawing/2014/main" id="{889BF2DC-7020-4C73-9438-5AF312639D52}"/>
              </a:ext>
            </a:extLst>
          </p:cNvPr>
          <p:cNvSpPr>
            <a:spLocks noGrp="1"/>
          </p:cNvSpPr>
          <p:nvPr>
            <p:ph idx="1"/>
          </p:nvPr>
        </p:nvSpPr>
        <p:spPr>
          <a:xfrm>
            <a:off x="1069847" y="1706667"/>
            <a:ext cx="9634011" cy="4351338"/>
          </a:xfrm>
        </p:spPr>
        <p:txBody>
          <a:bodyPr>
            <a:normAutofit/>
          </a:bodyPr>
          <a:lstStyle/>
          <a:p>
            <a:r>
              <a:rPr lang="en-GB" sz="1500" dirty="0"/>
              <a:t>Currently, the core has been completed. That being the whiteboard and basic networking capability. What needs to happen next is improvement of the code &amp; the adding of networked features.</a:t>
            </a:r>
          </a:p>
          <a:p>
            <a:r>
              <a:rPr lang="en-GB" sz="1500" dirty="0"/>
              <a:t>This would be best done step-by-step adding one feature at a time, starting with loading/saving of boards (as this requires a choice of database), a full implementation of sessions between whiteboards, permissions for whiteboards, scaling and resizing, adding extra cosmetic features like shapes, text, images etc as I would like for them to work with scaling and resizing.</a:t>
            </a:r>
          </a:p>
          <a:p>
            <a:r>
              <a:rPr lang="en-GB" sz="1500" dirty="0"/>
              <a:t>Finally I would move onto adding full mobile support and stylising the UI.</a:t>
            </a:r>
          </a:p>
        </p:txBody>
      </p:sp>
      <p:sp>
        <p:nvSpPr>
          <p:cNvPr id="4" name="Title 1">
            <a:extLst>
              <a:ext uri="{FF2B5EF4-FFF2-40B4-BE49-F238E27FC236}">
                <a16:creationId xmlns:a16="http://schemas.microsoft.com/office/drawing/2014/main" id="{25ACCEF7-A623-4670-BCBA-9E440F6269D0}"/>
              </a:ext>
            </a:extLst>
          </p:cNvPr>
          <p:cNvSpPr txBox="1">
            <a:spLocks/>
          </p:cNvSpPr>
          <p:nvPr/>
        </p:nvSpPr>
        <p:spPr>
          <a:xfrm>
            <a:off x="1069847" y="4295604"/>
            <a:ext cx="9634011" cy="132556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r>
              <a:rPr lang="en-GB" dirty="0">
                <a:latin typeface="Product Sans" panose="020B0403030502040203" pitchFamily="34" charset="0"/>
              </a:rPr>
              <a:t>Any risks?</a:t>
            </a:r>
          </a:p>
        </p:txBody>
      </p:sp>
      <p:sp>
        <p:nvSpPr>
          <p:cNvPr id="6" name="TextBox 5">
            <a:extLst>
              <a:ext uri="{FF2B5EF4-FFF2-40B4-BE49-F238E27FC236}">
                <a16:creationId xmlns:a16="http://schemas.microsoft.com/office/drawing/2014/main" id="{F206613C-5052-42F0-ADBF-1BF5BDEAC56B}"/>
              </a:ext>
            </a:extLst>
          </p:cNvPr>
          <p:cNvSpPr txBox="1"/>
          <p:nvPr/>
        </p:nvSpPr>
        <p:spPr>
          <a:xfrm>
            <a:off x="1069848" y="5528888"/>
            <a:ext cx="9634010" cy="830997"/>
          </a:xfrm>
          <a:prstGeom prst="rect">
            <a:avLst/>
          </a:prstGeom>
          <a:noFill/>
        </p:spPr>
        <p:txBody>
          <a:bodyPr wrap="square">
            <a:spAutoFit/>
          </a:bodyPr>
          <a:lstStyle/>
          <a:p>
            <a:r>
              <a:rPr lang="en-GB" sz="1600" dirty="0"/>
              <a:t>Not really – the biggest holdup will most likely be the resizing and scaling of the whiteboard. This will require a fair amount of maths and could be quite intensive on the client so this might be a feature that has to be abandoned</a:t>
            </a:r>
          </a:p>
        </p:txBody>
      </p:sp>
    </p:spTree>
    <p:extLst>
      <p:ext uri="{BB962C8B-B14F-4D97-AF65-F5344CB8AC3E}">
        <p14:creationId xmlns:p14="http://schemas.microsoft.com/office/powerpoint/2010/main" val="3344432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F3F98-62A3-485E-9581-ADB107B99694}"/>
              </a:ext>
            </a:extLst>
          </p:cNvPr>
          <p:cNvSpPr>
            <a:spLocks noGrp="1"/>
          </p:cNvSpPr>
          <p:nvPr>
            <p:ph type="title"/>
          </p:nvPr>
        </p:nvSpPr>
        <p:spPr>
          <a:xfrm>
            <a:off x="1069848" y="502920"/>
            <a:ext cx="9634011" cy="5772045"/>
          </a:xfrm>
        </p:spPr>
        <p:txBody>
          <a:bodyPr>
            <a:normAutofit/>
          </a:bodyPr>
          <a:lstStyle/>
          <a:p>
            <a:pPr algn="ctr"/>
            <a:r>
              <a:rPr lang="en-GB" sz="7200" dirty="0">
                <a:latin typeface="Product Sans" panose="020B0403030502040203" pitchFamily="34" charset="0"/>
              </a:rPr>
              <a:t>Demo</a:t>
            </a:r>
          </a:p>
        </p:txBody>
      </p:sp>
    </p:spTree>
    <p:extLst>
      <p:ext uri="{BB962C8B-B14F-4D97-AF65-F5344CB8AC3E}">
        <p14:creationId xmlns:p14="http://schemas.microsoft.com/office/powerpoint/2010/main" val="3740093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2C68-B7C5-4DAF-8BB4-93FE6A8672A9}"/>
              </a:ext>
            </a:extLst>
          </p:cNvPr>
          <p:cNvSpPr>
            <a:spLocks noGrp="1"/>
          </p:cNvSpPr>
          <p:nvPr>
            <p:ph type="title"/>
          </p:nvPr>
        </p:nvSpPr>
        <p:spPr/>
        <p:txBody>
          <a:bodyPr/>
          <a:lstStyle/>
          <a:p>
            <a:pPr algn="ctr"/>
            <a:r>
              <a:rPr lang="en-GB" dirty="0">
                <a:latin typeface="Product Sans" panose="020B0403030502040203" pitchFamily="34" charset="0"/>
              </a:rPr>
              <a:t>(for if demo failure)</a:t>
            </a:r>
          </a:p>
        </p:txBody>
      </p:sp>
      <p:pic>
        <p:nvPicPr>
          <p:cNvPr id="5" name="Picture 4" descr="Graphical user interface, application, Word&#10;&#10;Description automatically generated">
            <a:extLst>
              <a:ext uri="{FF2B5EF4-FFF2-40B4-BE49-F238E27FC236}">
                <a16:creationId xmlns:a16="http://schemas.microsoft.com/office/drawing/2014/main" id="{40C9D0FE-DC99-4448-8ACD-51815CD4F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809" y="2571713"/>
            <a:ext cx="4240048" cy="2298901"/>
          </a:xfrm>
          <a:prstGeom prst="rect">
            <a:avLst/>
          </a:prstGeom>
        </p:spPr>
      </p:pic>
      <p:pic>
        <p:nvPicPr>
          <p:cNvPr id="7" name="Picture 6" descr="A picture containing diagram&#10;&#10;Description automatically generated">
            <a:extLst>
              <a:ext uri="{FF2B5EF4-FFF2-40B4-BE49-F238E27FC236}">
                <a16:creationId xmlns:a16="http://schemas.microsoft.com/office/drawing/2014/main" id="{96A96423-26B2-44F4-AFDD-4171AD4DCC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1286" y="2672585"/>
            <a:ext cx="4052573" cy="2193556"/>
          </a:xfrm>
          <a:prstGeom prst="rect">
            <a:avLst/>
          </a:prstGeom>
        </p:spPr>
      </p:pic>
      <p:sp>
        <p:nvSpPr>
          <p:cNvPr id="8" name="TextBox 7">
            <a:extLst>
              <a:ext uri="{FF2B5EF4-FFF2-40B4-BE49-F238E27FC236}">
                <a16:creationId xmlns:a16="http://schemas.microsoft.com/office/drawing/2014/main" id="{4E6D5FEC-1712-4097-974E-51AC807903B4}"/>
              </a:ext>
            </a:extLst>
          </p:cNvPr>
          <p:cNvSpPr txBox="1"/>
          <p:nvPr/>
        </p:nvSpPr>
        <p:spPr>
          <a:xfrm>
            <a:off x="1542914" y="4987636"/>
            <a:ext cx="1749838" cy="369332"/>
          </a:xfrm>
          <a:prstGeom prst="rect">
            <a:avLst/>
          </a:prstGeom>
          <a:noFill/>
        </p:spPr>
        <p:txBody>
          <a:bodyPr wrap="none" rtlCol="0">
            <a:spAutoFit/>
          </a:bodyPr>
          <a:lstStyle/>
          <a:p>
            <a:r>
              <a:rPr lang="en-GB" dirty="0"/>
              <a:t>A blank canvas</a:t>
            </a:r>
          </a:p>
        </p:txBody>
      </p:sp>
      <p:sp>
        <p:nvSpPr>
          <p:cNvPr id="10" name="TextBox 9">
            <a:extLst>
              <a:ext uri="{FF2B5EF4-FFF2-40B4-BE49-F238E27FC236}">
                <a16:creationId xmlns:a16="http://schemas.microsoft.com/office/drawing/2014/main" id="{1E6927CD-515F-41AF-BD19-8F730339DE25}"/>
              </a:ext>
            </a:extLst>
          </p:cNvPr>
          <p:cNvSpPr txBox="1"/>
          <p:nvPr/>
        </p:nvSpPr>
        <p:spPr>
          <a:xfrm>
            <a:off x="7390809" y="4987636"/>
            <a:ext cx="2573525" cy="369332"/>
          </a:xfrm>
          <a:prstGeom prst="rect">
            <a:avLst/>
          </a:prstGeom>
          <a:noFill/>
        </p:spPr>
        <p:txBody>
          <a:bodyPr wrap="none" rtlCol="0">
            <a:spAutoFit/>
          </a:bodyPr>
          <a:lstStyle/>
          <a:p>
            <a:r>
              <a:rPr lang="en-GB" dirty="0"/>
              <a:t>Drawing on the canvas</a:t>
            </a:r>
          </a:p>
        </p:txBody>
      </p:sp>
    </p:spTree>
    <p:extLst>
      <p:ext uri="{BB962C8B-B14F-4D97-AF65-F5344CB8AC3E}">
        <p14:creationId xmlns:p14="http://schemas.microsoft.com/office/powerpoint/2010/main" val="2060264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1041E-4A1F-4736-9078-28523E83D0DD}"/>
              </a:ext>
            </a:extLst>
          </p:cNvPr>
          <p:cNvSpPr>
            <a:spLocks noGrp="1"/>
          </p:cNvSpPr>
          <p:nvPr>
            <p:ph type="title"/>
          </p:nvPr>
        </p:nvSpPr>
        <p:spPr/>
        <p:txBody>
          <a:bodyPr/>
          <a:lstStyle/>
          <a:p>
            <a:pPr algn="ctr"/>
            <a:r>
              <a:rPr lang="en-GB" dirty="0">
                <a:latin typeface="Product Sans" panose="020B0403030502040203" pitchFamily="34" charset="0"/>
              </a:rPr>
              <a:t>(for if demo failure)</a:t>
            </a:r>
            <a:endParaRPr lang="en-GB" dirty="0"/>
          </a:p>
        </p:txBody>
      </p:sp>
      <p:pic>
        <p:nvPicPr>
          <p:cNvPr id="5" name="Picture 4" descr="Graphical user interface, application, Word&#10;&#10;Description automatically generated">
            <a:extLst>
              <a:ext uri="{FF2B5EF4-FFF2-40B4-BE49-F238E27FC236}">
                <a16:creationId xmlns:a16="http://schemas.microsoft.com/office/drawing/2014/main" id="{97099F75-24DA-48D3-A435-DE9C6787E3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936" y="2428009"/>
            <a:ext cx="4226791" cy="226556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1920051F-5D62-4143-811F-4C71A34D75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3323" y="2361079"/>
            <a:ext cx="4060536" cy="2135842"/>
          </a:xfrm>
          <a:prstGeom prst="rect">
            <a:avLst/>
          </a:prstGeom>
        </p:spPr>
      </p:pic>
      <p:sp>
        <p:nvSpPr>
          <p:cNvPr id="9" name="TextBox 8">
            <a:extLst>
              <a:ext uri="{FF2B5EF4-FFF2-40B4-BE49-F238E27FC236}">
                <a16:creationId xmlns:a16="http://schemas.microsoft.com/office/drawing/2014/main" id="{71F1A6DE-5ACE-42D7-9B4A-270605B4546B}"/>
              </a:ext>
            </a:extLst>
          </p:cNvPr>
          <p:cNvSpPr txBox="1"/>
          <p:nvPr/>
        </p:nvSpPr>
        <p:spPr>
          <a:xfrm>
            <a:off x="1175108" y="5029517"/>
            <a:ext cx="2936445" cy="369332"/>
          </a:xfrm>
          <a:prstGeom prst="rect">
            <a:avLst/>
          </a:prstGeom>
          <a:noFill/>
        </p:spPr>
        <p:txBody>
          <a:bodyPr wrap="none" rtlCol="0">
            <a:spAutoFit/>
          </a:bodyPr>
          <a:lstStyle/>
          <a:p>
            <a:r>
              <a:rPr lang="en-GB" dirty="0"/>
              <a:t>Drawling a networked line</a:t>
            </a:r>
          </a:p>
        </p:txBody>
      </p:sp>
      <p:sp>
        <p:nvSpPr>
          <p:cNvPr id="15" name="TextBox 14">
            <a:extLst>
              <a:ext uri="{FF2B5EF4-FFF2-40B4-BE49-F238E27FC236}">
                <a16:creationId xmlns:a16="http://schemas.microsoft.com/office/drawing/2014/main" id="{DAC3456A-CD77-4C2C-A376-27833F5B456A}"/>
              </a:ext>
            </a:extLst>
          </p:cNvPr>
          <p:cNvSpPr txBox="1"/>
          <p:nvPr/>
        </p:nvSpPr>
        <p:spPr>
          <a:xfrm>
            <a:off x="6761529" y="5029517"/>
            <a:ext cx="3824124" cy="369332"/>
          </a:xfrm>
          <a:prstGeom prst="rect">
            <a:avLst/>
          </a:prstGeom>
          <a:noFill/>
        </p:spPr>
        <p:txBody>
          <a:bodyPr wrap="none" rtlCol="0">
            <a:spAutoFit/>
          </a:bodyPr>
          <a:lstStyle/>
          <a:p>
            <a:r>
              <a:rPr lang="en-GB" dirty="0"/>
              <a:t>Whiteboard over multiple sessions</a:t>
            </a:r>
          </a:p>
        </p:txBody>
      </p:sp>
    </p:spTree>
    <p:extLst>
      <p:ext uri="{BB962C8B-B14F-4D97-AF65-F5344CB8AC3E}">
        <p14:creationId xmlns:p14="http://schemas.microsoft.com/office/powerpoint/2010/main" val="1488816567"/>
      </p:ext>
    </p:extLst>
  </p:cSld>
  <p:clrMapOvr>
    <a:masterClrMapping/>
  </p:clrMapOvr>
</p:sld>
</file>

<file path=ppt/theme/theme1.xml><?xml version="1.0" encoding="utf-8"?>
<a:theme xmlns:a="http://schemas.openxmlformats.org/drawingml/2006/main" name="BohemianVTI">
  <a:themeElements>
    <a:clrScheme name="AnalogousFromRegularSeed_2SEEDS">
      <a:dk1>
        <a:srgbClr val="000000"/>
      </a:dk1>
      <a:lt1>
        <a:srgbClr val="FFFFFF"/>
      </a:lt1>
      <a:dk2>
        <a:srgbClr val="243741"/>
      </a:dk2>
      <a:lt2>
        <a:srgbClr val="E2E8E7"/>
      </a:lt2>
      <a:accent1>
        <a:srgbClr val="B13B52"/>
      </a:accent1>
      <a:accent2>
        <a:srgbClr val="C34D95"/>
      </a:accent2>
      <a:accent3>
        <a:srgbClr val="C3674D"/>
      </a:accent3>
      <a:accent4>
        <a:srgbClr val="3BB182"/>
      </a:accent4>
      <a:accent5>
        <a:srgbClr val="46B2B4"/>
      </a:accent5>
      <a:accent6>
        <a:srgbClr val="3B7EB1"/>
      </a:accent6>
      <a:hlink>
        <a:srgbClr val="31937F"/>
      </a:hlink>
      <a:folHlink>
        <a:srgbClr val="7F7F7F"/>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docProps/app.xml><?xml version="1.0" encoding="utf-8"?>
<Properties xmlns="http://schemas.openxmlformats.org/officeDocument/2006/extended-properties" xmlns:vt="http://schemas.openxmlformats.org/officeDocument/2006/docPropsVTypes">
  <TotalTime>422</TotalTime>
  <Words>797</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vt:lpstr>
      <vt:lpstr>Modern Love</vt:lpstr>
      <vt:lpstr>Product Sans</vt:lpstr>
      <vt:lpstr>BohemianVTI</vt:lpstr>
      <vt:lpstr>Collaborative whiteboard website</vt:lpstr>
      <vt:lpstr>What is the purpose of the whiteboard?</vt:lpstr>
      <vt:lpstr>How can it be helpful in an e-learning environment?</vt:lpstr>
      <vt:lpstr>What are the technical achievements so far?</vt:lpstr>
      <vt:lpstr>Why are the project objectives for the whiteboard?</vt:lpstr>
      <vt:lpstr>What's the plan on implementation?</vt:lpstr>
      <vt:lpstr>Demo</vt:lpstr>
      <vt:lpstr>(for if demo failure)</vt:lpstr>
      <vt:lpstr>(for if demo failure)</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Collaborative whiteboard website</dc:title>
  <dc:creator>Bouvier, Joshua L J</dc:creator>
  <cp:lastModifiedBy>Bouvier, Joshua L J</cp:lastModifiedBy>
  <cp:revision>8</cp:revision>
  <dcterms:created xsi:type="dcterms:W3CDTF">2020-10-15T20:00:33Z</dcterms:created>
  <dcterms:modified xsi:type="dcterms:W3CDTF">2020-10-16T03:02:40Z</dcterms:modified>
</cp:coreProperties>
</file>