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78" r:id="rId5"/>
    <p:sldId id="279" r:id="rId6"/>
    <p:sldId id="280" r:id="rId7"/>
    <p:sldId id="281" r:id="rId8"/>
    <p:sldId id="282" r:id="rId9"/>
    <p:sldId id="283" r:id="rId10"/>
    <p:sldId id="285" r:id="rId11"/>
    <p:sldId id="286" r:id="rId12"/>
    <p:sldId id="288"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11/12/2020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Progress on CE301</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Joshua Bouvier</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B895-206B-4E4D-A065-7EA385299324}"/>
              </a:ext>
            </a:extLst>
          </p:cNvPr>
          <p:cNvSpPr>
            <a:spLocks noGrp="1"/>
          </p:cNvSpPr>
          <p:nvPr>
            <p:ph type="title"/>
          </p:nvPr>
        </p:nvSpPr>
        <p:spPr/>
        <p:txBody>
          <a:bodyPr/>
          <a:lstStyle/>
          <a:p>
            <a:r>
              <a:rPr lang="en-GB" dirty="0"/>
              <a:t>And that’s where I’m up to!</a:t>
            </a:r>
          </a:p>
        </p:txBody>
      </p:sp>
      <p:sp>
        <p:nvSpPr>
          <p:cNvPr id="3" name="Content Placeholder 2">
            <a:extLst>
              <a:ext uri="{FF2B5EF4-FFF2-40B4-BE49-F238E27FC236}">
                <a16:creationId xmlns:a16="http://schemas.microsoft.com/office/drawing/2014/main" id="{2921FB13-4213-42A0-B63B-C4B9F648058F}"/>
              </a:ext>
            </a:extLst>
          </p:cNvPr>
          <p:cNvSpPr>
            <a:spLocks noGrp="1"/>
          </p:cNvSpPr>
          <p:nvPr>
            <p:ph idx="1"/>
          </p:nvPr>
        </p:nvSpPr>
        <p:spPr/>
        <p:txBody>
          <a:bodyPr>
            <a:normAutofit/>
          </a:bodyPr>
          <a:lstStyle/>
          <a:p>
            <a:pPr marL="36900" indent="0">
              <a:buNone/>
            </a:pPr>
            <a:r>
              <a:rPr lang="en-GB" sz="2800" dirty="0"/>
              <a:t>Next steps are:</a:t>
            </a:r>
          </a:p>
          <a:p>
            <a:pPr marL="494100" indent="-457200">
              <a:buFont typeface="+mj-lt"/>
              <a:buAutoNum type="arabicPeriod"/>
            </a:pPr>
            <a:r>
              <a:rPr lang="en-GB" sz="2800" dirty="0"/>
              <a:t>Implementing the database</a:t>
            </a:r>
          </a:p>
          <a:p>
            <a:pPr marL="494100" indent="-457200">
              <a:buFont typeface="+mj-lt"/>
              <a:buAutoNum type="arabicPeriod"/>
            </a:pPr>
            <a:r>
              <a:rPr lang="en-GB" sz="2800" dirty="0"/>
              <a:t>Adding permissions to whiteboard</a:t>
            </a:r>
          </a:p>
          <a:p>
            <a:pPr marL="494100" indent="-457200">
              <a:buFont typeface="+mj-lt"/>
              <a:buAutoNum type="arabicPeriod"/>
            </a:pPr>
            <a:r>
              <a:rPr lang="en-GB" sz="2800" dirty="0"/>
              <a:t>Implementing zooming and dragging around the whiteboard</a:t>
            </a:r>
          </a:p>
          <a:p>
            <a:pPr marL="494100" indent="-457200">
              <a:buFont typeface="+mj-lt"/>
              <a:buAutoNum type="arabicPeriod"/>
            </a:pPr>
            <a:r>
              <a:rPr lang="en-GB" sz="2800" dirty="0"/>
              <a:t>Adding more options, for example shapes &amp; images</a:t>
            </a:r>
          </a:p>
          <a:p>
            <a:pPr marL="494100" indent="-457200">
              <a:buFont typeface="+mj-lt"/>
              <a:buAutoNum type="arabicPeriod"/>
            </a:pPr>
            <a:r>
              <a:rPr lang="en-GB" sz="2800" dirty="0"/>
              <a:t>Fleshed out UI &amp; mobile support (including live viewer list, etc)</a:t>
            </a:r>
          </a:p>
        </p:txBody>
      </p:sp>
    </p:spTree>
    <p:extLst>
      <p:ext uri="{BB962C8B-B14F-4D97-AF65-F5344CB8AC3E}">
        <p14:creationId xmlns:p14="http://schemas.microsoft.com/office/powerpoint/2010/main" val="3416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Progress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494100" lvl="0" indent="-457200">
              <a:buFont typeface="+mj-lt"/>
              <a:buAutoNum type="arabicPeriod"/>
            </a:pPr>
            <a:r>
              <a:rPr lang="en-US" sz="2400" dirty="0"/>
              <a:t>Storing the whiteboard server-side meaning when a new user goes to access an edited whiteboard, they are able to see previous changes</a:t>
            </a:r>
          </a:p>
          <a:p>
            <a:pPr marL="494100" lvl="0" indent="-457200">
              <a:buFont typeface="+mj-lt"/>
              <a:buAutoNum type="arabicPeriod"/>
            </a:pPr>
            <a:r>
              <a:rPr lang="en-US" sz="2400" dirty="0"/>
              <a:t>Allowing for the functionality to undo changes made to the whiteboard, as well as across networked users</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ED58D-8CE8-492D-9EAB-0857DCB587AE}"/>
              </a:ext>
            </a:extLst>
          </p:cNvPr>
          <p:cNvSpPr>
            <a:spLocks noGrp="1"/>
          </p:cNvSpPr>
          <p:nvPr>
            <p:ph type="title"/>
          </p:nvPr>
        </p:nvSpPr>
        <p:spPr/>
        <p:txBody>
          <a:bodyPr/>
          <a:lstStyle/>
          <a:p>
            <a:r>
              <a:rPr lang="en-GB" dirty="0"/>
              <a:t>Storing the whiteboard to the server</a:t>
            </a:r>
          </a:p>
        </p:txBody>
      </p:sp>
      <p:sp>
        <p:nvSpPr>
          <p:cNvPr id="3" name="Content Placeholder 2">
            <a:extLst>
              <a:ext uri="{FF2B5EF4-FFF2-40B4-BE49-F238E27FC236}">
                <a16:creationId xmlns:a16="http://schemas.microsoft.com/office/drawing/2014/main" id="{5765A745-67B4-45D2-A517-F85BE590DE45}"/>
              </a:ext>
            </a:extLst>
          </p:cNvPr>
          <p:cNvSpPr>
            <a:spLocks noGrp="1"/>
          </p:cNvSpPr>
          <p:nvPr>
            <p:ph idx="1"/>
          </p:nvPr>
        </p:nvSpPr>
        <p:spPr/>
        <p:txBody>
          <a:bodyPr>
            <a:normAutofit/>
          </a:bodyPr>
          <a:lstStyle/>
          <a:p>
            <a:r>
              <a:rPr lang="en-GB" dirty="0"/>
              <a:t>This, has been a partial success so far. Currently a whiteboard is stored on the server which records any changes that are made, and if you access a whiteboard with changes it will appear on your device, however I am yet to store it into a database. The changes that are made to a whiteboard only last as long as the server is active, and once the process is closed the progress is destroyed. This is because I’m now at a point where I have to make a major decision in my project – which database management system to use.</a:t>
            </a:r>
          </a:p>
          <a:p>
            <a:r>
              <a:rPr lang="en-GB" dirty="0"/>
              <a:t>After some research from a long list of default MySQL, Oracle, Microsoft SQL server, PostgreSQL, MongoDB &amp; MariaDB I concluded MongoDB is the way forward.</a:t>
            </a:r>
          </a:p>
        </p:txBody>
      </p:sp>
    </p:spTree>
    <p:extLst>
      <p:ext uri="{BB962C8B-B14F-4D97-AF65-F5344CB8AC3E}">
        <p14:creationId xmlns:p14="http://schemas.microsoft.com/office/powerpoint/2010/main" val="144565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5D7C-0854-432D-8EB9-8D854382D10B}"/>
              </a:ext>
            </a:extLst>
          </p:cNvPr>
          <p:cNvSpPr>
            <a:spLocks noGrp="1"/>
          </p:cNvSpPr>
          <p:nvPr>
            <p:ph type="title"/>
          </p:nvPr>
        </p:nvSpPr>
        <p:spPr/>
        <p:txBody>
          <a:bodyPr/>
          <a:lstStyle/>
          <a:p>
            <a:r>
              <a:rPr lang="en-GB" dirty="0"/>
              <a:t>SQL comparison</a:t>
            </a:r>
          </a:p>
        </p:txBody>
      </p:sp>
      <p:graphicFrame>
        <p:nvGraphicFramePr>
          <p:cNvPr id="4" name="Table 4">
            <a:extLst>
              <a:ext uri="{FF2B5EF4-FFF2-40B4-BE49-F238E27FC236}">
                <a16:creationId xmlns:a16="http://schemas.microsoft.com/office/drawing/2014/main" id="{13EA15FA-F787-435C-96BB-FEE7F4B2C1E9}"/>
              </a:ext>
            </a:extLst>
          </p:cNvPr>
          <p:cNvGraphicFramePr>
            <a:graphicFrameLocks noGrp="1"/>
          </p:cNvGraphicFramePr>
          <p:nvPr>
            <p:ph idx="1"/>
            <p:extLst>
              <p:ext uri="{D42A27DB-BD31-4B8C-83A1-F6EECF244321}">
                <p14:modId xmlns:p14="http://schemas.microsoft.com/office/powerpoint/2010/main" val="2850018244"/>
              </p:ext>
            </p:extLst>
          </p:nvPr>
        </p:nvGraphicFramePr>
        <p:xfrm>
          <a:off x="914400" y="2076450"/>
          <a:ext cx="10353675" cy="4048760"/>
        </p:xfrm>
        <a:graphic>
          <a:graphicData uri="http://schemas.openxmlformats.org/drawingml/2006/table">
            <a:tbl>
              <a:tblPr firstRow="1" bandRow="1">
                <a:tableStyleId>{5C22544A-7EE6-4342-B048-85BDC9FD1C3A}</a:tableStyleId>
              </a:tblPr>
              <a:tblGrid>
                <a:gridCol w="3451225">
                  <a:extLst>
                    <a:ext uri="{9D8B030D-6E8A-4147-A177-3AD203B41FA5}">
                      <a16:colId xmlns:a16="http://schemas.microsoft.com/office/drawing/2014/main" val="1072060835"/>
                    </a:ext>
                  </a:extLst>
                </a:gridCol>
                <a:gridCol w="3451225">
                  <a:extLst>
                    <a:ext uri="{9D8B030D-6E8A-4147-A177-3AD203B41FA5}">
                      <a16:colId xmlns:a16="http://schemas.microsoft.com/office/drawing/2014/main" val="3470638619"/>
                    </a:ext>
                  </a:extLst>
                </a:gridCol>
                <a:gridCol w="3451225">
                  <a:extLst>
                    <a:ext uri="{9D8B030D-6E8A-4147-A177-3AD203B41FA5}">
                      <a16:colId xmlns:a16="http://schemas.microsoft.com/office/drawing/2014/main" val="3608940515"/>
                    </a:ext>
                  </a:extLst>
                </a:gridCol>
              </a:tblGrid>
              <a:tr h="370840">
                <a:tc>
                  <a:txBody>
                    <a:bodyPr/>
                    <a:lstStyle/>
                    <a:p>
                      <a:r>
                        <a:rPr lang="en-GB" sz="1700" dirty="0"/>
                        <a:t>Database management software</a:t>
                      </a:r>
                    </a:p>
                  </a:txBody>
                  <a:tcPr/>
                </a:tc>
                <a:tc>
                  <a:txBody>
                    <a:bodyPr/>
                    <a:lstStyle/>
                    <a:p>
                      <a:r>
                        <a:rPr lang="en-GB" sz="1700" dirty="0"/>
                        <a:t>Pros</a:t>
                      </a:r>
                    </a:p>
                  </a:txBody>
                  <a:tcPr/>
                </a:tc>
                <a:tc>
                  <a:txBody>
                    <a:bodyPr/>
                    <a:lstStyle/>
                    <a:p>
                      <a:r>
                        <a:rPr lang="en-GB" sz="1700" dirty="0"/>
                        <a:t>Cons</a:t>
                      </a:r>
                    </a:p>
                  </a:txBody>
                  <a:tcPr/>
                </a:tc>
                <a:extLst>
                  <a:ext uri="{0D108BD9-81ED-4DB2-BD59-A6C34878D82A}">
                    <a16:rowId xmlns:a16="http://schemas.microsoft.com/office/drawing/2014/main" val="51541799"/>
                  </a:ext>
                </a:extLst>
              </a:tr>
              <a:tr h="370840">
                <a:tc>
                  <a:txBody>
                    <a:bodyPr/>
                    <a:lstStyle/>
                    <a:p>
                      <a:r>
                        <a:rPr lang="en-GB" sz="1700" dirty="0"/>
                        <a:t>MySQL</a:t>
                      </a:r>
                    </a:p>
                  </a:txBody>
                  <a:tcPr/>
                </a:tc>
                <a:tc>
                  <a:txBody>
                    <a:bodyPr/>
                    <a:lstStyle/>
                    <a:p>
                      <a:r>
                        <a:rPr lang="en-GB" sz="1700" dirty="0"/>
                        <a:t>Very standard, lots of documentation. Have experience with this before.</a:t>
                      </a:r>
                    </a:p>
                  </a:txBody>
                  <a:tcPr/>
                </a:tc>
                <a:tc>
                  <a:txBody>
                    <a:bodyPr/>
                    <a:lstStyle/>
                    <a:p>
                      <a:r>
                        <a:rPr lang="en-GB" sz="1700" dirty="0"/>
                        <a:t>Not particularly suitable for my purpose not for a dynamic website.</a:t>
                      </a:r>
                    </a:p>
                  </a:txBody>
                  <a:tcPr/>
                </a:tc>
                <a:extLst>
                  <a:ext uri="{0D108BD9-81ED-4DB2-BD59-A6C34878D82A}">
                    <a16:rowId xmlns:a16="http://schemas.microsoft.com/office/drawing/2014/main" val="3627505720"/>
                  </a:ext>
                </a:extLst>
              </a:tr>
              <a:tr h="370840">
                <a:tc>
                  <a:txBody>
                    <a:bodyPr/>
                    <a:lstStyle/>
                    <a:p>
                      <a:r>
                        <a:rPr lang="en-GB" sz="1700" dirty="0" err="1"/>
                        <a:t>Orcale</a:t>
                      </a:r>
                      <a:endParaRPr lang="en-GB" sz="1700" dirty="0"/>
                    </a:p>
                  </a:txBody>
                  <a:tcPr/>
                </a:tc>
                <a:tc>
                  <a:txBody>
                    <a:bodyPr/>
                    <a:lstStyle/>
                    <a:p>
                      <a:r>
                        <a:rPr lang="en-GB" sz="1700" dirty="0"/>
                        <a:t>Nothing, its awful!</a:t>
                      </a:r>
                    </a:p>
                  </a:txBody>
                  <a:tcPr/>
                </a:tc>
                <a:tc>
                  <a:txBody>
                    <a:bodyPr/>
                    <a:lstStyle/>
                    <a:p>
                      <a:r>
                        <a:rPr lang="en-GB" sz="1700" dirty="0"/>
                        <a:t>Its slow &amp; costs money.</a:t>
                      </a:r>
                    </a:p>
                  </a:txBody>
                  <a:tcPr/>
                </a:tc>
                <a:extLst>
                  <a:ext uri="{0D108BD9-81ED-4DB2-BD59-A6C34878D82A}">
                    <a16:rowId xmlns:a16="http://schemas.microsoft.com/office/drawing/2014/main" val="3130443087"/>
                  </a:ext>
                </a:extLst>
              </a:tr>
              <a:tr h="370840">
                <a:tc>
                  <a:txBody>
                    <a:bodyPr/>
                    <a:lstStyle/>
                    <a:p>
                      <a:r>
                        <a:rPr lang="en-GB" sz="1700" dirty="0"/>
                        <a:t>Microsoft SQL Server</a:t>
                      </a:r>
                    </a:p>
                  </a:txBody>
                  <a:tcPr/>
                </a:tc>
                <a:tc>
                  <a:txBody>
                    <a:bodyPr/>
                    <a:lstStyle/>
                    <a:p>
                      <a:r>
                        <a:rPr lang="en-GB" sz="1700" dirty="0"/>
                        <a:t>Developed by Microsoft, fast and stable.</a:t>
                      </a:r>
                    </a:p>
                  </a:txBody>
                  <a:tcPr/>
                </a:tc>
                <a:tc>
                  <a:txBody>
                    <a:bodyPr/>
                    <a:lstStyle/>
                    <a:p>
                      <a:r>
                        <a:rPr lang="en-GB" sz="1700" dirty="0"/>
                        <a:t>Suitable for a business environment, not for a dynamic website like the whiteboard. Also costs money!</a:t>
                      </a:r>
                    </a:p>
                  </a:txBody>
                  <a:tcPr/>
                </a:tc>
                <a:extLst>
                  <a:ext uri="{0D108BD9-81ED-4DB2-BD59-A6C34878D82A}">
                    <a16:rowId xmlns:a16="http://schemas.microsoft.com/office/drawing/2014/main" val="500135745"/>
                  </a:ext>
                </a:extLst>
              </a:tr>
              <a:tr h="370840">
                <a:tc>
                  <a:txBody>
                    <a:bodyPr/>
                    <a:lstStyle/>
                    <a:p>
                      <a:r>
                        <a:rPr lang="en-GB" sz="1700" dirty="0"/>
                        <a:t>PostgreSQL</a:t>
                      </a:r>
                    </a:p>
                  </a:txBody>
                  <a:tcPr/>
                </a:tc>
                <a:tc>
                  <a:txBody>
                    <a:bodyPr/>
                    <a:lstStyle/>
                    <a:p>
                      <a:r>
                        <a:rPr lang="en-GB" sz="1700" dirty="0"/>
                        <a:t>Incredibly scalable for if there was a surge on hits to the website</a:t>
                      </a:r>
                    </a:p>
                  </a:txBody>
                  <a:tcPr/>
                </a:tc>
                <a:tc>
                  <a:txBody>
                    <a:bodyPr/>
                    <a:lstStyle/>
                    <a:p>
                      <a:r>
                        <a:rPr lang="en-GB" sz="1700" dirty="0"/>
                        <a:t>Limited documentation</a:t>
                      </a:r>
                    </a:p>
                  </a:txBody>
                  <a:tcPr/>
                </a:tc>
                <a:extLst>
                  <a:ext uri="{0D108BD9-81ED-4DB2-BD59-A6C34878D82A}">
                    <a16:rowId xmlns:a16="http://schemas.microsoft.com/office/drawing/2014/main" val="161951588"/>
                  </a:ext>
                </a:extLst>
              </a:tr>
              <a:tr h="370840">
                <a:tc>
                  <a:txBody>
                    <a:bodyPr/>
                    <a:lstStyle/>
                    <a:p>
                      <a:r>
                        <a:rPr lang="en-GB" sz="1700" dirty="0"/>
                        <a:t>MongoDB</a:t>
                      </a:r>
                    </a:p>
                  </a:txBody>
                  <a:tcPr/>
                </a:tc>
                <a:tc>
                  <a:txBody>
                    <a:bodyPr/>
                    <a:lstStyle/>
                    <a:p>
                      <a:r>
                        <a:rPr lang="en-GB" sz="1700" dirty="0"/>
                        <a:t>Incredibly versatile, fast</a:t>
                      </a:r>
                    </a:p>
                  </a:txBody>
                  <a:tcPr/>
                </a:tc>
                <a:tc>
                  <a:txBody>
                    <a:bodyPr/>
                    <a:lstStyle/>
                    <a:p>
                      <a:r>
                        <a:rPr lang="en-GB" sz="1700" dirty="0"/>
                        <a:t>Bit of hassle to setup, doesn’t use SQL so little bit of a learning curve</a:t>
                      </a:r>
                    </a:p>
                  </a:txBody>
                  <a:tcPr/>
                </a:tc>
                <a:extLst>
                  <a:ext uri="{0D108BD9-81ED-4DB2-BD59-A6C34878D82A}">
                    <a16:rowId xmlns:a16="http://schemas.microsoft.com/office/drawing/2014/main" val="961689873"/>
                  </a:ext>
                </a:extLst>
              </a:tr>
              <a:tr h="370840">
                <a:tc>
                  <a:txBody>
                    <a:bodyPr/>
                    <a:lstStyle/>
                    <a:p>
                      <a:r>
                        <a:rPr lang="en-GB" sz="1700" dirty="0"/>
                        <a:t>MariaDB</a:t>
                      </a:r>
                    </a:p>
                  </a:txBody>
                  <a:tcPr/>
                </a:tc>
                <a:tc>
                  <a:txBody>
                    <a:bodyPr/>
                    <a:lstStyle/>
                    <a:p>
                      <a:r>
                        <a:rPr lang="en-GB" sz="1700" dirty="0"/>
                        <a:t>Fast &amp; stable</a:t>
                      </a:r>
                    </a:p>
                  </a:txBody>
                  <a:tcPr/>
                </a:tc>
                <a:tc>
                  <a:txBody>
                    <a:bodyPr/>
                    <a:lstStyle/>
                    <a:p>
                      <a:r>
                        <a:rPr lang="en-GB" sz="1700" dirty="0"/>
                        <a:t>Quite a new SQL type, but a better version of MySQL essentially.</a:t>
                      </a:r>
                    </a:p>
                  </a:txBody>
                  <a:tcPr/>
                </a:tc>
                <a:extLst>
                  <a:ext uri="{0D108BD9-81ED-4DB2-BD59-A6C34878D82A}">
                    <a16:rowId xmlns:a16="http://schemas.microsoft.com/office/drawing/2014/main" val="2190198290"/>
                  </a:ext>
                </a:extLst>
              </a:tr>
            </a:tbl>
          </a:graphicData>
        </a:graphic>
      </p:graphicFrame>
    </p:spTree>
    <p:extLst>
      <p:ext uri="{BB962C8B-B14F-4D97-AF65-F5344CB8AC3E}">
        <p14:creationId xmlns:p14="http://schemas.microsoft.com/office/powerpoint/2010/main" val="109659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4140-C568-4684-A4D1-14A22FD852C5}"/>
              </a:ext>
            </a:extLst>
          </p:cNvPr>
          <p:cNvSpPr>
            <a:spLocks noGrp="1"/>
          </p:cNvSpPr>
          <p:nvPr>
            <p:ph type="title"/>
          </p:nvPr>
        </p:nvSpPr>
        <p:spPr/>
        <p:txBody>
          <a:bodyPr/>
          <a:lstStyle/>
          <a:p>
            <a:r>
              <a:rPr lang="en-GB" dirty="0"/>
              <a:t>MongoDB</a:t>
            </a:r>
          </a:p>
        </p:txBody>
      </p:sp>
      <p:sp>
        <p:nvSpPr>
          <p:cNvPr id="3" name="Content Placeholder 2">
            <a:extLst>
              <a:ext uri="{FF2B5EF4-FFF2-40B4-BE49-F238E27FC236}">
                <a16:creationId xmlns:a16="http://schemas.microsoft.com/office/drawing/2014/main" id="{A6CDE52E-2768-4B3D-A0A8-EFE004E0F622}"/>
              </a:ext>
            </a:extLst>
          </p:cNvPr>
          <p:cNvSpPr>
            <a:spLocks noGrp="1"/>
          </p:cNvSpPr>
          <p:nvPr>
            <p:ph idx="1"/>
          </p:nvPr>
        </p:nvSpPr>
        <p:spPr/>
        <p:txBody>
          <a:bodyPr>
            <a:normAutofit lnSpcReduction="10000"/>
          </a:bodyPr>
          <a:lstStyle/>
          <a:p>
            <a:r>
              <a:rPr lang="en-GB" sz="2800" dirty="0"/>
              <a:t>In the end, I have decided to use MongoDB. It was a tough tie between MongoDB and PostgreSQL, with MongoDB seeming quite fit for purpose considering the nature of the whiteboard and what might be stored in the whiteboard (shapes, images etc) which could be  rapidly changing and with all having different requirements on what data needs to be stored for them. PostgreSQL was quite attractive for its scalability however but that wasn’t compelling enough to settle on it.</a:t>
            </a:r>
          </a:p>
        </p:txBody>
      </p:sp>
    </p:spTree>
    <p:extLst>
      <p:ext uri="{BB962C8B-B14F-4D97-AF65-F5344CB8AC3E}">
        <p14:creationId xmlns:p14="http://schemas.microsoft.com/office/powerpoint/2010/main" val="2629272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9992-9352-44F3-8318-21458F4D9CE2}"/>
              </a:ext>
            </a:extLst>
          </p:cNvPr>
          <p:cNvSpPr>
            <a:spLocks noGrp="1"/>
          </p:cNvSpPr>
          <p:nvPr>
            <p:ph type="title"/>
          </p:nvPr>
        </p:nvSpPr>
        <p:spPr/>
        <p:txBody>
          <a:bodyPr/>
          <a:lstStyle/>
          <a:p>
            <a:r>
              <a:rPr lang="en-GB" dirty="0"/>
              <a:t>Undo</a:t>
            </a:r>
          </a:p>
        </p:txBody>
      </p:sp>
      <p:sp>
        <p:nvSpPr>
          <p:cNvPr id="3" name="Content Placeholder 2">
            <a:extLst>
              <a:ext uri="{FF2B5EF4-FFF2-40B4-BE49-F238E27FC236}">
                <a16:creationId xmlns:a16="http://schemas.microsoft.com/office/drawing/2014/main" id="{92F1BC6D-C7CA-49E0-9EBF-E9D379D6DF5B}"/>
              </a:ext>
            </a:extLst>
          </p:cNvPr>
          <p:cNvSpPr>
            <a:spLocks noGrp="1"/>
          </p:cNvSpPr>
          <p:nvPr>
            <p:ph idx="1"/>
          </p:nvPr>
        </p:nvSpPr>
        <p:spPr/>
        <p:txBody>
          <a:bodyPr>
            <a:normAutofit/>
          </a:bodyPr>
          <a:lstStyle/>
          <a:p>
            <a:r>
              <a:rPr lang="en-GB" dirty="0"/>
              <a:t>This was something I assumed would be a quick thing to add, but it ended growing into quite a headache. My first attempt to implement an Undo function was multi part. Two things had to be achieved</a:t>
            </a:r>
          </a:p>
          <a:p>
            <a:pPr marL="494100" indent="-457200">
              <a:buFont typeface="+mj-lt"/>
              <a:buAutoNum type="arabicPeriod"/>
            </a:pPr>
            <a:r>
              <a:rPr lang="en-GB" dirty="0"/>
              <a:t>The line being undone </a:t>
            </a:r>
          </a:p>
          <a:p>
            <a:pPr marL="494100" indent="-457200">
              <a:buFont typeface="+mj-lt"/>
              <a:buAutoNum type="arabicPeriod"/>
            </a:pPr>
            <a:r>
              <a:rPr lang="en-GB" dirty="0"/>
              <a:t>It happening across all clients connected to the whiteboard.</a:t>
            </a:r>
          </a:p>
        </p:txBody>
      </p:sp>
    </p:spTree>
    <p:extLst>
      <p:ext uri="{BB962C8B-B14F-4D97-AF65-F5344CB8AC3E}">
        <p14:creationId xmlns:p14="http://schemas.microsoft.com/office/powerpoint/2010/main" val="3934873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7BA9-AA42-4AAD-9140-6D17101F6E13}"/>
              </a:ext>
            </a:extLst>
          </p:cNvPr>
          <p:cNvSpPr>
            <a:spLocks noGrp="1"/>
          </p:cNvSpPr>
          <p:nvPr>
            <p:ph type="title"/>
          </p:nvPr>
        </p:nvSpPr>
        <p:spPr/>
        <p:txBody>
          <a:bodyPr/>
          <a:lstStyle/>
          <a:p>
            <a:r>
              <a:rPr lang="en-GB" dirty="0"/>
              <a:t>Undo - Networking</a:t>
            </a:r>
          </a:p>
        </p:txBody>
      </p:sp>
      <p:sp>
        <p:nvSpPr>
          <p:cNvPr id="3" name="Content Placeholder 2">
            <a:extLst>
              <a:ext uri="{FF2B5EF4-FFF2-40B4-BE49-F238E27FC236}">
                <a16:creationId xmlns:a16="http://schemas.microsoft.com/office/drawing/2014/main" id="{D1DFD499-D29B-4BCC-9A95-42D9A35D2631}"/>
              </a:ext>
            </a:extLst>
          </p:cNvPr>
          <p:cNvSpPr>
            <a:spLocks noGrp="1"/>
          </p:cNvSpPr>
          <p:nvPr>
            <p:ph idx="1"/>
          </p:nvPr>
        </p:nvSpPr>
        <p:spPr/>
        <p:txBody>
          <a:bodyPr>
            <a:normAutofit fontScale="92500" lnSpcReduction="20000"/>
          </a:bodyPr>
          <a:lstStyle/>
          <a:p>
            <a:r>
              <a:rPr lang="en-GB" dirty="0"/>
              <a:t>First was removing a line – this I thought would be easy, however it turned out to be the opposite. To be able to keep track of objects on the whiteboard, I had to store every coordinate of the line in a table as its being drawn, and once the line is completed move it to a master table which keep track of all the lines on the whiteboard. This needed to also support if other users were drawing a line at the same time.</a:t>
            </a:r>
          </a:p>
          <a:p>
            <a:r>
              <a:rPr lang="en-GB" dirty="0"/>
              <a:t>To do this, whilst the line is being drawn, for both if the user is doing it or a networked user the line is stored in a special table identified by either “self” (if it’s the user drawing) or their socket ID (if it’s a networked user drawing), and once the line is completed (which meant I had to fire a network event for once the line is completed too) it is moved to a master table keeping track of all lines on the whiteboard and the special table is wiped clean ready for the next line.</a:t>
            </a:r>
          </a:p>
          <a:p>
            <a:endParaRPr lang="en-GB" dirty="0"/>
          </a:p>
        </p:txBody>
      </p:sp>
    </p:spTree>
    <p:extLst>
      <p:ext uri="{BB962C8B-B14F-4D97-AF65-F5344CB8AC3E}">
        <p14:creationId xmlns:p14="http://schemas.microsoft.com/office/powerpoint/2010/main" val="1482610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833F3-95D6-45C5-B047-E9C95B2E1282}"/>
              </a:ext>
            </a:extLst>
          </p:cNvPr>
          <p:cNvSpPr>
            <a:spLocks noGrp="1"/>
          </p:cNvSpPr>
          <p:nvPr>
            <p:ph type="title"/>
          </p:nvPr>
        </p:nvSpPr>
        <p:spPr/>
        <p:txBody>
          <a:bodyPr/>
          <a:lstStyle/>
          <a:p>
            <a:r>
              <a:rPr lang="en-GB" dirty="0"/>
              <a:t>Undo - Drawing</a:t>
            </a:r>
          </a:p>
        </p:txBody>
      </p:sp>
      <p:sp>
        <p:nvSpPr>
          <p:cNvPr id="3" name="Content Placeholder 2">
            <a:extLst>
              <a:ext uri="{FF2B5EF4-FFF2-40B4-BE49-F238E27FC236}">
                <a16:creationId xmlns:a16="http://schemas.microsoft.com/office/drawing/2014/main" id="{BA37EB6B-F3DF-4065-B64D-74ADA4741B95}"/>
              </a:ext>
            </a:extLst>
          </p:cNvPr>
          <p:cNvSpPr>
            <a:spLocks noGrp="1"/>
          </p:cNvSpPr>
          <p:nvPr>
            <p:ph idx="1"/>
          </p:nvPr>
        </p:nvSpPr>
        <p:spPr>
          <a:xfrm>
            <a:off x="913795" y="2076450"/>
            <a:ext cx="7427772" cy="4454979"/>
          </a:xfrm>
        </p:spPr>
        <p:txBody>
          <a:bodyPr>
            <a:normAutofit fontScale="25000" lnSpcReduction="20000"/>
          </a:bodyPr>
          <a:lstStyle/>
          <a:p>
            <a:r>
              <a:rPr lang="en-GB" sz="7200" dirty="0"/>
              <a:t>The whiteboard uses the HTML canvas element, and whilst it offers a </a:t>
            </a:r>
            <a:r>
              <a:rPr lang="en-GB" sz="7200" dirty="0" err="1"/>
              <a:t>drawLine</a:t>
            </a:r>
            <a:r>
              <a:rPr lang="en-GB" sz="7200" dirty="0"/>
              <a:t> function, the only way to remove lines is using </a:t>
            </a:r>
            <a:r>
              <a:rPr lang="en-GB" sz="7200" dirty="0" err="1"/>
              <a:t>clearRect</a:t>
            </a:r>
            <a:r>
              <a:rPr lang="en-GB" sz="7200" dirty="0"/>
              <a:t> (clears a rectangle with supplied dimensions). This presented 2 problems. The first being lines aren’t rectangles – they can be diagonal in shape, meaning it wasn’t deleting the line as expected. In the image to the top right, you can see the blue box being a </a:t>
            </a:r>
            <a:r>
              <a:rPr lang="en-GB" sz="7200" dirty="0" err="1"/>
              <a:t>clearRect</a:t>
            </a:r>
            <a:r>
              <a:rPr lang="en-GB" sz="7200" dirty="0"/>
              <a:t>, and the black line being the </a:t>
            </a:r>
            <a:r>
              <a:rPr lang="en-GB" sz="7200" dirty="0" err="1"/>
              <a:t>drawLine</a:t>
            </a:r>
            <a:r>
              <a:rPr lang="en-GB" sz="7200" dirty="0"/>
              <a:t>. It was causing a weird effect removing partial bits of the lines, but not as intended. You can see the effect in the bottom right.</a:t>
            </a:r>
          </a:p>
          <a:p>
            <a:r>
              <a:rPr lang="en-GB" sz="7200" dirty="0"/>
              <a:t>The other problem was if you had 2 lines overlapping, it would delete any line under or on top of the lines you were trying to undo.</a:t>
            </a:r>
          </a:p>
          <a:p>
            <a:r>
              <a:rPr lang="en-GB" sz="7200" dirty="0"/>
              <a:t>I went back to the drawing board and tried a new approach. I ended up removing the last line drawn from the table that tracks all the lines mentioned previously and redrew the entire canvas. From an optimization standpoint, it’s not ideal nor the way I wanted to do it – but far as I can see it’s the only way, and it gets the job done.</a:t>
            </a:r>
          </a:p>
          <a:p>
            <a:endParaRPr lang="en-GB" dirty="0"/>
          </a:p>
        </p:txBody>
      </p:sp>
      <p:pic>
        <p:nvPicPr>
          <p:cNvPr id="5" name="Picture 4">
            <a:extLst>
              <a:ext uri="{FF2B5EF4-FFF2-40B4-BE49-F238E27FC236}">
                <a16:creationId xmlns:a16="http://schemas.microsoft.com/office/drawing/2014/main" id="{BD5CCB47-0919-4B1A-A710-3CB1E5F71AA3}"/>
              </a:ext>
            </a:extLst>
          </p:cNvPr>
          <p:cNvPicPr>
            <a:picLocks noChangeAspect="1"/>
          </p:cNvPicPr>
          <p:nvPr/>
        </p:nvPicPr>
        <p:blipFill>
          <a:blip r:embed="rId2"/>
          <a:stretch>
            <a:fillRect/>
          </a:stretch>
        </p:blipFill>
        <p:spPr>
          <a:xfrm>
            <a:off x="8751549" y="3895244"/>
            <a:ext cx="3166672" cy="2636185"/>
          </a:xfrm>
          <a:prstGeom prst="rect">
            <a:avLst/>
          </a:prstGeom>
        </p:spPr>
      </p:pic>
      <p:pic>
        <p:nvPicPr>
          <p:cNvPr id="7" name="Picture 6">
            <a:extLst>
              <a:ext uri="{FF2B5EF4-FFF2-40B4-BE49-F238E27FC236}">
                <a16:creationId xmlns:a16="http://schemas.microsoft.com/office/drawing/2014/main" id="{5A7832F0-98F5-4FE3-952E-96E43BE4D583}"/>
              </a:ext>
            </a:extLst>
          </p:cNvPr>
          <p:cNvPicPr>
            <a:picLocks noChangeAspect="1"/>
          </p:cNvPicPr>
          <p:nvPr/>
        </p:nvPicPr>
        <p:blipFill>
          <a:blip r:embed="rId3"/>
          <a:stretch>
            <a:fillRect/>
          </a:stretch>
        </p:blipFill>
        <p:spPr>
          <a:xfrm>
            <a:off x="9402213" y="2139615"/>
            <a:ext cx="1865343" cy="1646281"/>
          </a:xfrm>
          <a:prstGeom prst="rect">
            <a:avLst/>
          </a:prstGeom>
        </p:spPr>
      </p:pic>
    </p:spTree>
    <p:extLst>
      <p:ext uri="{BB962C8B-B14F-4D97-AF65-F5344CB8AC3E}">
        <p14:creationId xmlns:p14="http://schemas.microsoft.com/office/powerpoint/2010/main" val="4208657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28F8-BF0E-4D8C-80D8-ADDA072E243F}"/>
              </a:ext>
            </a:extLst>
          </p:cNvPr>
          <p:cNvSpPr>
            <a:spLocks noGrp="1"/>
          </p:cNvSpPr>
          <p:nvPr>
            <p:ph type="title"/>
          </p:nvPr>
        </p:nvSpPr>
        <p:spPr>
          <a:xfrm>
            <a:off x="919119" y="2800350"/>
            <a:ext cx="10353762" cy="1257300"/>
          </a:xfrm>
        </p:spPr>
        <p:txBody>
          <a:bodyPr/>
          <a:lstStyle/>
          <a:p>
            <a:r>
              <a:rPr lang="en-GB" dirty="0"/>
              <a:t>Demo</a:t>
            </a:r>
          </a:p>
        </p:txBody>
      </p:sp>
    </p:spTree>
    <p:extLst>
      <p:ext uri="{BB962C8B-B14F-4D97-AF65-F5344CB8AC3E}">
        <p14:creationId xmlns:p14="http://schemas.microsoft.com/office/powerpoint/2010/main" val="2419771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{7915C2F2-5747-4003-9B6E-2580C6A55706}tf55705232_win32</Template>
  <TotalTime>69</TotalTime>
  <Words>935</Words>
  <Application>Microsoft Office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Goudy Old Style</vt:lpstr>
      <vt:lpstr>Wingdings 2</vt:lpstr>
      <vt:lpstr>SlateVTI</vt:lpstr>
      <vt:lpstr>Progress on CE301</vt:lpstr>
      <vt:lpstr>Progress</vt:lpstr>
      <vt:lpstr>Storing the whiteboard to the server</vt:lpstr>
      <vt:lpstr>SQL comparison</vt:lpstr>
      <vt:lpstr>MongoDB</vt:lpstr>
      <vt:lpstr>Undo</vt:lpstr>
      <vt:lpstr>Undo - Networking</vt:lpstr>
      <vt:lpstr>Undo - Drawing</vt:lpstr>
      <vt:lpstr>Demo</vt:lpstr>
      <vt:lpstr>And that’s where I’m up 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on CE301</dc:title>
  <dc:creator>Joshua Bouvier</dc:creator>
  <cp:lastModifiedBy>Joshua Bouvier</cp:lastModifiedBy>
  <cp:revision>2</cp:revision>
  <dcterms:created xsi:type="dcterms:W3CDTF">2020-11-12T23:16:22Z</dcterms:created>
  <dcterms:modified xsi:type="dcterms:W3CDTF">2020-11-13T00:26:25Z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