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86" r:id="rId7"/>
    <p:sldId id="260" r:id="rId8"/>
    <p:sldId id="287" r:id="rId9"/>
    <p:sldId id="289" r:id="rId10"/>
    <p:sldId id="294" r:id="rId11"/>
    <p:sldId id="292" r:id="rId12"/>
    <p:sldId id="293" r:id="rId13"/>
    <p:sldId id="296" r:id="rId14"/>
    <p:sldId id="285" r:id="rId15"/>
    <p:sldId id="288" r:id="rId16"/>
    <p:sldId id="284" r:id="rId17"/>
    <p:sldId id="291" r:id="rId18"/>
    <p:sldId id="290" r:id="rId19"/>
    <p:sldId id="295" r:id="rId20"/>
    <p:sldId id="26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9" d="100"/>
          <a:sy n="119" d="100"/>
        </p:scale>
        <p:origin x="216"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12/14/2020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ournals.sagepub.com/doi/pdf/10.2190/ET.38.3.b"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3150738"/>
            <a:ext cx="7077456" cy="1243584"/>
          </a:xfrm>
        </p:spPr>
        <p:txBody>
          <a:bodyPr/>
          <a:lstStyle/>
          <a:p>
            <a:r>
              <a:rPr lang="en-US" dirty="0"/>
              <a:t>Collaborative whiteboard website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636009"/>
            <a:ext cx="7077456" cy="868680"/>
          </a:xfrm>
        </p:spPr>
        <p:txBody>
          <a:bodyPr/>
          <a:lstStyle/>
          <a:p>
            <a:pPr marL="0" indent="0">
              <a:buNone/>
            </a:pPr>
            <a:r>
              <a:rPr lang="en-US" dirty="0"/>
              <a:t>By Joshua Bouvier</a:t>
            </a:r>
          </a:p>
          <a:p>
            <a:pPr marL="0" indent="0">
              <a:buNone/>
            </a:pPr>
            <a:r>
              <a:rPr lang="en-US" dirty="0"/>
              <a:t>CE301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C260-7807-48CD-9DA8-586E0AC73247}"/>
              </a:ext>
            </a:extLst>
          </p:cNvPr>
          <p:cNvSpPr>
            <a:spLocks noGrp="1"/>
          </p:cNvSpPr>
          <p:nvPr>
            <p:ph type="title"/>
          </p:nvPr>
        </p:nvSpPr>
        <p:spPr>
          <a:xfrm>
            <a:off x="444500" y="542925"/>
            <a:ext cx="11214100" cy="535531"/>
          </a:xfrm>
        </p:spPr>
        <p:txBody>
          <a:bodyPr wrap="square" anchor="t">
            <a:normAutofit/>
          </a:bodyPr>
          <a:lstStyle/>
          <a:p>
            <a:r>
              <a:rPr lang="en-GB" dirty="0"/>
              <a:t>The problems</a:t>
            </a:r>
          </a:p>
        </p:txBody>
      </p:sp>
      <p:sp>
        <p:nvSpPr>
          <p:cNvPr id="3" name="Slide Number Placeholder 2">
            <a:extLst>
              <a:ext uri="{FF2B5EF4-FFF2-40B4-BE49-F238E27FC236}">
                <a16:creationId xmlns:a16="http://schemas.microsoft.com/office/drawing/2014/main" id="{212CA330-044E-484B-9020-08BF2A44AF0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10</a:t>
            </a:fld>
            <a:endParaRPr lang="en-US" noProof="0"/>
          </a:p>
        </p:txBody>
      </p:sp>
      <p:sp>
        <p:nvSpPr>
          <p:cNvPr id="4" name="Text Placeholder 3">
            <a:extLst>
              <a:ext uri="{FF2B5EF4-FFF2-40B4-BE49-F238E27FC236}">
                <a16:creationId xmlns:a16="http://schemas.microsoft.com/office/drawing/2014/main" id="{9CB971BE-4F20-4C7F-ABDD-094A2F0474CB}"/>
              </a:ext>
            </a:extLst>
          </p:cNvPr>
          <p:cNvSpPr>
            <a:spLocks noGrp="1"/>
          </p:cNvSpPr>
          <p:nvPr>
            <p:ph sz="half" idx="1"/>
          </p:nvPr>
        </p:nvSpPr>
        <p:spPr>
          <a:xfrm>
            <a:off x="443365" y="1517715"/>
            <a:ext cx="5184437" cy="4659248"/>
          </a:xfrm>
        </p:spPr>
        <p:txBody>
          <a:bodyPr>
            <a:normAutofit/>
          </a:bodyPr>
          <a:lstStyle/>
          <a:p>
            <a:pPr marL="0" indent="0">
              <a:buNone/>
            </a:pPr>
            <a:r>
              <a:rPr lang="en-GB" dirty="0"/>
              <a:t>I have only really encountered one major issue so far, with that being the undo system. As there is no native undo functionality of the HTML canvas element, I have to keep track of all objects drawn onto the whiteboard independently. </a:t>
            </a:r>
          </a:p>
          <a:p>
            <a:pPr marL="0" indent="0">
              <a:buNone/>
            </a:pPr>
            <a:r>
              <a:rPr lang="en-GB" dirty="0"/>
              <a:t>My first approach was to loop through every plot of the item that was to be undone and using an eraser like effect following the coordinates of the object. This caused a weird jaggery effect however for when it came to curves and had the added disadvantage that it would delete anything under the line.</a:t>
            </a:r>
          </a:p>
        </p:txBody>
      </p:sp>
      <p:pic>
        <p:nvPicPr>
          <p:cNvPr id="5" name="Picture 4">
            <a:extLst>
              <a:ext uri="{FF2B5EF4-FFF2-40B4-BE49-F238E27FC236}">
                <a16:creationId xmlns:a16="http://schemas.microsoft.com/office/drawing/2014/main" id="{7F471F1E-E5EB-42AC-901B-10E8D3291409}"/>
              </a:ext>
            </a:extLst>
          </p:cNvPr>
          <p:cNvPicPr>
            <a:picLocks noChangeAspect="1"/>
          </p:cNvPicPr>
          <p:nvPr/>
        </p:nvPicPr>
        <p:blipFill>
          <a:blip r:embed="rId2"/>
          <a:stretch>
            <a:fillRect/>
          </a:stretch>
        </p:blipFill>
        <p:spPr>
          <a:xfrm>
            <a:off x="6474163" y="3015915"/>
            <a:ext cx="5184437" cy="2898717"/>
          </a:xfrm>
          <a:prstGeom prst="rect">
            <a:avLst/>
          </a:prstGeom>
          <a:noFill/>
        </p:spPr>
      </p:pic>
      <p:pic>
        <p:nvPicPr>
          <p:cNvPr id="6" name="Picture 5">
            <a:extLst>
              <a:ext uri="{FF2B5EF4-FFF2-40B4-BE49-F238E27FC236}">
                <a16:creationId xmlns:a16="http://schemas.microsoft.com/office/drawing/2014/main" id="{D53211EC-7D48-4233-BC10-BFAFED3A2BDE}"/>
              </a:ext>
            </a:extLst>
          </p:cNvPr>
          <p:cNvPicPr>
            <a:picLocks noChangeAspect="1"/>
          </p:cNvPicPr>
          <p:nvPr/>
        </p:nvPicPr>
        <p:blipFill>
          <a:blip r:embed="rId3"/>
          <a:stretch>
            <a:fillRect/>
          </a:stretch>
        </p:blipFill>
        <p:spPr>
          <a:xfrm>
            <a:off x="6474163" y="1517715"/>
            <a:ext cx="5184436" cy="1289654"/>
          </a:xfrm>
          <a:prstGeom prst="rect">
            <a:avLst/>
          </a:prstGeom>
        </p:spPr>
      </p:pic>
    </p:spTree>
    <p:extLst>
      <p:ext uri="{BB962C8B-B14F-4D97-AF65-F5344CB8AC3E}">
        <p14:creationId xmlns:p14="http://schemas.microsoft.com/office/powerpoint/2010/main" val="132698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The objectives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6" name="Text Placeholder 5">
            <a:extLst>
              <a:ext uri="{FF2B5EF4-FFF2-40B4-BE49-F238E27FC236}">
                <a16:creationId xmlns:a16="http://schemas.microsoft.com/office/drawing/2014/main" id="{81BF1A55-F842-429F-BFFA-0F23402804E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708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What are the current objectives of the </a:t>
            </a:r>
            <a:br>
              <a:rPr lang="en-US" dirty="0"/>
            </a:br>
            <a:r>
              <a:rPr lang="en-US" dirty="0"/>
              <a:t>whiteboard?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GB" dirty="0"/>
              <a:t>The ability to draw, add text, images &amp; shapes to a whiteboard</a:t>
            </a:r>
          </a:p>
          <a:p>
            <a:r>
              <a:rPr lang="en-GB" dirty="0"/>
              <a:t>The ability to undo and redo changes to a whiteboard</a:t>
            </a:r>
          </a:p>
          <a:p>
            <a:r>
              <a:rPr lang="en-GB" dirty="0"/>
              <a:t>A networked whiteboard which allows for an unlimited amount of people to spectate or edit a whiteboard</a:t>
            </a:r>
          </a:p>
          <a:p>
            <a:r>
              <a:rPr lang="en-GB" dirty="0"/>
              <a:t>A saving system to store and load whiteboards</a:t>
            </a:r>
          </a:p>
          <a:p>
            <a:r>
              <a:rPr lang="en-GB" dirty="0"/>
              <a:t>The ability to edit objects on the whiteboard (move, rescale, change text)</a:t>
            </a:r>
          </a:p>
          <a:p>
            <a:r>
              <a:rPr lang="en-GB" dirty="0"/>
              <a:t>The eraser ability</a:t>
            </a:r>
          </a:p>
          <a:p>
            <a:r>
              <a:rPr lang="en-GB" dirty="0"/>
              <a:t>The ability to rescale the whiteboard (both zooming in and out and moving in any direction)</a:t>
            </a:r>
          </a:p>
          <a:p>
            <a:r>
              <a:rPr lang="en-GB" dirty="0"/>
              <a:t>The ability to set permissions on whiteboards, for example letting a teacher or presenter have control over a whiteboard and students or spectators only being able to view them</a:t>
            </a:r>
          </a:p>
          <a:p>
            <a:r>
              <a:rPr lang="en-GB" dirty="0"/>
              <a:t>Full mobile support</a:t>
            </a:r>
          </a:p>
          <a:p>
            <a:r>
              <a:rPr lang="en-GB" dirty="0"/>
              <a:t>A fully accessible UI (for including anyone with potential learning or visual difficulties)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287301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Jira &amp; Git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ext Placeholder 5">
            <a:extLst>
              <a:ext uri="{FF2B5EF4-FFF2-40B4-BE49-F238E27FC236}">
                <a16:creationId xmlns:a16="http://schemas.microsoft.com/office/drawing/2014/main" id="{9DFAC933-A558-4471-B927-BED767E3D9E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6017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Jira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 have used Jira to track things to-do in the near future, and all past milestones that I have completed. I haven’t added long-term goals yet as I’m not fully sure on what the end-goals of the project will be, so they are subject to change.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4" name="Picture 3">
            <a:extLst>
              <a:ext uri="{FF2B5EF4-FFF2-40B4-BE49-F238E27FC236}">
                <a16:creationId xmlns:a16="http://schemas.microsoft.com/office/drawing/2014/main" id="{26690610-6D20-4802-9DB6-3640C55AC26D}"/>
              </a:ext>
            </a:extLst>
          </p:cNvPr>
          <p:cNvPicPr>
            <a:picLocks noChangeAspect="1"/>
          </p:cNvPicPr>
          <p:nvPr/>
        </p:nvPicPr>
        <p:blipFill>
          <a:blip r:embed="rId2"/>
          <a:stretch>
            <a:fillRect/>
          </a:stretch>
        </p:blipFill>
        <p:spPr>
          <a:xfrm>
            <a:off x="710069" y="3171890"/>
            <a:ext cx="5461505" cy="3508310"/>
          </a:xfrm>
          <a:prstGeom prst="rect">
            <a:avLst/>
          </a:prstGeom>
        </p:spPr>
      </p:pic>
      <p:pic>
        <p:nvPicPr>
          <p:cNvPr id="6" name="Picture 5">
            <a:extLst>
              <a:ext uri="{FF2B5EF4-FFF2-40B4-BE49-F238E27FC236}">
                <a16:creationId xmlns:a16="http://schemas.microsoft.com/office/drawing/2014/main" id="{CF1073FB-D9A7-42CF-BAB7-5BF17D7F1B7A}"/>
              </a:ext>
            </a:extLst>
          </p:cNvPr>
          <p:cNvPicPr>
            <a:picLocks noChangeAspect="1"/>
          </p:cNvPicPr>
          <p:nvPr/>
        </p:nvPicPr>
        <p:blipFill>
          <a:blip r:embed="rId3"/>
          <a:stretch>
            <a:fillRect/>
          </a:stretch>
        </p:blipFill>
        <p:spPr>
          <a:xfrm>
            <a:off x="6354146" y="4777779"/>
            <a:ext cx="4428931" cy="1881697"/>
          </a:xfrm>
          <a:prstGeom prst="rect">
            <a:avLst/>
          </a:prstGeom>
        </p:spPr>
      </p:pic>
      <p:pic>
        <p:nvPicPr>
          <p:cNvPr id="9" name="Picture 8">
            <a:extLst>
              <a:ext uri="{FF2B5EF4-FFF2-40B4-BE49-F238E27FC236}">
                <a16:creationId xmlns:a16="http://schemas.microsoft.com/office/drawing/2014/main" id="{6DAE0947-421F-4A18-8FA0-BD485DD6328C}"/>
              </a:ext>
            </a:extLst>
          </p:cNvPr>
          <p:cNvPicPr>
            <a:picLocks noChangeAspect="1"/>
          </p:cNvPicPr>
          <p:nvPr/>
        </p:nvPicPr>
        <p:blipFill>
          <a:blip r:embed="rId4"/>
          <a:stretch>
            <a:fillRect/>
          </a:stretch>
        </p:blipFill>
        <p:spPr>
          <a:xfrm>
            <a:off x="6354146" y="3171890"/>
            <a:ext cx="2225250" cy="1456093"/>
          </a:xfrm>
          <a:prstGeom prst="rect">
            <a:avLst/>
          </a:prstGeom>
        </p:spPr>
      </p:pic>
    </p:spTree>
    <p:extLst>
      <p:ext uri="{BB962C8B-B14F-4D97-AF65-F5344CB8AC3E}">
        <p14:creationId xmlns:p14="http://schemas.microsoft.com/office/powerpoint/2010/main" val="307918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Gitlab</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 have been making periodic commits to git throughout the last couple of months, originally only pushing at major-</a:t>
            </a:r>
            <a:r>
              <a:rPr lang="en-US" dirty="0" err="1"/>
              <a:t>ish</a:t>
            </a:r>
            <a:r>
              <a:rPr lang="en-US" dirty="0"/>
              <a:t> (feature completed &amp; tested) milestones but more recently I have also been pushing for more minor milestones (such as bug fixes)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4" name="Picture 3">
            <a:extLst>
              <a:ext uri="{FF2B5EF4-FFF2-40B4-BE49-F238E27FC236}">
                <a16:creationId xmlns:a16="http://schemas.microsoft.com/office/drawing/2014/main" id="{A2F32E69-5E3D-49E8-B0C2-DA978D1D321B}"/>
              </a:ext>
            </a:extLst>
          </p:cNvPr>
          <p:cNvPicPr>
            <a:picLocks noChangeAspect="1"/>
          </p:cNvPicPr>
          <p:nvPr/>
        </p:nvPicPr>
        <p:blipFill>
          <a:blip r:embed="rId2"/>
          <a:stretch>
            <a:fillRect/>
          </a:stretch>
        </p:blipFill>
        <p:spPr>
          <a:xfrm>
            <a:off x="640316" y="3611353"/>
            <a:ext cx="3891105" cy="2707105"/>
          </a:xfrm>
          <a:prstGeom prst="rect">
            <a:avLst/>
          </a:prstGeom>
        </p:spPr>
      </p:pic>
      <p:pic>
        <p:nvPicPr>
          <p:cNvPr id="6" name="Picture 5">
            <a:extLst>
              <a:ext uri="{FF2B5EF4-FFF2-40B4-BE49-F238E27FC236}">
                <a16:creationId xmlns:a16="http://schemas.microsoft.com/office/drawing/2014/main" id="{2B4002E7-7AE2-4C97-892A-24018EE985DB}"/>
              </a:ext>
            </a:extLst>
          </p:cNvPr>
          <p:cNvPicPr>
            <a:picLocks noChangeAspect="1"/>
          </p:cNvPicPr>
          <p:nvPr/>
        </p:nvPicPr>
        <p:blipFill>
          <a:blip r:embed="rId3"/>
          <a:stretch>
            <a:fillRect/>
          </a:stretch>
        </p:blipFill>
        <p:spPr>
          <a:xfrm>
            <a:off x="4764197" y="3611353"/>
            <a:ext cx="3870968" cy="2703722"/>
          </a:xfrm>
          <a:prstGeom prst="rect">
            <a:avLst/>
          </a:prstGeom>
        </p:spPr>
      </p:pic>
      <p:pic>
        <p:nvPicPr>
          <p:cNvPr id="5" name="Picture 4">
            <a:extLst>
              <a:ext uri="{FF2B5EF4-FFF2-40B4-BE49-F238E27FC236}">
                <a16:creationId xmlns:a16="http://schemas.microsoft.com/office/drawing/2014/main" id="{A7024A31-8EBE-4819-90D6-4F4AEAE26E80}"/>
              </a:ext>
            </a:extLst>
          </p:cNvPr>
          <p:cNvPicPr>
            <a:picLocks noChangeAspect="1"/>
          </p:cNvPicPr>
          <p:nvPr/>
        </p:nvPicPr>
        <p:blipFill>
          <a:blip r:embed="rId4"/>
          <a:stretch>
            <a:fillRect/>
          </a:stretch>
        </p:blipFill>
        <p:spPr>
          <a:xfrm>
            <a:off x="8841070" y="3611353"/>
            <a:ext cx="3023435" cy="2731255"/>
          </a:xfrm>
          <a:prstGeom prst="rect">
            <a:avLst/>
          </a:prstGeom>
        </p:spPr>
      </p:pic>
    </p:spTree>
    <p:extLst>
      <p:ext uri="{BB962C8B-B14F-4D97-AF65-F5344CB8AC3E}">
        <p14:creationId xmlns:p14="http://schemas.microsoft.com/office/powerpoint/2010/main" val="148854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Technical documentation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Some technical documentation has also been made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5" name="Picture 4">
            <a:extLst>
              <a:ext uri="{FF2B5EF4-FFF2-40B4-BE49-F238E27FC236}">
                <a16:creationId xmlns:a16="http://schemas.microsoft.com/office/drawing/2014/main" id="{71CCA2A3-5AD0-468C-882B-5AD2CF3DF68A}"/>
              </a:ext>
            </a:extLst>
          </p:cNvPr>
          <p:cNvPicPr>
            <a:picLocks noChangeAspect="1"/>
          </p:cNvPicPr>
          <p:nvPr/>
        </p:nvPicPr>
        <p:blipFill>
          <a:blip r:embed="rId2"/>
          <a:stretch>
            <a:fillRect/>
          </a:stretch>
        </p:blipFill>
        <p:spPr>
          <a:xfrm>
            <a:off x="533400" y="2144036"/>
            <a:ext cx="5418572" cy="4353601"/>
          </a:xfrm>
          <a:prstGeom prst="rect">
            <a:avLst/>
          </a:prstGeom>
        </p:spPr>
      </p:pic>
    </p:spTree>
    <p:extLst>
      <p:ext uri="{BB962C8B-B14F-4D97-AF65-F5344CB8AC3E}">
        <p14:creationId xmlns:p14="http://schemas.microsoft.com/office/powerpoint/2010/main" val="419455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Demo</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2" y="3429000"/>
            <a:ext cx="5065564" cy="1243584"/>
          </a:xfrm>
        </p:spPr>
        <p:txBody>
          <a:bodyPr/>
          <a:lstStyle/>
          <a:p>
            <a:r>
              <a:rPr lang="en-US" dirty="0"/>
              <a:t>Any questions?</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The purpose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 Placeholder 5">
            <a:extLst>
              <a:ext uri="{FF2B5EF4-FFF2-40B4-BE49-F238E27FC236}">
                <a16:creationId xmlns:a16="http://schemas.microsoft.com/office/drawing/2014/main" id="{BEBC0C58-8669-4935-92D2-6F39FAE17A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Information about whiteboards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GB" dirty="0"/>
              <a:t>What is the purpose of the whiteboard?</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GB" dirty="0"/>
              <a:t>How can it be helpful in an e-learning environment?</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GB" dirty="0"/>
              <a:t>It can be used to present information or collaboratively create information.</a:t>
            </a:r>
          </a:p>
          <a:p>
            <a:r>
              <a:rPr lang="en-GB" dirty="0"/>
              <a:t>The whiteboard can be used as a learning tool for personal, business and educational use or in any working or collaborative environment. This is because of it’s networking ability allowing it to be shared across multiple devices, meaning many people can work or view the whiteboard at once.</a:t>
            </a:r>
          </a:p>
          <a:p>
            <a:r>
              <a:rPr lang="en-GB" dirty="0"/>
              <a:t>To allow people to express ideas and thoughts onto a blank canvas, or to potentially solve issues they are unable to do in their head.</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fontScale="92500" lnSpcReduction="10000"/>
          </a:bodyPr>
          <a:lstStyle/>
          <a:p>
            <a:r>
              <a:rPr lang="en-GB" sz="1800" dirty="0"/>
              <a:t>In the UK (especially England) due to a 15-billion-pound push in 2015, wall mounted whiteboards are extremely common in classrooms</a:t>
            </a:r>
            <a:r>
              <a:rPr lang="en-GB" sz="1800" baseline="30000" dirty="0"/>
              <a:t>[1]</a:t>
            </a:r>
            <a:r>
              <a:rPr lang="en-GB" sz="1800" dirty="0"/>
              <a:t>. Study's have suggested that students prefer to use a whiteboard and that it makes the lesson more interesting and that it’s easier to concentrate</a:t>
            </a:r>
            <a:r>
              <a:rPr lang="en-GB" sz="1800" baseline="30000" dirty="0"/>
              <a:t>[2]</a:t>
            </a:r>
            <a:r>
              <a:rPr lang="en-GB" sz="1800" dirty="0"/>
              <a:t>.</a:t>
            </a:r>
          </a:p>
          <a:p>
            <a:r>
              <a:rPr lang="en-GB" sz="1800" dirty="0"/>
              <a:t>Whilst both physical and interactive whiteboards are quite popular in schools, another popular set of tools in schools is the growing use of laptops and tablets</a:t>
            </a:r>
            <a:r>
              <a:rPr lang="en-GB" sz="1800" baseline="30000" dirty="0"/>
              <a:t>[3]</a:t>
            </a:r>
            <a:r>
              <a:rPr lang="en-GB" sz="1800" dirty="0"/>
              <a:t>. These could give an extra set of functionality to a wall mounted whiteboard, with the ability of students all being able to view and/or work on the whiteboard at once. It could also have extra added uses of it being much easier to present a students work to the class.</a:t>
            </a:r>
          </a:p>
        </p:txBody>
      </p:sp>
      <p:sp>
        <p:nvSpPr>
          <p:cNvPr id="9" name="TextBox 8">
            <a:extLst>
              <a:ext uri="{FF2B5EF4-FFF2-40B4-BE49-F238E27FC236}">
                <a16:creationId xmlns:a16="http://schemas.microsoft.com/office/drawing/2014/main" id="{6AA58668-BFD7-45A6-8BA9-5F754C96A0AE}"/>
              </a:ext>
            </a:extLst>
          </p:cNvPr>
          <p:cNvSpPr txBox="1"/>
          <p:nvPr/>
        </p:nvSpPr>
        <p:spPr>
          <a:xfrm>
            <a:off x="958791" y="6181642"/>
            <a:ext cx="10274417" cy="707886"/>
          </a:xfrm>
          <a:prstGeom prst="rect">
            <a:avLst/>
          </a:prstGeom>
          <a:noFill/>
        </p:spPr>
        <p:txBody>
          <a:bodyPr wrap="square">
            <a:spAutoFit/>
          </a:bodyPr>
          <a:lstStyle/>
          <a:p>
            <a:r>
              <a:rPr lang="en-GB" sz="800" dirty="0">
                <a:solidFill>
                  <a:schemeClr val="bg1"/>
                </a:solidFill>
                <a:effectLst/>
                <a:latin typeface="Arial" panose="020B0604020202020204" pitchFamily="34" charset="0"/>
                <a:ea typeface="Calibri" panose="020F0502020204030204" pitchFamily="34" charset="0"/>
              </a:rPr>
              <a:t>[1]S. DiGregorio P “The Effects of Interactive Whiteboards (IWBs) on Student Performance and Learning: A Literature Review.”, </a:t>
            </a:r>
            <a:r>
              <a:rPr lang="en-GB" sz="800" i="1" dirty="0">
                <a:solidFill>
                  <a:schemeClr val="bg1"/>
                </a:solidFill>
                <a:effectLst/>
                <a:latin typeface="Arial" panose="020B0604020202020204" pitchFamily="34" charset="0"/>
                <a:ea typeface="Calibri" panose="020F0502020204030204" pitchFamily="34" charset="0"/>
              </a:rPr>
              <a:t>Journal of Educational Technology Systems</a:t>
            </a:r>
            <a:r>
              <a:rPr lang="en-GB" sz="800" dirty="0">
                <a:solidFill>
                  <a:schemeClr val="bg1"/>
                </a:solidFill>
                <a:effectLst/>
                <a:latin typeface="Arial" panose="020B0604020202020204" pitchFamily="34" charset="0"/>
                <a:ea typeface="Calibri" panose="020F0502020204030204" pitchFamily="34" charset="0"/>
              </a:rPr>
              <a:t>, 2010. [Online]. Available: </a:t>
            </a:r>
            <a:r>
              <a:rPr lang="en-GB" sz="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https://journals.sagepub.com/doi/pdf/10.2190/ET.38.3.b</a:t>
            </a:r>
            <a:endParaRPr lang="en-GB" sz="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r>
              <a:rPr lang="en-GB" sz="800" dirty="0">
                <a:solidFill>
                  <a:schemeClr val="bg1"/>
                </a:solidFill>
                <a:effectLst/>
                <a:latin typeface="Arial" panose="020B0604020202020204" pitchFamily="34" charset="0"/>
                <a:ea typeface="Calibri" panose="020F0502020204030204" pitchFamily="34" charset="0"/>
              </a:rPr>
              <a:t>[2] W. </a:t>
            </a:r>
            <a:r>
              <a:rPr lang="en-GB" sz="800" dirty="0" err="1">
                <a:solidFill>
                  <a:schemeClr val="bg1"/>
                </a:solidFill>
                <a:effectLst/>
                <a:latin typeface="Arial" panose="020B0604020202020204" pitchFamily="34" charset="0"/>
                <a:ea typeface="Calibri" panose="020F0502020204030204" pitchFamily="34" charset="0"/>
              </a:rPr>
              <a:t>Beeland</a:t>
            </a:r>
            <a:r>
              <a:rPr lang="en-GB" sz="800" dirty="0">
                <a:solidFill>
                  <a:schemeClr val="bg1"/>
                </a:solidFill>
                <a:effectLst/>
                <a:latin typeface="Arial" panose="020B0604020202020204" pitchFamily="34" charset="0"/>
                <a:ea typeface="Calibri" panose="020F0502020204030204" pitchFamily="34" charset="0"/>
              </a:rPr>
              <a:t>, "Student Engagement, Visual Learning and Technology: Can Interactive Whiteboards Help?", </a:t>
            </a:r>
            <a:r>
              <a:rPr lang="en-GB" sz="800" i="1" dirty="0">
                <a:solidFill>
                  <a:schemeClr val="bg1"/>
                </a:solidFill>
                <a:effectLst/>
                <a:latin typeface="Arial" panose="020B0604020202020204" pitchFamily="34" charset="0"/>
                <a:ea typeface="Calibri" panose="020F0502020204030204" pitchFamily="34" charset="0"/>
              </a:rPr>
              <a:t>Vtext.valdosta.edu</a:t>
            </a:r>
            <a:r>
              <a:rPr lang="en-GB" sz="800" dirty="0">
                <a:solidFill>
                  <a:schemeClr val="bg1"/>
                </a:solidFill>
                <a:effectLst/>
                <a:latin typeface="Arial" panose="020B0604020202020204" pitchFamily="34" charset="0"/>
                <a:ea typeface="Calibri" panose="020F0502020204030204" pitchFamily="34" charset="0"/>
              </a:rPr>
              <a:t>, 2002. [Online]. Available: https://vtext.valdosta.edu/xmlui/bitstream/handle/10428/1252/beeland_am.pdf?sequence=1&amp;isAllowed=y</a:t>
            </a:r>
          </a:p>
          <a:p>
            <a:r>
              <a:rPr lang="en-GB" sz="800" dirty="0">
                <a:solidFill>
                  <a:schemeClr val="bg1"/>
                </a:solidFill>
                <a:latin typeface="Arial" panose="020B0604020202020204" pitchFamily="34" charset="0"/>
              </a:rPr>
              <a:t>[3] Sean Coughlan “Tablet computers in '70% of schools’”, 2014. [Online] Available: https://www.bbc.co.uk/news/education-30216408</a:t>
            </a:r>
            <a:endParaRPr lang="en-GB" sz="800" dirty="0">
              <a:solidFill>
                <a:schemeClr val="bg1"/>
              </a:solidFill>
            </a:endParaRPr>
          </a:p>
        </p:txBody>
      </p:sp>
    </p:spTree>
    <p:extLst>
      <p:ext uri="{BB962C8B-B14F-4D97-AF65-F5344CB8AC3E}">
        <p14:creationId xmlns:p14="http://schemas.microsoft.com/office/powerpoint/2010/main" val="349921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What has been achieved</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 Placeholder 5">
            <a:extLst>
              <a:ext uri="{FF2B5EF4-FFF2-40B4-BE49-F238E27FC236}">
                <a16:creationId xmlns:a16="http://schemas.microsoft.com/office/drawing/2014/main" id="{301406FB-813E-44E1-BFD9-315A4A5CE02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What’s been achieved so far</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A canvas for the whiteboard with the facilities to change the color of what you are drawing, undo the last drawing and clear the whiteboard</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The ability to draw lines &amp; shapes</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It being synced over the network so it can be used on multiple computers and even phones.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The creation of new whiteboards in a database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The saving &amp; retrieval of whiteboards in a database (meaning whiteboards can be saved across server restarts or if a user joins the whiteboard, they can see current progress)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7" name="Picture 6">
            <a:extLst>
              <a:ext uri="{FF2B5EF4-FFF2-40B4-BE49-F238E27FC236}">
                <a16:creationId xmlns:a16="http://schemas.microsoft.com/office/drawing/2014/main" id="{5C1857EF-DE3E-4025-8C9C-6657426B81CC}"/>
              </a:ext>
            </a:extLst>
          </p:cNvPr>
          <p:cNvPicPr>
            <a:picLocks noChangeAspect="1"/>
          </p:cNvPicPr>
          <p:nvPr/>
        </p:nvPicPr>
        <p:blipFill rotWithShape="1">
          <a:blip r:embed="rId2"/>
          <a:srcRect r="46929" b="20720"/>
          <a:stretch/>
        </p:blipFill>
        <p:spPr>
          <a:xfrm>
            <a:off x="814425" y="2208301"/>
            <a:ext cx="1587078" cy="1006201"/>
          </a:xfrm>
          <a:prstGeom prst="rect">
            <a:avLst/>
          </a:prstGeom>
        </p:spPr>
      </p:pic>
      <p:pic>
        <p:nvPicPr>
          <p:cNvPr id="1026" name="Picture 2">
            <a:extLst>
              <a:ext uri="{FF2B5EF4-FFF2-40B4-BE49-F238E27FC236}">
                <a16:creationId xmlns:a16="http://schemas.microsoft.com/office/drawing/2014/main" id="{EC4759EB-4709-4236-971C-009D4DBD230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57712" y="2223367"/>
            <a:ext cx="1988540" cy="10062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469223D-4DDD-4F23-8B5D-B548932E58A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182763" y="2223367"/>
            <a:ext cx="1905683" cy="1006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521C562-C46A-4BFE-B380-A4467D16234C}"/>
              </a:ext>
            </a:extLst>
          </p:cNvPr>
          <p:cNvPicPr>
            <a:picLocks noChangeAspect="1"/>
          </p:cNvPicPr>
          <p:nvPr/>
        </p:nvPicPr>
        <p:blipFill>
          <a:blip r:embed="rId5"/>
          <a:stretch>
            <a:fillRect/>
          </a:stretch>
        </p:blipFill>
        <p:spPr>
          <a:xfrm>
            <a:off x="7241041" y="2208301"/>
            <a:ext cx="2197954" cy="1036332"/>
          </a:xfrm>
          <a:prstGeom prst="rect">
            <a:avLst/>
          </a:prstGeom>
        </p:spPr>
      </p:pic>
      <p:pic>
        <p:nvPicPr>
          <p:cNvPr id="3074" name="Picture 2">
            <a:extLst>
              <a:ext uri="{FF2B5EF4-FFF2-40B4-BE49-F238E27FC236}">
                <a16:creationId xmlns:a16="http://schemas.microsoft.com/office/drawing/2014/main" id="{502011F2-8E3D-438F-A2AC-6667985141D4}"/>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670059" y="2208301"/>
            <a:ext cx="2017183" cy="10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0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sz="1500"/>
              <a:t>The technical details on the </a:t>
            </a:r>
            <a:br>
              <a:rPr lang="en-US" sz="1500"/>
            </a:br>
            <a:r>
              <a:rPr lang="en-US" sz="1500"/>
              <a:t>whiteboard 1</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659248"/>
          </a:xfrm>
        </p:spPr>
        <p:txBody>
          <a:bodyPr>
            <a:normAutofit/>
          </a:bodyPr>
          <a:lstStyle/>
          <a:p>
            <a:pPr marL="0" indent="0">
              <a:buNone/>
            </a:pPr>
            <a:r>
              <a:rPr lang="en-US" sz="1400" dirty="0"/>
              <a:t>As previously mentioned, the whiteboard can be drawn onto by lines, shapes or text. This can be done in any of the colors provided. This data is then sent to the server, and whilst the user is drawing it’s distributed to any connected clients who is also currently viewing that whiteboard. The server also stores any actions into a MongoDB collection, titled the name of the generated whiteboard (</a:t>
            </a:r>
            <a:r>
              <a:rPr lang="en-US" sz="1400" dirty="0" err="1"/>
              <a:t>ie</a:t>
            </a:r>
            <a:r>
              <a:rPr lang="en-US" sz="1400" dirty="0"/>
              <a:t> 5TeBpJu7i). </a:t>
            </a:r>
          </a:p>
          <a:p>
            <a:endParaRPr lang="en-US" sz="1400" dirty="0"/>
          </a:p>
          <a:p>
            <a:pPr marL="0" indent="0">
              <a:buNone/>
            </a:pPr>
            <a:r>
              <a:rPr lang="en-US" sz="1400" b="1" dirty="0"/>
              <a:t>A note on MongoDB</a:t>
            </a:r>
          </a:p>
          <a:p>
            <a:pPr marL="0" indent="0">
              <a:buNone/>
            </a:pPr>
            <a:r>
              <a:rPr lang="en-US" sz="1400" dirty="0"/>
              <a:t>I chose MongoDB because of it’s flexibility when inserting data. This is rather than the database just having a pre-designed set of columns. This is because I would of needed a bunch of redundant columns in certain cases or alternatively having to do lots of array processing on the server every time a request is made, which makes SQL pointless as I might as well be reading/writing to a file at that point – putting aside the I/O overhead. MongoDB lets me store the data in a format similar to JSON files which gives me great flexibility in how I store data.</a:t>
            </a:r>
          </a:p>
          <a:p>
            <a:pPr marL="0" indent="0">
              <a:buNone/>
            </a:pPr>
            <a:endParaRPr lang="en-US" sz="1400" dirty="0"/>
          </a:p>
        </p:txBody>
      </p:sp>
      <p:pic>
        <p:nvPicPr>
          <p:cNvPr id="4" name="Picture 3">
            <a:extLst>
              <a:ext uri="{FF2B5EF4-FFF2-40B4-BE49-F238E27FC236}">
                <a16:creationId xmlns:a16="http://schemas.microsoft.com/office/drawing/2014/main" id="{36498296-8C04-4276-868F-2227FA25EC3C}"/>
              </a:ext>
            </a:extLst>
          </p:cNvPr>
          <p:cNvPicPr>
            <a:picLocks noChangeAspect="1"/>
          </p:cNvPicPr>
          <p:nvPr/>
        </p:nvPicPr>
        <p:blipFill>
          <a:blip r:embed="rId2"/>
          <a:stretch>
            <a:fillRect/>
          </a:stretch>
        </p:blipFill>
        <p:spPr>
          <a:xfrm>
            <a:off x="7763371" y="1517715"/>
            <a:ext cx="2606020" cy="4659248"/>
          </a:xfrm>
          <a:prstGeom prst="rect">
            <a:avLst/>
          </a:prstGeom>
          <a:noFill/>
        </p:spPr>
      </p:pic>
    </p:spTree>
    <p:extLst>
      <p:ext uri="{BB962C8B-B14F-4D97-AF65-F5344CB8AC3E}">
        <p14:creationId xmlns:p14="http://schemas.microsoft.com/office/powerpoint/2010/main" val="52967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sz="1500"/>
              <a:t>The technical details on the </a:t>
            </a:r>
            <a:br>
              <a:rPr lang="en-US" sz="1500"/>
            </a:br>
            <a:r>
              <a:rPr lang="en-US" sz="1500"/>
              <a:t>whiteboard 2</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idx="1"/>
          </p:nvPr>
        </p:nvSpPr>
        <p:spPr>
          <a:xfrm>
            <a:off x="443365" y="1825625"/>
            <a:ext cx="11215235" cy="4351338"/>
          </a:xfrm>
        </p:spPr>
        <p:txBody>
          <a:bodyPr>
            <a:normAutofit/>
          </a:bodyPr>
          <a:lstStyle/>
          <a:p>
            <a:r>
              <a:rPr lang="en-US" sz="1800" dirty="0"/>
              <a:t>When something is being drawn it stores the author of who is drawing, the type of object they are drawing (</a:t>
            </a:r>
            <a:r>
              <a:rPr lang="en-US" sz="1800" dirty="0" err="1"/>
              <a:t>ie</a:t>
            </a:r>
            <a:r>
              <a:rPr lang="en-US" sz="1800" dirty="0"/>
              <a:t> “line”, “text”, “circle”), and it’s data which consists of it’s starting positions, ending positions, text data (if applicable) &amp; color. In future it will also store sizes like the line size or text size.</a:t>
            </a:r>
          </a:p>
          <a:p>
            <a:r>
              <a:rPr lang="en-US" sz="1800" dirty="0"/>
              <a:t>It also has an undo functionality. Due to the design of the canvas HTML element, I keep a separate array for both completed objects and in-progress objects. Once undo is actioned, I pop the array of completed objects and redraw the whiteboard looping through every object and recreating it. It isn’t a very efficient way – but it’s the only reasonable way I can currently see.</a:t>
            </a:r>
          </a:p>
          <a:p>
            <a:r>
              <a:rPr lang="en-US" sz="1800" dirty="0"/>
              <a:t>It also has a clear whiteboard function, which wipes out the completed objects table and empty's the DB collection. It doesn’t currently take into account in-progress lines as the drawing protocol still needs to be refined.</a:t>
            </a:r>
          </a:p>
          <a:p>
            <a:r>
              <a:rPr lang="en-US" sz="1800" dirty="0"/>
              <a:t>There is a join whiteboard ability, which takes the whiteboard ID as an argument (you currently type it into a text field) and it will leave you form your current whiteboard session and enter you into a new session for this whiteboard. It will then send the whiteboard from the database to the client.</a:t>
            </a:r>
          </a:p>
          <a:p>
            <a:r>
              <a:rPr lang="en-US" sz="1800" dirty="0"/>
              <a:t>There is a create whiteboard function which generates a new ID for a whiteboard, creates the collection and adds the player to a new session named the name of the whiteboard.</a:t>
            </a:r>
          </a:p>
        </p:txBody>
      </p:sp>
    </p:spTree>
    <p:extLst>
      <p:ext uri="{BB962C8B-B14F-4D97-AF65-F5344CB8AC3E}">
        <p14:creationId xmlns:p14="http://schemas.microsoft.com/office/powerpoint/2010/main" val="59919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2BF-E9F2-49C5-9578-1F176999AE93}"/>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47C95C74-4744-4962-A38E-F4B5E688660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Picture 5">
            <a:extLst>
              <a:ext uri="{FF2B5EF4-FFF2-40B4-BE49-F238E27FC236}">
                <a16:creationId xmlns:a16="http://schemas.microsoft.com/office/drawing/2014/main" id="{EA8A70F3-102F-4ECC-96AA-3558A4DCC421}"/>
              </a:ext>
            </a:extLst>
          </p:cNvPr>
          <p:cNvPicPr>
            <a:picLocks noChangeAspect="1"/>
          </p:cNvPicPr>
          <p:nvPr/>
        </p:nvPicPr>
        <p:blipFill>
          <a:blip r:embed="rId2"/>
          <a:stretch>
            <a:fillRect/>
          </a:stretch>
        </p:blipFill>
        <p:spPr>
          <a:xfrm>
            <a:off x="444500" y="542925"/>
            <a:ext cx="6273541" cy="2892847"/>
          </a:xfrm>
          <a:prstGeom prst="rect">
            <a:avLst/>
          </a:prstGeom>
        </p:spPr>
      </p:pic>
      <p:sp>
        <p:nvSpPr>
          <p:cNvPr id="8" name="Text Placeholder 7">
            <a:extLst>
              <a:ext uri="{FF2B5EF4-FFF2-40B4-BE49-F238E27FC236}">
                <a16:creationId xmlns:a16="http://schemas.microsoft.com/office/drawing/2014/main" id="{D94E838D-520C-4D94-8862-791AC187E445}"/>
              </a:ext>
            </a:extLst>
          </p:cNvPr>
          <p:cNvSpPr>
            <a:spLocks noGrp="1"/>
          </p:cNvSpPr>
          <p:nvPr>
            <p:ph type="body" sz="quarter" idx="13"/>
          </p:nvPr>
        </p:nvSpPr>
        <p:spPr/>
        <p:txBody>
          <a:bodyPr/>
          <a:lstStyle/>
          <a:p>
            <a:endParaRPr lang="en-GB" dirty="0"/>
          </a:p>
        </p:txBody>
      </p:sp>
      <p:pic>
        <p:nvPicPr>
          <p:cNvPr id="10" name="Picture 9">
            <a:extLst>
              <a:ext uri="{FF2B5EF4-FFF2-40B4-BE49-F238E27FC236}">
                <a16:creationId xmlns:a16="http://schemas.microsoft.com/office/drawing/2014/main" id="{F2F18FC8-BF23-4CE7-B8A3-F004A879704E}"/>
              </a:ext>
            </a:extLst>
          </p:cNvPr>
          <p:cNvPicPr>
            <a:picLocks noChangeAspect="1"/>
          </p:cNvPicPr>
          <p:nvPr/>
        </p:nvPicPr>
        <p:blipFill>
          <a:blip r:embed="rId3"/>
          <a:stretch>
            <a:fillRect/>
          </a:stretch>
        </p:blipFill>
        <p:spPr>
          <a:xfrm>
            <a:off x="444500" y="3691522"/>
            <a:ext cx="6273541" cy="2802702"/>
          </a:xfrm>
          <a:prstGeom prst="rect">
            <a:avLst/>
          </a:prstGeom>
        </p:spPr>
      </p:pic>
    </p:spTree>
    <p:extLst>
      <p:ext uri="{BB962C8B-B14F-4D97-AF65-F5344CB8AC3E}">
        <p14:creationId xmlns:p14="http://schemas.microsoft.com/office/powerpoint/2010/main" val="413006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57E-1510-43A5-828D-19323DE20D04}"/>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ADF49740-34A8-44BA-B665-BF34B4D2619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Picture 5">
            <a:extLst>
              <a:ext uri="{FF2B5EF4-FFF2-40B4-BE49-F238E27FC236}">
                <a16:creationId xmlns:a16="http://schemas.microsoft.com/office/drawing/2014/main" id="{562A6381-11E0-41FA-B5C0-21146E004A03}"/>
              </a:ext>
            </a:extLst>
          </p:cNvPr>
          <p:cNvPicPr>
            <a:picLocks noChangeAspect="1"/>
          </p:cNvPicPr>
          <p:nvPr/>
        </p:nvPicPr>
        <p:blipFill>
          <a:blip r:embed="rId2"/>
          <a:stretch>
            <a:fillRect/>
          </a:stretch>
        </p:blipFill>
        <p:spPr>
          <a:xfrm>
            <a:off x="444500" y="542925"/>
            <a:ext cx="6245058" cy="2785994"/>
          </a:xfrm>
          <a:prstGeom prst="rect">
            <a:avLst/>
          </a:prstGeom>
        </p:spPr>
      </p:pic>
      <p:pic>
        <p:nvPicPr>
          <p:cNvPr id="8" name="Picture 7">
            <a:extLst>
              <a:ext uri="{FF2B5EF4-FFF2-40B4-BE49-F238E27FC236}">
                <a16:creationId xmlns:a16="http://schemas.microsoft.com/office/drawing/2014/main" id="{09A63A39-D312-4DC9-A939-4DF8868EBB89}"/>
              </a:ext>
            </a:extLst>
          </p:cNvPr>
          <p:cNvPicPr>
            <a:picLocks noChangeAspect="1"/>
          </p:cNvPicPr>
          <p:nvPr/>
        </p:nvPicPr>
        <p:blipFill>
          <a:blip r:embed="rId3"/>
          <a:stretch>
            <a:fillRect/>
          </a:stretch>
        </p:blipFill>
        <p:spPr>
          <a:xfrm>
            <a:off x="444499" y="3524816"/>
            <a:ext cx="6245057" cy="2922311"/>
          </a:xfrm>
          <a:prstGeom prst="rect">
            <a:avLst/>
          </a:prstGeom>
        </p:spPr>
      </p:pic>
    </p:spTree>
    <p:extLst>
      <p:ext uri="{BB962C8B-B14F-4D97-AF65-F5344CB8AC3E}">
        <p14:creationId xmlns:p14="http://schemas.microsoft.com/office/powerpoint/2010/main" val="1021631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1374</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Trade Gothic LT Pro</vt:lpstr>
      <vt:lpstr>Trebuchet MS</vt:lpstr>
      <vt:lpstr>Office Theme</vt:lpstr>
      <vt:lpstr>Collaborative whiteboard website</vt:lpstr>
      <vt:lpstr>The purpose</vt:lpstr>
      <vt:lpstr>Information about whiteboards</vt:lpstr>
      <vt:lpstr>What has been achieved</vt:lpstr>
      <vt:lpstr>What’s been achieved so far</vt:lpstr>
      <vt:lpstr>The technical details on the  whiteboard 1</vt:lpstr>
      <vt:lpstr>The technical details on the  whiteboard 2</vt:lpstr>
      <vt:lpstr>PowerPoint Presentation</vt:lpstr>
      <vt:lpstr>PowerPoint Presentation</vt:lpstr>
      <vt:lpstr>The problems</vt:lpstr>
      <vt:lpstr>The objectives</vt:lpstr>
      <vt:lpstr>What are the current objectives of the  whiteboard?</vt:lpstr>
      <vt:lpstr>Jira &amp; Git</vt:lpstr>
      <vt:lpstr>Jira</vt:lpstr>
      <vt:lpstr>Gitlab</vt:lpstr>
      <vt:lpstr>Technical documentation</vt:lpstr>
      <vt:lpstr>Demo</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whiteboard website</dc:title>
  <dc:creator>Joshua Bouvier</dc:creator>
  <cp:lastModifiedBy>Joshua Bouvier</cp:lastModifiedBy>
  <cp:revision>2</cp:revision>
  <dcterms:created xsi:type="dcterms:W3CDTF">2020-12-14T01:18:56Z</dcterms:created>
  <dcterms:modified xsi:type="dcterms:W3CDTF">2020-12-14T01:20:43Z</dcterms:modified>
</cp:coreProperties>
</file>