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2" r:id="rId6"/>
    <p:sldId id="260" r:id="rId7"/>
    <p:sldId id="261" r:id="rId8"/>
    <p:sldId id="263" r:id="rId9"/>
    <p:sldId id="269" r:id="rId10"/>
    <p:sldId id="264" r:id="rId11"/>
    <p:sldId id="265"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78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34428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6319599" y="2937272"/>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Azure Data Lakes: A Comprehensive Guide</a:t>
            </a:r>
            <a:endParaRPr lang="en-US" sz="5249" dirty="0"/>
          </a:p>
        </p:txBody>
      </p:sp>
      <p:sp>
        <p:nvSpPr>
          <p:cNvPr id="5" name="Text 2"/>
          <p:cNvSpPr/>
          <p:nvPr/>
        </p:nvSpPr>
        <p:spPr>
          <a:xfrm>
            <a:off x="6319599" y="4936927"/>
            <a:ext cx="7477601" cy="355402"/>
          </a:xfrm>
          <a:prstGeom prst="rect">
            <a:avLst/>
          </a:prstGeom>
          <a:noFill/>
          <a:ln/>
        </p:spPr>
        <p:txBody>
          <a:bodyPr wrap="none" rtlCol="0" anchor="t"/>
          <a:lstStyle/>
          <a:p>
            <a:pPr marL="0" indent="0">
              <a:lnSpc>
                <a:spcPts val="2799"/>
              </a:lnSpc>
              <a:buNone/>
            </a:pP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7" name="Text 1">
            <a:extLst>
              <a:ext uri="{FF2B5EF4-FFF2-40B4-BE49-F238E27FC236}">
                <a16:creationId xmlns:a16="http://schemas.microsoft.com/office/drawing/2014/main" id="{5C450AA9-966F-BF8F-8C27-6DCD8E00E0D3}"/>
              </a:ext>
            </a:extLst>
          </p:cNvPr>
          <p:cNvSpPr/>
          <p:nvPr/>
        </p:nvSpPr>
        <p:spPr>
          <a:xfrm>
            <a:off x="12517415" y="7123847"/>
            <a:ext cx="1940481" cy="745049"/>
          </a:xfrm>
          <a:prstGeom prst="rect">
            <a:avLst/>
          </a:prstGeom>
          <a:noFill/>
          <a:ln/>
        </p:spPr>
        <p:txBody>
          <a:bodyPr wrap="square" rtlCol="0" anchor="t"/>
          <a:lstStyle/>
          <a:p>
            <a:pPr marL="0" indent="0">
              <a:lnSpc>
                <a:spcPts val="6561"/>
              </a:lnSpc>
              <a:buNone/>
            </a:pPr>
            <a:r>
              <a:rPr lang="en-US" sz="2000" dirty="0">
                <a:solidFill>
                  <a:srgbClr val="FFFFFF"/>
                </a:solidFill>
                <a:latin typeface="Calibri" panose="020F0502020204030204" pitchFamily="34" charset="0"/>
                <a:ea typeface="Nunito" pitchFamily="34" charset="-122"/>
                <a:cs typeface="Calibri" panose="020F0502020204030204" pitchFamily="34" charset="0"/>
              </a:rPr>
              <a:t>Dada Joshua</a:t>
            </a:r>
            <a:endParaRPr lang="en-US" sz="2000" dirty="0">
              <a:latin typeface="Calibri" panose="020F0502020204030204" pitchFamily="34" charset="0"/>
              <a:cs typeface="Calibri" panose="020F0502020204030204" pitchFamily="34" charset="0"/>
            </a:endParaRPr>
          </a:p>
        </p:txBody>
      </p:sp>
      <p:pic>
        <p:nvPicPr>
          <p:cNvPr id="10" name="Picture 9" descr="A person wearing glasses and a striped shirt&#10;&#10;Description automatically generated">
            <a:extLst>
              <a:ext uri="{FF2B5EF4-FFF2-40B4-BE49-F238E27FC236}">
                <a16:creationId xmlns:a16="http://schemas.microsoft.com/office/drawing/2014/main" id="{A7F7056D-7F3B-62CF-DF24-5D0D45C58F7C}"/>
              </a:ext>
            </a:extLst>
          </p:cNvPr>
          <p:cNvPicPr>
            <a:picLocks noChangeAspect="1"/>
          </p:cNvPicPr>
          <p:nvPr/>
        </p:nvPicPr>
        <p:blipFill>
          <a:blip r:embed="rId5"/>
          <a:stretch>
            <a:fillRect/>
          </a:stretch>
        </p:blipFill>
        <p:spPr>
          <a:xfrm>
            <a:off x="12122873" y="5315969"/>
            <a:ext cx="2162520" cy="19680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1626632"/>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Ingestion and Management in Data Lake Gen2</a:t>
            </a:r>
            <a:endParaRPr lang="en-US" sz="4374" dirty="0"/>
          </a:p>
        </p:txBody>
      </p:sp>
      <p:sp>
        <p:nvSpPr>
          <p:cNvPr id="5" name="Text 2"/>
          <p:cNvSpPr/>
          <p:nvPr/>
        </p:nvSpPr>
        <p:spPr>
          <a:xfrm>
            <a:off x="2348389" y="3570803"/>
            <a:ext cx="2949416" cy="832961"/>
          </a:xfrm>
          <a:prstGeom prst="rect">
            <a:avLst/>
          </a:prstGeom>
          <a:noFill/>
          <a:ln/>
        </p:spPr>
        <p:txBody>
          <a:bodyPr wrap="squar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Data Ingestion Methods</a:t>
            </a:r>
            <a:endParaRPr lang="en-US" sz="2624" dirty="0"/>
          </a:p>
        </p:txBody>
      </p:sp>
      <p:sp>
        <p:nvSpPr>
          <p:cNvPr id="6" name="Text 3"/>
          <p:cNvSpPr/>
          <p:nvPr/>
        </p:nvSpPr>
        <p:spPr>
          <a:xfrm>
            <a:off x="2703790" y="4653677"/>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Azure Data Factory</a:t>
            </a:r>
            <a:endParaRPr lang="en-US" sz="1750" dirty="0"/>
          </a:p>
        </p:txBody>
      </p:sp>
      <p:sp>
        <p:nvSpPr>
          <p:cNvPr id="7" name="Text 4"/>
          <p:cNvSpPr/>
          <p:nvPr/>
        </p:nvSpPr>
        <p:spPr>
          <a:xfrm>
            <a:off x="2703790" y="5097899"/>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Azure Databricks</a:t>
            </a:r>
            <a:endParaRPr lang="en-US" sz="1750" dirty="0"/>
          </a:p>
        </p:txBody>
      </p:sp>
      <p:sp>
        <p:nvSpPr>
          <p:cNvPr id="8" name="Text 5"/>
          <p:cNvSpPr/>
          <p:nvPr/>
        </p:nvSpPr>
        <p:spPr>
          <a:xfrm>
            <a:off x="2703790" y="5542121"/>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Azure HDInsight</a:t>
            </a:r>
            <a:endParaRPr lang="en-US" sz="1750" dirty="0"/>
          </a:p>
        </p:txBody>
      </p:sp>
      <p:sp>
        <p:nvSpPr>
          <p:cNvPr id="9" name="Text 6"/>
          <p:cNvSpPr/>
          <p:nvPr/>
        </p:nvSpPr>
        <p:spPr>
          <a:xfrm>
            <a:off x="5847398" y="3570803"/>
            <a:ext cx="2949416" cy="832961"/>
          </a:xfrm>
          <a:prstGeom prst="rect">
            <a:avLst/>
          </a:prstGeom>
          <a:noFill/>
          <a:ln/>
        </p:spPr>
        <p:txBody>
          <a:bodyPr wrap="squar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File Naming and Organization</a:t>
            </a:r>
            <a:endParaRPr lang="en-US" sz="2624" dirty="0"/>
          </a:p>
        </p:txBody>
      </p:sp>
      <p:sp>
        <p:nvSpPr>
          <p:cNvPr id="10" name="Text 7"/>
          <p:cNvSpPr/>
          <p:nvPr/>
        </p:nvSpPr>
        <p:spPr>
          <a:xfrm>
            <a:off x="5847398" y="4625935"/>
            <a:ext cx="29494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Use structured folder systems, systematic file naming approaches, and data partitions to enhance data accessibility.</a:t>
            </a:r>
            <a:endParaRPr lang="en-US" sz="1750" dirty="0"/>
          </a:p>
        </p:txBody>
      </p:sp>
      <p:sp>
        <p:nvSpPr>
          <p:cNvPr id="11" name="Text 8"/>
          <p:cNvSpPr/>
          <p:nvPr/>
        </p:nvSpPr>
        <p:spPr>
          <a:xfrm>
            <a:off x="9346406" y="3570803"/>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Data Replication</a:t>
            </a:r>
            <a:endParaRPr lang="en-US" sz="2624" dirty="0"/>
          </a:p>
        </p:txBody>
      </p:sp>
      <p:sp>
        <p:nvSpPr>
          <p:cNvPr id="12" name="Text 9"/>
          <p:cNvSpPr/>
          <p:nvPr/>
        </p:nvSpPr>
        <p:spPr>
          <a:xfrm>
            <a:off x="9346406" y="4209455"/>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replication is critical for maintaining data integrity, disaster recovery, and ensuring data is always available.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27" name="Shape 2">
            <a:extLst>
              <a:ext uri="{FF2B5EF4-FFF2-40B4-BE49-F238E27FC236}">
                <a16:creationId xmlns:a16="http://schemas.microsoft.com/office/drawing/2014/main" id="{335DFEC7-921B-0DF6-62B2-CE44C53F5AA1}"/>
              </a:ext>
            </a:extLst>
          </p:cNvPr>
          <p:cNvSpPr/>
          <p:nvPr/>
        </p:nvSpPr>
        <p:spPr>
          <a:xfrm>
            <a:off x="2057006" y="4792660"/>
            <a:ext cx="11136108" cy="3415903"/>
          </a:xfrm>
          <a:prstGeom prst="roundRect">
            <a:avLst>
              <a:gd name="adj" fmla="val 11709"/>
            </a:avLst>
          </a:prstGeom>
          <a:solidFill>
            <a:srgbClr val="00002E"/>
          </a:solidFill>
          <a:ln w="55483">
            <a:solidFill>
              <a:srgbClr val="262654"/>
            </a:solidFill>
            <a:prstDash val="solid"/>
          </a:ln>
        </p:spPr>
        <p:txBody>
          <a:bodyPr/>
          <a:lstStyle/>
          <a:p>
            <a:endParaRPr lang="en-US"/>
          </a:p>
        </p:txBody>
      </p:sp>
      <p:sp>
        <p:nvSpPr>
          <p:cNvPr id="25" name="Shape 6">
            <a:extLst>
              <a:ext uri="{FF2B5EF4-FFF2-40B4-BE49-F238E27FC236}">
                <a16:creationId xmlns:a16="http://schemas.microsoft.com/office/drawing/2014/main" id="{DD590B0A-A6BC-8D61-C561-9B62797E9949}"/>
              </a:ext>
            </a:extLst>
          </p:cNvPr>
          <p:cNvSpPr/>
          <p:nvPr/>
        </p:nvSpPr>
        <p:spPr>
          <a:xfrm>
            <a:off x="2348389" y="5350551"/>
            <a:ext cx="10553343" cy="637103"/>
          </a:xfrm>
          <a:prstGeom prst="rect">
            <a:avLst/>
          </a:prstGeom>
          <a:solidFill>
            <a:srgbClr val="312140"/>
          </a:solidFill>
          <a:ln/>
        </p:spPr>
        <p:txBody>
          <a:bodyPr/>
          <a:lstStyle/>
          <a:p>
            <a:endParaRPr lang="en-US"/>
          </a:p>
        </p:txBody>
      </p:sp>
      <p:sp>
        <p:nvSpPr>
          <p:cNvPr id="4" name="Text 1"/>
          <p:cNvSpPr/>
          <p:nvPr/>
        </p:nvSpPr>
        <p:spPr>
          <a:xfrm>
            <a:off x="2348389" y="1490305"/>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Lake vs. Other Azure Storage Solutions</a:t>
            </a:r>
            <a:endParaRPr lang="en-US" sz="4374" dirty="0"/>
          </a:p>
        </p:txBody>
      </p:sp>
      <p:sp>
        <p:nvSpPr>
          <p:cNvPr id="6" name="Text 3"/>
          <p:cNvSpPr/>
          <p:nvPr/>
        </p:nvSpPr>
        <p:spPr>
          <a:xfrm>
            <a:off x="2627352" y="4840524"/>
            <a:ext cx="2825234"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Lake Gen2</a:t>
            </a:r>
            <a:endParaRPr lang="en-US" sz="1750" dirty="0"/>
          </a:p>
        </p:txBody>
      </p:sp>
      <p:sp>
        <p:nvSpPr>
          <p:cNvPr id="7" name="Text 4"/>
          <p:cNvSpPr/>
          <p:nvPr/>
        </p:nvSpPr>
        <p:spPr>
          <a:xfrm>
            <a:off x="5904548" y="4840524"/>
            <a:ext cx="2821424"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Blob Storage</a:t>
            </a:r>
            <a:endParaRPr lang="en-US" sz="1750" dirty="0"/>
          </a:p>
        </p:txBody>
      </p:sp>
      <p:sp>
        <p:nvSpPr>
          <p:cNvPr id="8" name="Text 5"/>
          <p:cNvSpPr/>
          <p:nvPr/>
        </p:nvSpPr>
        <p:spPr>
          <a:xfrm>
            <a:off x="9177933" y="4840524"/>
            <a:ext cx="2825234"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Azure Table Storage</a:t>
            </a:r>
            <a:endParaRPr lang="en-US" sz="1750" dirty="0"/>
          </a:p>
        </p:txBody>
      </p:sp>
      <p:sp>
        <p:nvSpPr>
          <p:cNvPr id="9" name="Text 6"/>
          <p:cNvSpPr/>
          <p:nvPr/>
        </p:nvSpPr>
        <p:spPr>
          <a:xfrm>
            <a:off x="2627352" y="5492867"/>
            <a:ext cx="2825234"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Structured storage</a:t>
            </a:r>
            <a:endParaRPr lang="en-US" sz="1750" dirty="0"/>
          </a:p>
        </p:txBody>
      </p:sp>
      <p:sp>
        <p:nvSpPr>
          <p:cNvPr id="10" name="Text 7"/>
          <p:cNvSpPr/>
          <p:nvPr/>
        </p:nvSpPr>
        <p:spPr>
          <a:xfrm>
            <a:off x="5904548" y="5492867"/>
            <a:ext cx="2821424"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Object storage</a:t>
            </a:r>
            <a:endParaRPr lang="en-US" sz="1750" dirty="0"/>
          </a:p>
        </p:txBody>
      </p:sp>
      <p:sp>
        <p:nvSpPr>
          <p:cNvPr id="11" name="Text 8"/>
          <p:cNvSpPr/>
          <p:nvPr/>
        </p:nvSpPr>
        <p:spPr>
          <a:xfrm>
            <a:off x="9177933" y="5492867"/>
            <a:ext cx="2825234"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Structured NoSQL storage</a:t>
            </a:r>
            <a:endParaRPr lang="en-US" sz="1750" dirty="0"/>
          </a:p>
        </p:txBody>
      </p:sp>
      <p:sp>
        <p:nvSpPr>
          <p:cNvPr id="12" name="Text 9"/>
          <p:cNvSpPr/>
          <p:nvPr/>
        </p:nvSpPr>
        <p:spPr>
          <a:xfrm>
            <a:off x="2627352" y="6145211"/>
            <a:ext cx="2825234"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Scalability and complex querying</a:t>
            </a:r>
            <a:endParaRPr lang="en-US" sz="1750" dirty="0"/>
          </a:p>
        </p:txBody>
      </p:sp>
      <p:sp>
        <p:nvSpPr>
          <p:cNvPr id="13" name="Text 10"/>
          <p:cNvSpPr/>
          <p:nvPr/>
        </p:nvSpPr>
        <p:spPr>
          <a:xfrm>
            <a:off x="5904548" y="6145211"/>
            <a:ext cx="2821424"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Unstructured data types like images and videos</a:t>
            </a:r>
            <a:endParaRPr lang="en-US" sz="1750" dirty="0"/>
          </a:p>
        </p:txBody>
      </p:sp>
      <p:sp>
        <p:nvSpPr>
          <p:cNvPr id="14" name="Text 11"/>
          <p:cNvSpPr/>
          <p:nvPr/>
        </p:nvSpPr>
        <p:spPr>
          <a:xfrm>
            <a:off x="9177933" y="6145211"/>
            <a:ext cx="2825234"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Structured data types</a:t>
            </a:r>
            <a:endParaRPr lang="en-US" sz="1750" dirty="0"/>
          </a:p>
        </p:txBody>
      </p:sp>
      <p:sp>
        <p:nvSpPr>
          <p:cNvPr id="26" name="Shape 13">
            <a:extLst>
              <a:ext uri="{FF2B5EF4-FFF2-40B4-BE49-F238E27FC236}">
                <a16:creationId xmlns:a16="http://schemas.microsoft.com/office/drawing/2014/main" id="{091A19F1-3A0C-4AF2-6444-D30E3D7BBA1D}"/>
              </a:ext>
            </a:extLst>
          </p:cNvPr>
          <p:cNvSpPr/>
          <p:nvPr/>
        </p:nvSpPr>
        <p:spPr>
          <a:xfrm>
            <a:off x="2348389" y="7015149"/>
            <a:ext cx="10553343" cy="992505"/>
          </a:xfrm>
          <a:prstGeom prst="rect">
            <a:avLst/>
          </a:prstGeom>
          <a:solidFill>
            <a:srgbClr val="312140"/>
          </a:solidFill>
          <a:ln/>
        </p:spPr>
        <p:txBody>
          <a:bodyPr/>
          <a:lstStyle/>
          <a:p>
            <a:endParaRPr lang="en-US"/>
          </a:p>
        </p:txBody>
      </p:sp>
      <p:sp>
        <p:nvSpPr>
          <p:cNvPr id="17" name="Text 14"/>
          <p:cNvSpPr/>
          <p:nvPr/>
        </p:nvSpPr>
        <p:spPr>
          <a:xfrm>
            <a:off x="9177933" y="7152956"/>
            <a:ext cx="2825234"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Designed for specific use cases like IoT</a:t>
            </a:r>
            <a:endParaRPr lang="en-US" sz="1750" dirty="0"/>
          </a:p>
        </p:txBody>
      </p:sp>
      <p:pic>
        <p:nvPicPr>
          <p:cNvPr id="20" name="Picture 19" descr="A screenshot of a computer&#10;&#10;Description automatically generated">
            <a:extLst>
              <a:ext uri="{FF2B5EF4-FFF2-40B4-BE49-F238E27FC236}">
                <a16:creationId xmlns:a16="http://schemas.microsoft.com/office/drawing/2014/main" id="{6093AF58-502D-D2A5-8BEA-4C184316498A}"/>
              </a:ext>
            </a:extLst>
          </p:cNvPr>
          <p:cNvPicPr>
            <a:picLocks noChangeAspect="1"/>
          </p:cNvPicPr>
          <p:nvPr/>
        </p:nvPicPr>
        <p:blipFill>
          <a:blip r:embed="rId4"/>
          <a:stretch>
            <a:fillRect/>
          </a:stretch>
        </p:blipFill>
        <p:spPr>
          <a:xfrm>
            <a:off x="2348389" y="3063089"/>
            <a:ext cx="2934864" cy="1470645"/>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E2611B5D-FC1A-3151-5AEE-4A6567642FC7}"/>
              </a:ext>
            </a:extLst>
          </p:cNvPr>
          <p:cNvPicPr>
            <a:picLocks noChangeAspect="1"/>
          </p:cNvPicPr>
          <p:nvPr/>
        </p:nvPicPr>
        <p:blipFill>
          <a:blip r:embed="rId5"/>
          <a:stretch>
            <a:fillRect/>
          </a:stretch>
        </p:blipFill>
        <p:spPr>
          <a:xfrm>
            <a:off x="5904548" y="3063089"/>
            <a:ext cx="2934864" cy="1470645"/>
          </a:xfrm>
          <a:prstGeom prst="rect">
            <a:avLst/>
          </a:prstGeom>
        </p:spPr>
      </p:pic>
      <p:sp>
        <p:nvSpPr>
          <p:cNvPr id="15" name="Text 12"/>
          <p:cNvSpPr/>
          <p:nvPr/>
        </p:nvSpPr>
        <p:spPr>
          <a:xfrm>
            <a:off x="2627352" y="7152956"/>
            <a:ext cx="2825234"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more powerful solution for advanced analytics</a:t>
            </a:r>
            <a:endParaRPr lang="en-US" sz="1750" dirty="0"/>
          </a:p>
        </p:txBody>
      </p:sp>
      <p:sp>
        <p:nvSpPr>
          <p:cNvPr id="16" name="Text 13"/>
          <p:cNvSpPr/>
          <p:nvPr/>
        </p:nvSpPr>
        <p:spPr>
          <a:xfrm>
            <a:off x="5904548" y="7152956"/>
            <a:ext cx="2821424"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Simple storage for everyday scenarios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1596152"/>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Security and Compliance in Azure Data Lake Gen2</a:t>
            </a:r>
            <a:endParaRPr lang="en-US" sz="4374" dirty="0"/>
          </a:p>
        </p:txBody>
      </p:sp>
      <p:sp>
        <p:nvSpPr>
          <p:cNvPr id="5" name="Text 2"/>
          <p:cNvSpPr/>
          <p:nvPr/>
        </p:nvSpPr>
        <p:spPr>
          <a:xfrm>
            <a:off x="2348389" y="3540323"/>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Access Control</a:t>
            </a:r>
            <a:endParaRPr lang="en-US" sz="2624" dirty="0"/>
          </a:p>
        </p:txBody>
      </p:sp>
      <p:sp>
        <p:nvSpPr>
          <p:cNvPr id="6" name="Text 3"/>
          <p:cNvSpPr/>
          <p:nvPr/>
        </p:nvSpPr>
        <p:spPr>
          <a:xfrm>
            <a:off x="2348389" y="4178975"/>
            <a:ext cx="29494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Access control mechanisms such as Azure RBAC and ACLs are in place to ensure fine-grained permission management.</a:t>
            </a:r>
            <a:endParaRPr lang="en-US" sz="1750" dirty="0"/>
          </a:p>
        </p:txBody>
      </p:sp>
      <p:sp>
        <p:nvSpPr>
          <p:cNvPr id="7" name="Text 4"/>
          <p:cNvSpPr/>
          <p:nvPr/>
        </p:nvSpPr>
        <p:spPr>
          <a:xfrm>
            <a:off x="5847398" y="3540323"/>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Data Security</a:t>
            </a:r>
            <a:endParaRPr lang="en-US" sz="2624" dirty="0"/>
          </a:p>
        </p:txBody>
      </p:sp>
      <p:sp>
        <p:nvSpPr>
          <p:cNvPr id="8" name="Text 5"/>
          <p:cNvSpPr/>
          <p:nvPr/>
        </p:nvSpPr>
        <p:spPr>
          <a:xfrm>
            <a:off x="5847398" y="4178975"/>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is encrypted at rest using Azure Storage Service Encryption and in transit using HTTPS, ensuring data security.</a:t>
            </a:r>
            <a:endParaRPr lang="en-US" sz="1750" dirty="0"/>
          </a:p>
        </p:txBody>
      </p:sp>
      <p:sp>
        <p:nvSpPr>
          <p:cNvPr id="9" name="Text 6"/>
          <p:cNvSpPr/>
          <p:nvPr/>
        </p:nvSpPr>
        <p:spPr>
          <a:xfrm>
            <a:off x="9346406" y="3540323"/>
            <a:ext cx="2949416" cy="1249442"/>
          </a:xfrm>
          <a:prstGeom prst="rect">
            <a:avLst/>
          </a:prstGeom>
          <a:noFill/>
          <a:ln/>
        </p:spPr>
        <p:txBody>
          <a:bodyPr wrap="squar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Auditing and Monitoring Capabilities</a:t>
            </a:r>
            <a:endParaRPr lang="en-US" sz="2624" dirty="0"/>
          </a:p>
        </p:txBody>
      </p:sp>
      <p:sp>
        <p:nvSpPr>
          <p:cNvPr id="10" name="Text 7"/>
          <p:cNvSpPr/>
          <p:nvPr/>
        </p:nvSpPr>
        <p:spPr>
          <a:xfrm>
            <a:off x="9346406" y="5011936"/>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Robust auditing and monitoring capabilities track data access and modifications for compliance and security.</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91393"/>
          </a:xfrm>
          <a:prstGeom prst="rect">
            <a:avLst/>
          </a:prstGeom>
          <a:solidFill>
            <a:srgbClr val="00002E">
              <a:alpha val="75000"/>
            </a:srgbClr>
          </a:solidFill>
          <a:ln w="38814">
            <a:solidFill>
              <a:srgbClr val="262654"/>
            </a:solidFill>
            <a:prstDash val="solid"/>
          </a:ln>
        </p:spPr>
        <p:txBody>
          <a:bodyPr/>
          <a:lstStyle/>
          <a:p>
            <a:endParaRPr lang="en-US"/>
          </a:p>
        </p:txBody>
      </p:sp>
      <p:sp>
        <p:nvSpPr>
          <p:cNvPr id="4" name="Text 1"/>
          <p:cNvSpPr/>
          <p:nvPr/>
        </p:nvSpPr>
        <p:spPr>
          <a:xfrm>
            <a:off x="6581656" y="427673"/>
            <a:ext cx="6953488" cy="972026"/>
          </a:xfrm>
          <a:prstGeom prst="rect">
            <a:avLst/>
          </a:prstGeom>
          <a:noFill/>
          <a:ln/>
        </p:spPr>
        <p:txBody>
          <a:bodyPr wrap="squar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Advanced Topics and Best Practices for Azure Data Lakes</a:t>
            </a:r>
            <a:endParaRPr lang="en-US" sz="3062" dirty="0"/>
          </a:p>
        </p:txBody>
      </p:sp>
      <p:sp>
        <p:nvSpPr>
          <p:cNvPr id="5" name="Shape 2"/>
          <p:cNvSpPr/>
          <p:nvPr/>
        </p:nvSpPr>
        <p:spPr>
          <a:xfrm>
            <a:off x="6581656" y="1754386"/>
            <a:ext cx="349925" cy="349925"/>
          </a:xfrm>
          <a:prstGeom prst="roundRect">
            <a:avLst>
              <a:gd name="adj" fmla="val 80009"/>
            </a:avLst>
          </a:prstGeom>
          <a:solidFill>
            <a:srgbClr val="00002E"/>
          </a:solidFill>
          <a:ln w="19407">
            <a:solidFill>
              <a:srgbClr val="F2B42D"/>
            </a:solidFill>
            <a:prstDash val="solid"/>
          </a:ln>
        </p:spPr>
        <p:txBody>
          <a:bodyPr/>
          <a:lstStyle/>
          <a:p>
            <a:endParaRPr lang="en-US"/>
          </a:p>
        </p:txBody>
      </p:sp>
      <p:sp>
        <p:nvSpPr>
          <p:cNvPr id="6" name="Text 3"/>
          <p:cNvSpPr/>
          <p:nvPr/>
        </p:nvSpPr>
        <p:spPr>
          <a:xfrm>
            <a:off x="6687979" y="1783437"/>
            <a:ext cx="137160" cy="291703"/>
          </a:xfrm>
          <a:prstGeom prst="rect">
            <a:avLst/>
          </a:prstGeom>
          <a:noFill/>
          <a:ln/>
        </p:spPr>
        <p:txBody>
          <a:bodyPr wrap="none" rtlCol="0" anchor="t"/>
          <a:lstStyle/>
          <a:p>
            <a:pPr marL="0" indent="0" algn="ctr">
              <a:lnSpc>
                <a:spcPts val="2296"/>
              </a:lnSpc>
              <a:buNone/>
            </a:pPr>
            <a:r>
              <a:rPr lang="en-US" sz="1837" b="1" dirty="0">
                <a:solidFill>
                  <a:srgbClr val="F2B42D"/>
                </a:solidFill>
                <a:latin typeface="Nunito" pitchFamily="34" charset="0"/>
                <a:ea typeface="Nunito" pitchFamily="34" charset="-122"/>
                <a:cs typeface="Nunito" pitchFamily="34" charset="-120"/>
              </a:rPr>
              <a:t>1</a:t>
            </a:r>
            <a:endParaRPr lang="en-US" sz="1837" dirty="0"/>
          </a:p>
        </p:txBody>
      </p:sp>
      <p:sp>
        <p:nvSpPr>
          <p:cNvPr id="7" name="Text 4"/>
          <p:cNvSpPr/>
          <p:nvPr/>
        </p:nvSpPr>
        <p:spPr>
          <a:xfrm>
            <a:off x="7087076" y="1807845"/>
            <a:ext cx="2468880" cy="243007"/>
          </a:xfrm>
          <a:prstGeom prst="rect">
            <a:avLst/>
          </a:prstGeom>
          <a:noFill/>
          <a:ln/>
        </p:spPr>
        <p:txBody>
          <a:bodyPr wrap="none" rtlCol="0" anchor="t"/>
          <a:lstStyle/>
          <a:p>
            <a:pPr marL="0" indent="0">
              <a:lnSpc>
                <a:spcPts val="1914"/>
              </a:lnSpc>
              <a:buNone/>
            </a:pPr>
            <a:r>
              <a:rPr lang="en-US" sz="1531" b="1" dirty="0">
                <a:solidFill>
                  <a:srgbClr val="F2B42D"/>
                </a:solidFill>
                <a:latin typeface="Nunito" pitchFamily="34" charset="0"/>
                <a:ea typeface="Nunito" pitchFamily="34" charset="-122"/>
                <a:cs typeface="Nunito" pitchFamily="34" charset="-120"/>
              </a:rPr>
              <a:t>Data Partitioning Strategies</a:t>
            </a:r>
            <a:endParaRPr lang="en-US" sz="1531" dirty="0"/>
          </a:p>
        </p:txBody>
      </p:sp>
      <p:sp>
        <p:nvSpPr>
          <p:cNvPr id="8" name="Text 5"/>
          <p:cNvSpPr/>
          <p:nvPr/>
        </p:nvSpPr>
        <p:spPr>
          <a:xfrm>
            <a:off x="7087076" y="2206347"/>
            <a:ext cx="2893576" cy="746165"/>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Advanced data partitioning strategies enhance querying efficiency and performance significantly.</a:t>
            </a:r>
            <a:endParaRPr lang="en-US" sz="1225" dirty="0"/>
          </a:p>
        </p:txBody>
      </p:sp>
      <p:sp>
        <p:nvSpPr>
          <p:cNvPr id="9" name="Shape 6"/>
          <p:cNvSpPr/>
          <p:nvPr/>
        </p:nvSpPr>
        <p:spPr>
          <a:xfrm>
            <a:off x="10136148" y="1754386"/>
            <a:ext cx="349925" cy="349925"/>
          </a:xfrm>
          <a:prstGeom prst="roundRect">
            <a:avLst>
              <a:gd name="adj" fmla="val 80009"/>
            </a:avLst>
          </a:prstGeom>
          <a:solidFill>
            <a:srgbClr val="00002E"/>
          </a:solidFill>
          <a:ln w="19407">
            <a:solidFill>
              <a:srgbClr val="D7425E"/>
            </a:solidFill>
            <a:prstDash val="solid"/>
          </a:ln>
        </p:spPr>
        <p:txBody>
          <a:bodyPr/>
          <a:lstStyle/>
          <a:p>
            <a:endParaRPr lang="en-US"/>
          </a:p>
        </p:txBody>
      </p:sp>
      <p:sp>
        <p:nvSpPr>
          <p:cNvPr id="10" name="Text 7"/>
          <p:cNvSpPr/>
          <p:nvPr/>
        </p:nvSpPr>
        <p:spPr>
          <a:xfrm>
            <a:off x="10242471" y="1783437"/>
            <a:ext cx="137160" cy="291703"/>
          </a:xfrm>
          <a:prstGeom prst="rect">
            <a:avLst/>
          </a:prstGeom>
          <a:noFill/>
          <a:ln/>
        </p:spPr>
        <p:txBody>
          <a:bodyPr wrap="none" rtlCol="0" anchor="t"/>
          <a:lstStyle/>
          <a:p>
            <a:pPr marL="0" indent="0" algn="ctr">
              <a:lnSpc>
                <a:spcPts val="2296"/>
              </a:lnSpc>
              <a:buNone/>
            </a:pPr>
            <a:r>
              <a:rPr lang="en-US" sz="1837" b="1" dirty="0">
                <a:solidFill>
                  <a:srgbClr val="D7425E"/>
                </a:solidFill>
                <a:latin typeface="Nunito" pitchFamily="34" charset="0"/>
                <a:ea typeface="Nunito" pitchFamily="34" charset="-122"/>
                <a:cs typeface="Nunito" pitchFamily="34" charset="-120"/>
              </a:rPr>
              <a:t>2</a:t>
            </a:r>
            <a:endParaRPr lang="en-US" sz="1837" dirty="0"/>
          </a:p>
        </p:txBody>
      </p:sp>
      <p:sp>
        <p:nvSpPr>
          <p:cNvPr id="11" name="Text 8"/>
          <p:cNvSpPr/>
          <p:nvPr/>
        </p:nvSpPr>
        <p:spPr>
          <a:xfrm>
            <a:off x="10641568" y="1807845"/>
            <a:ext cx="2560320" cy="243007"/>
          </a:xfrm>
          <a:prstGeom prst="rect">
            <a:avLst/>
          </a:prstGeom>
          <a:noFill/>
          <a:ln/>
        </p:spPr>
        <p:txBody>
          <a:bodyPr wrap="none" rtlCol="0" anchor="t"/>
          <a:lstStyle/>
          <a:p>
            <a:pPr marL="0" indent="0">
              <a:lnSpc>
                <a:spcPts val="1914"/>
              </a:lnSpc>
              <a:buNone/>
            </a:pPr>
            <a:r>
              <a:rPr lang="en-US" sz="1531" b="1" dirty="0">
                <a:solidFill>
                  <a:srgbClr val="D7425E"/>
                </a:solidFill>
                <a:latin typeface="Nunito" pitchFamily="34" charset="0"/>
                <a:ea typeface="Nunito" pitchFamily="34" charset="-122"/>
                <a:cs typeface="Nunito" pitchFamily="34" charset="-120"/>
              </a:rPr>
              <a:t>Indexing for Faster Querying</a:t>
            </a:r>
            <a:endParaRPr lang="en-US" sz="1531" dirty="0"/>
          </a:p>
        </p:txBody>
      </p:sp>
      <p:sp>
        <p:nvSpPr>
          <p:cNvPr id="12" name="Text 9"/>
          <p:cNvSpPr/>
          <p:nvPr/>
        </p:nvSpPr>
        <p:spPr>
          <a:xfrm>
            <a:off x="10641568" y="2206347"/>
            <a:ext cx="2893576" cy="746165"/>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Indexing reduces data scans, improving speed and performance when querying a data lake.</a:t>
            </a:r>
            <a:endParaRPr lang="en-US" sz="1225" dirty="0"/>
          </a:p>
        </p:txBody>
      </p:sp>
      <p:sp>
        <p:nvSpPr>
          <p:cNvPr id="13" name="Shape 10"/>
          <p:cNvSpPr/>
          <p:nvPr/>
        </p:nvSpPr>
        <p:spPr>
          <a:xfrm>
            <a:off x="6581656" y="3229451"/>
            <a:ext cx="349925" cy="349925"/>
          </a:xfrm>
          <a:prstGeom prst="roundRect">
            <a:avLst>
              <a:gd name="adj" fmla="val 80009"/>
            </a:avLst>
          </a:prstGeom>
          <a:solidFill>
            <a:srgbClr val="00002E"/>
          </a:solidFill>
          <a:ln w="19407">
            <a:solidFill>
              <a:srgbClr val="DD785E"/>
            </a:solidFill>
            <a:prstDash val="solid"/>
          </a:ln>
        </p:spPr>
        <p:txBody>
          <a:bodyPr/>
          <a:lstStyle/>
          <a:p>
            <a:endParaRPr lang="en-US"/>
          </a:p>
        </p:txBody>
      </p:sp>
      <p:sp>
        <p:nvSpPr>
          <p:cNvPr id="14" name="Text 11"/>
          <p:cNvSpPr/>
          <p:nvPr/>
        </p:nvSpPr>
        <p:spPr>
          <a:xfrm>
            <a:off x="6687979" y="3258502"/>
            <a:ext cx="137160" cy="291703"/>
          </a:xfrm>
          <a:prstGeom prst="rect">
            <a:avLst/>
          </a:prstGeom>
          <a:noFill/>
          <a:ln/>
        </p:spPr>
        <p:txBody>
          <a:bodyPr wrap="none" rtlCol="0" anchor="t"/>
          <a:lstStyle/>
          <a:p>
            <a:pPr marL="0" indent="0" algn="ctr">
              <a:lnSpc>
                <a:spcPts val="2296"/>
              </a:lnSpc>
              <a:buNone/>
            </a:pPr>
            <a:r>
              <a:rPr lang="en-US" sz="1837" b="1" dirty="0">
                <a:solidFill>
                  <a:srgbClr val="DD785E"/>
                </a:solidFill>
                <a:latin typeface="Nunito" pitchFamily="34" charset="0"/>
                <a:ea typeface="Nunito" pitchFamily="34" charset="-122"/>
                <a:cs typeface="Nunito" pitchFamily="34" charset="-120"/>
              </a:rPr>
              <a:t>3</a:t>
            </a:r>
            <a:endParaRPr lang="en-US" sz="1837" dirty="0"/>
          </a:p>
        </p:txBody>
      </p:sp>
      <p:sp>
        <p:nvSpPr>
          <p:cNvPr id="15" name="Text 12"/>
          <p:cNvSpPr/>
          <p:nvPr/>
        </p:nvSpPr>
        <p:spPr>
          <a:xfrm>
            <a:off x="7087076" y="3282910"/>
            <a:ext cx="2893576" cy="486013"/>
          </a:xfrm>
          <a:prstGeom prst="rect">
            <a:avLst/>
          </a:prstGeom>
          <a:noFill/>
          <a:ln/>
        </p:spPr>
        <p:txBody>
          <a:bodyPr wrap="square" rtlCol="0" anchor="t"/>
          <a:lstStyle/>
          <a:p>
            <a:pPr marL="0" indent="0">
              <a:lnSpc>
                <a:spcPts val="1914"/>
              </a:lnSpc>
              <a:buNone/>
            </a:pPr>
            <a:r>
              <a:rPr lang="en-US" sz="1531" b="1" dirty="0">
                <a:solidFill>
                  <a:srgbClr val="DD785E"/>
                </a:solidFill>
                <a:latin typeface="Nunito" pitchFamily="34" charset="0"/>
                <a:ea typeface="Nunito" pitchFamily="34" charset="-122"/>
                <a:cs typeface="Nunito" pitchFamily="34" charset="-120"/>
              </a:rPr>
              <a:t>Custom Applications with Azure Data Lake Store SDK</a:t>
            </a:r>
            <a:endParaRPr lang="en-US" sz="1531" dirty="0"/>
          </a:p>
        </p:txBody>
      </p:sp>
      <p:sp>
        <p:nvSpPr>
          <p:cNvPr id="16" name="Text 13"/>
          <p:cNvSpPr/>
          <p:nvPr/>
        </p:nvSpPr>
        <p:spPr>
          <a:xfrm>
            <a:off x="7087076" y="3924419"/>
            <a:ext cx="2893576" cy="746165"/>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Azure Data Lake Store SDK enables users to create custom apps for programmatic interactions with the platform.</a:t>
            </a:r>
            <a:endParaRPr lang="en-US" sz="1225" dirty="0"/>
          </a:p>
        </p:txBody>
      </p:sp>
      <p:sp>
        <p:nvSpPr>
          <p:cNvPr id="17" name="Shape 14"/>
          <p:cNvSpPr/>
          <p:nvPr/>
        </p:nvSpPr>
        <p:spPr>
          <a:xfrm>
            <a:off x="10136148" y="3229451"/>
            <a:ext cx="349925" cy="349925"/>
          </a:xfrm>
          <a:prstGeom prst="roundRect">
            <a:avLst>
              <a:gd name="adj" fmla="val 80009"/>
            </a:avLst>
          </a:prstGeom>
          <a:solidFill>
            <a:srgbClr val="00002E"/>
          </a:solidFill>
          <a:ln w="19407">
            <a:solidFill>
              <a:srgbClr val="48A8E2"/>
            </a:solidFill>
            <a:prstDash val="solid"/>
          </a:ln>
        </p:spPr>
        <p:txBody>
          <a:bodyPr/>
          <a:lstStyle/>
          <a:p>
            <a:endParaRPr lang="en-US"/>
          </a:p>
        </p:txBody>
      </p:sp>
      <p:sp>
        <p:nvSpPr>
          <p:cNvPr id="18" name="Text 15"/>
          <p:cNvSpPr/>
          <p:nvPr/>
        </p:nvSpPr>
        <p:spPr>
          <a:xfrm>
            <a:off x="10242471" y="3258502"/>
            <a:ext cx="137160" cy="291703"/>
          </a:xfrm>
          <a:prstGeom prst="rect">
            <a:avLst/>
          </a:prstGeom>
          <a:noFill/>
          <a:ln/>
        </p:spPr>
        <p:txBody>
          <a:bodyPr wrap="none" rtlCol="0" anchor="t"/>
          <a:lstStyle/>
          <a:p>
            <a:pPr marL="0" indent="0" algn="ctr">
              <a:lnSpc>
                <a:spcPts val="2296"/>
              </a:lnSpc>
              <a:buNone/>
            </a:pPr>
            <a:r>
              <a:rPr lang="en-US" sz="1837" b="1" dirty="0">
                <a:solidFill>
                  <a:srgbClr val="48A8E2"/>
                </a:solidFill>
                <a:latin typeface="Nunito" pitchFamily="34" charset="0"/>
                <a:ea typeface="Nunito" pitchFamily="34" charset="-122"/>
                <a:cs typeface="Nunito" pitchFamily="34" charset="-120"/>
              </a:rPr>
              <a:t>4</a:t>
            </a:r>
            <a:endParaRPr lang="en-US" sz="1837" dirty="0"/>
          </a:p>
        </p:txBody>
      </p:sp>
      <p:sp>
        <p:nvSpPr>
          <p:cNvPr id="19" name="Text 16"/>
          <p:cNvSpPr/>
          <p:nvPr/>
        </p:nvSpPr>
        <p:spPr>
          <a:xfrm>
            <a:off x="10641568" y="3282910"/>
            <a:ext cx="2796540" cy="243007"/>
          </a:xfrm>
          <a:prstGeom prst="rect">
            <a:avLst/>
          </a:prstGeom>
          <a:noFill/>
          <a:ln/>
        </p:spPr>
        <p:txBody>
          <a:bodyPr wrap="none" rtlCol="0" anchor="t"/>
          <a:lstStyle/>
          <a:p>
            <a:pPr marL="0" indent="0">
              <a:lnSpc>
                <a:spcPts val="1914"/>
              </a:lnSpc>
              <a:buNone/>
            </a:pPr>
            <a:r>
              <a:rPr lang="en-US" sz="1531" b="1" dirty="0">
                <a:solidFill>
                  <a:srgbClr val="48A8E2"/>
                </a:solidFill>
                <a:latin typeface="Nunito" pitchFamily="34" charset="0"/>
                <a:ea typeface="Nunito" pitchFamily="34" charset="-122"/>
                <a:cs typeface="Nunito" pitchFamily="34" charset="-120"/>
              </a:rPr>
              <a:t>Data Transformation Strategies</a:t>
            </a:r>
            <a:endParaRPr lang="en-US" sz="1531" dirty="0"/>
          </a:p>
        </p:txBody>
      </p:sp>
      <p:sp>
        <p:nvSpPr>
          <p:cNvPr id="20" name="Text 17"/>
          <p:cNvSpPr/>
          <p:nvPr/>
        </p:nvSpPr>
        <p:spPr>
          <a:xfrm>
            <a:off x="10641568" y="3681413"/>
            <a:ext cx="2893576" cy="497443"/>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ETL, ELT and data warehousing patterns enhance data transformation and analysis.</a:t>
            </a:r>
            <a:endParaRPr lang="en-US" sz="1225" dirty="0"/>
          </a:p>
        </p:txBody>
      </p:sp>
      <p:sp>
        <p:nvSpPr>
          <p:cNvPr id="21" name="Shape 18"/>
          <p:cNvSpPr/>
          <p:nvPr/>
        </p:nvSpPr>
        <p:spPr>
          <a:xfrm>
            <a:off x="6581656" y="4947523"/>
            <a:ext cx="349925" cy="349925"/>
          </a:xfrm>
          <a:prstGeom prst="roundRect">
            <a:avLst>
              <a:gd name="adj" fmla="val 80009"/>
            </a:avLst>
          </a:prstGeom>
          <a:solidFill>
            <a:srgbClr val="00002E"/>
          </a:solidFill>
          <a:ln w="19407">
            <a:solidFill>
              <a:srgbClr val="59ABA9"/>
            </a:solidFill>
            <a:prstDash val="solid"/>
          </a:ln>
        </p:spPr>
        <p:txBody>
          <a:bodyPr/>
          <a:lstStyle/>
          <a:p>
            <a:endParaRPr lang="en-US"/>
          </a:p>
        </p:txBody>
      </p:sp>
      <p:sp>
        <p:nvSpPr>
          <p:cNvPr id="22" name="Text 19"/>
          <p:cNvSpPr/>
          <p:nvPr/>
        </p:nvSpPr>
        <p:spPr>
          <a:xfrm>
            <a:off x="6687979" y="4976574"/>
            <a:ext cx="137160" cy="291703"/>
          </a:xfrm>
          <a:prstGeom prst="rect">
            <a:avLst/>
          </a:prstGeom>
          <a:noFill/>
          <a:ln/>
        </p:spPr>
        <p:txBody>
          <a:bodyPr wrap="none" rtlCol="0" anchor="t"/>
          <a:lstStyle/>
          <a:p>
            <a:pPr marL="0" indent="0" algn="ctr">
              <a:lnSpc>
                <a:spcPts val="2296"/>
              </a:lnSpc>
              <a:buNone/>
            </a:pPr>
            <a:r>
              <a:rPr lang="en-US" sz="1837" b="1" dirty="0">
                <a:solidFill>
                  <a:srgbClr val="59ABA9"/>
                </a:solidFill>
                <a:latin typeface="Nunito" pitchFamily="34" charset="0"/>
                <a:ea typeface="Nunito" pitchFamily="34" charset="-122"/>
                <a:cs typeface="Nunito" pitchFamily="34" charset="-120"/>
              </a:rPr>
              <a:t>5</a:t>
            </a:r>
            <a:endParaRPr lang="en-US" sz="1837" dirty="0"/>
          </a:p>
        </p:txBody>
      </p:sp>
      <p:sp>
        <p:nvSpPr>
          <p:cNvPr id="23" name="Text 20"/>
          <p:cNvSpPr/>
          <p:nvPr/>
        </p:nvSpPr>
        <p:spPr>
          <a:xfrm>
            <a:off x="7087076" y="5000982"/>
            <a:ext cx="1859280" cy="243007"/>
          </a:xfrm>
          <a:prstGeom prst="rect">
            <a:avLst/>
          </a:prstGeom>
          <a:noFill/>
          <a:ln/>
        </p:spPr>
        <p:txBody>
          <a:bodyPr wrap="none" rtlCol="0" anchor="t"/>
          <a:lstStyle/>
          <a:p>
            <a:pPr marL="0" indent="0">
              <a:lnSpc>
                <a:spcPts val="1914"/>
              </a:lnSpc>
              <a:buNone/>
            </a:pPr>
            <a:r>
              <a:rPr lang="en-US" sz="1531" b="1" dirty="0">
                <a:solidFill>
                  <a:srgbClr val="59ABA9"/>
                </a:solidFill>
                <a:latin typeface="Nunito" pitchFamily="34" charset="0"/>
                <a:ea typeface="Nunito" pitchFamily="34" charset="-122"/>
                <a:cs typeface="Nunito" pitchFamily="34" charset="-120"/>
              </a:rPr>
              <a:t>Data Schema Design</a:t>
            </a:r>
            <a:endParaRPr lang="en-US" sz="1531" dirty="0"/>
          </a:p>
        </p:txBody>
      </p:sp>
      <p:sp>
        <p:nvSpPr>
          <p:cNvPr id="24" name="Text 21"/>
          <p:cNvSpPr/>
          <p:nvPr/>
        </p:nvSpPr>
        <p:spPr>
          <a:xfrm>
            <a:off x="7087076" y="5399484"/>
            <a:ext cx="2893576" cy="746165"/>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Thoughtful data schema design considers scalability and compatibility with analytics tools.</a:t>
            </a:r>
            <a:endParaRPr lang="en-US" sz="1225" dirty="0"/>
          </a:p>
        </p:txBody>
      </p:sp>
      <p:sp>
        <p:nvSpPr>
          <p:cNvPr id="25" name="Shape 22"/>
          <p:cNvSpPr/>
          <p:nvPr/>
        </p:nvSpPr>
        <p:spPr>
          <a:xfrm>
            <a:off x="10136148" y="4947523"/>
            <a:ext cx="349925" cy="349925"/>
          </a:xfrm>
          <a:prstGeom prst="roundRect">
            <a:avLst>
              <a:gd name="adj" fmla="val 80009"/>
            </a:avLst>
          </a:prstGeom>
          <a:solidFill>
            <a:srgbClr val="00002E"/>
          </a:solidFill>
          <a:ln w="19407">
            <a:solidFill>
              <a:srgbClr val="F2B42D"/>
            </a:solidFill>
            <a:prstDash val="solid"/>
          </a:ln>
        </p:spPr>
        <p:txBody>
          <a:bodyPr/>
          <a:lstStyle/>
          <a:p>
            <a:endParaRPr lang="en-US"/>
          </a:p>
        </p:txBody>
      </p:sp>
      <p:sp>
        <p:nvSpPr>
          <p:cNvPr id="26" name="Text 23"/>
          <p:cNvSpPr/>
          <p:nvPr/>
        </p:nvSpPr>
        <p:spPr>
          <a:xfrm>
            <a:off x="10242471" y="4976574"/>
            <a:ext cx="137160" cy="291703"/>
          </a:xfrm>
          <a:prstGeom prst="rect">
            <a:avLst/>
          </a:prstGeom>
          <a:noFill/>
          <a:ln/>
        </p:spPr>
        <p:txBody>
          <a:bodyPr wrap="none" rtlCol="0" anchor="t"/>
          <a:lstStyle/>
          <a:p>
            <a:pPr marL="0" indent="0" algn="ctr">
              <a:lnSpc>
                <a:spcPts val="2296"/>
              </a:lnSpc>
              <a:buNone/>
            </a:pPr>
            <a:r>
              <a:rPr lang="en-US" sz="1837" b="1" dirty="0">
                <a:solidFill>
                  <a:srgbClr val="F2B42D"/>
                </a:solidFill>
                <a:latin typeface="Nunito" pitchFamily="34" charset="0"/>
                <a:ea typeface="Nunito" pitchFamily="34" charset="-122"/>
                <a:cs typeface="Nunito" pitchFamily="34" charset="-120"/>
              </a:rPr>
              <a:t>6</a:t>
            </a:r>
            <a:endParaRPr lang="en-US" sz="1837" dirty="0"/>
          </a:p>
        </p:txBody>
      </p:sp>
      <p:sp>
        <p:nvSpPr>
          <p:cNvPr id="27" name="Text 24"/>
          <p:cNvSpPr/>
          <p:nvPr/>
        </p:nvSpPr>
        <p:spPr>
          <a:xfrm>
            <a:off x="10641568" y="5000982"/>
            <a:ext cx="2316480" cy="243007"/>
          </a:xfrm>
          <a:prstGeom prst="rect">
            <a:avLst/>
          </a:prstGeom>
          <a:noFill/>
          <a:ln/>
        </p:spPr>
        <p:txBody>
          <a:bodyPr wrap="none" rtlCol="0" anchor="t"/>
          <a:lstStyle/>
          <a:p>
            <a:pPr marL="0" indent="0">
              <a:lnSpc>
                <a:spcPts val="1914"/>
              </a:lnSpc>
              <a:buNone/>
            </a:pPr>
            <a:r>
              <a:rPr lang="en-US" sz="1531" b="1" dirty="0">
                <a:solidFill>
                  <a:srgbClr val="F2B42D"/>
                </a:solidFill>
                <a:latin typeface="Nunito" pitchFamily="34" charset="0"/>
                <a:ea typeface="Nunito" pitchFamily="34" charset="-122"/>
                <a:cs typeface="Nunito" pitchFamily="34" charset="-120"/>
              </a:rPr>
              <a:t>Data Naming Conventions</a:t>
            </a:r>
            <a:endParaRPr lang="en-US" sz="1531" dirty="0"/>
          </a:p>
        </p:txBody>
      </p:sp>
      <p:sp>
        <p:nvSpPr>
          <p:cNvPr id="28" name="Text 25"/>
          <p:cNvSpPr/>
          <p:nvPr/>
        </p:nvSpPr>
        <p:spPr>
          <a:xfrm>
            <a:off x="10641568" y="5399484"/>
            <a:ext cx="2893576" cy="497443"/>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Use consistent data naming conventions for discoverability and maintenance.</a:t>
            </a:r>
            <a:endParaRPr lang="en-US" sz="1225" dirty="0"/>
          </a:p>
        </p:txBody>
      </p:sp>
      <p:sp>
        <p:nvSpPr>
          <p:cNvPr id="29" name="Shape 26"/>
          <p:cNvSpPr/>
          <p:nvPr/>
        </p:nvSpPr>
        <p:spPr>
          <a:xfrm>
            <a:off x="6581656" y="6422588"/>
            <a:ext cx="349925" cy="349925"/>
          </a:xfrm>
          <a:prstGeom prst="roundRect">
            <a:avLst>
              <a:gd name="adj" fmla="val 80009"/>
            </a:avLst>
          </a:prstGeom>
          <a:solidFill>
            <a:srgbClr val="00002E"/>
          </a:solidFill>
          <a:ln w="19407">
            <a:solidFill>
              <a:srgbClr val="D7425E"/>
            </a:solidFill>
            <a:prstDash val="solid"/>
          </a:ln>
        </p:spPr>
        <p:txBody>
          <a:bodyPr/>
          <a:lstStyle/>
          <a:p>
            <a:endParaRPr lang="en-US"/>
          </a:p>
        </p:txBody>
      </p:sp>
      <p:sp>
        <p:nvSpPr>
          <p:cNvPr id="30" name="Text 27"/>
          <p:cNvSpPr/>
          <p:nvPr/>
        </p:nvSpPr>
        <p:spPr>
          <a:xfrm>
            <a:off x="6687979" y="6451640"/>
            <a:ext cx="137160" cy="291703"/>
          </a:xfrm>
          <a:prstGeom prst="rect">
            <a:avLst/>
          </a:prstGeom>
          <a:noFill/>
          <a:ln/>
        </p:spPr>
        <p:txBody>
          <a:bodyPr wrap="none" rtlCol="0" anchor="t"/>
          <a:lstStyle/>
          <a:p>
            <a:pPr marL="0" indent="0" algn="ctr">
              <a:lnSpc>
                <a:spcPts val="2296"/>
              </a:lnSpc>
              <a:buNone/>
            </a:pPr>
            <a:r>
              <a:rPr lang="en-US" sz="1837" b="1" dirty="0">
                <a:solidFill>
                  <a:srgbClr val="D7425E"/>
                </a:solidFill>
                <a:latin typeface="Nunito" pitchFamily="34" charset="0"/>
                <a:ea typeface="Nunito" pitchFamily="34" charset="-122"/>
                <a:cs typeface="Nunito" pitchFamily="34" charset="-120"/>
              </a:rPr>
              <a:t>7</a:t>
            </a:r>
            <a:endParaRPr lang="en-US" sz="1837" dirty="0"/>
          </a:p>
        </p:txBody>
      </p:sp>
      <p:sp>
        <p:nvSpPr>
          <p:cNvPr id="31" name="Text 28"/>
          <p:cNvSpPr/>
          <p:nvPr/>
        </p:nvSpPr>
        <p:spPr>
          <a:xfrm>
            <a:off x="7087076" y="6476048"/>
            <a:ext cx="2893576" cy="486013"/>
          </a:xfrm>
          <a:prstGeom prst="rect">
            <a:avLst/>
          </a:prstGeom>
          <a:noFill/>
          <a:ln/>
        </p:spPr>
        <p:txBody>
          <a:bodyPr wrap="square" rtlCol="0" anchor="t"/>
          <a:lstStyle/>
          <a:p>
            <a:pPr marL="0" indent="0">
              <a:lnSpc>
                <a:spcPts val="1914"/>
              </a:lnSpc>
              <a:buNone/>
            </a:pPr>
            <a:r>
              <a:rPr lang="en-US" sz="1531" b="1" dirty="0">
                <a:solidFill>
                  <a:srgbClr val="D7425E"/>
                </a:solidFill>
                <a:latin typeface="Nunito" pitchFamily="34" charset="0"/>
                <a:ea typeface="Nunito" pitchFamily="34" charset="-122"/>
                <a:cs typeface="Nunito" pitchFamily="34" charset="-120"/>
              </a:rPr>
              <a:t>Versioning and Metadata Management</a:t>
            </a:r>
            <a:endParaRPr lang="en-US" sz="1531" dirty="0"/>
          </a:p>
        </p:txBody>
      </p:sp>
      <p:sp>
        <p:nvSpPr>
          <p:cNvPr id="32" name="Text 29"/>
          <p:cNvSpPr/>
          <p:nvPr/>
        </p:nvSpPr>
        <p:spPr>
          <a:xfrm>
            <a:off x="7087076" y="7117556"/>
            <a:ext cx="2893576" cy="746165"/>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Versioning and metadata management enables effective tracking and documentation of data changes.</a:t>
            </a:r>
            <a:endParaRPr lang="en-US" sz="1225" dirty="0"/>
          </a:p>
        </p:txBody>
      </p:sp>
      <p:sp>
        <p:nvSpPr>
          <p:cNvPr id="33" name="Shape 30"/>
          <p:cNvSpPr/>
          <p:nvPr/>
        </p:nvSpPr>
        <p:spPr>
          <a:xfrm>
            <a:off x="10136148" y="6422588"/>
            <a:ext cx="349925" cy="349925"/>
          </a:xfrm>
          <a:prstGeom prst="roundRect">
            <a:avLst>
              <a:gd name="adj" fmla="val 80009"/>
            </a:avLst>
          </a:prstGeom>
          <a:solidFill>
            <a:srgbClr val="00002E"/>
          </a:solidFill>
          <a:ln w="19407">
            <a:solidFill>
              <a:srgbClr val="DD785E"/>
            </a:solidFill>
            <a:prstDash val="solid"/>
          </a:ln>
        </p:spPr>
        <p:txBody>
          <a:bodyPr/>
          <a:lstStyle/>
          <a:p>
            <a:endParaRPr lang="en-US"/>
          </a:p>
        </p:txBody>
      </p:sp>
      <p:sp>
        <p:nvSpPr>
          <p:cNvPr id="34" name="Text 31"/>
          <p:cNvSpPr/>
          <p:nvPr/>
        </p:nvSpPr>
        <p:spPr>
          <a:xfrm>
            <a:off x="10242471" y="6451640"/>
            <a:ext cx="137160" cy="291703"/>
          </a:xfrm>
          <a:prstGeom prst="rect">
            <a:avLst/>
          </a:prstGeom>
          <a:noFill/>
          <a:ln/>
        </p:spPr>
        <p:txBody>
          <a:bodyPr wrap="none" rtlCol="0" anchor="t"/>
          <a:lstStyle/>
          <a:p>
            <a:pPr marL="0" indent="0" algn="ctr">
              <a:lnSpc>
                <a:spcPts val="2296"/>
              </a:lnSpc>
              <a:buNone/>
            </a:pPr>
            <a:r>
              <a:rPr lang="en-US" sz="1837" b="1" dirty="0">
                <a:solidFill>
                  <a:srgbClr val="DD785E"/>
                </a:solidFill>
                <a:latin typeface="Nunito" pitchFamily="34" charset="0"/>
                <a:ea typeface="Nunito" pitchFamily="34" charset="-122"/>
                <a:cs typeface="Nunito" pitchFamily="34" charset="-120"/>
              </a:rPr>
              <a:t>8</a:t>
            </a:r>
            <a:endParaRPr lang="en-US" sz="1837" dirty="0"/>
          </a:p>
        </p:txBody>
      </p:sp>
      <p:sp>
        <p:nvSpPr>
          <p:cNvPr id="35" name="Text 32"/>
          <p:cNvSpPr/>
          <p:nvPr/>
        </p:nvSpPr>
        <p:spPr>
          <a:xfrm>
            <a:off x="10641568" y="6476048"/>
            <a:ext cx="2893576" cy="486013"/>
          </a:xfrm>
          <a:prstGeom prst="rect">
            <a:avLst/>
          </a:prstGeom>
          <a:noFill/>
          <a:ln/>
        </p:spPr>
        <p:txBody>
          <a:bodyPr wrap="square" rtlCol="0" anchor="t"/>
          <a:lstStyle/>
          <a:p>
            <a:pPr marL="0" indent="0">
              <a:lnSpc>
                <a:spcPts val="1914"/>
              </a:lnSpc>
              <a:buNone/>
            </a:pPr>
            <a:r>
              <a:rPr lang="en-US" sz="1531" b="1" dirty="0">
                <a:solidFill>
                  <a:srgbClr val="DD785E"/>
                </a:solidFill>
                <a:latin typeface="Nunito" pitchFamily="34" charset="0"/>
                <a:ea typeface="Nunito" pitchFamily="34" charset="-122"/>
                <a:cs typeface="Nunito" pitchFamily="34" charset="-120"/>
              </a:rPr>
              <a:t>Data Quality Checks and Cleanup</a:t>
            </a:r>
            <a:endParaRPr lang="en-US" sz="1531" dirty="0"/>
          </a:p>
        </p:txBody>
      </p:sp>
      <p:sp>
        <p:nvSpPr>
          <p:cNvPr id="36" name="Text 33"/>
          <p:cNvSpPr/>
          <p:nvPr/>
        </p:nvSpPr>
        <p:spPr>
          <a:xfrm>
            <a:off x="10641568" y="7117556"/>
            <a:ext cx="2893576" cy="746165"/>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Performing regular data quality checks and cleanup prevents data lake clutter and enhances data reliability.</a:t>
            </a:r>
            <a:endParaRPr lang="en-US" sz="1225" dirty="0"/>
          </a:p>
        </p:txBody>
      </p:sp>
      <p:pic>
        <p:nvPicPr>
          <p:cNvPr id="37" name="Image 1" descr="preencoded.png"/>
          <p:cNvPicPr>
            <a:picLocks noChangeAspect="1"/>
          </p:cNvPicPr>
          <p:nvPr/>
        </p:nvPicPr>
        <p:blipFill>
          <a:blip r:embed="rId4"/>
          <a:stretch>
            <a:fillRect/>
          </a:stretch>
        </p:blipFill>
        <p:spPr>
          <a:xfrm>
            <a:off x="0" y="0"/>
            <a:ext cx="5486400" cy="82913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1791891"/>
            <a:ext cx="4404360" cy="555427"/>
          </a:xfrm>
          <a:prstGeom prst="rect">
            <a:avLst/>
          </a:prstGeom>
          <a:noFill/>
          <a:ln/>
        </p:spPr>
        <p:txBody>
          <a:bodyPr wrap="none" rtlCol="0" anchor="t"/>
          <a:lstStyle/>
          <a:p>
            <a:pPr marL="0" indent="0">
              <a:lnSpc>
                <a:spcPts val="4374"/>
              </a:lnSpc>
              <a:buNone/>
            </a:pPr>
            <a:r>
              <a:rPr lang="en-US" sz="3499" b="1" dirty="0">
                <a:solidFill>
                  <a:srgbClr val="FFFFFF"/>
                </a:solidFill>
                <a:latin typeface="Nunito" pitchFamily="34" charset="0"/>
                <a:ea typeface="Nunito" pitchFamily="34" charset="-122"/>
                <a:cs typeface="Nunito" pitchFamily="34" charset="-120"/>
              </a:rPr>
              <a:t>What is a Data Lake?</a:t>
            </a:r>
            <a:endParaRPr lang="en-US" sz="3499" dirty="0"/>
          </a:p>
        </p:txBody>
      </p:sp>
      <p:sp>
        <p:nvSpPr>
          <p:cNvPr id="5" name="Shape 2"/>
          <p:cNvSpPr/>
          <p:nvPr/>
        </p:nvSpPr>
        <p:spPr>
          <a:xfrm>
            <a:off x="2348389" y="2965252"/>
            <a:ext cx="499943" cy="499943"/>
          </a:xfrm>
          <a:prstGeom prst="roundRect">
            <a:avLst>
              <a:gd name="adj" fmla="val 80001"/>
            </a:avLst>
          </a:prstGeom>
          <a:solidFill>
            <a:srgbClr val="00002E"/>
          </a:solidFill>
          <a:ln w="27742">
            <a:solidFill>
              <a:srgbClr val="F2B42D"/>
            </a:solidFill>
            <a:prstDash val="solid"/>
          </a:ln>
        </p:spPr>
        <p:txBody>
          <a:bodyPr/>
          <a:lstStyle/>
          <a:p>
            <a:endParaRPr lang="en-US"/>
          </a:p>
        </p:txBody>
      </p:sp>
      <p:sp>
        <p:nvSpPr>
          <p:cNvPr id="6" name="Text 3"/>
          <p:cNvSpPr/>
          <p:nvPr/>
        </p:nvSpPr>
        <p:spPr>
          <a:xfrm>
            <a:off x="2499241" y="3006923"/>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3041571"/>
            <a:ext cx="2440900" cy="1041559"/>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A centralized repository for all types of data</a:t>
            </a:r>
            <a:endParaRPr lang="en-US" sz="2187" dirty="0"/>
          </a:p>
        </p:txBody>
      </p:sp>
      <p:sp>
        <p:nvSpPr>
          <p:cNvPr id="8" name="Text 5"/>
          <p:cNvSpPr/>
          <p:nvPr/>
        </p:nvSpPr>
        <p:spPr>
          <a:xfrm>
            <a:off x="3070503" y="4305300"/>
            <a:ext cx="2440900"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Storing data in its raw format reduces the need to conform to an existing structure, making it easier to access and analyze.</a:t>
            </a:r>
            <a:endParaRPr lang="en-US" sz="1750" dirty="0"/>
          </a:p>
        </p:txBody>
      </p:sp>
      <p:sp>
        <p:nvSpPr>
          <p:cNvPr id="9" name="Shape 6"/>
          <p:cNvSpPr/>
          <p:nvPr/>
        </p:nvSpPr>
        <p:spPr>
          <a:xfrm>
            <a:off x="5733574" y="2965252"/>
            <a:ext cx="499943" cy="499943"/>
          </a:xfrm>
          <a:prstGeom prst="roundRect">
            <a:avLst>
              <a:gd name="adj" fmla="val 80001"/>
            </a:avLst>
          </a:prstGeom>
          <a:solidFill>
            <a:srgbClr val="00002E"/>
          </a:solidFill>
          <a:ln w="27742">
            <a:solidFill>
              <a:srgbClr val="D7425E"/>
            </a:solidFill>
            <a:prstDash val="solid"/>
          </a:ln>
        </p:spPr>
        <p:txBody>
          <a:bodyPr/>
          <a:lstStyle/>
          <a:p>
            <a:endParaRPr lang="en-US"/>
          </a:p>
        </p:txBody>
      </p:sp>
      <p:sp>
        <p:nvSpPr>
          <p:cNvPr id="10" name="Text 7"/>
          <p:cNvSpPr/>
          <p:nvPr/>
        </p:nvSpPr>
        <p:spPr>
          <a:xfrm>
            <a:off x="5884426" y="3006923"/>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6455688" y="3041571"/>
            <a:ext cx="2440900"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Azure Data Lake Storage</a:t>
            </a:r>
            <a:endParaRPr lang="en-US" sz="2187" dirty="0"/>
          </a:p>
        </p:txBody>
      </p:sp>
      <p:sp>
        <p:nvSpPr>
          <p:cNvPr id="12" name="Text 9"/>
          <p:cNvSpPr/>
          <p:nvPr/>
        </p:nvSpPr>
        <p:spPr>
          <a:xfrm>
            <a:off x="6455688" y="3958114"/>
            <a:ext cx="2440900"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cloud-based solution for storing and analyzing massive amounts of data in any format.</a:t>
            </a:r>
            <a:endParaRPr lang="en-US" sz="1750" dirty="0"/>
          </a:p>
        </p:txBody>
      </p:sp>
      <p:sp>
        <p:nvSpPr>
          <p:cNvPr id="13" name="Shape 10"/>
          <p:cNvSpPr/>
          <p:nvPr/>
        </p:nvSpPr>
        <p:spPr>
          <a:xfrm>
            <a:off x="9118759" y="2965252"/>
            <a:ext cx="499943" cy="499943"/>
          </a:xfrm>
          <a:prstGeom prst="roundRect">
            <a:avLst>
              <a:gd name="adj" fmla="val 80001"/>
            </a:avLst>
          </a:prstGeom>
          <a:solidFill>
            <a:srgbClr val="00002E"/>
          </a:solidFill>
          <a:ln w="27742">
            <a:solidFill>
              <a:srgbClr val="DD785E"/>
            </a:solidFill>
            <a:prstDash val="solid"/>
          </a:ln>
        </p:spPr>
        <p:txBody>
          <a:bodyPr/>
          <a:lstStyle/>
          <a:p>
            <a:endParaRPr lang="en-US"/>
          </a:p>
        </p:txBody>
      </p:sp>
      <p:sp>
        <p:nvSpPr>
          <p:cNvPr id="14" name="Text 11"/>
          <p:cNvSpPr/>
          <p:nvPr/>
        </p:nvSpPr>
        <p:spPr>
          <a:xfrm>
            <a:off x="9269611" y="3006923"/>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9840873" y="3041571"/>
            <a:ext cx="2440900" cy="1041559"/>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Perfect for big data analytical workloads</a:t>
            </a:r>
            <a:endParaRPr lang="en-US" sz="2187" dirty="0"/>
          </a:p>
        </p:txBody>
      </p:sp>
      <p:sp>
        <p:nvSpPr>
          <p:cNvPr id="16" name="Text 13"/>
          <p:cNvSpPr/>
          <p:nvPr/>
        </p:nvSpPr>
        <p:spPr>
          <a:xfrm>
            <a:off x="9840873" y="4305300"/>
            <a:ext cx="2440900"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Provides a single location for data ingestion and easy access using various frameworks.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1298972"/>
            <a:ext cx="77724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Azure Data Lakes in a Nutshell</a:t>
            </a:r>
            <a:endParaRPr lang="en-US" sz="4374" dirty="0"/>
          </a:p>
        </p:txBody>
      </p:sp>
      <p:sp>
        <p:nvSpPr>
          <p:cNvPr id="5" name="Shape 2"/>
          <p:cNvSpPr/>
          <p:nvPr/>
        </p:nvSpPr>
        <p:spPr>
          <a:xfrm>
            <a:off x="2348389" y="2437686"/>
            <a:ext cx="4855726" cy="2135386"/>
          </a:xfrm>
          <a:prstGeom prst="roundRect">
            <a:avLst>
              <a:gd name="adj" fmla="val 18730"/>
            </a:avLst>
          </a:prstGeom>
          <a:solidFill>
            <a:srgbClr val="00002E"/>
          </a:solidFill>
          <a:ln w="27742">
            <a:solidFill>
              <a:srgbClr val="F2B42D"/>
            </a:solidFill>
            <a:prstDash val="solid"/>
          </a:ln>
        </p:spPr>
        <p:txBody>
          <a:bodyPr/>
          <a:lstStyle/>
          <a:p>
            <a:endParaRPr lang="en-US"/>
          </a:p>
        </p:txBody>
      </p:sp>
      <p:sp>
        <p:nvSpPr>
          <p:cNvPr id="6" name="Text 3"/>
          <p:cNvSpPr/>
          <p:nvPr/>
        </p:nvSpPr>
        <p:spPr>
          <a:xfrm>
            <a:off x="2598301" y="2687598"/>
            <a:ext cx="2221944"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Scalability</a:t>
            </a:r>
            <a:endParaRPr lang="en-US" sz="2187" dirty="0"/>
          </a:p>
        </p:txBody>
      </p:sp>
      <p:sp>
        <p:nvSpPr>
          <p:cNvPr id="7" name="Text 4"/>
          <p:cNvSpPr/>
          <p:nvPr/>
        </p:nvSpPr>
        <p:spPr>
          <a:xfrm>
            <a:off x="2598301" y="3256955"/>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lakes can handle huge volumes of data and seamlessly scale to meet growing demand.</a:t>
            </a:r>
            <a:endParaRPr lang="en-US" sz="1750" dirty="0"/>
          </a:p>
        </p:txBody>
      </p:sp>
      <p:sp>
        <p:nvSpPr>
          <p:cNvPr id="8" name="Shape 5"/>
          <p:cNvSpPr/>
          <p:nvPr/>
        </p:nvSpPr>
        <p:spPr>
          <a:xfrm>
            <a:off x="7426285" y="2437686"/>
            <a:ext cx="4855726" cy="2135386"/>
          </a:xfrm>
          <a:prstGeom prst="roundRect">
            <a:avLst>
              <a:gd name="adj" fmla="val 18730"/>
            </a:avLst>
          </a:prstGeom>
          <a:solidFill>
            <a:srgbClr val="00002E"/>
          </a:solidFill>
          <a:ln w="27742">
            <a:solidFill>
              <a:srgbClr val="D7425E"/>
            </a:solidFill>
            <a:prstDash val="solid"/>
          </a:ln>
        </p:spPr>
        <p:txBody>
          <a:bodyPr/>
          <a:lstStyle/>
          <a:p>
            <a:endParaRPr lang="en-US"/>
          </a:p>
        </p:txBody>
      </p:sp>
      <p:sp>
        <p:nvSpPr>
          <p:cNvPr id="9" name="Text 6"/>
          <p:cNvSpPr/>
          <p:nvPr/>
        </p:nvSpPr>
        <p:spPr>
          <a:xfrm>
            <a:off x="7676198" y="2687598"/>
            <a:ext cx="277368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Diverse Data Support</a:t>
            </a:r>
            <a:endParaRPr lang="en-US" sz="2187" dirty="0"/>
          </a:p>
        </p:txBody>
      </p:sp>
      <p:sp>
        <p:nvSpPr>
          <p:cNvPr id="10" name="Text 7"/>
          <p:cNvSpPr/>
          <p:nvPr/>
        </p:nvSpPr>
        <p:spPr>
          <a:xfrm>
            <a:off x="7676198" y="3256955"/>
            <a:ext cx="435590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lakes enable storage of various data formats, from structured to unstructured.</a:t>
            </a:r>
            <a:endParaRPr lang="en-US" sz="1750" dirty="0"/>
          </a:p>
        </p:txBody>
      </p:sp>
      <p:sp>
        <p:nvSpPr>
          <p:cNvPr id="11" name="Shape 8"/>
          <p:cNvSpPr/>
          <p:nvPr/>
        </p:nvSpPr>
        <p:spPr>
          <a:xfrm>
            <a:off x="2348389" y="4795242"/>
            <a:ext cx="4855726" cy="2135386"/>
          </a:xfrm>
          <a:prstGeom prst="roundRect">
            <a:avLst>
              <a:gd name="adj" fmla="val 18730"/>
            </a:avLst>
          </a:prstGeom>
          <a:solidFill>
            <a:srgbClr val="00002E"/>
          </a:solidFill>
          <a:ln w="27742">
            <a:solidFill>
              <a:srgbClr val="DD785E"/>
            </a:solidFill>
            <a:prstDash val="solid"/>
          </a:ln>
        </p:spPr>
        <p:txBody>
          <a:bodyPr/>
          <a:lstStyle/>
          <a:p>
            <a:endParaRPr lang="en-US"/>
          </a:p>
        </p:txBody>
      </p:sp>
      <p:sp>
        <p:nvSpPr>
          <p:cNvPr id="12" name="Text 9"/>
          <p:cNvSpPr/>
          <p:nvPr/>
        </p:nvSpPr>
        <p:spPr>
          <a:xfrm>
            <a:off x="2598301" y="5045154"/>
            <a:ext cx="2221944"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Efficient Analysis</a:t>
            </a:r>
            <a:endParaRPr lang="en-US" sz="2187" dirty="0"/>
          </a:p>
        </p:txBody>
      </p:sp>
      <p:sp>
        <p:nvSpPr>
          <p:cNvPr id="13" name="Text 10"/>
          <p:cNvSpPr/>
          <p:nvPr/>
        </p:nvSpPr>
        <p:spPr>
          <a:xfrm>
            <a:off x="2598301" y="5614511"/>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With data lakes, analyzing data becomes more efficient, thanks to sophisticated querying capabilities.</a:t>
            </a:r>
            <a:endParaRPr lang="en-US" sz="1750" dirty="0"/>
          </a:p>
        </p:txBody>
      </p:sp>
      <p:sp>
        <p:nvSpPr>
          <p:cNvPr id="14" name="Shape 11"/>
          <p:cNvSpPr/>
          <p:nvPr/>
        </p:nvSpPr>
        <p:spPr>
          <a:xfrm>
            <a:off x="7426285" y="4795242"/>
            <a:ext cx="4855726" cy="2135386"/>
          </a:xfrm>
          <a:prstGeom prst="roundRect">
            <a:avLst>
              <a:gd name="adj" fmla="val 18730"/>
            </a:avLst>
          </a:prstGeom>
          <a:solidFill>
            <a:srgbClr val="00002E"/>
          </a:solidFill>
          <a:ln w="27742">
            <a:solidFill>
              <a:srgbClr val="48A8E2"/>
            </a:solidFill>
            <a:prstDash val="solid"/>
          </a:ln>
        </p:spPr>
        <p:txBody>
          <a:bodyPr/>
          <a:lstStyle/>
          <a:p>
            <a:endParaRPr lang="en-US"/>
          </a:p>
        </p:txBody>
      </p:sp>
      <p:sp>
        <p:nvSpPr>
          <p:cNvPr id="15" name="Text 12"/>
          <p:cNvSpPr/>
          <p:nvPr/>
        </p:nvSpPr>
        <p:spPr>
          <a:xfrm>
            <a:off x="7676198" y="5045154"/>
            <a:ext cx="2788920"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Unmatched Flexibility</a:t>
            </a:r>
            <a:endParaRPr lang="en-US" sz="2187" dirty="0"/>
          </a:p>
        </p:txBody>
      </p:sp>
      <p:sp>
        <p:nvSpPr>
          <p:cNvPr id="16" name="Text 13"/>
          <p:cNvSpPr/>
          <p:nvPr/>
        </p:nvSpPr>
        <p:spPr>
          <a:xfrm>
            <a:off x="7676198" y="5614511"/>
            <a:ext cx="435590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lakes provide a scalable and flexible platform for data processing and analysis.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38023"/>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138022"/>
            <a:ext cx="5486400" cy="8229600"/>
          </a:xfrm>
          <a:prstGeom prst="rect">
            <a:avLst/>
          </a:prstGeom>
        </p:spPr>
      </p:pic>
      <p:sp>
        <p:nvSpPr>
          <p:cNvPr id="5" name="Text 1"/>
          <p:cNvSpPr/>
          <p:nvPr/>
        </p:nvSpPr>
        <p:spPr>
          <a:xfrm>
            <a:off x="833199" y="3001327"/>
            <a:ext cx="4526280" cy="555427"/>
          </a:xfrm>
          <a:prstGeom prst="rect">
            <a:avLst/>
          </a:prstGeom>
          <a:noFill/>
          <a:ln/>
        </p:spPr>
        <p:txBody>
          <a:bodyPr wrap="none" rtlCol="0" anchor="t"/>
          <a:lstStyle/>
          <a:p>
            <a:pPr marL="0" indent="0">
              <a:lnSpc>
                <a:spcPts val="4374"/>
              </a:lnSpc>
              <a:buNone/>
            </a:pPr>
            <a:r>
              <a:rPr lang="en-US" sz="3499" b="1" dirty="0">
                <a:solidFill>
                  <a:srgbClr val="FFFFFF"/>
                </a:solidFill>
                <a:latin typeface="Nunito" pitchFamily="34" charset="0"/>
                <a:ea typeface="Nunito" pitchFamily="34" charset="-122"/>
                <a:cs typeface="Nunito" pitchFamily="34" charset="-120"/>
              </a:rPr>
              <a:t>Azure Data Lake Gen1</a:t>
            </a:r>
            <a:endParaRPr lang="en-US" sz="3499" dirty="0"/>
          </a:p>
        </p:txBody>
      </p:sp>
      <p:sp>
        <p:nvSpPr>
          <p:cNvPr id="6" name="Text 2"/>
          <p:cNvSpPr/>
          <p:nvPr/>
        </p:nvSpPr>
        <p:spPr>
          <a:xfrm>
            <a:off x="833199" y="3806666"/>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Azure Data Lake Storage Gen1 is designed to manage large-scale data storage and processing. It supports popular tools like Hadoop and Spark and can handle both structured and unstructured data. Additionally, it's enhanced by its integration with Azure Active Directory for robust security and access control.</a:t>
            </a:r>
            <a:endParaRPr lang="en-US" sz="1750" dirty="0"/>
          </a:p>
        </p:txBody>
      </p:sp>
      <p:pic>
        <p:nvPicPr>
          <p:cNvPr id="8" name="Picture 7" descr="A diagram of a company&#10;&#10;Description automatically generated with medium confidence">
            <a:extLst>
              <a:ext uri="{FF2B5EF4-FFF2-40B4-BE49-F238E27FC236}">
                <a16:creationId xmlns:a16="http://schemas.microsoft.com/office/drawing/2014/main" id="{4343F65F-36A7-3279-566E-844C5CA49427}"/>
              </a:ext>
            </a:extLst>
          </p:cNvPr>
          <p:cNvPicPr>
            <a:picLocks noChangeAspect="1"/>
          </p:cNvPicPr>
          <p:nvPr/>
        </p:nvPicPr>
        <p:blipFill>
          <a:blip r:embed="rId5"/>
          <a:stretch>
            <a:fillRect/>
          </a:stretch>
        </p:blipFill>
        <p:spPr>
          <a:xfrm>
            <a:off x="10363189" y="2726243"/>
            <a:ext cx="2559182" cy="2502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US"/>
          </a:p>
        </p:txBody>
      </p:sp>
      <p:sp>
        <p:nvSpPr>
          <p:cNvPr id="6" name="Text 2"/>
          <p:cNvSpPr/>
          <p:nvPr/>
        </p:nvSpPr>
        <p:spPr>
          <a:xfrm>
            <a:off x="2348389" y="1253014"/>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Azure Data Lake Gen1: The Essential Features</a:t>
            </a:r>
            <a:endParaRPr lang="en-US" sz="4374" dirty="0"/>
          </a:p>
        </p:txBody>
      </p:sp>
      <p:sp>
        <p:nvSpPr>
          <p:cNvPr id="7" name="Shape 3"/>
          <p:cNvSpPr/>
          <p:nvPr/>
        </p:nvSpPr>
        <p:spPr>
          <a:xfrm>
            <a:off x="2348389" y="3148608"/>
            <a:ext cx="499943" cy="499943"/>
          </a:xfrm>
          <a:prstGeom prst="roundRect">
            <a:avLst>
              <a:gd name="adj" fmla="val 80001"/>
            </a:avLst>
          </a:prstGeom>
          <a:solidFill>
            <a:srgbClr val="00002E"/>
          </a:solidFill>
          <a:ln w="27742">
            <a:solidFill>
              <a:srgbClr val="F2B42D"/>
            </a:solidFill>
            <a:prstDash val="solid"/>
          </a:ln>
        </p:spPr>
        <p:txBody>
          <a:bodyPr/>
          <a:lstStyle/>
          <a:p>
            <a:endParaRPr lang="en-US"/>
          </a:p>
        </p:txBody>
      </p:sp>
      <p:sp>
        <p:nvSpPr>
          <p:cNvPr id="8" name="Text 4"/>
          <p:cNvSpPr/>
          <p:nvPr/>
        </p:nvSpPr>
        <p:spPr>
          <a:xfrm>
            <a:off x="2499241" y="3190280"/>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5"/>
          <p:cNvSpPr/>
          <p:nvPr/>
        </p:nvSpPr>
        <p:spPr>
          <a:xfrm>
            <a:off x="3070503" y="3224927"/>
            <a:ext cx="240792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Open data formats</a:t>
            </a:r>
            <a:endParaRPr lang="en-US" sz="2187" dirty="0"/>
          </a:p>
        </p:txBody>
      </p:sp>
      <p:sp>
        <p:nvSpPr>
          <p:cNvPr id="10" name="Text 6"/>
          <p:cNvSpPr/>
          <p:nvPr/>
        </p:nvSpPr>
        <p:spPr>
          <a:xfrm>
            <a:off x="3070503" y="3794284"/>
            <a:ext cx="244090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Azure Data Lake Gen1 supports open data formats and popular analytics tools, such as Hadoop and Spark.</a:t>
            </a:r>
            <a:endParaRPr lang="en-US" sz="1750" dirty="0"/>
          </a:p>
        </p:txBody>
      </p:sp>
      <p:sp>
        <p:nvSpPr>
          <p:cNvPr id="11" name="Shape 7"/>
          <p:cNvSpPr/>
          <p:nvPr/>
        </p:nvSpPr>
        <p:spPr>
          <a:xfrm>
            <a:off x="5733574" y="3148608"/>
            <a:ext cx="499943" cy="499943"/>
          </a:xfrm>
          <a:prstGeom prst="roundRect">
            <a:avLst>
              <a:gd name="adj" fmla="val 80001"/>
            </a:avLst>
          </a:prstGeom>
          <a:solidFill>
            <a:srgbClr val="00002E"/>
          </a:solidFill>
          <a:ln w="27742">
            <a:solidFill>
              <a:srgbClr val="D7425E"/>
            </a:solidFill>
            <a:prstDash val="solid"/>
          </a:ln>
        </p:spPr>
        <p:txBody>
          <a:bodyPr/>
          <a:lstStyle/>
          <a:p>
            <a:endParaRPr lang="en-US"/>
          </a:p>
        </p:txBody>
      </p:sp>
      <p:sp>
        <p:nvSpPr>
          <p:cNvPr id="12" name="Text 8"/>
          <p:cNvSpPr/>
          <p:nvPr/>
        </p:nvSpPr>
        <p:spPr>
          <a:xfrm>
            <a:off x="5884426" y="3190280"/>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3" name="Text 9"/>
          <p:cNvSpPr/>
          <p:nvPr/>
        </p:nvSpPr>
        <p:spPr>
          <a:xfrm>
            <a:off x="6455688" y="3224927"/>
            <a:ext cx="2221944"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Robust Security</a:t>
            </a:r>
            <a:endParaRPr lang="en-US" sz="2187" dirty="0"/>
          </a:p>
        </p:txBody>
      </p:sp>
      <p:sp>
        <p:nvSpPr>
          <p:cNvPr id="14" name="Text 10"/>
          <p:cNvSpPr/>
          <p:nvPr/>
        </p:nvSpPr>
        <p:spPr>
          <a:xfrm>
            <a:off x="6455688" y="3794284"/>
            <a:ext cx="244090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Azure Active Directory integration ensures robust access control and authentication mechanisms.</a:t>
            </a:r>
            <a:endParaRPr lang="en-US" sz="1750" dirty="0"/>
          </a:p>
        </p:txBody>
      </p:sp>
      <p:sp>
        <p:nvSpPr>
          <p:cNvPr id="15" name="Shape 11"/>
          <p:cNvSpPr/>
          <p:nvPr/>
        </p:nvSpPr>
        <p:spPr>
          <a:xfrm>
            <a:off x="9118759" y="3148608"/>
            <a:ext cx="499943" cy="499943"/>
          </a:xfrm>
          <a:prstGeom prst="roundRect">
            <a:avLst>
              <a:gd name="adj" fmla="val 80001"/>
            </a:avLst>
          </a:prstGeom>
          <a:solidFill>
            <a:srgbClr val="00002E"/>
          </a:solidFill>
          <a:ln w="27742">
            <a:solidFill>
              <a:srgbClr val="DD785E"/>
            </a:solidFill>
            <a:prstDash val="solid"/>
          </a:ln>
        </p:spPr>
        <p:txBody>
          <a:bodyPr/>
          <a:lstStyle/>
          <a:p>
            <a:endParaRPr lang="en-US"/>
          </a:p>
        </p:txBody>
      </p:sp>
      <p:sp>
        <p:nvSpPr>
          <p:cNvPr id="16" name="Text 12"/>
          <p:cNvSpPr/>
          <p:nvPr/>
        </p:nvSpPr>
        <p:spPr>
          <a:xfrm>
            <a:off x="9269611" y="3190280"/>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7" name="Text 13"/>
          <p:cNvSpPr/>
          <p:nvPr/>
        </p:nvSpPr>
        <p:spPr>
          <a:xfrm>
            <a:off x="9840873" y="3224927"/>
            <a:ext cx="2440900" cy="1041559"/>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Structured and Unstructured Data Support</a:t>
            </a:r>
            <a:endParaRPr lang="en-US" sz="2187" dirty="0"/>
          </a:p>
        </p:txBody>
      </p:sp>
      <p:sp>
        <p:nvSpPr>
          <p:cNvPr id="18" name="Text 14"/>
          <p:cNvSpPr/>
          <p:nvPr/>
        </p:nvSpPr>
        <p:spPr>
          <a:xfrm>
            <a:off x="9840873" y="4488656"/>
            <a:ext cx="2440900"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Azure Data Lake Gen1 efficiently manages both structured and unstructured data, making it a flexible solution for data exploration.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5" name="Text 1"/>
          <p:cNvSpPr/>
          <p:nvPr/>
        </p:nvSpPr>
        <p:spPr>
          <a:xfrm>
            <a:off x="6319599" y="2823567"/>
            <a:ext cx="4526280" cy="555427"/>
          </a:xfrm>
          <a:prstGeom prst="rect">
            <a:avLst/>
          </a:prstGeom>
          <a:noFill/>
          <a:ln/>
        </p:spPr>
        <p:txBody>
          <a:bodyPr wrap="none" rtlCol="0" anchor="t"/>
          <a:lstStyle/>
          <a:p>
            <a:pPr marL="0" indent="0">
              <a:lnSpc>
                <a:spcPts val="4374"/>
              </a:lnSpc>
              <a:buNone/>
            </a:pPr>
            <a:r>
              <a:rPr lang="en-US" sz="3499" b="1" dirty="0">
                <a:solidFill>
                  <a:srgbClr val="FFFFFF"/>
                </a:solidFill>
                <a:latin typeface="Nunito" pitchFamily="34" charset="0"/>
                <a:ea typeface="Nunito" pitchFamily="34" charset="-122"/>
                <a:cs typeface="Nunito" pitchFamily="34" charset="-120"/>
              </a:rPr>
              <a:t>Azure Data Lake Gen2</a:t>
            </a:r>
            <a:endParaRPr lang="en-US" sz="3499" dirty="0"/>
          </a:p>
        </p:txBody>
      </p:sp>
      <p:sp>
        <p:nvSpPr>
          <p:cNvPr id="6" name="Text 2"/>
          <p:cNvSpPr/>
          <p:nvPr/>
        </p:nvSpPr>
        <p:spPr>
          <a:xfrm>
            <a:off x="6319599" y="3628906"/>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Azure Data Lake Gen2 offers an evolutionary progression from Gen1 with its hierarchical file system structure, integration with Azure Blob Storage, versatility in handling data, and enhanced scalability and performance. It provides a comprehensive storage solution for both structured and unstructured data.</a:t>
            </a:r>
            <a:endParaRPr lang="en-US" sz="1750" dirty="0"/>
          </a:p>
        </p:txBody>
      </p:sp>
      <p:pic>
        <p:nvPicPr>
          <p:cNvPr id="9" name="Picture 8" descr="A screenshot of a computer&#10;&#10;Description automatically generated">
            <a:extLst>
              <a:ext uri="{FF2B5EF4-FFF2-40B4-BE49-F238E27FC236}">
                <a16:creationId xmlns:a16="http://schemas.microsoft.com/office/drawing/2014/main" id="{F382583C-6130-150D-A454-C348D4B1503C}"/>
              </a:ext>
            </a:extLst>
          </p:cNvPr>
          <p:cNvPicPr>
            <a:picLocks noChangeAspect="1"/>
          </p:cNvPicPr>
          <p:nvPr/>
        </p:nvPicPr>
        <p:blipFill>
          <a:blip r:embed="rId4"/>
          <a:stretch>
            <a:fillRect/>
          </a:stretch>
        </p:blipFill>
        <p:spPr>
          <a:xfrm>
            <a:off x="833200" y="1522307"/>
            <a:ext cx="4108722" cy="60672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E98F1">
              <a:alpha val="75000"/>
            </a:srgbClr>
          </a:solidFill>
          <a:ln w="55483">
            <a:solidFill>
              <a:srgbClr val="4A84DD"/>
            </a:solidFill>
            <a:prstDash val="solid"/>
          </a:ln>
        </p:spPr>
        <p:txBody>
          <a:bodyPr/>
          <a:lstStyle/>
          <a:p>
            <a:endParaRPr lang="en-US"/>
          </a:p>
        </p:txBody>
      </p:sp>
      <p:sp>
        <p:nvSpPr>
          <p:cNvPr id="4" name="Text 1"/>
          <p:cNvSpPr/>
          <p:nvPr/>
        </p:nvSpPr>
        <p:spPr>
          <a:xfrm>
            <a:off x="2348389" y="1109424"/>
            <a:ext cx="9486900" cy="694373"/>
          </a:xfrm>
          <a:prstGeom prst="rect">
            <a:avLst/>
          </a:prstGeom>
          <a:noFill/>
          <a:ln/>
        </p:spPr>
        <p:txBody>
          <a:bodyPr wrap="none" rtlCol="0" anchor="t"/>
          <a:lstStyle/>
          <a:p>
            <a:pPr marL="0" indent="0">
              <a:lnSpc>
                <a:spcPts val="5468"/>
              </a:lnSpc>
              <a:buNone/>
            </a:pPr>
            <a:r>
              <a:rPr lang="en-US" sz="4374" b="1" dirty="0">
                <a:solidFill>
                  <a:srgbClr val="000000"/>
                </a:solidFill>
                <a:latin typeface="Nunito" pitchFamily="34" charset="0"/>
                <a:ea typeface="Nunito" pitchFamily="34" charset="-122"/>
                <a:cs typeface="Nunito" pitchFamily="34" charset="-120"/>
              </a:rPr>
              <a:t>Azure Data Lake Gen2: A Closer Look</a:t>
            </a:r>
            <a:endParaRPr lang="en-US" sz="4374" dirty="0"/>
          </a:p>
        </p:txBody>
      </p:sp>
      <p:sp>
        <p:nvSpPr>
          <p:cNvPr id="5" name="Shape 2"/>
          <p:cNvSpPr/>
          <p:nvPr/>
        </p:nvSpPr>
        <p:spPr>
          <a:xfrm>
            <a:off x="2348389" y="2248138"/>
            <a:ext cx="3088958" cy="1909048"/>
          </a:xfrm>
          <a:prstGeom prst="roundRect">
            <a:avLst>
              <a:gd name="adj" fmla="val 20951"/>
            </a:avLst>
          </a:prstGeom>
          <a:noFill/>
          <a:ln w="27742">
            <a:solidFill>
              <a:srgbClr val="F2B42D"/>
            </a:solidFill>
            <a:prstDash val="solid"/>
          </a:ln>
        </p:spPr>
        <p:txBody>
          <a:bodyPr/>
          <a:lstStyle/>
          <a:p>
            <a:endParaRPr lang="en-US"/>
          </a:p>
        </p:txBody>
      </p:sp>
      <p:sp>
        <p:nvSpPr>
          <p:cNvPr id="7" name="Text 3"/>
          <p:cNvSpPr/>
          <p:nvPr/>
        </p:nvSpPr>
        <p:spPr>
          <a:xfrm>
            <a:off x="2348389" y="4434840"/>
            <a:ext cx="3088958" cy="694373"/>
          </a:xfrm>
          <a:prstGeom prst="rect">
            <a:avLst/>
          </a:prstGeom>
          <a:noFill/>
          <a:ln/>
        </p:spPr>
        <p:txBody>
          <a:bodyPr wrap="squar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Hierarchical File System</a:t>
            </a:r>
            <a:endParaRPr lang="en-US" sz="2187" dirty="0"/>
          </a:p>
        </p:txBody>
      </p:sp>
      <p:sp>
        <p:nvSpPr>
          <p:cNvPr id="8" name="Text 4"/>
          <p:cNvSpPr/>
          <p:nvPr/>
        </p:nvSpPr>
        <p:spPr>
          <a:xfrm>
            <a:off x="2348389" y="5351383"/>
            <a:ext cx="3088958" cy="1421606"/>
          </a:xfrm>
          <a:prstGeom prst="rect">
            <a:avLst/>
          </a:prstGeom>
          <a:noFill/>
          <a:ln/>
        </p:spPr>
        <p:txBody>
          <a:bodyPr wrap="square" rtlCol="0" anchor="t"/>
          <a:lstStyle/>
          <a:p>
            <a:pPr marL="0" indent="0" algn="l">
              <a:lnSpc>
                <a:spcPts val="2799"/>
              </a:lnSpc>
              <a:buNone/>
            </a:pPr>
            <a:r>
              <a:rPr lang="en-US" sz="1750" dirty="0">
                <a:solidFill>
                  <a:srgbClr val="000000"/>
                </a:solidFill>
                <a:latin typeface="PT Sans" pitchFamily="34" charset="0"/>
                <a:ea typeface="PT Sans" pitchFamily="34" charset="-122"/>
                <a:cs typeface="PT Sans" pitchFamily="34" charset="-120"/>
              </a:rPr>
              <a:t>Azure Data Lake Gen2 features a hierarchical file system structure that enhances data organization.</a:t>
            </a:r>
            <a:endParaRPr lang="en-US" sz="1750" dirty="0"/>
          </a:p>
        </p:txBody>
      </p:sp>
      <p:sp>
        <p:nvSpPr>
          <p:cNvPr id="9" name="Shape 5"/>
          <p:cNvSpPr/>
          <p:nvPr/>
        </p:nvSpPr>
        <p:spPr>
          <a:xfrm>
            <a:off x="5770602" y="2248138"/>
            <a:ext cx="3088958" cy="1909048"/>
          </a:xfrm>
          <a:prstGeom prst="roundRect">
            <a:avLst>
              <a:gd name="adj" fmla="val 20951"/>
            </a:avLst>
          </a:prstGeom>
          <a:noFill/>
          <a:ln w="27742">
            <a:solidFill>
              <a:srgbClr val="000000"/>
            </a:solidFill>
            <a:prstDash val="solid"/>
          </a:ln>
        </p:spPr>
        <p:txBody>
          <a:bodyPr/>
          <a:lstStyle/>
          <a:p>
            <a:endParaRPr lang="en-US"/>
          </a:p>
        </p:txBody>
      </p:sp>
      <p:sp>
        <p:nvSpPr>
          <p:cNvPr id="11" name="Text 6"/>
          <p:cNvSpPr/>
          <p:nvPr/>
        </p:nvSpPr>
        <p:spPr>
          <a:xfrm>
            <a:off x="5770602" y="4434840"/>
            <a:ext cx="3088958" cy="1041559"/>
          </a:xfrm>
          <a:prstGeom prst="rect">
            <a:avLst/>
          </a:prstGeom>
          <a:noFill/>
          <a:ln/>
        </p:spPr>
        <p:txBody>
          <a:bodyPr wrap="square" rtlCol="0" anchor="t"/>
          <a:lstStyle/>
          <a:p>
            <a:pPr marL="0" indent="0" algn="l">
              <a:lnSpc>
                <a:spcPts val="2734"/>
              </a:lnSpc>
              <a:buNone/>
            </a:pPr>
            <a:r>
              <a:rPr lang="en-US" sz="2187" b="1" dirty="0">
                <a:solidFill>
                  <a:srgbClr val="000000"/>
                </a:solidFill>
                <a:latin typeface="Nunito" pitchFamily="34" charset="0"/>
                <a:ea typeface="Nunito" pitchFamily="34" charset="-122"/>
                <a:cs typeface="Nunito" pitchFamily="34" charset="-120"/>
              </a:rPr>
              <a:t>Structured and Unstructured Data Support</a:t>
            </a:r>
            <a:endParaRPr lang="en-US" sz="2187" dirty="0"/>
          </a:p>
        </p:txBody>
      </p:sp>
      <p:sp>
        <p:nvSpPr>
          <p:cNvPr id="12" name="Text 7"/>
          <p:cNvSpPr/>
          <p:nvPr/>
        </p:nvSpPr>
        <p:spPr>
          <a:xfrm>
            <a:off x="5770602" y="5698569"/>
            <a:ext cx="3088958" cy="1421606"/>
          </a:xfrm>
          <a:prstGeom prst="rect">
            <a:avLst/>
          </a:prstGeom>
          <a:noFill/>
          <a:ln/>
        </p:spPr>
        <p:txBody>
          <a:bodyPr wrap="square" rtlCol="0" anchor="t"/>
          <a:lstStyle/>
          <a:p>
            <a:pPr marL="0" indent="0" algn="l">
              <a:lnSpc>
                <a:spcPts val="2799"/>
              </a:lnSpc>
              <a:buNone/>
            </a:pPr>
            <a:r>
              <a:rPr lang="en-US" sz="1750" dirty="0">
                <a:solidFill>
                  <a:srgbClr val="000000"/>
                </a:solidFill>
                <a:latin typeface="PT Sans" pitchFamily="34" charset="0"/>
                <a:ea typeface="PT Sans" pitchFamily="34" charset="-122"/>
                <a:cs typeface="PT Sans" pitchFamily="34" charset="-120"/>
              </a:rPr>
              <a:t>Azure Data Lake Gen2 is adept at accommodating both structured and unstructured data.</a:t>
            </a:r>
            <a:endParaRPr lang="en-US" sz="1750" dirty="0"/>
          </a:p>
        </p:txBody>
      </p:sp>
      <p:sp>
        <p:nvSpPr>
          <p:cNvPr id="13" name="Shape 8"/>
          <p:cNvSpPr/>
          <p:nvPr/>
        </p:nvSpPr>
        <p:spPr>
          <a:xfrm>
            <a:off x="9192816" y="2248138"/>
            <a:ext cx="3089077" cy="1909167"/>
          </a:xfrm>
          <a:prstGeom prst="roundRect">
            <a:avLst>
              <a:gd name="adj" fmla="val 20949"/>
            </a:avLst>
          </a:prstGeom>
          <a:noFill/>
          <a:ln w="27742">
            <a:solidFill>
              <a:srgbClr val="000000"/>
            </a:solidFill>
            <a:prstDash val="solid"/>
          </a:ln>
        </p:spPr>
        <p:txBody>
          <a:bodyPr/>
          <a:lstStyle/>
          <a:p>
            <a:endParaRPr lang="en-US"/>
          </a:p>
        </p:txBody>
      </p:sp>
      <p:pic>
        <p:nvPicPr>
          <p:cNvPr id="14" name="Image 3" descr="preencoded.png"/>
          <p:cNvPicPr>
            <a:picLocks noChangeAspect="1"/>
          </p:cNvPicPr>
          <p:nvPr/>
        </p:nvPicPr>
        <p:blipFill>
          <a:blip r:embed="rId4"/>
          <a:stretch>
            <a:fillRect/>
          </a:stretch>
        </p:blipFill>
        <p:spPr>
          <a:xfrm>
            <a:off x="9284078" y="2331457"/>
            <a:ext cx="2815599" cy="1720478"/>
          </a:xfrm>
          <a:prstGeom prst="rect">
            <a:avLst/>
          </a:prstGeom>
        </p:spPr>
      </p:pic>
      <p:sp>
        <p:nvSpPr>
          <p:cNvPr id="15" name="Text 9"/>
          <p:cNvSpPr/>
          <p:nvPr/>
        </p:nvSpPr>
        <p:spPr>
          <a:xfrm>
            <a:off x="9192816" y="4434959"/>
            <a:ext cx="3089077" cy="694373"/>
          </a:xfrm>
          <a:prstGeom prst="rect">
            <a:avLst/>
          </a:prstGeom>
          <a:noFill/>
          <a:ln/>
        </p:spPr>
        <p:txBody>
          <a:bodyPr wrap="square" rtlCol="0" anchor="t"/>
          <a:lstStyle/>
          <a:p>
            <a:pPr marL="0" indent="0" algn="l">
              <a:lnSpc>
                <a:spcPts val="2734"/>
              </a:lnSpc>
              <a:buNone/>
            </a:pPr>
            <a:r>
              <a:rPr lang="en-US" sz="2187" b="1" dirty="0">
                <a:solidFill>
                  <a:srgbClr val="000000"/>
                </a:solidFill>
                <a:latin typeface="Nunito" pitchFamily="34" charset="0"/>
                <a:ea typeface="Nunito" pitchFamily="34" charset="-122"/>
                <a:cs typeface="Nunito" pitchFamily="34" charset="-120"/>
              </a:rPr>
              <a:t>Scalability and Performance</a:t>
            </a:r>
            <a:endParaRPr lang="en-US" sz="2187" dirty="0"/>
          </a:p>
        </p:txBody>
      </p:sp>
      <p:sp>
        <p:nvSpPr>
          <p:cNvPr id="16" name="Text 10"/>
          <p:cNvSpPr/>
          <p:nvPr/>
        </p:nvSpPr>
        <p:spPr>
          <a:xfrm>
            <a:off x="9192816" y="5351502"/>
            <a:ext cx="3089077" cy="1421606"/>
          </a:xfrm>
          <a:prstGeom prst="rect">
            <a:avLst/>
          </a:prstGeom>
          <a:noFill/>
          <a:ln/>
        </p:spPr>
        <p:txBody>
          <a:bodyPr wrap="square" rtlCol="0" anchor="t"/>
          <a:lstStyle/>
          <a:p>
            <a:pPr marL="0" indent="0" algn="l">
              <a:lnSpc>
                <a:spcPts val="2799"/>
              </a:lnSpc>
              <a:buNone/>
            </a:pPr>
            <a:r>
              <a:rPr lang="en-US" sz="1750" dirty="0">
                <a:solidFill>
                  <a:srgbClr val="000000"/>
                </a:solidFill>
                <a:latin typeface="PT Sans" pitchFamily="34" charset="0"/>
                <a:ea typeface="PT Sans" pitchFamily="34" charset="-122"/>
                <a:cs typeface="PT Sans" pitchFamily="34" charset="-120"/>
              </a:rPr>
              <a:t>With Azure Data Lake Gen2, enjoy heightened scalability and performance to keep your data solutions running smoothly.</a:t>
            </a:r>
            <a:endParaRPr lang="en-US" sz="1750" dirty="0"/>
          </a:p>
        </p:txBody>
      </p:sp>
      <p:pic>
        <p:nvPicPr>
          <p:cNvPr id="24" name="Picture 23" descr="A screenshot of a computer&#10;&#10;Description automatically generated">
            <a:extLst>
              <a:ext uri="{FF2B5EF4-FFF2-40B4-BE49-F238E27FC236}">
                <a16:creationId xmlns:a16="http://schemas.microsoft.com/office/drawing/2014/main" id="{33CEC8C1-E669-511C-A254-2B140D76068D}"/>
              </a:ext>
            </a:extLst>
          </p:cNvPr>
          <p:cNvPicPr>
            <a:picLocks noChangeAspect="1"/>
          </p:cNvPicPr>
          <p:nvPr/>
        </p:nvPicPr>
        <p:blipFill>
          <a:blip r:embed="rId5"/>
          <a:stretch>
            <a:fillRect/>
          </a:stretch>
        </p:blipFill>
        <p:spPr>
          <a:xfrm>
            <a:off x="2540722" y="2408964"/>
            <a:ext cx="2704292" cy="1587394"/>
          </a:xfrm>
          <a:prstGeom prst="rect">
            <a:avLst/>
          </a:prstGeom>
        </p:spPr>
      </p:pic>
      <p:pic>
        <p:nvPicPr>
          <p:cNvPr id="26" name="Picture 25" descr="A diagram of a data storage&#10;&#10;Description automatically generated with medium confidence">
            <a:extLst>
              <a:ext uri="{FF2B5EF4-FFF2-40B4-BE49-F238E27FC236}">
                <a16:creationId xmlns:a16="http://schemas.microsoft.com/office/drawing/2014/main" id="{07C3C030-EFBE-9629-21DC-60FEE3F911F3}"/>
              </a:ext>
            </a:extLst>
          </p:cNvPr>
          <p:cNvPicPr>
            <a:picLocks noChangeAspect="1"/>
          </p:cNvPicPr>
          <p:nvPr/>
        </p:nvPicPr>
        <p:blipFill>
          <a:blip r:embed="rId6"/>
          <a:stretch>
            <a:fillRect/>
          </a:stretch>
        </p:blipFill>
        <p:spPr>
          <a:xfrm>
            <a:off x="5884303" y="2408964"/>
            <a:ext cx="2861555" cy="15873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5" name="Shape 0">
            <a:extLst>
              <a:ext uri="{FF2B5EF4-FFF2-40B4-BE49-F238E27FC236}">
                <a16:creationId xmlns:a16="http://schemas.microsoft.com/office/drawing/2014/main" id="{56E235D1-D098-53CE-82A3-8CF069B3CEBA}"/>
              </a:ext>
            </a:extLst>
          </p:cNvPr>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pic>
        <p:nvPicPr>
          <p:cNvPr id="36" name="Image 0" descr="preencoded.png">
            <a:extLst>
              <a:ext uri="{FF2B5EF4-FFF2-40B4-BE49-F238E27FC236}">
                <a16:creationId xmlns:a16="http://schemas.microsoft.com/office/drawing/2014/main" id="{1020CFDE-70E4-0CA7-25B9-998F416E0C4E}"/>
              </a:ext>
            </a:extLst>
          </p:cNvPr>
          <p:cNvPicPr>
            <a:picLocks noChangeAspect="1"/>
          </p:cNvPicPr>
          <p:nvPr/>
        </p:nvPicPr>
        <p:blipFill>
          <a:blip r:embed="rId3"/>
          <a:stretch>
            <a:fillRect/>
          </a:stretch>
        </p:blipFill>
        <p:spPr>
          <a:xfrm>
            <a:off x="-60" y="-63341"/>
            <a:ext cx="14630400" cy="8229600"/>
          </a:xfrm>
          <a:prstGeom prst="rect">
            <a:avLst/>
          </a:prstGeom>
        </p:spPr>
      </p:pic>
      <p:sp>
        <p:nvSpPr>
          <p:cNvPr id="4" name="Text 1"/>
          <p:cNvSpPr/>
          <p:nvPr/>
        </p:nvSpPr>
        <p:spPr>
          <a:xfrm>
            <a:off x="2348389" y="910114"/>
            <a:ext cx="9933503" cy="2083118"/>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Setting Up an Azure Data Lake Gen2 Account
</a:t>
            </a:r>
            <a:endParaRPr lang="en-US" sz="4374" dirty="0"/>
          </a:p>
        </p:txBody>
      </p:sp>
      <p:sp>
        <p:nvSpPr>
          <p:cNvPr id="19" name="Shape 3">
            <a:extLst>
              <a:ext uri="{FF2B5EF4-FFF2-40B4-BE49-F238E27FC236}">
                <a16:creationId xmlns:a16="http://schemas.microsoft.com/office/drawing/2014/main" id="{EB8B42F1-38CB-4DF9-7F15-F7D62C2D710F}"/>
              </a:ext>
            </a:extLst>
          </p:cNvPr>
          <p:cNvSpPr/>
          <p:nvPr/>
        </p:nvSpPr>
        <p:spPr>
          <a:xfrm>
            <a:off x="2700576" y="2277666"/>
            <a:ext cx="15240" cy="5383292"/>
          </a:xfrm>
          <a:prstGeom prst="rect">
            <a:avLst/>
          </a:prstGeom>
          <a:solidFill>
            <a:srgbClr val="FF6680"/>
          </a:solidFill>
          <a:ln/>
        </p:spPr>
        <p:txBody>
          <a:bodyPr/>
          <a:lstStyle/>
          <a:p>
            <a:endParaRPr lang="en-US"/>
          </a:p>
        </p:txBody>
      </p:sp>
      <p:sp>
        <p:nvSpPr>
          <p:cNvPr id="20" name="Shape 4">
            <a:extLst>
              <a:ext uri="{FF2B5EF4-FFF2-40B4-BE49-F238E27FC236}">
                <a16:creationId xmlns:a16="http://schemas.microsoft.com/office/drawing/2014/main" id="{E1019AD9-2B18-2844-8EDD-9D9C86D0501A}"/>
              </a:ext>
            </a:extLst>
          </p:cNvPr>
          <p:cNvSpPr/>
          <p:nvPr/>
        </p:nvSpPr>
        <p:spPr>
          <a:xfrm>
            <a:off x="2941082" y="2664619"/>
            <a:ext cx="724614" cy="15240"/>
          </a:xfrm>
          <a:prstGeom prst="rect">
            <a:avLst/>
          </a:prstGeom>
          <a:solidFill>
            <a:srgbClr val="FF6680"/>
          </a:solidFill>
          <a:ln/>
        </p:spPr>
        <p:txBody>
          <a:bodyPr/>
          <a:lstStyle/>
          <a:p>
            <a:endParaRPr lang="en-US"/>
          </a:p>
        </p:txBody>
      </p:sp>
      <p:sp>
        <p:nvSpPr>
          <p:cNvPr id="21" name="Shape 5">
            <a:extLst>
              <a:ext uri="{FF2B5EF4-FFF2-40B4-BE49-F238E27FC236}">
                <a16:creationId xmlns:a16="http://schemas.microsoft.com/office/drawing/2014/main" id="{D69835B5-0AD6-6253-469F-32CBE18AD2AC}"/>
              </a:ext>
            </a:extLst>
          </p:cNvPr>
          <p:cNvSpPr/>
          <p:nvPr/>
        </p:nvSpPr>
        <p:spPr>
          <a:xfrm>
            <a:off x="2475309" y="2439472"/>
            <a:ext cx="465773" cy="465773"/>
          </a:xfrm>
          <a:prstGeom prst="roundRect">
            <a:avLst>
              <a:gd name="adj" fmla="val 13336"/>
            </a:avLst>
          </a:prstGeom>
          <a:solidFill>
            <a:srgbClr val="312140"/>
          </a:solidFill>
          <a:ln/>
        </p:spPr>
        <p:txBody>
          <a:bodyPr/>
          <a:lstStyle/>
          <a:p>
            <a:endParaRPr lang="en-US"/>
          </a:p>
        </p:txBody>
      </p:sp>
      <p:sp>
        <p:nvSpPr>
          <p:cNvPr id="22" name="Text 6">
            <a:extLst>
              <a:ext uri="{FF2B5EF4-FFF2-40B4-BE49-F238E27FC236}">
                <a16:creationId xmlns:a16="http://schemas.microsoft.com/office/drawing/2014/main" id="{3669B245-F8EB-8C99-217F-1E9EFA746B5F}"/>
              </a:ext>
            </a:extLst>
          </p:cNvPr>
          <p:cNvSpPr/>
          <p:nvPr/>
        </p:nvSpPr>
        <p:spPr>
          <a:xfrm>
            <a:off x="2628186" y="2478167"/>
            <a:ext cx="160020" cy="388263"/>
          </a:xfrm>
          <a:prstGeom prst="rect">
            <a:avLst/>
          </a:prstGeom>
          <a:noFill/>
          <a:ln/>
        </p:spPr>
        <p:txBody>
          <a:bodyPr wrap="none" rtlCol="0" anchor="t"/>
          <a:lstStyle/>
          <a:p>
            <a:pPr marL="0" indent="0" algn="ctr">
              <a:lnSpc>
                <a:spcPts val="3057"/>
              </a:lnSpc>
              <a:buNone/>
            </a:pPr>
            <a:r>
              <a:rPr lang="en-US" sz="2446" b="1" dirty="0">
                <a:solidFill>
                  <a:srgbClr val="FF726D"/>
                </a:solidFill>
                <a:latin typeface="Inconsolata" pitchFamily="34" charset="0"/>
                <a:ea typeface="Inconsolata" pitchFamily="34" charset="-122"/>
                <a:cs typeface="Inconsolata" pitchFamily="34" charset="-120"/>
              </a:rPr>
              <a:t>1</a:t>
            </a:r>
            <a:endParaRPr lang="en-US" sz="2446" dirty="0"/>
          </a:p>
        </p:txBody>
      </p:sp>
      <p:sp>
        <p:nvSpPr>
          <p:cNvPr id="23" name="Text 7">
            <a:extLst>
              <a:ext uri="{FF2B5EF4-FFF2-40B4-BE49-F238E27FC236}">
                <a16:creationId xmlns:a16="http://schemas.microsoft.com/office/drawing/2014/main" id="{0CFB0328-0266-A213-75A2-A16DA4B44606}"/>
              </a:ext>
            </a:extLst>
          </p:cNvPr>
          <p:cNvSpPr/>
          <p:nvPr/>
        </p:nvSpPr>
        <p:spPr>
          <a:xfrm>
            <a:off x="3846909" y="2484715"/>
            <a:ext cx="2979420" cy="323493"/>
          </a:xfrm>
          <a:prstGeom prst="rect">
            <a:avLst/>
          </a:prstGeom>
          <a:noFill/>
          <a:ln/>
        </p:spPr>
        <p:txBody>
          <a:bodyPr wrap="none" rtlCol="0" anchor="t"/>
          <a:lstStyle/>
          <a:p>
            <a:pPr marL="0" indent="0" algn="l">
              <a:lnSpc>
                <a:spcPts val="2547"/>
              </a:lnSpc>
              <a:buNone/>
            </a:pPr>
            <a:r>
              <a:rPr lang="en-US" sz="2038" b="1" dirty="0">
                <a:solidFill>
                  <a:srgbClr val="FF726D"/>
                </a:solidFill>
                <a:latin typeface="Inconsolata" pitchFamily="34" charset="0"/>
                <a:ea typeface="Inconsolata" pitchFamily="34" charset="-122"/>
              </a:rPr>
              <a:t>Sign into Azure Portal</a:t>
            </a:r>
          </a:p>
        </p:txBody>
      </p:sp>
      <p:sp>
        <p:nvSpPr>
          <p:cNvPr id="24" name="Text 8">
            <a:extLst>
              <a:ext uri="{FF2B5EF4-FFF2-40B4-BE49-F238E27FC236}">
                <a16:creationId xmlns:a16="http://schemas.microsoft.com/office/drawing/2014/main" id="{93AEA3D8-41C1-3ECB-1723-BDFB3B3897C1}"/>
              </a:ext>
            </a:extLst>
          </p:cNvPr>
          <p:cNvSpPr/>
          <p:nvPr/>
        </p:nvSpPr>
        <p:spPr>
          <a:xfrm>
            <a:off x="3846909" y="2971716"/>
            <a:ext cx="8385810" cy="662464"/>
          </a:xfrm>
          <a:prstGeom prst="rect">
            <a:avLst/>
          </a:prstGeom>
          <a:noFill/>
          <a:ln/>
        </p:spPr>
        <p:txBody>
          <a:bodyPr wrap="square" rtlCol="0" anchor="t"/>
          <a:lstStyle/>
          <a:p>
            <a:pPr marL="0" indent="0" algn="l">
              <a:lnSpc>
                <a:spcPts val="2609"/>
              </a:lnSpc>
              <a:buNone/>
            </a:pPr>
            <a:r>
              <a:rPr lang="en-US" sz="1630" dirty="0">
                <a:solidFill>
                  <a:srgbClr val="DAD1E6"/>
                </a:solidFill>
                <a:latin typeface="Fira Sans" pitchFamily="34" charset="0"/>
                <a:ea typeface="Fira Sans" pitchFamily="34" charset="-122"/>
                <a:cs typeface="Fira Sans" pitchFamily="34" charset="-120"/>
              </a:rPr>
              <a:t>Getting started with Azure Data Lake Gen2 is easy and can be done through the Azure portal.</a:t>
            </a:r>
            <a:endParaRPr lang="en-US" sz="1630" dirty="0"/>
          </a:p>
        </p:txBody>
      </p:sp>
      <p:sp>
        <p:nvSpPr>
          <p:cNvPr id="25" name="Shape 9">
            <a:extLst>
              <a:ext uri="{FF2B5EF4-FFF2-40B4-BE49-F238E27FC236}">
                <a16:creationId xmlns:a16="http://schemas.microsoft.com/office/drawing/2014/main" id="{E7949F83-CC66-58F2-B417-A5BE6B274E6E}"/>
              </a:ext>
            </a:extLst>
          </p:cNvPr>
          <p:cNvSpPr/>
          <p:nvPr/>
        </p:nvSpPr>
        <p:spPr>
          <a:xfrm>
            <a:off x="2941082" y="3947492"/>
            <a:ext cx="724614" cy="15240"/>
          </a:xfrm>
          <a:prstGeom prst="rect">
            <a:avLst/>
          </a:prstGeom>
          <a:solidFill>
            <a:srgbClr val="FF6680"/>
          </a:solidFill>
          <a:ln/>
        </p:spPr>
        <p:txBody>
          <a:bodyPr/>
          <a:lstStyle/>
          <a:p>
            <a:endParaRPr lang="en-US"/>
          </a:p>
        </p:txBody>
      </p:sp>
      <p:sp>
        <p:nvSpPr>
          <p:cNvPr id="26" name="Shape 10">
            <a:extLst>
              <a:ext uri="{FF2B5EF4-FFF2-40B4-BE49-F238E27FC236}">
                <a16:creationId xmlns:a16="http://schemas.microsoft.com/office/drawing/2014/main" id="{D73A09A1-F1FC-5E96-1EDE-7C74C6D178D0}"/>
              </a:ext>
            </a:extLst>
          </p:cNvPr>
          <p:cNvSpPr/>
          <p:nvPr/>
        </p:nvSpPr>
        <p:spPr>
          <a:xfrm>
            <a:off x="2475309" y="3722345"/>
            <a:ext cx="465773" cy="465773"/>
          </a:xfrm>
          <a:prstGeom prst="roundRect">
            <a:avLst>
              <a:gd name="adj" fmla="val 13336"/>
            </a:avLst>
          </a:prstGeom>
          <a:solidFill>
            <a:srgbClr val="312140"/>
          </a:solidFill>
          <a:ln/>
        </p:spPr>
        <p:txBody>
          <a:bodyPr/>
          <a:lstStyle/>
          <a:p>
            <a:endParaRPr lang="en-US"/>
          </a:p>
        </p:txBody>
      </p:sp>
      <p:sp>
        <p:nvSpPr>
          <p:cNvPr id="27" name="Text 11">
            <a:extLst>
              <a:ext uri="{FF2B5EF4-FFF2-40B4-BE49-F238E27FC236}">
                <a16:creationId xmlns:a16="http://schemas.microsoft.com/office/drawing/2014/main" id="{E6D60B5E-8700-7FCF-923A-40582BE1E8DF}"/>
              </a:ext>
            </a:extLst>
          </p:cNvPr>
          <p:cNvSpPr/>
          <p:nvPr/>
        </p:nvSpPr>
        <p:spPr>
          <a:xfrm>
            <a:off x="2628186" y="3761040"/>
            <a:ext cx="160020" cy="388263"/>
          </a:xfrm>
          <a:prstGeom prst="rect">
            <a:avLst/>
          </a:prstGeom>
          <a:noFill/>
          <a:ln/>
        </p:spPr>
        <p:txBody>
          <a:bodyPr wrap="none" rtlCol="0" anchor="t"/>
          <a:lstStyle/>
          <a:p>
            <a:pPr marL="0" indent="0" algn="ctr">
              <a:lnSpc>
                <a:spcPts val="3057"/>
              </a:lnSpc>
              <a:buNone/>
            </a:pPr>
            <a:r>
              <a:rPr lang="en-US" sz="2446" b="1" dirty="0">
                <a:solidFill>
                  <a:srgbClr val="FF726D"/>
                </a:solidFill>
                <a:latin typeface="Inconsolata" pitchFamily="34" charset="0"/>
                <a:ea typeface="Inconsolata" pitchFamily="34" charset="-122"/>
                <a:cs typeface="Inconsolata" pitchFamily="34" charset="-120"/>
              </a:rPr>
              <a:t>2</a:t>
            </a:r>
            <a:endParaRPr lang="en-US" sz="2446" dirty="0"/>
          </a:p>
        </p:txBody>
      </p:sp>
      <p:sp>
        <p:nvSpPr>
          <p:cNvPr id="28" name="Text 12">
            <a:extLst>
              <a:ext uri="{FF2B5EF4-FFF2-40B4-BE49-F238E27FC236}">
                <a16:creationId xmlns:a16="http://schemas.microsoft.com/office/drawing/2014/main" id="{F792E440-8521-F1AC-CE19-8F58227F4611}"/>
              </a:ext>
            </a:extLst>
          </p:cNvPr>
          <p:cNvSpPr/>
          <p:nvPr/>
        </p:nvSpPr>
        <p:spPr>
          <a:xfrm>
            <a:off x="3846909" y="3767588"/>
            <a:ext cx="3108960" cy="323493"/>
          </a:xfrm>
          <a:prstGeom prst="rect">
            <a:avLst/>
          </a:prstGeom>
          <a:noFill/>
          <a:ln/>
        </p:spPr>
        <p:txBody>
          <a:bodyPr wrap="none" rtlCol="0" anchor="t"/>
          <a:lstStyle/>
          <a:p>
            <a:pPr marL="0" indent="0" algn="l">
              <a:lnSpc>
                <a:spcPts val="2547"/>
              </a:lnSpc>
              <a:buNone/>
            </a:pPr>
            <a:r>
              <a:rPr lang="en-US" sz="2038" b="1" dirty="0">
                <a:solidFill>
                  <a:srgbClr val="FF726D"/>
                </a:solidFill>
                <a:latin typeface="Inconsolata" pitchFamily="34" charset="0"/>
                <a:ea typeface="Inconsolata" pitchFamily="34" charset="-122"/>
              </a:rPr>
              <a:t>Create or Select Resource Group (Optional)</a:t>
            </a:r>
          </a:p>
        </p:txBody>
      </p:sp>
      <p:sp>
        <p:nvSpPr>
          <p:cNvPr id="29" name="Text 13">
            <a:extLst>
              <a:ext uri="{FF2B5EF4-FFF2-40B4-BE49-F238E27FC236}">
                <a16:creationId xmlns:a16="http://schemas.microsoft.com/office/drawing/2014/main" id="{758717C9-FFD8-580B-1327-B445ABF404A1}"/>
              </a:ext>
            </a:extLst>
          </p:cNvPr>
          <p:cNvSpPr/>
          <p:nvPr/>
        </p:nvSpPr>
        <p:spPr>
          <a:xfrm>
            <a:off x="3846909" y="4211049"/>
            <a:ext cx="8385810" cy="331232"/>
          </a:xfrm>
          <a:prstGeom prst="rect">
            <a:avLst/>
          </a:prstGeom>
          <a:noFill/>
          <a:ln/>
        </p:spPr>
        <p:txBody>
          <a:bodyPr wrap="none" rtlCol="0" anchor="t"/>
          <a:lstStyle/>
          <a:p>
            <a:pPr marL="0" indent="0" algn="l">
              <a:lnSpc>
                <a:spcPts val="2609"/>
              </a:lnSpc>
              <a:buNone/>
            </a:pPr>
            <a:r>
              <a:rPr lang="en-US" sz="1630" dirty="0">
                <a:solidFill>
                  <a:srgbClr val="DAD1E6"/>
                </a:solidFill>
                <a:latin typeface="Fira Sans" pitchFamily="34" charset="0"/>
                <a:ea typeface="Fira Sans" pitchFamily="34" charset="-122"/>
                <a:cs typeface="Fira Sans" pitchFamily="34" charset="-120"/>
              </a:rPr>
              <a:t>Use Azure RBAC and ACLs for precise and effective permission management</a:t>
            </a:r>
            <a:endParaRPr lang="en-US" sz="1630" dirty="0"/>
          </a:p>
        </p:txBody>
      </p:sp>
      <p:sp>
        <p:nvSpPr>
          <p:cNvPr id="30" name="Shape 14">
            <a:extLst>
              <a:ext uri="{FF2B5EF4-FFF2-40B4-BE49-F238E27FC236}">
                <a16:creationId xmlns:a16="http://schemas.microsoft.com/office/drawing/2014/main" id="{986B91F9-6794-1C45-4D9E-46A0AACFB8CF}"/>
              </a:ext>
            </a:extLst>
          </p:cNvPr>
          <p:cNvSpPr/>
          <p:nvPr/>
        </p:nvSpPr>
        <p:spPr>
          <a:xfrm>
            <a:off x="2738931" y="4867516"/>
            <a:ext cx="1051587" cy="15240"/>
          </a:xfrm>
          <a:prstGeom prst="rect">
            <a:avLst/>
          </a:prstGeom>
          <a:solidFill>
            <a:srgbClr val="FF6680"/>
          </a:solidFill>
          <a:ln/>
        </p:spPr>
        <p:txBody>
          <a:bodyPr/>
          <a:lstStyle/>
          <a:p>
            <a:endParaRPr lang="en-US"/>
          </a:p>
        </p:txBody>
      </p:sp>
      <p:sp>
        <p:nvSpPr>
          <p:cNvPr id="31" name="Shape 15">
            <a:extLst>
              <a:ext uri="{FF2B5EF4-FFF2-40B4-BE49-F238E27FC236}">
                <a16:creationId xmlns:a16="http://schemas.microsoft.com/office/drawing/2014/main" id="{0A38F87E-E145-A611-0C27-F9BE50714778}"/>
              </a:ext>
            </a:extLst>
          </p:cNvPr>
          <p:cNvSpPr/>
          <p:nvPr/>
        </p:nvSpPr>
        <p:spPr>
          <a:xfrm>
            <a:off x="2475309" y="4642369"/>
            <a:ext cx="465773" cy="465773"/>
          </a:xfrm>
          <a:prstGeom prst="roundRect">
            <a:avLst>
              <a:gd name="adj" fmla="val 13336"/>
            </a:avLst>
          </a:prstGeom>
          <a:solidFill>
            <a:srgbClr val="312140"/>
          </a:solidFill>
          <a:ln/>
        </p:spPr>
        <p:txBody>
          <a:bodyPr/>
          <a:lstStyle/>
          <a:p>
            <a:endParaRPr lang="en-US"/>
          </a:p>
        </p:txBody>
      </p:sp>
      <p:sp>
        <p:nvSpPr>
          <p:cNvPr id="32" name="Text 16">
            <a:extLst>
              <a:ext uri="{FF2B5EF4-FFF2-40B4-BE49-F238E27FC236}">
                <a16:creationId xmlns:a16="http://schemas.microsoft.com/office/drawing/2014/main" id="{9E0AFB7E-613D-7E1C-9AD4-C07D8148E900}"/>
              </a:ext>
            </a:extLst>
          </p:cNvPr>
          <p:cNvSpPr/>
          <p:nvPr/>
        </p:nvSpPr>
        <p:spPr>
          <a:xfrm>
            <a:off x="2583543" y="4681064"/>
            <a:ext cx="232227" cy="388263"/>
          </a:xfrm>
          <a:prstGeom prst="rect">
            <a:avLst/>
          </a:prstGeom>
          <a:noFill/>
          <a:ln/>
        </p:spPr>
        <p:txBody>
          <a:bodyPr wrap="none" rtlCol="0" anchor="t"/>
          <a:lstStyle/>
          <a:p>
            <a:pPr marL="0" indent="0" algn="ctr">
              <a:lnSpc>
                <a:spcPts val="3057"/>
              </a:lnSpc>
              <a:buNone/>
            </a:pPr>
            <a:r>
              <a:rPr lang="en-US" sz="2446" b="1" dirty="0">
                <a:solidFill>
                  <a:srgbClr val="FF726D"/>
                </a:solidFill>
                <a:latin typeface="Inconsolata" pitchFamily="34" charset="0"/>
                <a:ea typeface="Inconsolata" pitchFamily="34" charset="-122"/>
                <a:cs typeface="Inconsolata" pitchFamily="34" charset="-120"/>
              </a:rPr>
              <a:t>3</a:t>
            </a:r>
            <a:endParaRPr lang="en-US" sz="2446" dirty="0"/>
          </a:p>
        </p:txBody>
      </p:sp>
      <p:sp>
        <p:nvSpPr>
          <p:cNvPr id="33" name="Text 17">
            <a:extLst>
              <a:ext uri="{FF2B5EF4-FFF2-40B4-BE49-F238E27FC236}">
                <a16:creationId xmlns:a16="http://schemas.microsoft.com/office/drawing/2014/main" id="{F9DD1A4C-F675-9E66-26F3-4856F8E5B44C}"/>
              </a:ext>
            </a:extLst>
          </p:cNvPr>
          <p:cNvSpPr/>
          <p:nvPr/>
        </p:nvSpPr>
        <p:spPr>
          <a:xfrm>
            <a:off x="3846909" y="4687613"/>
            <a:ext cx="5052060" cy="323493"/>
          </a:xfrm>
          <a:prstGeom prst="rect">
            <a:avLst/>
          </a:prstGeom>
          <a:noFill/>
          <a:ln/>
        </p:spPr>
        <p:txBody>
          <a:bodyPr wrap="none" rtlCol="0" anchor="t"/>
          <a:lstStyle/>
          <a:p>
            <a:pPr marL="0" indent="0" algn="l">
              <a:lnSpc>
                <a:spcPts val="2547"/>
              </a:lnSpc>
              <a:buNone/>
            </a:pPr>
            <a:r>
              <a:rPr lang="en-US" sz="2038" b="1" dirty="0">
                <a:solidFill>
                  <a:srgbClr val="FF726D"/>
                </a:solidFill>
                <a:latin typeface="Inconsolata" pitchFamily="34" charset="0"/>
                <a:ea typeface="Inconsolata" pitchFamily="34" charset="-122"/>
              </a:rPr>
              <a:t>Create a Storage Account</a:t>
            </a:r>
          </a:p>
        </p:txBody>
      </p:sp>
      <p:sp>
        <p:nvSpPr>
          <p:cNvPr id="34" name="Text 18">
            <a:extLst>
              <a:ext uri="{FF2B5EF4-FFF2-40B4-BE49-F238E27FC236}">
                <a16:creationId xmlns:a16="http://schemas.microsoft.com/office/drawing/2014/main" id="{A63A41C4-140F-D363-6570-B98379410ADE}"/>
              </a:ext>
            </a:extLst>
          </p:cNvPr>
          <p:cNvSpPr/>
          <p:nvPr/>
        </p:nvSpPr>
        <p:spPr>
          <a:xfrm>
            <a:off x="3846909" y="6410920"/>
            <a:ext cx="8385810" cy="662464"/>
          </a:xfrm>
          <a:prstGeom prst="rect">
            <a:avLst/>
          </a:prstGeom>
          <a:noFill/>
          <a:ln/>
        </p:spPr>
        <p:txBody>
          <a:bodyPr wrap="square" rtlCol="0" anchor="t"/>
          <a:lstStyle/>
          <a:p>
            <a:pPr marL="0" indent="0" algn="l">
              <a:lnSpc>
                <a:spcPts val="2609"/>
              </a:lnSpc>
              <a:buNone/>
            </a:pPr>
            <a:r>
              <a:rPr lang="en-US" sz="1630" dirty="0">
                <a:solidFill>
                  <a:srgbClr val="DAD1E6"/>
                </a:solidFill>
                <a:latin typeface="Fira Sans" pitchFamily="34" charset="0"/>
              </a:rPr>
              <a:t>Click on "Create" to create the storage account. The deployment might take a few minutes</a:t>
            </a:r>
          </a:p>
        </p:txBody>
      </p:sp>
      <p:sp>
        <p:nvSpPr>
          <p:cNvPr id="37" name="Shape 14">
            <a:extLst>
              <a:ext uri="{FF2B5EF4-FFF2-40B4-BE49-F238E27FC236}">
                <a16:creationId xmlns:a16="http://schemas.microsoft.com/office/drawing/2014/main" id="{BDC26B72-0A80-D777-66DE-03006A5CCDF4}"/>
              </a:ext>
            </a:extLst>
          </p:cNvPr>
          <p:cNvSpPr/>
          <p:nvPr/>
        </p:nvSpPr>
        <p:spPr>
          <a:xfrm>
            <a:off x="2738931" y="6072198"/>
            <a:ext cx="1051587" cy="15240"/>
          </a:xfrm>
          <a:prstGeom prst="rect">
            <a:avLst/>
          </a:prstGeom>
          <a:solidFill>
            <a:srgbClr val="FF6680"/>
          </a:solidFill>
          <a:ln/>
        </p:spPr>
        <p:txBody>
          <a:bodyPr/>
          <a:lstStyle/>
          <a:p>
            <a:endParaRPr lang="en-US"/>
          </a:p>
        </p:txBody>
      </p:sp>
      <p:sp>
        <p:nvSpPr>
          <p:cNvPr id="38" name="Shape 15">
            <a:extLst>
              <a:ext uri="{FF2B5EF4-FFF2-40B4-BE49-F238E27FC236}">
                <a16:creationId xmlns:a16="http://schemas.microsoft.com/office/drawing/2014/main" id="{EEE26497-793B-6623-79D7-1370BF0DCF1D}"/>
              </a:ext>
            </a:extLst>
          </p:cNvPr>
          <p:cNvSpPr/>
          <p:nvPr/>
        </p:nvSpPr>
        <p:spPr>
          <a:xfrm>
            <a:off x="2475309" y="5847051"/>
            <a:ext cx="465773" cy="465773"/>
          </a:xfrm>
          <a:prstGeom prst="roundRect">
            <a:avLst>
              <a:gd name="adj" fmla="val 13336"/>
            </a:avLst>
          </a:prstGeom>
          <a:solidFill>
            <a:srgbClr val="312140"/>
          </a:solidFill>
          <a:ln/>
        </p:spPr>
        <p:txBody>
          <a:bodyPr/>
          <a:lstStyle/>
          <a:p>
            <a:endParaRPr lang="en-US"/>
          </a:p>
        </p:txBody>
      </p:sp>
      <p:sp>
        <p:nvSpPr>
          <p:cNvPr id="39" name="Text 16">
            <a:extLst>
              <a:ext uri="{FF2B5EF4-FFF2-40B4-BE49-F238E27FC236}">
                <a16:creationId xmlns:a16="http://schemas.microsoft.com/office/drawing/2014/main" id="{81FDEAE7-CC5D-59C8-CF10-48BFCDE62781}"/>
              </a:ext>
            </a:extLst>
          </p:cNvPr>
          <p:cNvSpPr/>
          <p:nvPr/>
        </p:nvSpPr>
        <p:spPr>
          <a:xfrm>
            <a:off x="2583543" y="5885746"/>
            <a:ext cx="232227" cy="388263"/>
          </a:xfrm>
          <a:prstGeom prst="rect">
            <a:avLst/>
          </a:prstGeom>
          <a:noFill/>
          <a:ln/>
        </p:spPr>
        <p:txBody>
          <a:bodyPr wrap="none" rtlCol="0" anchor="t"/>
          <a:lstStyle/>
          <a:p>
            <a:pPr marL="0" indent="0" algn="ctr">
              <a:lnSpc>
                <a:spcPts val="3057"/>
              </a:lnSpc>
              <a:buNone/>
            </a:pPr>
            <a:r>
              <a:rPr lang="en-US" sz="2446" b="1" dirty="0">
                <a:solidFill>
                  <a:srgbClr val="FF726D"/>
                </a:solidFill>
                <a:latin typeface="Inconsolata" pitchFamily="34" charset="0"/>
                <a:ea typeface="Inconsolata" pitchFamily="34" charset="-122"/>
              </a:rPr>
              <a:t>4</a:t>
            </a:r>
            <a:endParaRPr lang="en-US" sz="2446" dirty="0"/>
          </a:p>
        </p:txBody>
      </p:sp>
      <p:sp>
        <p:nvSpPr>
          <p:cNvPr id="40" name="Text 17">
            <a:extLst>
              <a:ext uri="{FF2B5EF4-FFF2-40B4-BE49-F238E27FC236}">
                <a16:creationId xmlns:a16="http://schemas.microsoft.com/office/drawing/2014/main" id="{81715BF3-00BA-C988-2F79-47B694261BE9}"/>
              </a:ext>
            </a:extLst>
          </p:cNvPr>
          <p:cNvSpPr/>
          <p:nvPr/>
        </p:nvSpPr>
        <p:spPr>
          <a:xfrm>
            <a:off x="3846909" y="5892295"/>
            <a:ext cx="5052060" cy="323493"/>
          </a:xfrm>
          <a:prstGeom prst="rect">
            <a:avLst/>
          </a:prstGeom>
          <a:noFill/>
          <a:ln/>
        </p:spPr>
        <p:txBody>
          <a:bodyPr wrap="none" rtlCol="0" anchor="t"/>
          <a:lstStyle/>
          <a:p>
            <a:pPr marL="0" indent="0" algn="l">
              <a:lnSpc>
                <a:spcPts val="2547"/>
              </a:lnSpc>
              <a:buNone/>
            </a:pPr>
            <a:r>
              <a:rPr lang="en-US" sz="2038" b="1" dirty="0">
                <a:solidFill>
                  <a:srgbClr val="FF726D"/>
                </a:solidFill>
                <a:latin typeface="Inconsolata" pitchFamily="34" charset="0"/>
                <a:ea typeface="Inconsolata" pitchFamily="34" charset="-122"/>
              </a:rPr>
              <a:t>Review and Create</a:t>
            </a:r>
          </a:p>
        </p:txBody>
      </p:sp>
      <p:sp>
        <p:nvSpPr>
          <p:cNvPr id="41" name="Text 13">
            <a:extLst>
              <a:ext uri="{FF2B5EF4-FFF2-40B4-BE49-F238E27FC236}">
                <a16:creationId xmlns:a16="http://schemas.microsoft.com/office/drawing/2014/main" id="{9125F597-2670-DA65-73E6-7FE2542EFA16}"/>
              </a:ext>
            </a:extLst>
          </p:cNvPr>
          <p:cNvSpPr/>
          <p:nvPr/>
        </p:nvSpPr>
        <p:spPr>
          <a:xfrm>
            <a:off x="3846909" y="5100068"/>
            <a:ext cx="8385810" cy="331232"/>
          </a:xfrm>
          <a:prstGeom prst="rect">
            <a:avLst/>
          </a:prstGeom>
          <a:noFill/>
          <a:ln/>
        </p:spPr>
        <p:txBody>
          <a:bodyPr wrap="none" rtlCol="0" anchor="t"/>
          <a:lstStyle/>
          <a:p>
            <a:pPr marL="0" indent="0" algn="l">
              <a:lnSpc>
                <a:spcPts val="2609"/>
              </a:lnSpc>
              <a:buNone/>
            </a:pPr>
            <a:r>
              <a:rPr lang="en-US" sz="1600" b="0" i="0" dirty="0">
                <a:solidFill>
                  <a:srgbClr val="D1D5DB"/>
                </a:solidFill>
                <a:effectLst/>
                <a:latin typeface="Söhne"/>
              </a:rPr>
              <a:t>Create and </a:t>
            </a:r>
            <a:r>
              <a:rPr lang="en-US" sz="1630" dirty="0">
                <a:solidFill>
                  <a:srgbClr val="DAD1E6"/>
                </a:solidFill>
                <a:latin typeface="Fira Sans" pitchFamily="34" charset="0"/>
              </a:rPr>
              <a:t>Enable "Hierarchical namespace" (this is the feature that turns your storage account</a:t>
            </a:r>
          </a:p>
          <a:p>
            <a:pPr marL="0" indent="0" algn="l">
              <a:lnSpc>
                <a:spcPts val="2609"/>
              </a:lnSpc>
              <a:buNone/>
            </a:pPr>
            <a:r>
              <a:rPr lang="en-US" sz="1630" dirty="0">
                <a:solidFill>
                  <a:srgbClr val="DAD1E6"/>
                </a:solidFill>
                <a:latin typeface="Fira Sans" pitchFamily="34" charset="0"/>
              </a:rPr>
              <a:t> into Azure Data Lake Storage Gen2)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A0A4297-D844-0FF8-F722-5A738F9065C7}"/>
              </a:ext>
            </a:extLst>
          </p:cNvPr>
          <p:cNvPicPr>
            <a:picLocks noChangeAspect="1"/>
          </p:cNvPicPr>
          <p:nvPr/>
        </p:nvPicPr>
        <p:blipFill>
          <a:blip r:embed="rId3"/>
          <a:stretch>
            <a:fillRect/>
          </a:stretch>
        </p:blipFill>
        <p:spPr>
          <a:xfrm>
            <a:off x="0" y="0"/>
            <a:ext cx="14630400" cy="82296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1B957B1-4075-F312-C3C9-645BF1A332FC}"/>
              </a:ext>
            </a:extLst>
          </p:cNvPr>
          <p:cNvPicPr>
            <a:picLocks noChangeAspect="1"/>
          </p:cNvPicPr>
          <p:nvPr/>
        </p:nvPicPr>
        <p:blipFill>
          <a:blip r:embed="rId4"/>
          <a:stretch>
            <a:fillRect/>
          </a:stretch>
        </p:blipFill>
        <p:spPr>
          <a:xfrm>
            <a:off x="1302589" y="595223"/>
            <a:ext cx="12025222" cy="7039154"/>
          </a:xfrm>
          <a:prstGeom prst="rect">
            <a:avLst/>
          </a:prstGeom>
        </p:spPr>
      </p:pic>
    </p:spTree>
    <p:extLst>
      <p:ext uri="{BB962C8B-B14F-4D97-AF65-F5344CB8AC3E}">
        <p14:creationId xmlns:p14="http://schemas.microsoft.com/office/powerpoint/2010/main" val="2243139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869</Words>
  <Application>Microsoft Office PowerPoint</Application>
  <PresentationFormat>Custom</PresentationFormat>
  <Paragraphs>123</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Fira Sans</vt:lpstr>
      <vt:lpstr>Inconsolata</vt:lpstr>
      <vt:lpstr>Nunito</vt:lpstr>
      <vt:lpstr>PT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joshua dada</cp:lastModifiedBy>
  <cp:revision>3</cp:revision>
  <dcterms:created xsi:type="dcterms:W3CDTF">2023-08-08T23:59:33Z</dcterms:created>
  <dcterms:modified xsi:type="dcterms:W3CDTF">2024-02-06T22:37:38Z</dcterms:modified>
</cp:coreProperties>
</file>