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0" autoAdjust="0"/>
    <p:restoredTop sz="87621" autoAdjust="0"/>
  </p:normalViewPr>
  <p:slideViewPr>
    <p:cSldViewPr>
      <p:cViewPr varScale="1">
        <p:scale>
          <a:sx n="80" d="100"/>
          <a:sy n="80" d="100"/>
        </p:scale>
        <p:origin x="-89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10/26/2015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10/26/2015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42844" y="1357304"/>
            <a:ext cx="8858312" cy="142876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IN" dirty="0" smtClean="0"/>
              <a:t>Exchange Of Audio Information Via Wireless Technology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>
            <a:extLst/>
          </a:lstStyle>
          <a:p>
            <a:r>
              <a:rPr lang="en-US" dirty="0" smtClean="0"/>
              <a:t>KAIRU JOSHUA WAMBUGU – CS281-0720/2011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Schedule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357304"/>
            <a:ext cx="73581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 smtClean="0"/>
              <a:t> Proposal takes 1.5 months.</a:t>
            </a:r>
          </a:p>
          <a:p>
            <a:pPr>
              <a:buFont typeface="Wingdings" pitchFamily="2" charset="2"/>
              <a:buChar char="ü"/>
            </a:pPr>
            <a:endParaRPr lang="en-IN" sz="2800" dirty="0" smtClean="0"/>
          </a:p>
          <a:p>
            <a:pPr>
              <a:buFont typeface="Wingdings" pitchFamily="2" charset="2"/>
              <a:buChar char="ü"/>
            </a:pPr>
            <a:r>
              <a:rPr lang="en-IN" sz="2800" dirty="0" smtClean="0"/>
              <a:t>Literature review takes 1.5 months.</a:t>
            </a:r>
          </a:p>
          <a:p>
            <a:pPr>
              <a:buFont typeface="Wingdings" pitchFamily="2" charset="2"/>
              <a:buChar char="ü"/>
            </a:pPr>
            <a:endParaRPr lang="en-IN" sz="2800" dirty="0" smtClean="0"/>
          </a:p>
          <a:p>
            <a:pPr>
              <a:buFont typeface="Wingdings" pitchFamily="2" charset="2"/>
              <a:buChar char="ü"/>
            </a:pPr>
            <a:r>
              <a:rPr lang="en-IN" sz="2800" dirty="0" smtClean="0"/>
              <a:t>Design takes 1 month.</a:t>
            </a:r>
          </a:p>
          <a:p>
            <a:pPr>
              <a:buFont typeface="Wingdings" pitchFamily="2" charset="2"/>
              <a:buChar char="ü"/>
            </a:pPr>
            <a:endParaRPr lang="en-IN" sz="2800" dirty="0" smtClean="0"/>
          </a:p>
          <a:p>
            <a:pPr>
              <a:buFont typeface="Wingdings" pitchFamily="2" charset="2"/>
              <a:buChar char="ü"/>
            </a:pPr>
            <a:r>
              <a:rPr lang="en-IN" sz="2800" dirty="0" smtClean="0"/>
              <a:t> Implementation and testing take about 1 month.</a:t>
            </a:r>
            <a:endParaRPr lang="en-GB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Budget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500180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 smtClean="0"/>
              <a:t> Internet connectivity: Kshs. 4,000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3429006"/>
            <a:ext cx="8215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 smtClean="0"/>
              <a:t>TOTAL BUDGET: Kshs. 4,000 </a:t>
            </a:r>
          </a:p>
          <a:p>
            <a:r>
              <a:rPr lang="en-IN" sz="2800" dirty="0" smtClean="0"/>
              <a:t>   (Sunday, October 25, 2015)</a:t>
            </a:r>
            <a:endParaRPr lang="en-GB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72198" y="3642847"/>
            <a:ext cx="2925118" cy="1143481"/>
            <a:chOff x="6072198" y="2071683"/>
            <a:chExt cx="2925118" cy="1143481"/>
          </a:xfrm>
        </p:grpSpPr>
        <p:pic>
          <p:nvPicPr>
            <p:cNvPr id="4098" name="Picture 2" descr="C:\Program Files (x86)\Microsoft Office\MEDIA\CAGCAT10\j0222015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9585" y="2071683"/>
              <a:ext cx="1067731" cy="1071570"/>
            </a:xfrm>
            <a:prstGeom prst="rect">
              <a:avLst/>
            </a:prstGeom>
            <a:noFill/>
          </p:spPr>
        </p:pic>
        <p:pic>
          <p:nvPicPr>
            <p:cNvPr id="4100" name="Picture 4" descr="C:\Program Files (x86)\Microsoft Office\MEDIA\CAGCAT10\j0222021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004228" y="2143122"/>
              <a:ext cx="1068234" cy="1072042"/>
            </a:xfrm>
            <a:prstGeom prst="rect">
              <a:avLst/>
            </a:prstGeom>
            <a:noFill/>
          </p:spPr>
        </p:pic>
        <p:pic>
          <p:nvPicPr>
            <p:cNvPr id="4099" name="Picture 3" descr="C:\Program Files (x86)\Microsoft Office\MEDIA\CAGCAT10\j0222019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72198" y="2143122"/>
              <a:ext cx="1068234" cy="107204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643056"/>
            <a:ext cx="7000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 smtClean="0"/>
              <a:t> Humble beginnings.</a:t>
            </a:r>
          </a:p>
          <a:p>
            <a:pPr>
              <a:buFont typeface="Wingdings" pitchFamily="2" charset="2"/>
              <a:buChar char="ü"/>
            </a:pPr>
            <a:endParaRPr lang="en-IN" sz="2800" dirty="0" smtClean="0"/>
          </a:p>
          <a:p>
            <a:pPr>
              <a:buFont typeface="Wingdings" pitchFamily="2" charset="2"/>
              <a:buChar char="ü"/>
            </a:pPr>
            <a:r>
              <a:rPr lang="en-IN" sz="2800" dirty="0" smtClean="0"/>
              <a:t>References at the back of the Proposal.</a:t>
            </a:r>
            <a:endParaRPr lang="en-GB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214560"/>
            <a:ext cx="8153400" cy="857256"/>
          </a:xfrm>
        </p:spPr>
        <p:txBody>
          <a:bodyPr/>
          <a:lstStyle/>
          <a:p>
            <a:pPr algn="ctr"/>
            <a:r>
              <a:rPr lang="en-IN" dirty="0" smtClean="0"/>
              <a:t>THE END. . . FOR NOW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Background and Introduction(1)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1395684"/>
            <a:ext cx="8358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 smtClean="0"/>
              <a:t>The mobile phone has revolutionized communication.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 smtClean="0"/>
              <a:t>The smart phone has revolutionized the revolution.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Background and Introduction(2)</a:t>
            </a:r>
            <a:endParaRPr lang="en-US" dirty="0"/>
          </a:p>
        </p:txBody>
      </p:sp>
      <p:sp>
        <p:nvSpPr>
          <p:cNvPr id="8" name="phone3"/>
          <p:cNvSpPr>
            <a:spLocks noEditPoints="1" noChangeArrowheads="1"/>
          </p:cNvSpPr>
          <p:nvPr/>
        </p:nvSpPr>
        <p:spPr bwMode="auto">
          <a:xfrm>
            <a:off x="3643306" y="2357436"/>
            <a:ext cx="1959442" cy="195944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200 w 21600"/>
              <a:gd name="T17" fmla="*/ 23516 h 21600"/>
              <a:gd name="T18" fmla="*/ 21400 w 21600"/>
              <a:gd name="T19" fmla="*/ 4048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692" y="21600"/>
                </a:moveTo>
                <a:lnTo>
                  <a:pt x="21600" y="21600"/>
                </a:lnTo>
                <a:lnTo>
                  <a:pt x="21600" y="10684"/>
                </a:lnTo>
                <a:lnTo>
                  <a:pt x="21600" y="0"/>
                </a:lnTo>
                <a:lnTo>
                  <a:pt x="10190" y="0"/>
                </a:lnTo>
                <a:lnTo>
                  <a:pt x="0" y="0"/>
                </a:lnTo>
                <a:lnTo>
                  <a:pt x="0" y="10916"/>
                </a:lnTo>
                <a:lnTo>
                  <a:pt x="0" y="21600"/>
                </a:lnTo>
                <a:lnTo>
                  <a:pt x="10692" y="21600"/>
                </a:lnTo>
                <a:close/>
              </a:path>
              <a:path w="21600" h="21600" extrusionOk="0">
                <a:moveTo>
                  <a:pt x="3552" y="13565"/>
                </a:moveTo>
                <a:lnTo>
                  <a:pt x="3552" y="14206"/>
                </a:lnTo>
                <a:lnTo>
                  <a:pt x="3409" y="14584"/>
                </a:lnTo>
                <a:lnTo>
                  <a:pt x="3050" y="15021"/>
                </a:lnTo>
                <a:lnTo>
                  <a:pt x="2619" y="15429"/>
                </a:lnTo>
                <a:lnTo>
                  <a:pt x="2296" y="15836"/>
                </a:lnTo>
                <a:lnTo>
                  <a:pt x="2045" y="16244"/>
                </a:lnTo>
                <a:lnTo>
                  <a:pt x="1902" y="16564"/>
                </a:lnTo>
                <a:lnTo>
                  <a:pt x="1794" y="17001"/>
                </a:lnTo>
                <a:lnTo>
                  <a:pt x="1830" y="17466"/>
                </a:lnTo>
                <a:lnTo>
                  <a:pt x="2009" y="17932"/>
                </a:lnTo>
                <a:lnTo>
                  <a:pt x="2260" y="18311"/>
                </a:lnTo>
                <a:lnTo>
                  <a:pt x="2548" y="18718"/>
                </a:lnTo>
                <a:lnTo>
                  <a:pt x="3050" y="19126"/>
                </a:lnTo>
                <a:lnTo>
                  <a:pt x="3552" y="19533"/>
                </a:lnTo>
                <a:lnTo>
                  <a:pt x="4342" y="19737"/>
                </a:lnTo>
                <a:lnTo>
                  <a:pt x="5095" y="19737"/>
                </a:lnTo>
                <a:lnTo>
                  <a:pt x="5849" y="19737"/>
                </a:lnTo>
                <a:lnTo>
                  <a:pt x="6351" y="19533"/>
                </a:lnTo>
                <a:lnTo>
                  <a:pt x="7140" y="19126"/>
                </a:lnTo>
                <a:lnTo>
                  <a:pt x="7535" y="18747"/>
                </a:lnTo>
                <a:lnTo>
                  <a:pt x="7894" y="18311"/>
                </a:lnTo>
                <a:lnTo>
                  <a:pt x="8145" y="17903"/>
                </a:lnTo>
                <a:lnTo>
                  <a:pt x="8324" y="17408"/>
                </a:lnTo>
                <a:lnTo>
                  <a:pt x="8324" y="16942"/>
                </a:lnTo>
                <a:lnTo>
                  <a:pt x="8252" y="16593"/>
                </a:lnTo>
                <a:lnTo>
                  <a:pt x="8145" y="16244"/>
                </a:lnTo>
                <a:lnTo>
                  <a:pt x="7894" y="15836"/>
                </a:lnTo>
                <a:lnTo>
                  <a:pt x="7571" y="15429"/>
                </a:lnTo>
                <a:lnTo>
                  <a:pt x="7140" y="15021"/>
                </a:lnTo>
                <a:lnTo>
                  <a:pt x="6853" y="14613"/>
                </a:lnTo>
                <a:lnTo>
                  <a:pt x="6602" y="14206"/>
                </a:lnTo>
                <a:lnTo>
                  <a:pt x="6602" y="13565"/>
                </a:lnTo>
                <a:lnTo>
                  <a:pt x="6602" y="8035"/>
                </a:lnTo>
                <a:lnTo>
                  <a:pt x="6602" y="7598"/>
                </a:lnTo>
                <a:lnTo>
                  <a:pt x="6853" y="6987"/>
                </a:lnTo>
                <a:lnTo>
                  <a:pt x="7212" y="6579"/>
                </a:lnTo>
                <a:lnTo>
                  <a:pt x="7643" y="6171"/>
                </a:lnTo>
                <a:lnTo>
                  <a:pt x="7894" y="5764"/>
                </a:lnTo>
                <a:lnTo>
                  <a:pt x="8037" y="5531"/>
                </a:lnTo>
                <a:lnTo>
                  <a:pt x="8252" y="5153"/>
                </a:lnTo>
                <a:lnTo>
                  <a:pt x="8360" y="4599"/>
                </a:lnTo>
                <a:lnTo>
                  <a:pt x="8288" y="4134"/>
                </a:lnTo>
                <a:lnTo>
                  <a:pt x="8145" y="3697"/>
                </a:lnTo>
                <a:lnTo>
                  <a:pt x="7894" y="3289"/>
                </a:lnTo>
                <a:lnTo>
                  <a:pt x="7499" y="2853"/>
                </a:lnTo>
                <a:lnTo>
                  <a:pt x="7033" y="2533"/>
                </a:lnTo>
                <a:lnTo>
                  <a:pt x="6387" y="2242"/>
                </a:lnTo>
                <a:lnTo>
                  <a:pt x="5849" y="2067"/>
                </a:lnTo>
                <a:lnTo>
                  <a:pt x="5095" y="1950"/>
                </a:lnTo>
                <a:lnTo>
                  <a:pt x="4234" y="2038"/>
                </a:lnTo>
                <a:lnTo>
                  <a:pt x="3552" y="2271"/>
                </a:lnTo>
                <a:lnTo>
                  <a:pt x="3050" y="2504"/>
                </a:lnTo>
                <a:lnTo>
                  <a:pt x="2548" y="2882"/>
                </a:lnTo>
                <a:lnTo>
                  <a:pt x="2225" y="3231"/>
                </a:lnTo>
                <a:lnTo>
                  <a:pt x="1973" y="3697"/>
                </a:lnTo>
                <a:lnTo>
                  <a:pt x="1794" y="4308"/>
                </a:lnTo>
                <a:lnTo>
                  <a:pt x="1794" y="4745"/>
                </a:lnTo>
                <a:lnTo>
                  <a:pt x="1866" y="5123"/>
                </a:lnTo>
                <a:lnTo>
                  <a:pt x="2045" y="5560"/>
                </a:lnTo>
                <a:lnTo>
                  <a:pt x="2296" y="5851"/>
                </a:lnTo>
                <a:lnTo>
                  <a:pt x="2548" y="6171"/>
                </a:lnTo>
                <a:lnTo>
                  <a:pt x="3014" y="6608"/>
                </a:lnTo>
                <a:lnTo>
                  <a:pt x="3301" y="6987"/>
                </a:lnTo>
                <a:lnTo>
                  <a:pt x="3552" y="7598"/>
                </a:lnTo>
                <a:lnTo>
                  <a:pt x="3552" y="8035"/>
                </a:lnTo>
                <a:lnTo>
                  <a:pt x="3552" y="13565"/>
                </a:lnTo>
                <a:close/>
              </a:path>
              <a:path w="21600" h="21600" extrusionOk="0">
                <a:moveTo>
                  <a:pt x="10154" y="1863"/>
                </a:moveTo>
                <a:lnTo>
                  <a:pt x="19088" y="1863"/>
                </a:lnTo>
                <a:lnTo>
                  <a:pt x="19088" y="8238"/>
                </a:lnTo>
                <a:lnTo>
                  <a:pt x="10154" y="8238"/>
                </a:lnTo>
                <a:lnTo>
                  <a:pt x="10154" y="1863"/>
                </a:lnTo>
                <a:moveTo>
                  <a:pt x="10441" y="10101"/>
                </a:moveTo>
                <a:lnTo>
                  <a:pt x="10441" y="9461"/>
                </a:lnTo>
                <a:lnTo>
                  <a:pt x="18837" y="9461"/>
                </a:lnTo>
                <a:lnTo>
                  <a:pt x="18837" y="10101"/>
                </a:lnTo>
                <a:lnTo>
                  <a:pt x="10441" y="10101"/>
                </a:lnTo>
                <a:moveTo>
                  <a:pt x="11374" y="11004"/>
                </a:moveTo>
                <a:lnTo>
                  <a:pt x="12630" y="11004"/>
                </a:lnTo>
                <a:lnTo>
                  <a:pt x="12630" y="12226"/>
                </a:lnTo>
                <a:lnTo>
                  <a:pt x="11374" y="12226"/>
                </a:lnTo>
                <a:lnTo>
                  <a:pt x="11374" y="11004"/>
                </a:lnTo>
                <a:moveTo>
                  <a:pt x="13993" y="11004"/>
                </a:moveTo>
                <a:lnTo>
                  <a:pt x="15249" y="11004"/>
                </a:lnTo>
                <a:lnTo>
                  <a:pt x="15249" y="12226"/>
                </a:lnTo>
                <a:lnTo>
                  <a:pt x="13993" y="12226"/>
                </a:lnTo>
                <a:lnTo>
                  <a:pt x="13993" y="11004"/>
                </a:lnTo>
                <a:moveTo>
                  <a:pt x="16649" y="11004"/>
                </a:moveTo>
                <a:lnTo>
                  <a:pt x="17904" y="11004"/>
                </a:lnTo>
                <a:lnTo>
                  <a:pt x="17904" y="12226"/>
                </a:lnTo>
                <a:lnTo>
                  <a:pt x="16649" y="12226"/>
                </a:lnTo>
                <a:lnTo>
                  <a:pt x="16649" y="11004"/>
                </a:lnTo>
                <a:moveTo>
                  <a:pt x="11374" y="12954"/>
                </a:moveTo>
                <a:lnTo>
                  <a:pt x="12630" y="12954"/>
                </a:lnTo>
                <a:lnTo>
                  <a:pt x="12630" y="14177"/>
                </a:lnTo>
                <a:lnTo>
                  <a:pt x="11374" y="14177"/>
                </a:lnTo>
                <a:lnTo>
                  <a:pt x="11374" y="12954"/>
                </a:lnTo>
                <a:moveTo>
                  <a:pt x="13993" y="12954"/>
                </a:moveTo>
                <a:lnTo>
                  <a:pt x="15249" y="12954"/>
                </a:lnTo>
                <a:lnTo>
                  <a:pt x="15249" y="14177"/>
                </a:lnTo>
                <a:lnTo>
                  <a:pt x="13993" y="14177"/>
                </a:lnTo>
                <a:lnTo>
                  <a:pt x="13993" y="12954"/>
                </a:lnTo>
                <a:moveTo>
                  <a:pt x="16649" y="12954"/>
                </a:moveTo>
                <a:lnTo>
                  <a:pt x="17904" y="12954"/>
                </a:lnTo>
                <a:lnTo>
                  <a:pt x="17904" y="14177"/>
                </a:lnTo>
                <a:lnTo>
                  <a:pt x="16649" y="14177"/>
                </a:lnTo>
                <a:lnTo>
                  <a:pt x="16649" y="12954"/>
                </a:lnTo>
                <a:moveTo>
                  <a:pt x="11374" y="14905"/>
                </a:moveTo>
                <a:lnTo>
                  <a:pt x="12630" y="14905"/>
                </a:lnTo>
                <a:lnTo>
                  <a:pt x="12630" y="16127"/>
                </a:lnTo>
                <a:lnTo>
                  <a:pt x="11374" y="16127"/>
                </a:lnTo>
                <a:lnTo>
                  <a:pt x="11374" y="14905"/>
                </a:lnTo>
                <a:moveTo>
                  <a:pt x="13993" y="14905"/>
                </a:moveTo>
                <a:lnTo>
                  <a:pt x="15249" y="14905"/>
                </a:lnTo>
                <a:lnTo>
                  <a:pt x="15249" y="16127"/>
                </a:lnTo>
                <a:lnTo>
                  <a:pt x="13993" y="16127"/>
                </a:lnTo>
                <a:lnTo>
                  <a:pt x="13993" y="14905"/>
                </a:lnTo>
                <a:moveTo>
                  <a:pt x="16649" y="14905"/>
                </a:moveTo>
                <a:lnTo>
                  <a:pt x="17904" y="14905"/>
                </a:lnTo>
                <a:lnTo>
                  <a:pt x="17904" y="16127"/>
                </a:lnTo>
                <a:lnTo>
                  <a:pt x="16649" y="16127"/>
                </a:lnTo>
                <a:lnTo>
                  <a:pt x="16649" y="14905"/>
                </a:lnTo>
                <a:moveTo>
                  <a:pt x="11374" y="16855"/>
                </a:moveTo>
                <a:lnTo>
                  <a:pt x="12630" y="16855"/>
                </a:lnTo>
                <a:lnTo>
                  <a:pt x="12630" y="18078"/>
                </a:lnTo>
                <a:lnTo>
                  <a:pt x="11374" y="18078"/>
                </a:lnTo>
                <a:lnTo>
                  <a:pt x="11374" y="16855"/>
                </a:lnTo>
                <a:moveTo>
                  <a:pt x="13993" y="16855"/>
                </a:moveTo>
                <a:lnTo>
                  <a:pt x="15249" y="16855"/>
                </a:lnTo>
                <a:lnTo>
                  <a:pt x="15249" y="18078"/>
                </a:lnTo>
                <a:lnTo>
                  <a:pt x="13993" y="18078"/>
                </a:lnTo>
                <a:lnTo>
                  <a:pt x="13993" y="16855"/>
                </a:lnTo>
                <a:moveTo>
                  <a:pt x="16649" y="16855"/>
                </a:moveTo>
                <a:lnTo>
                  <a:pt x="17904" y="16855"/>
                </a:lnTo>
                <a:lnTo>
                  <a:pt x="17904" y="18078"/>
                </a:lnTo>
                <a:lnTo>
                  <a:pt x="16649" y="18078"/>
                </a:lnTo>
                <a:lnTo>
                  <a:pt x="16649" y="16855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smoke-signal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2285998"/>
            <a:ext cx="2524296" cy="2316613"/>
          </a:xfrm>
          <a:prstGeom prst="rect">
            <a:avLst/>
          </a:prstGeom>
        </p:spPr>
      </p:pic>
      <p:pic>
        <p:nvPicPr>
          <p:cNvPr id="10" name="Picture 9" descr="funny iPhone without the fu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286" y="2591043"/>
            <a:ext cx="2485714" cy="183809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571736" y="2928940"/>
            <a:ext cx="966514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5715008" y="2928940"/>
            <a:ext cx="966514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Background and Introduction(3)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5720" y="2071684"/>
            <a:ext cx="9001156" cy="834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3600" dirty="0" smtClean="0"/>
              <a:t>What about short distance communication?</a:t>
            </a:r>
            <a:endParaRPr lang="en-GB" sz="3600" dirty="0"/>
          </a:p>
        </p:txBody>
      </p:sp>
      <p:pic>
        <p:nvPicPr>
          <p:cNvPr id="9" name="Picture 8" descr="big ques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0" y="2928940"/>
            <a:ext cx="2643206" cy="2116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1643056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IN" sz="3200" b="1" smtClean="0"/>
              <a:t>How can </a:t>
            </a:r>
            <a:r>
              <a:rPr lang="en-IN" sz="3200" b="1" dirty="0" smtClean="0"/>
              <a:t>smartphones communicate with each other over short distances without incurring network service provider costs?</a:t>
            </a:r>
            <a:endParaRPr lang="en-GB" sz="32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unny iPhone without the fun.png"/>
          <p:cNvPicPr>
            <a:picLocks noChangeAspect="1"/>
          </p:cNvPicPr>
          <p:nvPr/>
        </p:nvPicPr>
        <p:blipFill>
          <a:blip r:embed="rId3"/>
          <a:srcRect l="3682" b="27560"/>
          <a:stretch>
            <a:fillRect/>
          </a:stretch>
        </p:blipFill>
        <p:spPr>
          <a:xfrm rot="5400000" flipV="1">
            <a:off x="2925056" y="3554445"/>
            <a:ext cx="1948816" cy="108381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714744" y="3500444"/>
            <a:ext cx="571504" cy="1143008"/>
            <a:chOff x="6786578" y="3500444"/>
            <a:chExt cx="571504" cy="1143008"/>
          </a:xfrm>
        </p:grpSpPr>
        <p:sp>
          <p:nvSpPr>
            <p:cNvPr id="11" name="Action Button: Sound 10">
              <a:hlinkClick r:id="" action="ppaction://noaction" highlightClick="1">
                <a:snd r:embed="rId4" name="applause.wav" builtIn="1"/>
              </a:hlinkClick>
            </p:cNvPr>
            <p:cNvSpPr/>
            <p:nvPr/>
          </p:nvSpPr>
          <p:spPr>
            <a:xfrm>
              <a:off x="6786578" y="4071948"/>
              <a:ext cx="571504" cy="571504"/>
            </a:xfrm>
            <a:prstGeom prst="actionButtonSou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ction Button: Forward or Next 11">
              <a:hlinkClick r:id="" action="ppaction://hlinkshowjump?jump=nextslide" highlightClick="1"/>
            </p:cNvPr>
            <p:cNvSpPr/>
            <p:nvPr/>
          </p:nvSpPr>
          <p:spPr>
            <a:xfrm>
              <a:off x="6786578" y="3500444"/>
              <a:ext cx="571504" cy="571504"/>
            </a:xfrm>
            <a:prstGeom prst="actionButtonForwardNex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876" y="1253675"/>
            <a:ext cx="87868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Wingdings" pitchFamily="2" charset="2"/>
              <a:buChar char="ü"/>
            </a:pPr>
            <a:r>
              <a:rPr lang="en-IN" sz="2800" dirty="0" smtClean="0"/>
              <a:t>Two smartphones connect with each other via wireless</a:t>
            </a:r>
            <a:br>
              <a:rPr lang="en-IN" sz="2800" dirty="0" smtClean="0"/>
            </a:br>
            <a:r>
              <a:rPr lang="en-IN" sz="2800" dirty="0" smtClean="0"/>
              <a:t>without an intermediary device.</a:t>
            </a:r>
          </a:p>
          <a:p>
            <a:pPr marL="177800" indent="-177800"/>
            <a:endParaRPr lang="en-IN" sz="2800" dirty="0" smtClean="0"/>
          </a:p>
          <a:p>
            <a:pPr marL="177800" indent="-177800">
              <a:buFont typeface="Wingdings" pitchFamily="2" charset="2"/>
              <a:buChar char="ü"/>
            </a:pPr>
            <a:r>
              <a:rPr lang="en-IN" sz="2800" dirty="0" smtClean="0"/>
              <a:t>Send and receive data – initially audio data – between the two devices.</a:t>
            </a:r>
            <a:endParaRPr lang="en-GB" sz="2800" dirty="0"/>
          </a:p>
        </p:txBody>
      </p:sp>
      <p:sp>
        <p:nvSpPr>
          <p:cNvPr id="9" name="Left-Right Arrow 8"/>
          <p:cNvSpPr/>
          <p:nvPr/>
        </p:nvSpPr>
        <p:spPr>
          <a:xfrm>
            <a:off x="4786314" y="3643320"/>
            <a:ext cx="1428760" cy="5715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funny iPhone without the fun.png"/>
          <p:cNvPicPr>
            <a:picLocks noChangeAspect="1"/>
          </p:cNvPicPr>
          <p:nvPr/>
        </p:nvPicPr>
        <p:blipFill>
          <a:blip r:embed="rId3"/>
          <a:srcRect l="3682" b="27560"/>
          <a:stretch>
            <a:fillRect/>
          </a:stretch>
        </p:blipFill>
        <p:spPr>
          <a:xfrm rot="5400000" flipV="1">
            <a:off x="5996890" y="3555762"/>
            <a:ext cx="1948816" cy="108381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786578" y="3500444"/>
            <a:ext cx="571504" cy="1143008"/>
            <a:chOff x="3714744" y="3500444"/>
            <a:chExt cx="571504" cy="1143008"/>
          </a:xfrm>
        </p:grpSpPr>
        <p:sp>
          <p:nvSpPr>
            <p:cNvPr id="13" name="Action Button: Sound 12">
              <a:hlinkClick r:id="" action="ppaction://noaction" highlightClick="1">
                <a:snd r:embed="rId4" name="applause.wav" builtIn="1"/>
              </a:hlinkClick>
            </p:cNvPr>
            <p:cNvSpPr/>
            <p:nvPr/>
          </p:nvSpPr>
          <p:spPr>
            <a:xfrm>
              <a:off x="3714744" y="3500444"/>
              <a:ext cx="571504" cy="571504"/>
            </a:xfrm>
            <a:prstGeom prst="actionButtonSou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ction Button: Forward or Next 13">
              <a:hlinkClick r:id="" action="ppaction://hlinkshowjump?jump=nextslide" highlightClick="1"/>
            </p:cNvPr>
            <p:cNvSpPr/>
            <p:nvPr/>
          </p:nvSpPr>
          <p:spPr>
            <a:xfrm>
              <a:off x="3714744" y="4071948"/>
              <a:ext cx="571504" cy="571504"/>
            </a:xfrm>
            <a:prstGeom prst="actionButtonForwardNex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Justification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643056"/>
            <a:ext cx="8643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Wingdings" pitchFamily="2" charset="2"/>
              <a:buChar char="ü"/>
            </a:pPr>
            <a:r>
              <a:rPr lang="en-IN" sz="2800" dirty="0" smtClean="0"/>
              <a:t>Smartphones are small computers. Therefore they should do what computers do. At least to some extent.</a:t>
            </a:r>
          </a:p>
          <a:p>
            <a:pPr marL="177800" indent="-177800"/>
            <a:endParaRPr lang="en-IN" sz="2800" dirty="0" smtClean="0"/>
          </a:p>
          <a:p>
            <a:pPr>
              <a:buFont typeface="Wingdings" pitchFamily="2" charset="2"/>
              <a:buChar char="ü"/>
            </a:pPr>
            <a:r>
              <a:rPr lang="en-IN" sz="2800" dirty="0" smtClean="0"/>
              <a:t> Legitimate ways to cut costs are always welcome.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bg2"/>
                </a:solidFill>
              </a:rPr>
              <a:t>Literature Review in Short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42910" y="1357304"/>
          <a:ext cx="7786744" cy="361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686"/>
                <a:gridCol w="1946686"/>
                <a:gridCol w="1946686"/>
                <a:gridCol w="1946686"/>
              </a:tblGrid>
              <a:tr h="904881">
                <a:tc>
                  <a:txBody>
                    <a:bodyPr/>
                    <a:lstStyle/>
                    <a:p>
                      <a:r>
                        <a:rPr lang="en-IN" dirty="0" smtClean="0"/>
                        <a:t>Characteristic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NFC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Bluetooth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Wi-Fi</a:t>
                      </a:r>
                      <a:endParaRPr lang="en-GB" dirty="0"/>
                    </a:p>
                  </a:txBody>
                  <a:tcPr/>
                </a:tc>
              </a:tr>
              <a:tr h="904881">
                <a:tc>
                  <a:txBody>
                    <a:bodyPr/>
                    <a:lstStyle/>
                    <a:p>
                      <a:r>
                        <a:rPr lang="en-IN" dirty="0" smtClean="0"/>
                        <a:t>Range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≤</a:t>
                      </a:r>
                      <a:r>
                        <a:rPr lang="en-IN" baseline="0" dirty="0" smtClean="0"/>
                        <a:t> 10 cm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≤</a:t>
                      </a:r>
                      <a:r>
                        <a:rPr lang="en-IN" dirty="0" smtClean="0"/>
                        <a:t> 30 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bg1"/>
                          </a:solidFill>
                        </a:rPr>
                        <a:t>≤</a:t>
                      </a:r>
                      <a:r>
                        <a:rPr lang="en-IN" dirty="0" smtClean="0"/>
                        <a:t> 100 m</a:t>
                      </a:r>
                      <a:endParaRPr lang="en-GB" dirty="0"/>
                    </a:p>
                  </a:txBody>
                  <a:tcPr/>
                </a:tc>
              </a:tr>
              <a:tr h="904881">
                <a:tc>
                  <a:txBody>
                    <a:bodyPr/>
                    <a:lstStyle/>
                    <a:p>
                      <a:r>
                        <a:rPr lang="en-IN" dirty="0" smtClean="0"/>
                        <a:t>Advantages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Relatively</a:t>
                      </a:r>
                      <a:r>
                        <a:rPr lang="en-IN" baseline="0" dirty="0" smtClean="0"/>
                        <a:t> very secure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Rather common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Long</a:t>
                      </a:r>
                      <a:r>
                        <a:rPr lang="en-IN" baseline="0" dirty="0" smtClean="0"/>
                        <a:t> range</a:t>
                      </a:r>
                      <a:endParaRPr lang="en-GB" dirty="0"/>
                    </a:p>
                  </a:txBody>
                  <a:tcPr/>
                </a:tc>
              </a:tr>
              <a:tr h="904881">
                <a:tc>
                  <a:txBody>
                    <a:bodyPr/>
                    <a:lstStyle/>
                    <a:p>
                      <a:r>
                        <a:rPr lang="en-IN" dirty="0" smtClean="0"/>
                        <a:t>Disadvantages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Rather</a:t>
                      </a:r>
                      <a:r>
                        <a:rPr lang="en-IN" baseline="0" dirty="0" smtClean="0"/>
                        <a:t> uncommon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Slightly insecure due to range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High power demands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Research Methods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2" y="1428742"/>
            <a:ext cx="9001156" cy="3970318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b="1" u="sng" dirty="0" smtClean="0">
                <a:solidFill>
                  <a:schemeClr val="bg1"/>
                </a:solidFill>
              </a:rPr>
              <a:t>Experimentation</a:t>
            </a:r>
            <a:r>
              <a:rPr lang="en-IN" sz="2800" dirty="0" smtClean="0">
                <a:solidFill>
                  <a:schemeClr val="bg1"/>
                </a:solidFill>
              </a:rPr>
              <a:t>: </a:t>
            </a:r>
          </a:p>
          <a:p>
            <a:pPr marL="636588" indent="-377825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Input: Code.</a:t>
            </a:r>
          </a:p>
          <a:p>
            <a:pPr marL="636588" indent="-377825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Tools: An IDE.</a:t>
            </a:r>
          </a:p>
          <a:p>
            <a:pPr marL="636588" indent="-377825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Output: An app.</a:t>
            </a:r>
          </a:p>
          <a:p>
            <a:pPr>
              <a:buFont typeface="Wingdings" pitchFamily="2" charset="2"/>
              <a:buChar char="ü"/>
            </a:pPr>
            <a:endParaRPr lang="en-IN" sz="2800" b="1" u="sng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endParaRPr lang="en-IN" sz="2800" b="1" u="sng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endParaRPr lang="en-IN" sz="2800" b="1" u="sng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endParaRPr lang="en-IN" sz="2800" b="1" u="sng" dirty="0" smtClean="0">
              <a:solidFill>
                <a:schemeClr val="bg1"/>
              </a:solidFill>
            </a:endParaRPr>
          </a:p>
          <a:p>
            <a:endParaRPr lang="en-IN" sz="2800" b="1" u="sng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IN" sz="2800" b="1" u="sng" dirty="0" smtClean="0">
                <a:solidFill>
                  <a:schemeClr val="bg1"/>
                </a:solidFill>
              </a:rPr>
              <a:t>Web search</a:t>
            </a:r>
            <a:r>
              <a:rPr lang="en-IN" sz="2800" dirty="0" smtClean="0">
                <a:solidFill>
                  <a:schemeClr val="bg1"/>
                </a:solidFill>
              </a:rPr>
              <a:t>: </a:t>
            </a:r>
          </a:p>
          <a:p>
            <a:pPr marL="636588" indent="-4572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Input: Questions.</a:t>
            </a:r>
          </a:p>
          <a:p>
            <a:pPr marL="636588" indent="-4572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cs typeface="Times New Roman"/>
              </a:rPr>
              <a:t>Tools: Browser.</a:t>
            </a:r>
          </a:p>
          <a:p>
            <a:pPr marL="636588" indent="-4572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cs typeface="Times New Roman"/>
              </a:rPr>
              <a:t>Output: Answers and code snippets.</a:t>
            </a:r>
          </a:p>
          <a:p>
            <a:pPr marL="636588" indent="-457200"/>
            <a:endParaRPr lang="en-IN" sz="2800" dirty="0" smtClean="0">
              <a:solidFill>
                <a:schemeClr val="bg1"/>
              </a:solidFill>
              <a:cs typeface="Times New Roman"/>
            </a:endParaRPr>
          </a:p>
          <a:p>
            <a:pPr marL="636588" indent="-457200"/>
            <a:endParaRPr lang="en-IN" sz="2800" dirty="0" smtClean="0">
              <a:solidFill>
                <a:schemeClr val="bg1"/>
              </a:solidFill>
              <a:cs typeface="Times New Roman"/>
            </a:endParaRPr>
          </a:p>
          <a:p>
            <a:pPr marL="636588" indent="-457200"/>
            <a:endParaRPr lang="en-IN" sz="28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IN" sz="2800" b="1" u="sng" dirty="0" smtClean="0">
                <a:solidFill>
                  <a:schemeClr val="bg1"/>
                </a:solidFill>
              </a:rPr>
              <a:t>Interviews</a:t>
            </a:r>
            <a:r>
              <a:rPr lang="en-IN" sz="2800" dirty="0" smtClean="0">
                <a:solidFill>
                  <a:schemeClr val="bg1"/>
                </a:solidFill>
              </a:rPr>
              <a:t>: </a:t>
            </a:r>
          </a:p>
          <a:p>
            <a:pPr marL="636588" indent="-4572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Input: Prepared interview questions.</a:t>
            </a:r>
          </a:p>
          <a:p>
            <a:pPr marL="636588" indent="-4572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cs typeface="Times New Roman"/>
              </a:rPr>
              <a:t>Tools: Notebook and pen.</a:t>
            </a:r>
          </a:p>
          <a:p>
            <a:pPr marL="636588" indent="-4572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cs typeface="Times New Roman"/>
              </a:rPr>
              <a:t>Output: Varying opinions.</a:t>
            </a:r>
            <a:endParaRPr lang="en-IN" sz="2800" dirty="0" smtClean="0">
              <a:solidFill>
                <a:schemeClr val="bg1"/>
              </a:solidFill>
            </a:endParaRPr>
          </a:p>
          <a:p>
            <a:endParaRPr lang="en-GB" sz="28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273</Words>
  <Application>Microsoft Office PowerPoint</Application>
  <PresentationFormat>On-screen Show (16:9)</PresentationFormat>
  <Paragraphs>81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WidescreenPresentation</vt:lpstr>
      <vt:lpstr>Exchange Of Audio Information Via Wireless Technology</vt:lpstr>
      <vt:lpstr>Background and Introduction(1)</vt:lpstr>
      <vt:lpstr>Background and Introduction(2)</vt:lpstr>
      <vt:lpstr>Background and Introduction(3)</vt:lpstr>
      <vt:lpstr>Problem Statement</vt:lpstr>
      <vt:lpstr>Objectives</vt:lpstr>
      <vt:lpstr>Justification</vt:lpstr>
      <vt:lpstr>Literature Review in Short</vt:lpstr>
      <vt:lpstr>Research Methods</vt:lpstr>
      <vt:lpstr>Schedule</vt:lpstr>
      <vt:lpstr>Budget</vt:lpstr>
      <vt:lpstr>Conclusion</vt:lpstr>
      <vt:lpstr>THE END. . . FOR NOW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2015-10-25T23:50:28Z</dcterms:created>
  <dcterms:modified xsi:type="dcterms:W3CDTF">2015-10-26T09:43:01Z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